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72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zoghim\My%20Documents\mzmk_dynamic\courses_FSC\MET305\SU12\Lecture_notes\cm_properti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zoghim\My%20Documents\mzmk_dynamic\courses_FSC\MET305\SU12\Lecture_notes\cm_proper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Sheet1!$B$1:$D$1</c:f>
              <c:strCache>
                <c:ptCount val="3"/>
                <c:pt idx="0">
                  <c:v>Steel</c:v>
                </c:pt>
                <c:pt idx="1">
                  <c:v>Aluminum</c:v>
                </c:pt>
                <c:pt idx="2">
                  <c:v>Composites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F-45B6-B14A-A413347A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940224"/>
        <c:axId val="188940784"/>
        <c:axId val="0"/>
      </c:bar3DChart>
      <c:catAx>
        <c:axId val="188940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8940784"/>
        <c:crosses val="autoZero"/>
        <c:auto val="1"/>
        <c:lblAlgn val="ctr"/>
        <c:lblOffset val="100"/>
        <c:noMultiLvlLbl val="0"/>
      </c:catAx>
      <c:valAx>
        <c:axId val="18894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894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Sheet1!$B$1:$D$1</c:f>
              <c:strCache>
                <c:ptCount val="3"/>
                <c:pt idx="0">
                  <c:v>Steel</c:v>
                </c:pt>
                <c:pt idx="1">
                  <c:v>Aluminum</c:v>
                </c:pt>
                <c:pt idx="2">
                  <c:v>Composites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27</c:v>
                </c:pt>
                <c:pt idx="1">
                  <c:v>11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C-4701-8566-45988FF3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467296"/>
        <c:axId val="189467856"/>
        <c:axId val="0"/>
      </c:bar3DChart>
      <c:catAx>
        <c:axId val="18946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9467856"/>
        <c:crosses val="autoZero"/>
        <c:auto val="1"/>
        <c:lblAlgn val="ctr"/>
        <c:lblOffset val="100"/>
        <c:noMultiLvlLbl val="0"/>
      </c:catAx>
      <c:valAx>
        <c:axId val="18946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946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0.51134</cdr:x>
      <cdr:y>0.03298</cdr:y>
    </cdr:from>
    <cdr:to>
      <cdr:x>0.6353</cdr:x>
      <cdr:y>0.09895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32788" y="207596"/>
          <a:ext cx="1074615" cy="415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>
              <a:latin typeface="Arial" pitchFamily="34" charset="0"/>
              <a:cs typeface="Arial" pitchFamily="34" charset="0"/>
            </a:rPr>
            <a:t>Weight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0.4564</cdr:x>
      <cdr:y>0.03686</cdr:y>
    </cdr:from>
    <cdr:to>
      <cdr:x>0.7494</cdr:x>
      <cdr:y>0.10283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6534" y="231990"/>
          <a:ext cx="2540004" cy="415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>
              <a:latin typeface="Arial" pitchFamily="34" charset="0"/>
              <a:cs typeface="Arial" pitchFamily="34" charset="0"/>
            </a:rPr>
            <a:t>Specific Stiffness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CA2D-C614-4D2F-939C-69D75FB91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28C81-1B90-4D89-B519-B8246A80A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CA12D-2D9B-43E1-ADE7-883C0684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EE41F-D14D-4987-B5D7-624BEF2E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B444D-F7D2-499E-B79A-311C5B57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277D-4B57-4B1E-9A6A-3C9BC509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20E9-328B-43D0-9466-D7C8D26DA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ACF6-A1E4-4D15-A5A8-CB2F2CE5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AF65-D713-473C-8552-ED2622B4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8095A-8BD9-4395-860E-32BDCC35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2814B-69CA-4EB9-B6A9-032E30691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EDD9D-BD06-47E9-B12D-2536B30C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57FA6-F57D-4C0C-AE94-E072A2C8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E8FF-C7D7-4CBC-9AA3-6ECAE93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DE60-2D95-434F-8DA8-96D8FF9E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5575-4D17-4525-B5B7-A0F34637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BC1D0-40D8-4A2E-9956-8FB469D6A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F3F2A-F3F7-46AF-B3A4-C120795E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E16A-4570-4280-9F44-81D066DD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DEECE-D560-4BD6-A14B-07757A80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CD22-E80B-4A4E-94D9-11D8464C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A7D30-8D33-4B0F-8E58-64316357C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36FF-4839-4419-9079-B44FF879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8860D-817B-4D45-ADBA-F378B7F5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962B-7494-484C-A100-5854B398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E498-8AB9-4885-A967-00A870CF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9301-3AA2-4452-91FE-E447FC88E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A25C1-8DF8-4B2D-8BFB-C42CEC00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B7762-EEF6-4323-89D3-4A84C286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92CE9-8253-4F38-8B4B-DD208E71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29AE3-77E4-4775-A2ED-15E4C2D3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5D73-6CAC-4DCF-9C7A-B08193F0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C4203-F152-4CAD-9C90-E1559D8F7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64DEE-3F2E-442B-AFC1-1465243D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BECDB-7EFD-4B26-B594-4B2042CB1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F4403-4A4E-4190-A77F-031CE3AAC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D5DE4-4A5E-45F1-A454-7FC535EF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11970-2DE0-4A3D-8897-D7EECC92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EE8D0-9246-4898-A083-F246BB57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EC33-1D5C-48C9-865C-BF2B1E87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25669-E9DB-400B-9E59-9C48B17D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B4775-6817-45A0-A164-360A1FCA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11C8-F6C4-43A6-B8A3-77357C4F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27CE6-A646-4842-89B1-1C9811F3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6C0C-DFE4-4DF5-A796-5AB63129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BC54A-D5E1-4A48-BEB2-7E37EFD3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4803-0163-432A-ADA6-0050F7BD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295F-8EB7-4BC1-B41D-FBC077F7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A2047-34A5-4719-BB6B-B42A4B37B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7CDD5-7519-43B5-A633-2F90F4A6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1D70E-A39A-451D-8C88-F60778D1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18928-71F3-47A7-AA45-14A11582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E271-0958-49B1-95E4-941C1386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F84E8-91C4-4C95-9E81-2D1F268C9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C7B98-E9F1-49EC-B37D-B48A9E59A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5B62A-25CB-45A0-8A32-B1DF5423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176B4-321D-41AE-B82A-AB6969B0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8F44-BD1A-4E2C-992E-F0305D81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03BB8-C2BB-44AB-BE7F-EAFCBE42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1328-69F5-42FD-B8CC-2DCCB6736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600F-BF1F-4A0D-A2FE-8F1B07F26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1EC2-01D1-4A5C-9058-8215B58D4B9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30BB-8BE1-4788-AF1D-B8DD7F688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7041-7158-4B6A-8DA2-78DE84BF4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10F5-DC14-4B5A-9494-40BD29BE9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BB39-F58D-434F-A30D-E032E2643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Composite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B444-2D2E-4DDA-8172-735D46CCA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EGR 235 &amp; MECH 2322</a:t>
            </a:r>
          </a:p>
          <a:p>
            <a:endParaRPr lang="en-US" dirty="0"/>
          </a:p>
          <a:p>
            <a:r>
              <a:rPr lang="en-US" dirty="0"/>
              <a:t>Dr. Akm Rahman</a:t>
            </a:r>
          </a:p>
        </p:txBody>
      </p:sp>
    </p:spTree>
    <p:extLst>
      <p:ext uri="{BB962C8B-B14F-4D97-AF65-F5344CB8AC3E}">
        <p14:creationId xmlns:p14="http://schemas.microsoft.com/office/powerpoint/2010/main" val="3361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B3C6-D644-48DF-B590-A407546A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Laminated fiber-reinforced composite materials</a:t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5" name="Picture 4" descr="figure_a2.jpg">
            <a:extLst>
              <a:ext uri="{FF2B5EF4-FFF2-40B4-BE49-F238E27FC236}">
                <a16:creationId xmlns:a16="http://schemas.microsoft.com/office/drawing/2014/main" id="{E8BE7699-C954-417A-8770-86E20D7708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588" t="73333" r="23441" b="10000"/>
          <a:stretch>
            <a:fillRect/>
          </a:stretch>
        </p:blipFill>
        <p:spPr>
          <a:xfrm>
            <a:off x="1290221" y="1499587"/>
            <a:ext cx="3911600" cy="167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1E7F0-A9D1-49C1-8488-A8D00103CCB5}"/>
              </a:ext>
            </a:extLst>
          </p:cNvPr>
          <p:cNvSpPr txBox="1"/>
          <p:nvPr/>
        </p:nvSpPr>
        <p:spPr>
          <a:xfrm>
            <a:off x="1366421" y="321545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Laminae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is the basic building block of laminate</a:t>
            </a:r>
          </a:p>
        </p:txBody>
      </p:sp>
      <p:pic>
        <p:nvPicPr>
          <p:cNvPr id="7" name="Picture 6" descr="figure_a3.jpg">
            <a:extLst>
              <a:ext uri="{FF2B5EF4-FFF2-40B4-BE49-F238E27FC236}">
                <a16:creationId xmlns:a16="http://schemas.microsoft.com/office/drawing/2014/main" id="{2B96A9EA-589E-4D21-A870-B944BDEC79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2282" t="10000" r="10307" b="58889"/>
          <a:stretch>
            <a:fillRect/>
          </a:stretch>
        </p:blipFill>
        <p:spPr>
          <a:xfrm rot="10800000">
            <a:off x="6395621" y="1423387"/>
            <a:ext cx="1752600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86184D-4CA0-4E82-8162-7E56AF0A8E58}"/>
              </a:ext>
            </a:extLst>
          </p:cNvPr>
          <p:cNvSpPr txBox="1"/>
          <p:nvPr/>
        </p:nvSpPr>
        <p:spPr>
          <a:xfrm>
            <a:off x="6167022" y="370938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Laminate (Singular) is a bonded stack of laminae (Plural)</a:t>
            </a:r>
          </a:p>
          <a:p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7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EE8A-DDF5-4F79-87B1-C0DC0363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Carbon/Graphite Fibers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65C5A3-D6FB-4C48-B728-B2352029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Higher strength and stiffness than fiberglass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Introduced in industrial scale on mid 1950’s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Three main types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PAN-based (Poly-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Acrylo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Nitrile)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Pitch-based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Rayon-based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www.mrc.co.jp/products/images/cut_special_pyrofil_detail_en.jpg">
            <a:extLst>
              <a:ext uri="{FF2B5EF4-FFF2-40B4-BE49-F238E27FC236}">
                <a16:creationId xmlns:a16="http://schemas.microsoft.com/office/drawing/2014/main" id="{AE62B39F-8D85-4661-B667-B99CD376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1299"/>
            <a:ext cx="4000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7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4358-4AEC-4089-ACCA-65D31435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Carbon/graphite Fibers-</a:t>
            </a:r>
            <a:r>
              <a:rPr lang="en-US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Applications based on mechanical properties</a:t>
            </a:r>
            <a:br>
              <a:rPr lang="en-US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27F363-5C40-4115-9F6D-49FEF012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Aviation industry (e.g., fuselage, helicopter rotor blades, etc)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Automotive industry (e.g., drive shaft, race car body, etc)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Spacecrafts, rockets and missiles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precision tooling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9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8589-F498-4DB5-8F4B-1E5C4B0E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Composite Material?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C7EC-F055-4143-80B9-5F492173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word composite signifies the combination of two or more materials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Combination in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macroscopic</a:t>
            </a:r>
            <a:r>
              <a:rPr lang="en-US" dirty="0">
                <a:latin typeface="Arial" pitchFamily="34" charset="0"/>
                <a:cs typeface="Arial" pitchFamily="34" charset="0"/>
              </a:rPr>
              <a:t> level, identified by naked eye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 microscopic level, more homogeneous. Example metal alloys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usage goes back to the ancient time, e.g., mud bricks strengthening by straw, Wood is a Natural Composite.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Composite materials are composed of: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Matrix (binder)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Fibers (reinforcements)</a:t>
            </a:r>
          </a:p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Matrix</a:t>
            </a:r>
            <a:r>
              <a:rPr lang="en-US" dirty="0">
                <a:latin typeface="Arial" pitchFamily="34" charset="0"/>
                <a:cs typeface="Arial" pitchFamily="34" charset="0"/>
              </a:rPr>
              <a:t> is the continuous phase of the composites</a:t>
            </a:r>
          </a:p>
          <a:p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Fiber</a:t>
            </a:r>
            <a:r>
              <a:rPr lang="en-US" dirty="0">
                <a:latin typeface="Arial" pitchFamily="34" charset="0"/>
                <a:cs typeface="Arial" pitchFamily="34" charset="0"/>
              </a:rPr>
              <a:t> is to provide mechanical properties to the composites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2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FD63-117B-446D-9841-E07B20C6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Fiber and Matrix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8F1FD9-91B9-4B68-BEED-E39DC46F8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2019"/>
              </p:ext>
            </p:extLst>
          </p:nvPr>
        </p:nvGraphicFramePr>
        <p:xfrm>
          <a:off x="1174812" y="1790700"/>
          <a:ext cx="8534400" cy="327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7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Gives shape to the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Gives strength,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stiffness, etc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26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Protects the fiber from the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Dominates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the properties such as coefficient of thermal expansion, conductivity, etc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Transfers loads to the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1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1331-03C4-4E28-A1E4-80D0645E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Fiber and Matrix Materials</a:t>
            </a:r>
          </a:p>
        </p:txBody>
      </p:sp>
      <p:pic>
        <p:nvPicPr>
          <p:cNvPr id="4" name="Picture 3" descr="figure_1.jpg">
            <a:extLst>
              <a:ext uri="{FF2B5EF4-FFF2-40B4-BE49-F238E27FC236}">
                <a16:creationId xmlns:a16="http://schemas.microsoft.com/office/drawing/2014/main" id="{47D51873-5BA2-4D12-8582-4AE586BA6A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545" t="66667" r="2545" b="7778"/>
          <a:stretch>
            <a:fillRect/>
          </a:stretch>
        </p:blipFill>
        <p:spPr>
          <a:xfrm>
            <a:off x="1164344" y="1825625"/>
            <a:ext cx="8658970" cy="3017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8EA8B-BBFE-4719-90D2-B4776D03FFF5}"/>
              </a:ext>
            </a:extLst>
          </p:cNvPr>
          <p:cNvSpPr txBox="1"/>
          <p:nvPr/>
        </p:nvSpPr>
        <p:spPr>
          <a:xfrm>
            <a:off x="1467255" y="4843145"/>
            <a:ext cx="2544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Typical matrix material: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Polymers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Metals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Ceramics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Carbon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9A3220-79F6-4878-88D0-CFFB0D34F6A6}"/>
              </a:ext>
            </a:extLst>
          </p:cNvPr>
          <p:cNvCxnSpPr/>
          <p:nvPr/>
        </p:nvCxnSpPr>
        <p:spPr>
          <a:xfrm>
            <a:off x="2915055" y="5300345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29F51-6C77-44B0-848E-A9B29394353C}"/>
              </a:ext>
            </a:extLst>
          </p:cNvPr>
          <p:cNvSpPr txBox="1"/>
          <p:nvPr/>
        </p:nvSpPr>
        <p:spPr>
          <a:xfrm>
            <a:off x="4820055" y="4843145"/>
            <a:ext cx="6217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Rubbers (Example : Tire)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Thermoplastics ( Example: Wire Insulator)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Thermosets (Example: Epoxy, Poly-easter)</a:t>
            </a:r>
          </a:p>
        </p:txBody>
      </p:sp>
    </p:spTree>
    <p:extLst>
      <p:ext uri="{BB962C8B-B14F-4D97-AF65-F5344CB8AC3E}">
        <p14:creationId xmlns:p14="http://schemas.microsoft.com/office/powerpoint/2010/main" val="167671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523D-DFD5-49DF-B306-D183F9D5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Example of Composites</a:t>
            </a:r>
          </a:p>
        </p:txBody>
      </p:sp>
      <p:pic>
        <p:nvPicPr>
          <p:cNvPr id="4" name="Picture 2" descr="http://content.answcdn.com/main/content/img/McGrawHill/Encyclopedia/images/CE153000FG0010.gif">
            <a:extLst>
              <a:ext uri="{FF2B5EF4-FFF2-40B4-BE49-F238E27FC236}">
                <a16:creationId xmlns:a16="http://schemas.microsoft.com/office/drawing/2014/main" id="{FFD79DCF-87A0-486A-84D2-C13B25B1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583" y="1581882"/>
            <a:ext cx="3050464" cy="2582961"/>
          </a:xfrm>
          <a:prstGeom prst="rect">
            <a:avLst/>
          </a:prstGeom>
          <a:noFill/>
        </p:spPr>
      </p:pic>
      <p:pic>
        <p:nvPicPr>
          <p:cNvPr id="5" name="Picture 4" descr="https://encrypted-tbn1.google.com/images?q=tbn:ANd9GcSXUPBHGMJ2bbTglQWssf7jCqm99cxxk_HYo0sTXQHrApUUPFAJ6g">
            <a:extLst>
              <a:ext uri="{FF2B5EF4-FFF2-40B4-BE49-F238E27FC236}">
                <a16:creationId xmlns:a16="http://schemas.microsoft.com/office/drawing/2014/main" id="{70947D9B-3B3D-45AC-8C3A-F40AFB20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958" y="1676400"/>
            <a:ext cx="2755832" cy="195262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48851-FA4B-4B8E-985D-5B46808DD274}"/>
              </a:ext>
            </a:extLst>
          </p:cNvPr>
          <p:cNvSpPr txBox="1"/>
          <p:nvPr/>
        </p:nvSpPr>
        <p:spPr>
          <a:xfrm>
            <a:off x="6473758" y="3657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Glass fiber composite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30F5E-7D0D-469A-B497-41C1582BFDA6}"/>
              </a:ext>
            </a:extLst>
          </p:cNvPr>
          <p:cNvSpPr txBox="1"/>
          <p:nvPr/>
        </p:nvSpPr>
        <p:spPr>
          <a:xfrm>
            <a:off x="1561790" y="41283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Composite floor</a:t>
            </a:r>
          </a:p>
        </p:txBody>
      </p:sp>
      <p:pic>
        <p:nvPicPr>
          <p:cNvPr id="8" name="Picture 6" descr="https://encrypted-tbn0.google.com/images?q=tbn:ANd9GcTWJLBArJw1-BWCvb6WDA6qA0DUx3PukZZviic1bHqdjKIXuNG1bA">
            <a:extLst>
              <a:ext uri="{FF2B5EF4-FFF2-40B4-BE49-F238E27FC236}">
                <a16:creationId xmlns:a16="http://schemas.microsoft.com/office/drawing/2014/main" id="{394466EE-1673-44D3-A85F-F979BC53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758" y="4267200"/>
            <a:ext cx="2228850" cy="204787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04B33-C1EC-4282-B97A-67BCE82F5146}"/>
              </a:ext>
            </a:extLst>
          </p:cNvPr>
          <p:cNvSpPr txBox="1"/>
          <p:nvPr/>
        </p:nvSpPr>
        <p:spPr>
          <a:xfrm>
            <a:off x="6473758" y="64886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fiber Stack</a:t>
            </a:r>
          </a:p>
        </p:txBody>
      </p:sp>
      <p:pic>
        <p:nvPicPr>
          <p:cNvPr id="1026" name="Picture 2" descr="Custom Thickness Carbon Fibre Composite Plate 1000x1000 - Buy Carbon Fibre  Composite Plate,Carbon Fibre Composite Plate 1000x1000,Carbon Fibre  Composite Product on Alibaba.com">
            <a:extLst>
              <a:ext uri="{FF2B5EF4-FFF2-40B4-BE49-F238E27FC236}">
                <a16:creationId xmlns:a16="http://schemas.microsoft.com/office/drawing/2014/main" id="{51608A5D-7E1E-4712-86E4-EE10C1E88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8"/>
          <a:stretch/>
        </p:blipFill>
        <p:spPr bwMode="auto">
          <a:xfrm>
            <a:off x="3274359" y="4525108"/>
            <a:ext cx="2569935" cy="21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9DE038FC-F82C-479D-AE47-F60A5CE45ED5}"/>
              </a:ext>
            </a:extLst>
          </p:cNvPr>
          <p:cNvSpPr/>
          <p:nvPr/>
        </p:nvSpPr>
        <p:spPr>
          <a:xfrm>
            <a:off x="5844294" y="5181600"/>
            <a:ext cx="629464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FE5F8-D078-42EB-879B-C122BEE13575}"/>
              </a:ext>
            </a:extLst>
          </p:cNvPr>
          <p:cNvSpPr txBox="1"/>
          <p:nvPr/>
        </p:nvSpPr>
        <p:spPr>
          <a:xfrm>
            <a:off x="2995908" y="64886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fiber composite</a:t>
            </a:r>
          </a:p>
        </p:txBody>
      </p:sp>
    </p:spTree>
    <p:extLst>
      <p:ext uri="{BB962C8B-B14F-4D97-AF65-F5344CB8AC3E}">
        <p14:creationId xmlns:p14="http://schemas.microsoft.com/office/powerpoint/2010/main" val="42169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942-6902-4721-8C91-117EEA35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Composite Properties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5FF360-2BBA-4E02-A0C4-EAC0291E8ACD}"/>
              </a:ext>
            </a:extLst>
          </p:cNvPr>
          <p:cNvSpPr txBox="1">
            <a:spLocks/>
          </p:cNvSpPr>
          <p:nvPr/>
        </p:nvSpPr>
        <p:spPr>
          <a:xfrm>
            <a:off x="1018162" y="1921213"/>
            <a:ext cx="8991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Composite materials usually exhibit the best qualities of their components</a:t>
            </a:r>
          </a:p>
          <a:p>
            <a:r>
              <a:rPr lang="en-US">
                <a:latin typeface="Arial" pitchFamily="34" charset="0"/>
                <a:cs typeface="Arial" pitchFamily="34" charset="0"/>
              </a:rPr>
              <a:t>Some properties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Strength			- Stiffness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Corrosion resistance		- Wear resistance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Attractiveness			- Weight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Fatigue life			- Temp-dependent behavior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Thermal insulation		- Thermal conductivity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Acoustical insulation		- Thermal expansion</a:t>
            </a:r>
          </a:p>
          <a:p>
            <a:r>
              <a:rPr lang="en-US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Note that not all can be improved, e.g., thermal conductivity and thermal resistance </a:t>
            </a:r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0040-B420-4E6B-9601-C95A9E8B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4902-4C4F-4F08-A63F-B2E7128E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1080" y="1825625"/>
            <a:ext cx="2462719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1A4853-229F-40A0-9CE5-637543C95F95}"/>
              </a:ext>
            </a:extLst>
          </p:cNvPr>
          <p:cNvGraphicFramePr>
            <a:graphicFrameLocks noGrp="1"/>
          </p:cNvGraphicFramePr>
          <p:nvPr/>
        </p:nvGraphicFramePr>
        <p:xfrm>
          <a:off x="237522" y="1219198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6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DBB-A132-4252-9C92-5EF2B756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C0E743-3883-4ABF-8FDC-3B42FA071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5047"/>
              </p:ext>
            </p:extLst>
          </p:nvPr>
        </p:nvGraphicFramePr>
        <p:xfrm>
          <a:off x="984115" y="1371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DB9D-A22E-4848-A7C4-61BD8E54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Composite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AB2C-A20B-4544-9C54-ABBBA137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Fibrous composite, fiber in a matrix (Ex. Fiber in the Matrix)</a:t>
            </a:r>
          </a:p>
          <a:p>
            <a:r>
              <a:rPr lang="en-US" dirty="0">
                <a:solidFill>
                  <a:schemeClr val="tx2"/>
                </a:solidFill>
              </a:rPr>
              <a:t>Laminated composite, layers of various materials</a:t>
            </a:r>
          </a:p>
          <a:p>
            <a:r>
              <a:rPr lang="en-US" dirty="0">
                <a:solidFill>
                  <a:schemeClr val="tx2"/>
                </a:solidFill>
              </a:rPr>
              <a:t>Particulate composite, particles in a matrix (  Ex: Sand, Gravel in Concrete)</a:t>
            </a:r>
          </a:p>
          <a:p>
            <a:r>
              <a:rPr lang="en-US" dirty="0">
                <a:solidFill>
                  <a:schemeClr val="tx2"/>
                </a:solidFill>
              </a:rPr>
              <a:t>Nanocomposites (Ex: Nanomaterials in the Matrix)</a:t>
            </a:r>
          </a:p>
          <a:p>
            <a:r>
              <a:rPr lang="en-US" dirty="0">
                <a:solidFill>
                  <a:schemeClr val="tx2"/>
                </a:solidFill>
              </a:rPr>
              <a:t>Combination of the above</a:t>
            </a:r>
          </a:p>
          <a:p>
            <a:endParaRPr lang="en-US" dirty="0"/>
          </a:p>
        </p:txBody>
      </p:sp>
      <p:pic>
        <p:nvPicPr>
          <p:cNvPr id="4" name="Picture 2" descr="Custom Thickness Carbon Fibre Composite Plate 1000x1000 - Buy Carbon Fibre  Composite Plate,Carbon Fibre Composite Plate 1000x1000,Carbon Fibre  Composite Product on Alibaba.com">
            <a:extLst>
              <a:ext uri="{FF2B5EF4-FFF2-40B4-BE49-F238E27FC236}">
                <a16:creationId xmlns:a16="http://schemas.microsoft.com/office/drawing/2014/main" id="{FCE5113A-0F52-42AD-9330-3EC70FF09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8"/>
          <a:stretch/>
        </p:blipFill>
        <p:spPr bwMode="auto">
          <a:xfrm>
            <a:off x="8994650" y="3966166"/>
            <a:ext cx="2569935" cy="21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14025-6728-4FDF-B779-6F2E064E6C42}"/>
              </a:ext>
            </a:extLst>
          </p:cNvPr>
          <p:cNvSpPr txBox="1"/>
          <p:nvPr/>
        </p:nvSpPr>
        <p:spPr>
          <a:xfrm>
            <a:off x="9164119" y="6123543"/>
            <a:ext cx="223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Laminated Composite</a:t>
            </a:r>
          </a:p>
        </p:txBody>
      </p:sp>
    </p:spTree>
    <p:extLst>
      <p:ext uri="{BB962C8B-B14F-4D97-AF65-F5344CB8AC3E}">
        <p14:creationId xmlns:p14="http://schemas.microsoft.com/office/powerpoint/2010/main" val="415420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437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Introduction to Composite Materials</vt:lpstr>
      <vt:lpstr>What is Composite Material?</vt:lpstr>
      <vt:lpstr>Role of Fiber and Matrix</vt:lpstr>
      <vt:lpstr>Typical Fiber and Matrix Materials</vt:lpstr>
      <vt:lpstr>Typical Example of Composites</vt:lpstr>
      <vt:lpstr>Typical Composite Properties</vt:lpstr>
      <vt:lpstr>PowerPoint Presentation</vt:lpstr>
      <vt:lpstr>PowerPoint Presentation</vt:lpstr>
      <vt:lpstr>Types of Composite Materials</vt:lpstr>
      <vt:lpstr>Laminated fiber-reinforced composite materials </vt:lpstr>
      <vt:lpstr>Carbon/Graphite Fibers</vt:lpstr>
      <vt:lpstr>Carbon/graphite Fibers-Applications based on mechanical properties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Composite Materials</dc:title>
  <dc:creator>AKM Rahman</dc:creator>
  <cp:lastModifiedBy>AKM Rahman</cp:lastModifiedBy>
  <cp:revision>8</cp:revision>
  <dcterms:created xsi:type="dcterms:W3CDTF">2020-12-09T22:52:18Z</dcterms:created>
  <dcterms:modified xsi:type="dcterms:W3CDTF">2020-12-10T04:08:22Z</dcterms:modified>
</cp:coreProperties>
</file>