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5"/>
  </p:notesMasterIdLst>
  <p:sldIdLst>
    <p:sldId id="256" r:id="rId2"/>
    <p:sldId id="257" r:id="rId3"/>
    <p:sldId id="258" r:id="rId4"/>
    <p:sldId id="259" r:id="rId5"/>
    <p:sldId id="260" r:id="rId6"/>
    <p:sldId id="261" r:id="rId7"/>
    <p:sldId id="262" r:id="rId8"/>
    <p:sldId id="269" r:id="rId9"/>
    <p:sldId id="264" r:id="rId10"/>
    <p:sldId id="265" r:id="rId11"/>
    <p:sldId id="266" r:id="rId12"/>
    <p:sldId id="267" r:id="rId13"/>
    <p:sldId id="268" r:id="rId14"/>
  </p:sldIdLst>
  <p:sldSz cx="12192000" cy="6858000"/>
  <p:notesSz cx="6858000" cy="9144000"/>
  <p:embeddedFontLst>
    <p:embeddedFont>
      <p:font typeface="Aharoni" panose="02010803020104030203" pitchFamily="2" charset="-79"/>
      <p:bold r:id="rId16"/>
    </p:embeddedFont>
    <p:embeddedFont>
      <p:font typeface="Berlin Sans FB Demi" panose="020E0802020502020306" pitchFamily="34" charset="0"/>
      <p:bold r:id="rId17"/>
    </p:embeddedFon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Impact" panose="020B0806030902050204" pitchFamily="34" charset="0"/>
      <p:regular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3FC"/>
    <a:srgbClr val="4BF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719" autoAdjust="0"/>
  </p:normalViewPr>
  <p:slideViewPr>
    <p:cSldViewPr snapToGrid="0">
      <p:cViewPr varScale="1">
        <p:scale>
          <a:sx n="30" d="100"/>
          <a:sy n="30" d="100"/>
        </p:scale>
        <p:origin x="406"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2b37f71b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2b37f71b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Paulina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f11c6a560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Paulina </a:t>
            </a:r>
            <a:endParaRPr dirty="0"/>
          </a:p>
        </p:txBody>
      </p:sp>
      <p:sp>
        <p:nvSpPr>
          <p:cNvPr id="146" name="Google Shape;146;gcf11c6a560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f11c6a560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Irena </a:t>
            </a:r>
            <a:endParaRPr dirty="0"/>
          </a:p>
          <a:p>
            <a:pPr marL="0" lvl="0" indent="0" algn="l" rtl="0">
              <a:spcBef>
                <a:spcPts val="0"/>
              </a:spcBef>
              <a:spcAft>
                <a:spcPts val="0"/>
              </a:spcAft>
              <a:buClr>
                <a:schemeClr val="dk1"/>
              </a:buClr>
              <a:buSzPts val="1100"/>
              <a:buFont typeface="Arial"/>
              <a:buNone/>
            </a:pPr>
            <a:r>
              <a:rPr lang="en-US" dirty="0">
                <a:solidFill>
                  <a:schemeClr val="dk1"/>
                </a:solidFill>
              </a:rPr>
              <a:t>I hope this presentation was informative and fun to learn and hopefully will lead you for better understanding about your mouth and a way to take care of them.</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Thank you very much for listening hope you will use this tips and education we gave and keep your mouth clean and healthy. </a:t>
            </a:r>
            <a:endParaRPr dirty="0"/>
          </a:p>
        </p:txBody>
      </p:sp>
      <p:sp>
        <p:nvSpPr>
          <p:cNvPr id="152" name="Google Shape;152;gcf11c6a560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f11c6a56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cf11c6a560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900" dirty="0"/>
              <a:t>Irena </a:t>
            </a:r>
          </a:p>
          <a:p>
            <a:pPr marL="0" lvl="0" indent="0" algn="l" rtl="0">
              <a:spcBef>
                <a:spcPts val="0"/>
              </a:spcBef>
              <a:spcAft>
                <a:spcPts val="0"/>
              </a:spcAft>
              <a:buClr>
                <a:schemeClr val="dk1"/>
              </a:buClr>
              <a:buSzPts val="1100"/>
              <a:buFont typeface="Arial"/>
              <a:buNone/>
            </a:pPr>
            <a:r>
              <a:rPr lang="en-US" sz="1000" dirty="0"/>
              <a:t>Hello my name is </a:t>
            </a:r>
            <a:r>
              <a:rPr lang="en-US" sz="1000" dirty="0" err="1"/>
              <a:t>Irena,my</a:t>
            </a:r>
            <a:r>
              <a:rPr lang="en-US" sz="1000" dirty="0"/>
              <a:t> classmates Paulina, </a:t>
            </a:r>
            <a:r>
              <a:rPr lang="en-US" sz="1000" dirty="0" err="1"/>
              <a:t>victoria</a:t>
            </a:r>
            <a:r>
              <a:rPr lang="en-US" sz="1000" dirty="0"/>
              <a:t> and </a:t>
            </a:r>
            <a:r>
              <a:rPr lang="en-US" sz="1000" dirty="0" err="1"/>
              <a:t>michael</a:t>
            </a:r>
            <a:r>
              <a:rPr lang="en-US" sz="1000" dirty="0"/>
              <a:t> will be talking about how sugary food impact on dental health, </a:t>
            </a:r>
            <a:r>
              <a:rPr lang="en-US" sz="1050" dirty="0"/>
              <a:t>Sugars in food and drinks play a major role in the development of dental caries. Bacteria within the plaque use the sugar as energy and release acid as a waste product, which gradually dissolves the enamel in the teeth.</a:t>
            </a:r>
            <a:endParaRPr sz="1050" dirty="0"/>
          </a:p>
          <a:p>
            <a:pPr marL="0" lvl="0" indent="0" algn="l" rtl="0">
              <a:spcBef>
                <a:spcPts val="0"/>
              </a:spcBef>
              <a:spcAft>
                <a:spcPts val="0"/>
              </a:spcAft>
              <a:buNone/>
            </a:pPr>
            <a:r>
              <a:rPr lang="en-US" sz="1000" dirty="0"/>
              <a:t>But first </a:t>
            </a:r>
            <a:r>
              <a:rPr lang="en-US" sz="1000" dirty="0" err="1"/>
              <a:t>i'll</a:t>
            </a:r>
            <a:r>
              <a:rPr lang="en-US" sz="1000" dirty="0"/>
              <a:t> start with explaining our role as dental hygienists </a:t>
            </a:r>
            <a:endParaRPr sz="1000" dirty="0"/>
          </a:p>
          <a:p>
            <a:pPr marL="0" lvl="0" indent="0" algn="l" rtl="0">
              <a:spcBef>
                <a:spcPts val="0"/>
              </a:spcBef>
              <a:spcAft>
                <a:spcPts val="0"/>
              </a:spcAft>
              <a:buNone/>
            </a:pPr>
            <a:r>
              <a:rPr lang="en-US" sz="1000" dirty="0"/>
              <a:t>Today we will learn about structure of the tooth, how unhealthy can lead to cavities and how we can prevent it, what are good vs bad food that affect our teeth also </a:t>
            </a:r>
            <a:r>
              <a:rPr lang="en-US" sz="1000" b="1" dirty="0">
                <a:latin typeface="Calibri"/>
                <a:ea typeface="Calibri"/>
                <a:cs typeface="Calibri"/>
                <a:sym typeface="Calibri"/>
              </a:rPr>
              <a:t>What must be done to keep our teeth healthy ?</a:t>
            </a:r>
            <a:endParaRPr sz="1000" b="1" dirty="0">
              <a:latin typeface="Calibri"/>
              <a:ea typeface="Calibri"/>
              <a:cs typeface="Calibri"/>
              <a:sym typeface="Calibri"/>
            </a:endParaRPr>
          </a:p>
          <a:p>
            <a:pPr marL="0" lvl="0" indent="0" algn="l" rtl="0">
              <a:spcBef>
                <a:spcPts val="0"/>
              </a:spcBef>
              <a:spcAft>
                <a:spcPts val="0"/>
              </a:spcAft>
              <a:buNone/>
            </a:pPr>
            <a:endParaRPr sz="900" dirty="0"/>
          </a:p>
          <a:p>
            <a:pPr marL="0" lvl="0" indent="0" algn="l" rtl="0">
              <a:spcBef>
                <a:spcPts val="0"/>
              </a:spcBef>
              <a:spcAft>
                <a:spcPts val="0"/>
              </a:spcAft>
              <a:buNone/>
            </a:pPr>
            <a:endParaRPr sz="1000" dirty="0"/>
          </a:p>
        </p:txBody>
      </p:sp>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2c219b36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2c219b3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latin typeface="Calibri"/>
                <a:ea typeface="Calibri"/>
                <a:cs typeface="Calibri"/>
                <a:sym typeface="Calibri"/>
              </a:rPr>
              <a:t>Irena (Teeth structures and functions)</a:t>
            </a:r>
            <a:endParaRPr sz="1000" dirty="0">
              <a:latin typeface="Calibri"/>
              <a:ea typeface="Calibri"/>
              <a:cs typeface="Calibri"/>
              <a:sym typeface="Calibri"/>
            </a:endParaRPr>
          </a:p>
          <a:p>
            <a:pPr marL="0" lvl="0" indent="0" algn="l" rtl="0">
              <a:lnSpc>
                <a:spcPct val="115000"/>
              </a:lnSpc>
              <a:spcBef>
                <a:spcPts val="0"/>
              </a:spcBef>
              <a:spcAft>
                <a:spcPts val="1800"/>
              </a:spcAft>
              <a:buClr>
                <a:srgbClr val="A1E8D9"/>
              </a:buClr>
              <a:buSzPts val="1100"/>
              <a:buFont typeface="Arial"/>
              <a:buNone/>
            </a:pPr>
            <a:r>
              <a:rPr lang="en-US" sz="1000" dirty="0">
                <a:highlight>
                  <a:srgbClr val="F9F9F9"/>
                </a:highlight>
                <a:latin typeface="Calibri"/>
                <a:ea typeface="Calibri"/>
                <a:cs typeface="Calibri"/>
                <a:sym typeface="Calibri"/>
              </a:rPr>
              <a:t>Now let's talk about the oral cavity. we will start from the basic. Have you ever wondered what makes up a tooth? The two main parts of the tooth are the crown and the root. The crown is the white part of the tooth you can see while the root is unseen below the gumline.  </a:t>
            </a:r>
            <a:r>
              <a:rPr lang="en-US" sz="1000" b="1" u="sng" dirty="0" err="1">
                <a:solidFill>
                  <a:srgbClr val="FF0000"/>
                </a:solidFill>
                <a:latin typeface="Calibri"/>
                <a:ea typeface="Calibri"/>
                <a:cs typeface="Calibri"/>
                <a:sym typeface="Calibri"/>
              </a:rPr>
              <a:t>Enamel:</a:t>
            </a:r>
            <a:r>
              <a:rPr lang="en-US" sz="1000" dirty="0" err="1">
                <a:solidFill>
                  <a:schemeClr val="dk1"/>
                </a:solidFill>
                <a:latin typeface="Calibri"/>
                <a:ea typeface="Calibri"/>
                <a:cs typeface="Calibri"/>
                <a:sym typeface="Calibri"/>
              </a:rPr>
              <a:t>Is</a:t>
            </a:r>
            <a:r>
              <a:rPr lang="en-US" sz="1000" dirty="0">
                <a:solidFill>
                  <a:schemeClr val="dk1"/>
                </a:solidFill>
                <a:latin typeface="Calibri"/>
                <a:ea typeface="Calibri"/>
                <a:cs typeface="Calibri"/>
                <a:sym typeface="Calibri"/>
              </a:rPr>
              <a:t> the hardest part in our body, even harder than bone! Covers the crown, and protects the tooth from everyday </a:t>
            </a:r>
            <a:r>
              <a:rPr lang="en-US" sz="1000" dirty="0" err="1">
                <a:solidFill>
                  <a:schemeClr val="dk1"/>
                </a:solidFill>
                <a:latin typeface="Calibri"/>
                <a:ea typeface="Calibri"/>
                <a:cs typeface="Calibri"/>
                <a:sym typeface="Calibri"/>
              </a:rPr>
              <a:t>use.</a:t>
            </a:r>
            <a:r>
              <a:rPr lang="en-US" sz="1000" b="1" u="sng" dirty="0" err="1">
                <a:solidFill>
                  <a:srgbClr val="FF0000"/>
                </a:solidFill>
                <a:latin typeface="Calibri"/>
                <a:ea typeface="Calibri"/>
                <a:cs typeface="Calibri"/>
                <a:sym typeface="Calibri"/>
              </a:rPr>
              <a:t>Dentin:</a:t>
            </a:r>
            <a:r>
              <a:rPr lang="en-US" sz="1000" dirty="0" err="1">
                <a:solidFill>
                  <a:srgbClr val="3B3835"/>
                </a:solidFill>
                <a:latin typeface="Calibri"/>
                <a:ea typeface="Calibri"/>
                <a:cs typeface="Calibri"/>
                <a:sym typeface="Calibri"/>
              </a:rPr>
              <a:t>Is</a:t>
            </a:r>
            <a:r>
              <a:rPr lang="en-US" sz="1000" dirty="0">
                <a:solidFill>
                  <a:srgbClr val="3B3835"/>
                </a:solidFill>
                <a:latin typeface="Calibri"/>
                <a:ea typeface="Calibri"/>
                <a:cs typeface="Calibri"/>
                <a:sym typeface="Calibri"/>
              </a:rPr>
              <a:t> the softer layer which supports the enamel and help absorb pressure from </a:t>
            </a:r>
            <a:r>
              <a:rPr lang="en-US" sz="1000" dirty="0" err="1">
                <a:solidFill>
                  <a:srgbClr val="3B3835"/>
                </a:solidFill>
                <a:latin typeface="Calibri"/>
                <a:ea typeface="Calibri"/>
                <a:cs typeface="Calibri"/>
                <a:sym typeface="Calibri"/>
              </a:rPr>
              <a:t>eating.</a:t>
            </a:r>
            <a:r>
              <a:rPr lang="en-US" sz="1000" b="1" u="sng" dirty="0" err="1">
                <a:solidFill>
                  <a:srgbClr val="FF0000"/>
                </a:solidFill>
                <a:latin typeface="Calibri"/>
                <a:ea typeface="Calibri"/>
                <a:cs typeface="Calibri"/>
                <a:sym typeface="Calibri"/>
              </a:rPr>
              <a:t>Pulp:</a:t>
            </a:r>
            <a:r>
              <a:rPr lang="en-US" sz="1000" dirty="0" err="1">
                <a:solidFill>
                  <a:schemeClr val="dk1"/>
                </a:solidFill>
                <a:latin typeface="Calibri"/>
                <a:ea typeface="Calibri"/>
                <a:cs typeface="Calibri"/>
                <a:sym typeface="Calibri"/>
              </a:rPr>
              <a:t>Fills</a:t>
            </a:r>
            <a:r>
              <a:rPr lang="en-US" sz="1000" dirty="0">
                <a:solidFill>
                  <a:schemeClr val="dk1"/>
                </a:solidFill>
                <a:latin typeface="Calibri"/>
                <a:ea typeface="Calibri"/>
                <a:cs typeface="Calibri"/>
                <a:sym typeface="Calibri"/>
              </a:rPr>
              <a:t> the space inside the </a:t>
            </a:r>
            <a:r>
              <a:rPr lang="en-US" sz="1000" dirty="0" err="1">
                <a:solidFill>
                  <a:schemeClr val="dk1"/>
                </a:solidFill>
                <a:latin typeface="Calibri"/>
                <a:ea typeface="Calibri"/>
                <a:cs typeface="Calibri"/>
                <a:sym typeface="Calibri"/>
              </a:rPr>
              <a:t>tooth.Contains</a:t>
            </a:r>
            <a:r>
              <a:rPr lang="en-US" sz="1000" dirty="0">
                <a:solidFill>
                  <a:schemeClr val="dk1"/>
                </a:solidFill>
                <a:latin typeface="Calibri"/>
                <a:ea typeface="Calibri"/>
                <a:cs typeface="Calibri"/>
                <a:sym typeface="Calibri"/>
              </a:rPr>
              <a:t> blood vessels and nerves that keep the tooth </a:t>
            </a:r>
            <a:r>
              <a:rPr lang="en-US" sz="1000" dirty="0" err="1">
                <a:solidFill>
                  <a:schemeClr val="dk1"/>
                </a:solidFill>
                <a:latin typeface="Calibri"/>
                <a:ea typeface="Calibri"/>
                <a:cs typeface="Calibri"/>
                <a:sym typeface="Calibri"/>
              </a:rPr>
              <a:t>alive!</a:t>
            </a:r>
            <a:r>
              <a:rPr lang="en-US" sz="1000" b="1" u="sng" dirty="0" err="1">
                <a:solidFill>
                  <a:srgbClr val="FF0000"/>
                </a:solidFill>
                <a:latin typeface="Calibri"/>
                <a:ea typeface="Calibri"/>
                <a:cs typeface="Calibri"/>
                <a:sym typeface="Calibri"/>
              </a:rPr>
              <a:t>Root:</a:t>
            </a:r>
            <a:r>
              <a:rPr lang="en-US" sz="1000" dirty="0" err="1">
                <a:solidFill>
                  <a:srgbClr val="3B3835"/>
                </a:solidFill>
                <a:latin typeface="Calibri"/>
                <a:ea typeface="Calibri"/>
                <a:cs typeface="Calibri"/>
                <a:sym typeface="Calibri"/>
              </a:rPr>
              <a:t>The</a:t>
            </a:r>
            <a:r>
              <a:rPr lang="en-US" sz="1000" dirty="0">
                <a:solidFill>
                  <a:srgbClr val="3B3835"/>
                </a:solidFill>
                <a:latin typeface="Calibri"/>
                <a:ea typeface="Calibri"/>
                <a:cs typeface="Calibri"/>
                <a:sym typeface="Calibri"/>
              </a:rPr>
              <a:t> part of the tooth below the </a:t>
            </a:r>
            <a:r>
              <a:rPr lang="en-US" sz="1000" dirty="0" err="1">
                <a:solidFill>
                  <a:srgbClr val="3B3835"/>
                </a:solidFill>
                <a:latin typeface="Calibri"/>
                <a:ea typeface="Calibri"/>
                <a:cs typeface="Calibri"/>
                <a:sym typeface="Calibri"/>
              </a:rPr>
              <a:t>gumline.Just</a:t>
            </a:r>
            <a:r>
              <a:rPr lang="en-US" sz="1000" dirty="0">
                <a:solidFill>
                  <a:srgbClr val="3B3835"/>
                </a:solidFill>
                <a:latin typeface="Calibri"/>
                <a:ea typeface="Calibri"/>
                <a:cs typeface="Calibri"/>
                <a:sym typeface="Calibri"/>
              </a:rPr>
              <a:t> as the roots of a tree hold the tree in the ground, the roots of your teeth hold your teeth in your mouth.</a:t>
            </a:r>
            <a:endParaRPr sz="1000" dirty="0">
              <a:highlight>
                <a:srgbClr val="F9F9F9"/>
              </a:highlight>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f11c6a560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Michael </a:t>
            </a:r>
            <a:endParaRPr dirty="0"/>
          </a:p>
          <a:p>
            <a:pPr marL="0" lvl="0" indent="0" algn="l" rtl="0">
              <a:spcBef>
                <a:spcPts val="0"/>
              </a:spcBef>
              <a:spcAft>
                <a:spcPts val="0"/>
              </a:spcAft>
              <a:buNone/>
            </a:pPr>
            <a:r>
              <a:rPr lang="en-US" dirty="0"/>
              <a:t>On this slide, I will briefly talk about how teeth are affected by our daily diet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picture on the left shows the effect that sugar and bacteria can do in your mouth. As you can see when sugar and bacteria combines, cavities happen everywhere in the mouth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from our daily diet, fruits and raw vegetables like apples carrots and celery help clean plaque from teeth and freshen your breath. Also vitamins such as vitamin C and other nutrients help protect teeth and gums from bacterial infection.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a:t>Now </a:t>
            </a:r>
            <a:r>
              <a:rPr lang="en-US" dirty="0"/>
              <a:t>I will pass it on to Victoria</a:t>
            </a:r>
            <a:endParaRPr dirty="0"/>
          </a:p>
        </p:txBody>
      </p:sp>
      <p:sp>
        <p:nvSpPr>
          <p:cNvPr id="90" name="Google Shape;90;gcf11c6a560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defbd9e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defbd9e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Victoria </a:t>
            </a:r>
          </a:p>
          <a:p>
            <a:pPr marL="0" lvl="0" indent="0" algn="l" rtl="0">
              <a:spcBef>
                <a:spcPts val="0"/>
              </a:spcBef>
              <a:spcAft>
                <a:spcPts val="0"/>
              </a:spcAft>
              <a:buNone/>
            </a:pPr>
            <a:r>
              <a:rPr lang="en-US" dirty="0"/>
              <a:t>Now let's play the game ! in a chat box write NOT healthy food from the pictures.</a:t>
            </a:r>
            <a:endParaRPr dirty="0"/>
          </a:p>
          <a:p>
            <a:pPr marL="0" lvl="0" indent="0" algn="l" rtl="0">
              <a:spcBef>
                <a:spcPts val="0"/>
              </a:spcBef>
              <a:spcAft>
                <a:spcPts val="0"/>
              </a:spcAft>
              <a:buNone/>
            </a:pPr>
            <a:r>
              <a:rPr lang="en-US" dirty="0"/>
              <a:t>Ok great ! </a:t>
            </a:r>
            <a:endParaRPr dirty="0"/>
          </a:p>
          <a:p>
            <a:pPr marL="0" lvl="0" indent="0" algn="l" rtl="0">
              <a:spcBef>
                <a:spcPts val="0"/>
              </a:spcBef>
              <a:spcAft>
                <a:spcPts val="0"/>
              </a:spcAft>
              <a:buNone/>
            </a:pPr>
            <a:r>
              <a:rPr lang="en-US" dirty="0"/>
              <a:t>Now lets see what food you think it's healthy for our teeth. Write your answers in chat box</a:t>
            </a:r>
            <a:endParaRPr dirty="0"/>
          </a:p>
          <a:p>
            <a:pPr marL="0" lvl="0" indent="0" algn="l" rtl="0">
              <a:spcBef>
                <a:spcPts val="0"/>
              </a:spcBef>
              <a:spcAft>
                <a:spcPts val="0"/>
              </a:spcAft>
              <a:buNone/>
            </a:pPr>
            <a:r>
              <a:rPr lang="en-US" dirty="0"/>
              <a:t>Great, thank you</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f11c6a560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Victoria </a:t>
            </a:r>
          </a:p>
          <a:p>
            <a:pPr marL="0" lvl="0" indent="0" algn="l" rtl="0">
              <a:spcBef>
                <a:spcPts val="0"/>
              </a:spcBef>
              <a:spcAft>
                <a:spcPts val="0"/>
              </a:spcAft>
              <a:buNone/>
            </a:pPr>
            <a:r>
              <a:rPr lang="en-US" dirty="0"/>
              <a:t>Now let's talk about which good is good for our teeth and which one makes our teeth to have cavities. </a:t>
            </a:r>
            <a:endParaRPr dirty="0"/>
          </a:p>
          <a:p>
            <a:pPr marL="0" lvl="0" indent="0" algn="l" rtl="0">
              <a:spcBef>
                <a:spcPts val="0"/>
              </a:spcBef>
              <a:spcAft>
                <a:spcPts val="0"/>
              </a:spcAft>
              <a:buNone/>
            </a:pPr>
            <a:r>
              <a:rPr lang="en-US" dirty="0"/>
              <a:t>Fruits and vegetables help to stimulate saliva that helps prevent cavities</a:t>
            </a:r>
            <a:endParaRPr dirty="0"/>
          </a:p>
          <a:p>
            <a:pPr marL="0" lvl="0" indent="0" algn="l" rtl="0">
              <a:spcBef>
                <a:spcPts val="0"/>
              </a:spcBef>
              <a:spcAft>
                <a:spcPts val="0"/>
              </a:spcAft>
              <a:buNone/>
            </a:pPr>
            <a:r>
              <a:rPr lang="en-US" dirty="0"/>
              <a:t>Milk and dairy products has calcium that help put back minerals that you may lost due to other food. ( Like </a:t>
            </a:r>
            <a:r>
              <a:rPr lang="en-US" dirty="0" err="1"/>
              <a:t>pepsi</a:t>
            </a:r>
            <a:r>
              <a:rPr lang="en-US" dirty="0"/>
              <a:t> and other sugary drink  )</a:t>
            </a:r>
            <a:endParaRPr dirty="0"/>
          </a:p>
          <a:p>
            <a:pPr marL="0" lvl="0" indent="0" algn="l" rtl="0">
              <a:spcBef>
                <a:spcPts val="0"/>
              </a:spcBef>
              <a:spcAft>
                <a:spcPts val="0"/>
              </a:spcAft>
              <a:buNone/>
            </a:pPr>
            <a:r>
              <a:rPr lang="en-US" dirty="0"/>
              <a:t>Tea has minerals  that interact with plaque bacteria. Help to kill or suppress the bacteria. Also it prevent them from growing or producing tooth attacking  bacteria.</a:t>
            </a:r>
            <a:endParaRPr dirty="0"/>
          </a:p>
          <a:p>
            <a:pPr marL="0" lvl="0" indent="0" algn="l" rtl="0">
              <a:spcBef>
                <a:spcPts val="0"/>
              </a:spcBef>
              <a:spcAft>
                <a:spcPts val="0"/>
              </a:spcAft>
              <a:buNone/>
            </a:pPr>
            <a:r>
              <a:rPr lang="en-US" dirty="0"/>
              <a:t>Seafood and meat will help to keep teeth healthy with powerful anti -inflammatory nutrients that helps to </a:t>
            </a:r>
            <a:r>
              <a:rPr lang="en-US" dirty="0" err="1"/>
              <a:t>to</a:t>
            </a:r>
            <a:r>
              <a:rPr lang="en-US" dirty="0"/>
              <a:t> keep your gum healthy also it make your bone stronger which prevent from bone.</a:t>
            </a:r>
            <a:endParaRPr dirty="0"/>
          </a:p>
        </p:txBody>
      </p:sp>
      <p:sp>
        <p:nvSpPr>
          <p:cNvPr id="107" name="Google Shape;107;gcf11c6a560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a290b1aa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a290b1a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Victoria </a:t>
            </a:r>
          </a:p>
          <a:p>
            <a:pPr marL="0" lvl="0" indent="0" algn="l" rtl="0">
              <a:spcBef>
                <a:spcPts val="0"/>
              </a:spcBef>
              <a:spcAft>
                <a:spcPts val="0"/>
              </a:spcAft>
              <a:buNone/>
            </a:pPr>
            <a:r>
              <a:rPr lang="en-US" dirty="0"/>
              <a:t>Candies like lollipops , caramels that contain so much sugar Also the hard candies dissolve slowly and they coat all sides of your teeth in sugar for long time. And sugar is the main cause of tooth decay.</a:t>
            </a:r>
            <a:endParaRPr dirty="0"/>
          </a:p>
          <a:p>
            <a:pPr marL="0" lvl="0" indent="0" algn="l" rtl="0">
              <a:spcBef>
                <a:spcPts val="0"/>
              </a:spcBef>
              <a:spcAft>
                <a:spcPts val="0"/>
              </a:spcAft>
              <a:buNone/>
            </a:pPr>
            <a:r>
              <a:rPr lang="en-US" dirty="0">
                <a:solidFill>
                  <a:schemeClr val="dk1"/>
                </a:solidFill>
              </a:rPr>
              <a:t>Food like chips and popcorn  can cause plaque buildup. </a:t>
            </a:r>
            <a:r>
              <a:rPr lang="en-US" dirty="0"/>
              <a:t>Avoid anything that can get stuck in your teeth. That can be missed by bruising. </a:t>
            </a:r>
            <a:endParaRPr dirty="0">
              <a:solidFill>
                <a:schemeClr val="dk1"/>
              </a:solidFill>
            </a:endParaRPr>
          </a:p>
          <a:p>
            <a:pPr marL="0" lvl="0" indent="0" algn="l" rtl="0">
              <a:spcBef>
                <a:spcPts val="0"/>
              </a:spcBef>
              <a:spcAft>
                <a:spcPts val="0"/>
              </a:spcAft>
              <a:buNone/>
            </a:pPr>
            <a:r>
              <a:rPr lang="en-US" dirty="0">
                <a:solidFill>
                  <a:schemeClr val="dk1"/>
                </a:solidFill>
              </a:rPr>
              <a:t>Carbonated drinks containing so much sugar that case cavities and destroys enamel. If enamel is damaged it cannot be brought back. Also soda can cause gum bleeding and gum inflammation. </a:t>
            </a:r>
            <a:endParaRPr dirty="0">
              <a:solidFill>
                <a:schemeClr val="dk1"/>
              </a:solidFill>
            </a:endParaRPr>
          </a:p>
          <a:p>
            <a:pPr marL="0" lvl="0" indent="0" algn="l" rtl="0">
              <a:spcBef>
                <a:spcPts val="0"/>
              </a:spcBef>
              <a:spcAft>
                <a:spcPts val="0"/>
              </a:spcAft>
              <a:buNone/>
            </a:pPr>
            <a:r>
              <a:rPr lang="en-US" dirty="0">
                <a:solidFill>
                  <a:schemeClr val="dk1"/>
                </a:solidFill>
              </a:rPr>
              <a:t>Alcohol can cause tooth related problems, gums inflammation and risk to developing oral cancer. </a:t>
            </a:r>
            <a:endParaRPr dirty="0">
              <a:solidFill>
                <a:schemeClr val="dk1"/>
              </a:solidFill>
            </a:endParaRPr>
          </a:p>
          <a:p>
            <a:pPr marL="0" lvl="0" indent="0" algn="l" rtl="0">
              <a:spcBef>
                <a:spcPts val="0"/>
              </a:spcBef>
              <a:spcAft>
                <a:spcPts val="0"/>
              </a:spcAft>
              <a:buNone/>
            </a:pPr>
            <a:r>
              <a:rPr lang="en-US" dirty="0">
                <a:solidFill>
                  <a:schemeClr val="dk1"/>
                </a:solidFill>
              </a:rPr>
              <a:t>Now we know how to make a good food  chose that will help our teeth to be healthy and strong. But its not enough we also need to keep them clean!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a290b1aa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a290b1a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02185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f11c6a560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Michael </a:t>
            </a:r>
          </a:p>
          <a:p>
            <a:pPr marL="0" lvl="0" indent="0" algn="l" rtl="0">
              <a:spcBef>
                <a:spcPts val="0"/>
              </a:spcBef>
              <a:spcAft>
                <a:spcPts val="0"/>
              </a:spcAft>
              <a:buNone/>
            </a:pPr>
            <a:endParaRPr dirty="0"/>
          </a:p>
          <a:p>
            <a:pPr marL="0" lvl="0" indent="0" algn="l" rtl="0">
              <a:spcBef>
                <a:spcPts val="0"/>
              </a:spcBef>
              <a:spcAft>
                <a:spcPts val="0"/>
              </a:spcAft>
              <a:buNone/>
            </a:pPr>
            <a:r>
              <a:rPr lang="en-US" sz="1800" dirty="0">
                <a:solidFill>
                  <a:srgbClr val="000000"/>
                </a:solidFill>
                <a:effectLst/>
                <a:latin typeface="Arial" panose="020B0604020202020204" pitchFamily="34" charset="0"/>
              </a:rPr>
              <a:t>Food that has high sugar content has a direct connection to tooth decay. After eating food that contains high in sugar these molecules combine with saliva and bacteria that always present in the mouth.  All together lead to plaque (biofilm) on all of the teeth. This biofilm that we have it dissolve enamel which leads to a cavity</a:t>
            </a:r>
          </a:p>
          <a:p>
            <a:pPr marL="0" lvl="0" indent="0" algn="l" rtl="0">
              <a:spcBef>
                <a:spcPts val="0"/>
              </a:spcBef>
              <a:spcAft>
                <a:spcPts val="0"/>
              </a:spcAft>
              <a:buNone/>
            </a:pPr>
            <a:endParaRPr lang="en-US" sz="1800" dirty="0">
              <a:solidFill>
                <a:srgbClr val="000000"/>
              </a:solidFill>
              <a:effectLst/>
              <a:latin typeface="Arial" panose="020B0604020202020204" pitchFamily="34" charset="0"/>
            </a:endParaRPr>
          </a:p>
          <a:p>
            <a:pPr marL="0" lvl="0" indent="0" algn="l" rtl="0">
              <a:spcBef>
                <a:spcPts val="0"/>
              </a:spcBef>
              <a:spcAft>
                <a:spcPts val="0"/>
              </a:spcAft>
              <a:buNone/>
            </a:pPr>
            <a:r>
              <a:rPr lang="en-US" sz="1800" dirty="0">
                <a:solidFill>
                  <a:srgbClr val="000000"/>
                </a:solidFill>
                <a:effectLst/>
                <a:latin typeface="Arial" panose="020B0604020202020204" pitchFamily="34" charset="0"/>
              </a:rPr>
              <a:t>Now I will give it to Paulina</a:t>
            </a:r>
            <a:endParaRPr dirty="0"/>
          </a:p>
        </p:txBody>
      </p:sp>
      <p:sp>
        <p:nvSpPr>
          <p:cNvPr id="129" name="Google Shape;129;gcf11c6a560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5/3/2021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3556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76085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154713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901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286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453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69901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5437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02889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04852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583619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595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213045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07863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4C3FC"/>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5/3/2021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99642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journalimplantdent.springeropen.com/articles/10.1186/s40729-018-0150-6" TargetMode="External"/><Relationship Id="rId5" Type="http://schemas.openxmlformats.org/officeDocument/2006/relationships/image" Target="../media/image23.png"/><Relationship Id="rId4" Type="http://schemas.openxmlformats.org/officeDocument/2006/relationships/hyperlink" Target="https://commons.wikimedia.org/wiki/File:Hvernig_%C3%A1_a%C3%B0_bursta_tennur.jp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ljgives.org/health/hygiene-leaves-kids-with-loads-of-triclosan/" TargetMode="External"/><Relationship Id="rId3" Type="http://schemas.openxmlformats.org/officeDocument/2006/relationships/image" Target="../media/image24.pn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belezaesaude.com/clareamento-dental/" TargetMode="External"/><Relationship Id="rId5" Type="http://schemas.openxmlformats.org/officeDocument/2006/relationships/image" Target="../media/image25.jpg"/><Relationship Id="rId4" Type="http://schemas.openxmlformats.org/officeDocument/2006/relationships/hyperlink" Target="https://freesvg.org/boy-brushing-teeth" TargetMode="External"/><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pngimg.com/download/38188"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wJBQ1CHLMU6gGDgiiVs0lnUoXpeTWO_v/view"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3"/>
        <p:cNvGrpSpPr/>
        <p:nvPr/>
      </p:nvGrpSpPr>
      <p:grpSpPr>
        <a:xfrm>
          <a:off x="0" y="0"/>
          <a:ext cx="0" cy="0"/>
          <a:chOff x="0" y="0"/>
          <a:chExt cx="0" cy="0"/>
        </a:xfrm>
      </p:grpSpPr>
      <p:pic>
        <p:nvPicPr>
          <p:cNvPr id="57" name="Google Shape;57;p13"/>
          <p:cNvPicPr preferRelativeResize="0"/>
          <p:nvPr/>
        </p:nvPicPr>
        <p:blipFill rotWithShape="1">
          <a:blip r:embed="rId3"/>
          <a:srcRect t="1989" b="1602"/>
          <a:stretch/>
        </p:blipFill>
        <p:spPr>
          <a:xfrm>
            <a:off x="231704" y="210822"/>
            <a:ext cx="3931406" cy="3789675"/>
          </a:xfrm>
          <a:prstGeom prst="rect">
            <a:avLst/>
          </a:prstGeom>
          <a:noFill/>
        </p:spPr>
      </p:pic>
      <p:pic>
        <p:nvPicPr>
          <p:cNvPr id="56" name="Google Shape;56;p13" descr="A group of children's drawings&#10;&#10;Description automatically generated with low confidence"/>
          <p:cNvPicPr preferRelativeResize="0"/>
          <p:nvPr/>
        </p:nvPicPr>
        <p:blipFill rotWithShape="1">
          <a:blip r:embed="rId4"/>
          <a:srcRect r="-2" b="3589"/>
          <a:stretch/>
        </p:blipFill>
        <p:spPr>
          <a:xfrm>
            <a:off x="8050168" y="210822"/>
            <a:ext cx="3904488" cy="3797294"/>
          </a:xfrm>
          <a:prstGeom prst="rect">
            <a:avLst/>
          </a:prstGeom>
          <a:noFill/>
        </p:spPr>
      </p:pic>
      <p:pic>
        <p:nvPicPr>
          <p:cNvPr id="58" name="Google Shape;58;p13"/>
          <p:cNvPicPr preferRelativeResize="0"/>
          <p:nvPr/>
        </p:nvPicPr>
        <p:blipFill rotWithShape="1">
          <a:blip r:embed="rId5"/>
          <a:srcRect l="16690" r="14187" b="-3"/>
          <a:stretch/>
        </p:blipFill>
        <p:spPr>
          <a:xfrm>
            <a:off x="4148327" y="210823"/>
            <a:ext cx="3917183" cy="3809993"/>
          </a:xfrm>
          <a:prstGeom prst="rect">
            <a:avLst/>
          </a:prstGeom>
          <a:noFill/>
        </p:spPr>
      </p:pic>
      <p:sp>
        <p:nvSpPr>
          <p:cNvPr id="8" name="TextBox 7">
            <a:extLst>
              <a:ext uri="{FF2B5EF4-FFF2-40B4-BE49-F238E27FC236}">
                <a16:creationId xmlns:a16="http://schemas.microsoft.com/office/drawing/2014/main" id="{B7E72DA7-ABFE-4810-A9D9-C935F7322D09}"/>
              </a:ext>
            </a:extLst>
          </p:cNvPr>
          <p:cNvSpPr txBox="1"/>
          <p:nvPr/>
        </p:nvSpPr>
        <p:spPr>
          <a:xfrm>
            <a:off x="8630271" y="4378556"/>
            <a:ext cx="3324385" cy="1740476"/>
          </a:xfrm>
          <a:prstGeom prst="rect">
            <a:avLst/>
          </a:prstGeom>
          <a:noFill/>
        </p:spPr>
        <p:txBody>
          <a:bodyPr wrap="square">
            <a:spAutoFit/>
          </a:bodyPr>
          <a:lstStyle/>
          <a:p>
            <a:pPr lvl="0" algn="ctr" rtl="0">
              <a:lnSpc>
                <a:spcPct val="120000"/>
              </a:lnSpc>
              <a:spcBef>
                <a:spcPts val="0"/>
              </a:spcBef>
              <a:spcAft>
                <a:spcPts val="0"/>
              </a:spcAft>
              <a:buSzPct val="160000"/>
            </a:pPr>
            <a:r>
              <a:rPr lang="en-US" sz="1800" b="1" i="0" u="none" strike="noStrike" dirty="0">
                <a:latin typeface="Aharoni" panose="02010803020104030203" pitchFamily="2" charset="-79"/>
                <a:ea typeface="Calibri"/>
                <a:cs typeface="Aharoni" panose="02010803020104030203" pitchFamily="2" charset="-79"/>
                <a:sym typeface="Calibri"/>
              </a:rPr>
              <a:t>PRESENTED BY: </a:t>
            </a:r>
          </a:p>
          <a:p>
            <a:pPr lvl="0" algn="ctr" rtl="0">
              <a:lnSpc>
                <a:spcPct val="120000"/>
              </a:lnSpc>
              <a:spcBef>
                <a:spcPts val="0"/>
              </a:spcBef>
              <a:spcAft>
                <a:spcPts val="0"/>
              </a:spcAft>
              <a:buSzPct val="160000"/>
            </a:pPr>
            <a:r>
              <a:rPr lang="en-US" sz="1800" b="1" dirty="0">
                <a:latin typeface="Aharoni" panose="02010803020104030203" pitchFamily="2" charset="-79"/>
                <a:ea typeface="Calibri"/>
                <a:cs typeface="Aharoni" panose="02010803020104030203" pitchFamily="2" charset="-79"/>
                <a:sym typeface="Calibri"/>
              </a:rPr>
              <a:t> </a:t>
            </a:r>
            <a:r>
              <a:rPr lang="en-US" sz="1800" b="1" i="0" u="none" strike="noStrike" dirty="0">
                <a:latin typeface="Aharoni" panose="02010803020104030203" pitchFamily="2" charset="-79"/>
                <a:ea typeface="Calibri"/>
                <a:cs typeface="Aharoni" panose="02010803020104030203" pitchFamily="2" charset="-79"/>
                <a:sym typeface="Calibri"/>
              </a:rPr>
              <a:t>IRENA SH</a:t>
            </a:r>
            <a:r>
              <a:rPr lang="en-US" sz="1800" b="1" dirty="0">
                <a:latin typeface="Aharoni" panose="02010803020104030203" pitchFamily="2" charset="-79"/>
                <a:ea typeface="Calibri"/>
                <a:cs typeface="Aharoni" panose="02010803020104030203" pitchFamily="2" charset="-79"/>
                <a:sym typeface="Calibri"/>
              </a:rPr>
              <a:t>LOMOV </a:t>
            </a:r>
          </a:p>
          <a:p>
            <a:pPr lvl="0" algn="ctr" rtl="0">
              <a:lnSpc>
                <a:spcPct val="120000"/>
              </a:lnSpc>
              <a:spcBef>
                <a:spcPts val="0"/>
              </a:spcBef>
              <a:spcAft>
                <a:spcPts val="0"/>
              </a:spcAft>
              <a:buSzPct val="160000"/>
            </a:pPr>
            <a:r>
              <a:rPr lang="en-US" sz="1800" b="1" i="0" u="none" strike="noStrike" dirty="0">
                <a:latin typeface="Aharoni" panose="02010803020104030203" pitchFamily="2" charset="-79"/>
                <a:ea typeface="Calibri"/>
                <a:cs typeface="Aharoni" panose="02010803020104030203" pitchFamily="2" charset="-79"/>
                <a:sym typeface="Calibri"/>
              </a:rPr>
              <a:t>PAULINA PARZYCH</a:t>
            </a:r>
          </a:p>
          <a:p>
            <a:pPr lvl="0" algn="ctr" rtl="0">
              <a:lnSpc>
                <a:spcPct val="120000"/>
              </a:lnSpc>
              <a:spcBef>
                <a:spcPts val="0"/>
              </a:spcBef>
              <a:spcAft>
                <a:spcPts val="0"/>
              </a:spcAft>
              <a:buSzPct val="160000"/>
            </a:pPr>
            <a:r>
              <a:rPr lang="en-US" sz="1800" b="1" i="0" u="none" strike="noStrike" dirty="0">
                <a:latin typeface="Aharoni" panose="02010803020104030203" pitchFamily="2" charset="-79"/>
                <a:ea typeface="Calibri"/>
                <a:cs typeface="Aharoni" panose="02010803020104030203" pitchFamily="2" charset="-79"/>
                <a:sym typeface="Calibri"/>
              </a:rPr>
              <a:t> MICHAEL CHEUNG </a:t>
            </a:r>
          </a:p>
          <a:p>
            <a:pPr lvl="0" algn="ctr" rtl="0">
              <a:lnSpc>
                <a:spcPct val="120000"/>
              </a:lnSpc>
              <a:spcBef>
                <a:spcPts val="0"/>
              </a:spcBef>
              <a:spcAft>
                <a:spcPts val="0"/>
              </a:spcAft>
              <a:buSzPct val="160000"/>
            </a:pPr>
            <a:r>
              <a:rPr lang="en-US" sz="1800" b="1" i="0" u="none" strike="noStrike" dirty="0">
                <a:latin typeface="Aharoni" panose="02010803020104030203" pitchFamily="2" charset="-79"/>
                <a:ea typeface="Calibri"/>
                <a:cs typeface="Aharoni" panose="02010803020104030203" pitchFamily="2" charset="-79"/>
                <a:sym typeface="Calibri"/>
              </a:rPr>
              <a:t> </a:t>
            </a:r>
            <a:r>
              <a:rPr lang="en-US" sz="1800" b="1" dirty="0">
                <a:latin typeface="Aharoni" panose="02010803020104030203" pitchFamily="2" charset="-79"/>
                <a:ea typeface="Calibri"/>
                <a:cs typeface="Aharoni" panose="02010803020104030203" pitchFamily="2" charset="-79"/>
                <a:sym typeface="Calibri"/>
              </a:rPr>
              <a:t>VICTORIA PROTOPOPOVA</a:t>
            </a:r>
          </a:p>
        </p:txBody>
      </p:sp>
      <p:sp>
        <p:nvSpPr>
          <p:cNvPr id="10" name="TextBox 9">
            <a:extLst>
              <a:ext uri="{FF2B5EF4-FFF2-40B4-BE49-F238E27FC236}">
                <a16:creationId xmlns:a16="http://schemas.microsoft.com/office/drawing/2014/main" id="{926EF2AA-84F2-4594-8BFB-89D160D379D8}"/>
              </a:ext>
            </a:extLst>
          </p:cNvPr>
          <p:cNvSpPr txBox="1"/>
          <p:nvPr/>
        </p:nvSpPr>
        <p:spPr>
          <a:xfrm>
            <a:off x="231704" y="4210516"/>
            <a:ext cx="8800001" cy="2308324"/>
          </a:xfrm>
          <a:prstGeom prst="rect">
            <a:avLst/>
          </a:prstGeom>
          <a:noFill/>
        </p:spPr>
        <p:txBody>
          <a:bodyPr wrap="square">
            <a:spAutoFit/>
          </a:bodyPr>
          <a:lstStyle/>
          <a:p>
            <a:pPr algn="ctr"/>
            <a:r>
              <a:rPr lang="en-US" sz="4800" b="1" cap="all" dirty="0">
                <a:latin typeface="Berlin Sans FB Demi" panose="020E0802020502020306" pitchFamily="34" charset="0"/>
                <a:cs typeface="Calibri" panose="020F0502020204030204" pitchFamily="34" charset="0"/>
                <a:sym typeface="Calibri"/>
              </a:rPr>
              <a:t>Impact Of Sugary Dietary Habits Of Adolescence On Dental Health </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2"/>
        <p:cNvGrpSpPr/>
        <p:nvPr/>
      </p:nvGrpSpPr>
      <p:grpSpPr>
        <a:xfrm>
          <a:off x="0" y="0"/>
          <a:ext cx="0" cy="0"/>
          <a:chOff x="0" y="0"/>
          <a:chExt cx="0" cy="0"/>
        </a:xfrm>
      </p:grpSpPr>
      <p:sp>
        <p:nvSpPr>
          <p:cNvPr id="2" name="Title 1">
            <a:extLst>
              <a:ext uri="{FF2B5EF4-FFF2-40B4-BE49-F238E27FC236}">
                <a16:creationId xmlns:a16="http://schemas.microsoft.com/office/drawing/2014/main" id="{11D012B3-DE83-4036-AF15-5938D36ECD20}"/>
              </a:ext>
            </a:extLst>
          </p:cNvPr>
          <p:cNvSpPr>
            <a:spLocks noGrp="1"/>
          </p:cNvSpPr>
          <p:nvPr>
            <p:ph type="ctrTitle"/>
          </p:nvPr>
        </p:nvSpPr>
        <p:spPr>
          <a:xfrm>
            <a:off x="7755467" y="1744133"/>
            <a:ext cx="4197773" cy="3369734"/>
          </a:xfrm>
        </p:spPr>
        <p:txBody>
          <a:bodyPr>
            <a:noAutofit/>
          </a:bodyPr>
          <a:lstStyle/>
          <a:p>
            <a:pPr>
              <a:lnSpc>
                <a:spcPct val="150000"/>
              </a:lnSpc>
            </a:pPr>
            <a:r>
              <a:rPr lang="en-US" sz="3600" dirty="0">
                <a:solidFill>
                  <a:schemeClr val="tx1"/>
                </a:solidFill>
                <a:latin typeface="Berlin Sans FB Demi" panose="020E0802020502020306" pitchFamily="34" charset="0"/>
                <a:cs typeface="Calibri" panose="020F0502020204030204" pitchFamily="34" charset="0"/>
              </a:rPr>
              <a:t>How much sugars is in your favorite drinks???</a:t>
            </a:r>
          </a:p>
        </p:txBody>
      </p:sp>
      <p:pic>
        <p:nvPicPr>
          <p:cNvPr id="143" name="Google Shape;143;p22"/>
          <p:cNvPicPr preferRelativeResize="0"/>
          <p:nvPr/>
        </p:nvPicPr>
        <p:blipFill>
          <a:blip r:embed="rId3"/>
          <a:stretch>
            <a:fillRect/>
          </a:stretch>
        </p:blipFill>
        <p:spPr>
          <a:xfrm>
            <a:off x="238760" y="240793"/>
            <a:ext cx="7311643" cy="637032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7"/>
        <p:cNvGrpSpPr/>
        <p:nvPr/>
      </p:nvGrpSpPr>
      <p:grpSpPr>
        <a:xfrm>
          <a:off x="0" y="0"/>
          <a:ext cx="0" cy="0"/>
          <a:chOff x="0" y="0"/>
          <a:chExt cx="0" cy="0"/>
        </a:xfrm>
      </p:grpSpPr>
      <p:sp>
        <p:nvSpPr>
          <p:cNvPr id="148" name="Google Shape;148;p23"/>
          <p:cNvSpPr txBox="1">
            <a:spLocks noGrp="1"/>
          </p:cNvSpPr>
          <p:nvPr>
            <p:ph type="title" idx="4294967295"/>
          </p:nvPr>
        </p:nvSpPr>
        <p:spPr>
          <a:xfrm>
            <a:off x="143646" y="152400"/>
            <a:ext cx="6071166" cy="1419225"/>
          </a:xfrm>
          <a:prstGeom prst="rect">
            <a:avLst/>
          </a:prstGeom>
        </p:spPr>
        <p:txBody>
          <a:bodyPr spcFirstLastPara="1" vert="horz" lIns="91440" tIns="45720" rIns="91440" bIns="45720" rtlCol="0" anchor="ctr" anchorCtr="0">
            <a:normAutofit/>
          </a:bodyPr>
          <a:lstStyle/>
          <a:p>
            <a:pPr marL="0" lvl="0" indent="0" algn="ctr">
              <a:spcAft>
                <a:spcPts val="0"/>
              </a:spcAft>
              <a:buClr>
                <a:schemeClr val="accent1"/>
              </a:buClr>
              <a:buSzPts val="5400"/>
            </a:pPr>
            <a:r>
              <a:rPr lang="en-US" sz="3700" b="1" dirty="0">
                <a:solidFill>
                  <a:schemeClr val="tx1"/>
                </a:solidFill>
                <a:latin typeface="Berlin Sans FB Demi" panose="020E0802020502020306" pitchFamily="34" charset="0"/>
                <a:cs typeface="Calibri" panose="020F0502020204030204" pitchFamily="34" charset="0"/>
                <a:sym typeface="Calibri"/>
              </a:rPr>
              <a:t>WHAT MUST BE DONE TO KEEP TEETH HEALTY?</a:t>
            </a:r>
          </a:p>
        </p:txBody>
      </p:sp>
      <p:sp>
        <p:nvSpPr>
          <p:cNvPr id="149" name="Google Shape;149;p23"/>
          <p:cNvSpPr txBox="1"/>
          <p:nvPr/>
        </p:nvSpPr>
        <p:spPr>
          <a:xfrm>
            <a:off x="88874" y="1290848"/>
            <a:ext cx="6071166" cy="2610962"/>
          </a:xfrm>
          <a:prstGeom prst="rect">
            <a:avLst/>
          </a:prstGeom>
        </p:spPr>
        <p:txBody>
          <a:bodyPr spcFirstLastPara="1" vert="horz" lIns="91440" tIns="45720" rIns="91440" bIns="45720" rtlCol="0" anchorCtr="0">
            <a:normAutofit fontScale="92500"/>
          </a:bodyPr>
          <a:lstStyle/>
          <a:p>
            <a:pPr marL="617220" lvl="0" indent="-342900" algn="ctr" defTabSz="914400">
              <a:lnSpc>
                <a:spcPct val="90000"/>
              </a:lnSpc>
              <a:spcBef>
                <a:spcPts val="2400"/>
              </a:spcBef>
              <a:spcAft>
                <a:spcPts val="0"/>
              </a:spcAft>
              <a:buClr>
                <a:schemeClr val="accent1"/>
              </a:buClr>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sym typeface="Calibri"/>
              </a:rPr>
              <a:t>Brushing teeth thoroughly twice a day with fluoride-containing toothpaste as well as flossing daily.</a:t>
            </a:r>
          </a:p>
          <a:p>
            <a:pPr marL="617220" lvl="0" indent="-342900" algn="ctr" defTabSz="914400">
              <a:lnSpc>
                <a:spcPct val="90000"/>
              </a:lnSpc>
              <a:spcBef>
                <a:spcPts val="0"/>
              </a:spcBef>
              <a:spcAft>
                <a:spcPts val="0"/>
              </a:spcAft>
              <a:buClr>
                <a:schemeClr val="accent1"/>
              </a:buClr>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sym typeface="Calibri"/>
              </a:rPr>
              <a:t>Reducing the amount  and frequency of eating of sugars-containing sticky food and beverages </a:t>
            </a:r>
          </a:p>
          <a:p>
            <a:pPr marL="617220" lvl="0" indent="-342900" algn="ctr" defTabSz="914400">
              <a:lnSpc>
                <a:spcPct val="90000"/>
              </a:lnSpc>
              <a:spcBef>
                <a:spcPts val="0"/>
              </a:spcBef>
              <a:spcAft>
                <a:spcPts val="0"/>
              </a:spcAft>
              <a:buClr>
                <a:schemeClr val="accent1"/>
              </a:buClr>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sym typeface="Calibri"/>
              </a:rPr>
              <a:t>Rinsing the mouth with water if they are consumed.</a:t>
            </a:r>
          </a:p>
        </p:txBody>
      </p:sp>
      <p:pic>
        <p:nvPicPr>
          <p:cNvPr id="8" name="Picture 7" descr="Logo, company name&#10;&#10;Description automatically generated">
            <a:extLst>
              <a:ext uri="{FF2B5EF4-FFF2-40B4-BE49-F238E27FC236}">
                <a16:creationId xmlns:a16="http://schemas.microsoft.com/office/drawing/2014/main" id="{803D939B-ABCF-4F9D-A690-605EAD7168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58456" y="228600"/>
            <a:ext cx="5577571" cy="6464030"/>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bathroom, sink&#10;&#10;Description automatically generated">
            <a:extLst>
              <a:ext uri="{FF2B5EF4-FFF2-40B4-BE49-F238E27FC236}">
                <a16:creationId xmlns:a16="http://schemas.microsoft.com/office/drawing/2014/main" id="{B08DC5DC-6E2D-485A-A72C-978FD6D824A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5141" y="4030132"/>
            <a:ext cx="2624501" cy="255526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2E0262E4-4D28-4733-8BA4-D9E247CA0A3F}"/>
              </a:ext>
            </a:extLst>
          </p:cNvPr>
          <p:cNvSpPr txBox="1"/>
          <p:nvPr/>
        </p:nvSpPr>
        <p:spPr>
          <a:xfrm>
            <a:off x="2859642" y="4286777"/>
            <a:ext cx="3300398" cy="2062103"/>
          </a:xfrm>
          <a:prstGeom prst="rect">
            <a:avLst/>
          </a:prstGeom>
          <a:noFill/>
        </p:spPr>
        <p:txBody>
          <a:bodyPr wrap="square" rtlCol="0">
            <a:spAutoFit/>
          </a:bodyPr>
          <a:lstStyle/>
          <a:p>
            <a:pPr algn="ctr"/>
            <a:r>
              <a:rPr lang="en-US" sz="3200" b="1" dirty="0">
                <a:solidFill>
                  <a:schemeClr val="accent2">
                    <a:lumMod val="75000"/>
                  </a:schemeClr>
                </a:solidFill>
                <a:latin typeface="Calibri" panose="020F0502020204030204" pitchFamily="34" charset="0"/>
                <a:cs typeface="Calibri" panose="020F0502020204030204" pitchFamily="34" charset="0"/>
              </a:rPr>
              <a:t>Be familiar with the instructions given by company!!!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3"/>
        <p:cNvGrpSpPr/>
        <p:nvPr/>
      </p:nvGrpSpPr>
      <p:grpSpPr>
        <a:xfrm>
          <a:off x="0" y="0"/>
          <a:ext cx="0" cy="0"/>
          <a:chOff x="0" y="0"/>
          <a:chExt cx="0" cy="0"/>
        </a:xfrm>
      </p:grpSpPr>
      <p:sp>
        <p:nvSpPr>
          <p:cNvPr id="96" name="Rectangle 95">
            <a:extLst>
              <a:ext uri="{FF2B5EF4-FFF2-40B4-BE49-F238E27FC236}">
                <a16:creationId xmlns:a16="http://schemas.microsoft.com/office/drawing/2014/main" id="{FE8D0E6B-29B0-4FCF-90B7-2BE446791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B228335C-6173-46F6-81DE-B3A45C6B8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4" name="Google Shape;154;p24"/>
          <p:cNvSpPr txBox="1">
            <a:spLocks noGrp="1"/>
          </p:cNvSpPr>
          <p:nvPr>
            <p:ph type="title" idx="4294967295"/>
          </p:nvPr>
        </p:nvSpPr>
        <p:spPr>
          <a:xfrm>
            <a:off x="5921260" y="410700"/>
            <a:ext cx="4457857" cy="1219200"/>
          </a:xfrm>
          <a:prstGeom prst="rect">
            <a:avLst/>
          </a:prstGeom>
        </p:spPr>
        <p:txBody>
          <a:bodyPr spcFirstLastPara="1" vert="horz" lIns="91440" tIns="45720" rIns="91440" bIns="45720" rtlCol="0" anchor="ctr" anchorCtr="0">
            <a:normAutofit/>
          </a:bodyPr>
          <a:lstStyle/>
          <a:p>
            <a:pPr marL="0" lvl="0" indent="0">
              <a:spcAft>
                <a:spcPts val="0"/>
              </a:spcAft>
              <a:buClr>
                <a:schemeClr val="accent1"/>
              </a:buClr>
              <a:buSzPts val="5400"/>
            </a:pPr>
            <a:r>
              <a:rPr lang="en-US" b="1" dirty="0">
                <a:solidFill>
                  <a:schemeClr val="tx1"/>
                </a:solidFill>
                <a:latin typeface="Berlin Sans FB Demi" panose="020E0802020502020306" pitchFamily="34" charset="0"/>
                <a:cs typeface="Calibri" panose="020F0502020204030204" pitchFamily="34" charset="0"/>
                <a:sym typeface="Calibri"/>
              </a:rPr>
              <a:t>GOODIE BAG !!!!</a:t>
            </a:r>
          </a:p>
        </p:txBody>
      </p:sp>
      <p:sp>
        <p:nvSpPr>
          <p:cNvPr id="155" name="Google Shape;155;p24"/>
          <p:cNvSpPr txBox="1">
            <a:spLocks noGrp="1"/>
          </p:cNvSpPr>
          <p:nvPr>
            <p:ph type="body" idx="4294967295"/>
          </p:nvPr>
        </p:nvSpPr>
        <p:spPr>
          <a:xfrm>
            <a:off x="6172296" y="1466076"/>
            <a:ext cx="3245253" cy="1684867"/>
          </a:xfrm>
          <a:prstGeom prst="rect">
            <a:avLst/>
          </a:prstGeom>
        </p:spPr>
        <p:txBody>
          <a:bodyPr spcFirstLastPara="1" vert="horz" lIns="91440" tIns="45720" rIns="91440" bIns="45720" rtlCol="0" anchorCtr="0">
            <a:normAutofit lnSpcReduction="10000"/>
          </a:bodyPr>
          <a:lstStyle/>
          <a:p>
            <a:pPr marL="342900" algn="ctr">
              <a:spcBef>
                <a:spcPts val="1000"/>
              </a:spcBef>
            </a:pPr>
            <a:r>
              <a:rPr lang="en-US" b="1" dirty="0">
                <a:solidFill>
                  <a:schemeClr val="tx1"/>
                </a:solidFill>
                <a:latin typeface="Calibri" panose="020F0502020204030204" pitchFamily="34" charset="0"/>
                <a:cs typeface="Calibri" panose="020F0502020204030204" pitchFamily="34" charset="0"/>
                <a:sym typeface="Calibri"/>
              </a:rPr>
              <a:t>TOOTHBRUSH</a:t>
            </a:r>
          </a:p>
          <a:p>
            <a:pPr marL="342900" algn="ctr">
              <a:spcBef>
                <a:spcPts val="1000"/>
              </a:spcBef>
            </a:pPr>
            <a:r>
              <a:rPr lang="en-US" b="1" dirty="0">
                <a:solidFill>
                  <a:schemeClr val="tx1"/>
                </a:solidFill>
                <a:latin typeface="Calibri" panose="020F0502020204030204" pitchFamily="34" charset="0"/>
                <a:cs typeface="Calibri" panose="020F0502020204030204" pitchFamily="34" charset="0"/>
                <a:sym typeface="Calibri"/>
              </a:rPr>
              <a:t>TOOTHPASTE</a:t>
            </a:r>
          </a:p>
          <a:p>
            <a:pPr marL="342900" algn="ctr">
              <a:spcBef>
                <a:spcPts val="1000"/>
              </a:spcBef>
            </a:pPr>
            <a:r>
              <a:rPr lang="en-US" b="1" dirty="0">
                <a:solidFill>
                  <a:schemeClr val="tx1"/>
                </a:solidFill>
                <a:latin typeface="Calibri" panose="020F0502020204030204" pitchFamily="34" charset="0"/>
                <a:cs typeface="Calibri" panose="020F0502020204030204" pitchFamily="34" charset="0"/>
                <a:sym typeface="Calibri"/>
              </a:rPr>
              <a:t>DENTAL FLOSS</a:t>
            </a:r>
          </a:p>
          <a:p>
            <a:pPr marL="342900" algn="ctr">
              <a:spcBef>
                <a:spcPts val="1000"/>
              </a:spcBef>
            </a:pPr>
            <a:r>
              <a:rPr lang="en-US" b="1" dirty="0">
                <a:solidFill>
                  <a:schemeClr val="tx1"/>
                </a:solidFill>
                <a:latin typeface="Calibri" panose="020F0502020204030204" pitchFamily="34" charset="0"/>
                <a:cs typeface="Calibri" panose="020F0502020204030204" pitchFamily="34" charset="0"/>
                <a:sym typeface="Calibri"/>
              </a:rPr>
              <a:t>ORAL RINSE</a:t>
            </a:r>
          </a:p>
        </p:txBody>
      </p:sp>
      <p:sp>
        <p:nvSpPr>
          <p:cNvPr id="100" name="Rectangle 99">
            <a:extLst>
              <a:ext uri="{FF2B5EF4-FFF2-40B4-BE49-F238E27FC236}">
                <a16:creationId xmlns:a16="http://schemas.microsoft.com/office/drawing/2014/main" id="{CEB522DF-7134-42DC-BF9C-13B1DD6E4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1">
            <a:extLst>
              <a:ext uri="{FF2B5EF4-FFF2-40B4-BE49-F238E27FC236}">
                <a16:creationId xmlns:a16="http://schemas.microsoft.com/office/drawing/2014/main" id="{2A4AF06F-E8F3-4568-B218-17373D381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1" y="243840"/>
            <a:ext cx="2902152" cy="63779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880A678-069C-4261-8611-EAD53E404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601513"/>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3D9A19C4-8889-4BA3-A043-AA1C71D8B4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5869" y="536616"/>
            <a:ext cx="1836790" cy="1836790"/>
          </a:xfrm>
          <a:prstGeom prst="rect">
            <a:avLst/>
          </a:prstGeom>
        </p:spPr>
      </p:pic>
      <p:sp>
        <p:nvSpPr>
          <p:cNvPr id="106" name="Rectangle 105">
            <a:extLst>
              <a:ext uri="{FF2B5EF4-FFF2-40B4-BE49-F238E27FC236}">
                <a16:creationId xmlns:a16="http://schemas.microsoft.com/office/drawing/2014/main" id="{4C9C7CF6-880E-423E-8275-B9567C3C6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2575502"/>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lose-up of a person's mouth&#10;&#10;Description automatically generated">
            <a:extLst>
              <a:ext uri="{FF2B5EF4-FFF2-40B4-BE49-F238E27FC236}">
                <a16:creationId xmlns:a16="http://schemas.microsoft.com/office/drawing/2014/main" id="{7C087DFB-7A9F-418B-9EF2-51892760C2B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8062" y="2692494"/>
            <a:ext cx="1995568" cy="1426830"/>
          </a:xfrm>
          <a:prstGeom prst="rect">
            <a:avLst/>
          </a:prstGeom>
        </p:spPr>
      </p:pic>
      <p:sp>
        <p:nvSpPr>
          <p:cNvPr id="108" name="Rectangle 107">
            <a:extLst>
              <a:ext uri="{FF2B5EF4-FFF2-40B4-BE49-F238E27FC236}">
                <a16:creationId xmlns:a16="http://schemas.microsoft.com/office/drawing/2014/main" id="{B6E94AE2-97E9-4120-BB24-73322E731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4549491"/>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brushing a child's teeth&#10;&#10;Description automatically generated with medium confidence">
            <a:extLst>
              <a:ext uri="{FF2B5EF4-FFF2-40B4-BE49-F238E27FC236}">
                <a16:creationId xmlns:a16="http://schemas.microsoft.com/office/drawing/2014/main" id="{DFC5EA29-6CE6-4406-A3D0-0183785416C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88636" y="4736329"/>
            <a:ext cx="2004994" cy="1333320"/>
          </a:xfrm>
          <a:prstGeom prst="rect">
            <a:avLst/>
          </a:prstGeom>
        </p:spPr>
      </p:pic>
      <p:pic>
        <p:nvPicPr>
          <p:cNvPr id="28" name="Picture 27">
            <a:extLst>
              <a:ext uri="{FF2B5EF4-FFF2-40B4-BE49-F238E27FC236}">
                <a16:creationId xmlns:a16="http://schemas.microsoft.com/office/drawing/2014/main" id="{23D4122F-1859-426F-AFD6-B7B56C21F24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250267" y="3246687"/>
            <a:ext cx="7089312" cy="31921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3"/>
        <p:cNvGrpSpPr/>
        <p:nvPr/>
      </p:nvGrpSpPr>
      <p:grpSpPr>
        <a:xfrm>
          <a:off x="0" y="0"/>
          <a:ext cx="0" cy="0"/>
          <a:chOff x="0" y="0"/>
          <a:chExt cx="0" cy="0"/>
        </a:xfrm>
      </p:grpSpPr>
      <p:pic>
        <p:nvPicPr>
          <p:cNvPr id="167" name="Google Shape;167;p25"/>
          <p:cNvPicPr preferRelativeResize="0"/>
          <p:nvPr/>
        </p:nvPicPr>
        <p:blipFill>
          <a:blip r:embed="rId3"/>
          <a:stretch>
            <a:fillRect/>
          </a:stretch>
        </p:blipFill>
        <p:spPr>
          <a:xfrm>
            <a:off x="609613" y="491093"/>
            <a:ext cx="3546290" cy="2695592"/>
          </a:xfrm>
          <a:prstGeom prst="rect">
            <a:avLst/>
          </a:prstGeom>
          <a:noFill/>
        </p:spPr>
      </p:pic>
      <p:cxnSp>
        <p:nvCxnSpPr>
          <p:cNvPr id="111" name="Straight Connector 110">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66" name="Google Shape;166;p25"/>
          <p:cNvPicPr preferRelativeResize="0"/>
          <p:nvPr/>
        </p:nvPicPr>
        <p:blipFill>
          <a:blip r:embed="rId4"/>
          <a:stretch>
            <a:fillRect/>
          </a:stretch>
        </p:blipFill>
        <p:spPr>
          <a:xfrm>
            <a:off x="609613" y="3671316"/>
            <a:ext cx="3546286" cy="2272268"/>
          </a:xfrm>
          <a:prstGeom prst="rect">
            <a:avLst/>
          </a:prstGeom>
          <a:noFill/>
        </p:spPr>
      </p:pic>
      <p:cxnSp>
        <p:nvCxnSpPr>
          <p:cNvPr id="113" name="Straight Connector 112">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65" name="Google Shape;165;p25"/>
          <p:cNvPicPr preferRelativeResize="0"/>
          <p:nvPr/>
        </p:nvPicPr>
        <p:blipFill>
          <a:blip r:embed="rId5"/>
          <a:stretch>
            <a:fillRect/>
          </a:stretch>
        </p:blipFill>
        <p:spPr>
          <a:xfrm>
            <a:off x="6269435" y="584226"/>
            <a:ext cx="5312938" cy="52372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C449A8F-E155-453D-AE12-CEE1D16DFC7C}"/>
              </a:ext>
            </a:extLst>
          </p:cNvPr>
          <p:cNvPicPr>
            <a:picLocks noChangeAspect="1"/>
          </p:cNvPicPr>
          <p:nvPr/>
        </p:nvPicPr>
        <p:blipFill>
          <a:blip r:embed="rId3"/>
          <a:stretch>
            <a:fillRect/>
          </a:stretch>
        </p:blipFill>
        <p:spPr>
          <a:xfrm>
            <a:off x="9364766" y="1557867"/>
            <a:ext cx="2581751" cy="4032248"/>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posing&#10;&#10;Description automatically generated">
            <a:extLst>
              <a:ext uri="{FF2B5EF4-FFF2-40B4-BE49-F238E27FC236}">
                <a16:creationId xmlns:a16="http://schemas.microsoft.com/office/drawing/2014/main" id="{BD888456-01F3-42A3-B759-72B67FAB6B28}"/>
              </a:ext>
            </a:extLst>
          </p:cNvPr>
          <p:cNvPicPr>
            <a:picLocks noChangeAspect="1"/>
          </p:cNvPicPr>
          <p:nvPr/>
        </p:nvPicPr>
        <p:blipFill>
          <a:blip r:embed="rId4"/>
          <a:stretch>
            <a:fillRect/>
          </a:stretch>
        </p:blipFill>
        <p:spPr>
          <a:xfrm>
            <a:off x="87648" y="731661"/>
            <a:ext cx="5076121" cy="5782029"/>
          </a:xfrm>
          <a:prstGeom prst="rect">
            <a:avLst/>
          </a:prstGeom>
          <a:ln>
            <a:noFill/>
          </a:ln>
          <a:effectLst>
            <a:outerShdw blurRad="292100" dist="139700" dir="2700000" algn="tl" rotWithShape="0">
              <a:srgbClr val="333333">
                <a:alpha val="65000"/>
              </a:srgbClr>
            </a:outerShdw>
          </a:effectLst>
        </p:spPr>
      </p:pic>
      <p:sp>
        <p:nvSpPr>
          <p:cNvPr id="63" name="Google Shape;63;p14"/>
          <p:cNvSpPr txBox="1">
            <a:spLocks noGrp="1"/>
          </p:cNvSpPr>
          <p:nvPr>
            <p:ph type="title"/>
          </p:nvPr>
        </p:nvSpPr>
        <p:spPr>
          <a:xfrm>
            <a:off x="5163769" y="108305"/>
            <a:ext cx="5076121" cy="11514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Impact"/>
              <a:buNone/>
            </a:pPr>
            <a:r>
              <a:rPr lang="en-US" b="1" dirty="0">
                <a:solidFill>
                  <a:schemeClr val="tx1"/>
                </a:solidFill>
                <a:latin typeface="Berlin Sans FB Demi" panose="020E0802020502020306" pitchFamily="34" charset="0"/>
                <a:ea typeface="Calibri"/>
                <a:cs typeface="Calibri"/>
                <a:sym typeface="Calibri"/>
              </a:rPr>
              <a:t>ICE BREAKER </a:t>
            </a:r>
          </a:p>
        </p:txBody>
      </p:sp>
      <p:sp>
        <p:nvSpPr>
          <p:cNvPr id="64" name="Google Shape;64;p14"/>
          <p:cNvSpPr txBox="1">
            <a:spLocks noGrp="1"/>
          </p:cNvSpPr>
          <p:nvPr>
            <p:ph type="body" idx="2"/>
          </p:nvPr>
        </p:nvSpPr>
        <p:spPr>
          <a:xfrm>
            <a:off x="5058461" y="1557867"/>
            <a:ext cx="4507830" cy="5300133"/>
          </a:xfrm>
          <a:prstGeom prst="rect">
            <a:avLst/>
          </a:prstGeom>
          <a:noFill/>
          <a:ln>
            <a:noFill/>
          </a:ln>
          <a:effectLst>
            <a:outerShdw blurRad="50800" dist="50800" dir="5400000" algn="ctr" rotWithShape="0">
              <a:srgbClr val="000000">
                <a:alpha val="0"/>
              </a:srgbClr>
            </a:outerShdw>
          </a:effectLst>
        </p:spPr>
        <p:txBody>
          <a:bodyPr spcFirstLastPara="1" wrap="square" lIns="91425" tIns="45700" rIns="91425" bIns="45700" anchor="ctr" anchorCtr="0">
            <a:normAutofit fontScale="92500" lnSpcReduction="20000"/>
          </a:bodyPr>
          <a:lstStyle/>
          <a:p>
            <a:pPr marL="0" lvl="0" indent="0" algn="ctr" rtl="0">
              <a:lnSpc>
                <a:spcPct val="120000"/>
              </a:lnSpc>
              <a:spcBef>
                <a:spcPts val="0"/>
              </a:spcBef>
              <a:spcAft>
                <a:spcPts val="0"/>
              </a:spcAft>
              <a:buSzPts val="2880"/>
              <a:buNone/>
            </a:pPr>
            <a:r>
              <a:rPr lang="en-US" sz="2400" b="1" u="sng" dirty="0">
                <a:solidFill>
                  <a:srgbClr val="000000"/>
                </a:solidFill>
                <a:latin typeface="Calibri"/>
                <a:ea typeface="Calibri"/>
                <a:cs typeface="Calibri"/>
                <a:sym typeface="Calibri"/>
              </a:rPr>
              <a:t>OUR ROLE AS DENTAL HYGIENISTS</a:t>
            </a:r>
            <a:endParaRPr lang="en-US" sz="2400" u="sng" dirty="0">
              <a:solidFill>
                <a:srgbClr val="000000"/>
              </a:solidFill>
              <a:latin typeface="Calibri"/>
              <a:ea typeface="Calibri"/>
              <a:cs typeface="Calibri"/>
              <a:sym typeface="Calibri"/>
            </a:endParaRPr>
          </a:p>
          <a:p>
            <a:pPr lvl="0" algn="ctr" rtl="0">
              <a:lnSpc>
                <a:spcPct val="120000"/>
              </a:lnSpc>
              <a:spcBef>
                <a:spcPts val="1000"/>
              </a:spcBef>
              <a:spcAft>
                <a:spcPts val="0"/>
              </a:spcAft>
              <a:buClr>
                <a:srgbClr val="000000"/>
              </a:buClr>
              <a:buSzPts val="2400"/>
              <a:buFont typeface="Wingdings" panose="05000000000000000000" pitchFamily="2" charset="2"/>
              <a:buChar char="Ø"/>
            </a:pPr>
            <a:r>
              <a:rPr lang="en-US" sz="2800" dirty="0">
                <a:solidFill>
                  <a:srgbClr val="000000"/>
                </a:solidFill>
                <a:latin typeface="Calibri"/>
                <a:ea typeface="Calibri"/>
                <a:cs typeface="Calibri"/>
                <a:sym typeface="Calibri"/>
              </a:rPr>
              <a:t>We are healthcare professionals that focus on prevention and treating oral diseases to protect the teeth, gums and patient overall health. </a:t>
            </a:r>
          </a:p>
          <a:p>
            <a:pPr lvl="0" algn="ctr" rtl="0">
              <a:lnSpc>
                <a:spcPct val="120000"/>
              </a:lnSpc>
              <a:spcBef>
                <a:spcPts val="0"/>
              </a:spcBef>
              <a:spcAft>
                <a:spcPts val="0"/>
              </a:spcAft>
              <a:buClr>
                <a:srgbClr val="000000"/>
              </a:buClr>
              <a:buSzPts val="2400"/>
              <a:buFont typeface="Wingdings" panose="05000000000000000000" pitchFamily="2" charset="2"/>
              <a:buChar char="Ø"/>
            </a:pPr>
            <a:r>
              <a:rPr lang="en-US" sz="2800" i="0" dirty="0">
                <a:solidFill>
                  <a:srgbClr val="000000"/>
                </a:solidFill>
                <a:latin typeface="Calibri"/>
                <a:ea typeface="Calibri"/>
                <a:cs typeface="Calibri"/>
                <a:sym typeface="Calibri"/>
              </a:rPr>
              <a:t>Teach proper oral </a:t>
            </a:r>
            <a:r>
              <a:rPr lang="en-US" sz="2800" dirty="0">
                <a:solidFill>
                  <a:srgbClr val="000000"/>
                </a:solidFill>
                <a:latin typeface="Calibri"/>
                <a:ea typeface="Calibri"/>
                <a:cs typeface="Calibri"/>
                <a:sym typeface="Calibri"/>
              </a:rPr>
              <a:t>hygiene</a:t>
            </a:r>
            <a:r>
              <a:rPr lang="en-US" sz="2800" i="0" dirty="0">
                <a:solidFill>
                  <a:srgbClr val="000000"/>
                </a:solidFill>
                <a:latin typeface="Calibri"/>
                <a:ea typeface="Calibri"/>
                <a:cs typeface="Calibri"/>
                <a:sym typeface="Calibri"/>
              </a:rPr>
              <a:t> techniques</a:t>
            </a:r>
          </a:p>
          <a:p>
            <a:pPr lvl="0" algn="ctr" rtl="0">
              <a:lnSpc>
                <a:spcPct val="120000"/>
              </a:lnSpc>
              <a:spcBef>
                <a:spcPts val="0"/>
              </a:spcBef>
              <a:spcAft>
                <a:spcPts val="0"/>
              </a:spcAft>
              <a:buClr>
                <a:srgbClr val="000000"/>
              </a:buClr>
              <a:buSzPts val="2400"/>
              <a:buFont typeface="Wingdings" panose="05000000000000000000" pitchFamily="2" charset="2"/>
              <a:buChar char="Ø"/>
            </a:pPr>
            <a:r>
              <a:rPr lang="en-US" sz="2800" i="0" dirty="0">
                <a:solidFill>
                  <a:srgbClr val="000000"/>
                </a:solidFill>
                <a:latin typeface="Calibri"/>
                <a:ea typeface="Calibri"/>
                <a:cs typeface="Calibri"/>
                <a:sym typeface="Calibri"/>
              </a:rPr>
              <a:t> Consu</a:t>
            </a:r>
            <a:r>
              <a:rPr lang="en-US" sz="2800" dirty="0">
                <a:solidFill>
                  <a:srgbClr val="000000"/>
                </a:solidFill>
                <a:latin typeface="Calibri"/>
                <a:ea typeface="Calibri"/>
                <a:cs typeface="Calibri"/>
                <a:sym typeface="Calibri"/>
              </a:rPr>
              <a:t>lt about good nutrition for maintaining good oral health </a:t>
            </a:r>
            <a:endParaRPr lang="en-US" sz="2800" i="0" dirty="0">
              <a:solidFill>
                <a:srgbClr val="000000"/>
              </a:solidFill>
              <a:latin typeface="Calibri"/>
              <a:ea typeface="Calibri"/>
              <a:cs typeface="Calibri"/>
              <a:sym typeface="Calibri"/>
            </a:endParaRPr>
          </a:p>
          <a:p>
            <a:pPr marL="0" lvl="0" indent="0" algn="l" rtl="0">
              <a:lnSpc>
                <a:spcPct val="120000"/>
              </a:lnSpc>
              <a:spcBef>
                <a:spcPts val="1000"/>
              </a:spcBef>
              <a:spcAft>
                <a:spcPts val="1600"/>
              </a:spcAft>
              <a:buNone/>
            </a:pPr>
            <a:endParaRPr lang="en-US"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272368" y="119622"/>
            <a:ext cx="5136182" cy="866974"/>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sz="5600" b="1" dirty="0">
                <a:solidFill>
                  <a:schemeClr val="tx1"/>
                </a:solidFill>
                <a:latin typeface="Berlin Sans FB Demi" panose="020E0802020502020306" pitchFamily="34" charset="0"/>
                <a:ea typeface="Calibri"/>
                <a:cs typeface="Calibri"/>
                <a:sym typeface="Calibri"/>
              </a:rPr>
              <a:t>ORAL CAVITY</a:t>
            </a:r>
            <a:endParaRPr sz="5600" b="1" dirty="0">
              <a:solidFill>
                <a:schemeClr val="tx1"/>
              </a:solidFill>
              <a:latin typeface="Berlin Sans FB Demi" panose="020E0802020502020306" pitchFamily="34" charset="0"/>
              <a:ea typeface="Calibri"/>
              <a:cs typeface="Calibri"/>
              <a:sym typeface="Calibri"/>
            </a:endParaRPr>
          </a:p>
        </p:txBody>
      </p:sp>
      <p:sp>
        <p:nvSpPr>
          <p:cNvPr id="72" name="Google Shape;72;p15"/>
          <p:cNvSpPr txBox="1">
            <a:spLocks noGrp="1"/>
          </p:cNvSpPr>
          <p:nvPr>
            <p:ph type="body" idx="1"/>
          </p:nvPr>
        </p:nvSpPr>
        <p:spPr>
          <a:xfrm>
            <a:off x="258906" y="661404"/>
            <a:ext cx="6929184" cy="5642391"/>
          </a:xfrm>
          <a:prstGeom prst="rect">
            <a:avLst/>
          </a:prstGeom>
        </p:spPr>
        <p:txBody>
          <a:bodyPr spcFirstLastPara="1" wrap="square" lIns="121900" tIns="121900" rIns="121900" bIns="121900" anchor="t" anchorCtr="0">
            <a:noAutofit/>
          </a:bodyPr>
          <a:lstStyle/>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The oral cavity, or mouth, is the first part of the digestive tract its bounded by the lips and cheeks and contains the teeth and tongue.</a:t>
            </a:r>
            <a:endParaRPr sz="1800" b="1"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b="1" u="sng" dirty="0">
                <a:solidFill>
                  <a:srgbClr val="000000"/>
                </a:solidFill>
                <a:latin typeface="Calibri"/>
                <a:ea typeface="Calibri"/>
                <a:cs typeface="Calibri"/>
                <a:sym typeface="Calibri"/>
              </a:rPr>
              <a:t>What a tooth looks like?</a:t>
            </a:r>
            <a:endParaRPr sz="1800" b="1" u="sng"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b="1" u="sng" dirty="0">
                <a:solidFill>
                  <a:srgbClr val="000000"/>
                </a:solidFill>
                <a:latin typeface="Calibri"/>
                <a:ea typeface="Calibri"/>
                <a:cs typeface="Calibri"/>
                <a:sym typeface="Calibri"/>
              </a:rPr>
              <a:t>Crown</a:t>
            </a:r>
            <a:endParaRPr sz="1800" b="1" u="sng"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The part of the tooth above the gums.</a:t>
            </a:r>
            <a:endParaRPr sz="1800"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b="1" u="sng" dirty="0">
                <a:solidFill>
                  <a:srgbClr val="000000"/>
                </a:solidFill>
                <a:latin typeface="Calibri"/>
                <a:ea typeface="Calibri"/>
                <a:cs typeface="Calibri"/>
                <a:sym typeface="Calibri"/>
              </a:rPr>
              <a:t>Enamel</a:t>
            </a:r>
            <a:endParaRPr sz="1800" b="1" u="sng"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Is the hardest part in our body, even harder than bone!</a:t>
            </a:r>
            <a:endParaRPr sz="1800"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Covers the crown and protects the tooth from everyday use.</a:t>
            </a:r>
            <a:endParaRPr sz="1800"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b="1" u="sng" dirty="0">
                <a:solidFill>
                  <a:srgbClr val="000000"/>
                </a:solidFill>
                <a:latin typeface="Calibri"/>
                <a:ea typeface="Calibri"/>
                <a:cs typeface="Calibri"/>
                <a:sym typeface="Calibri"/>
              </a:rPr>
              <a:t>Dentin</a:t>
            </a:r>
            <a:endParaRPr sz="1800" b="1" u="sng"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Is the softer layer which supports the enamel and help absorb pressure from eating.</a:t>
            </a:r>
            <a:endParaRPr sz="1800"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b="1" u="sng" dirty="0">
                <a:solidFill>
                  <a:srgbClr val="000000"/>
                </a:solidFill>
                <a:latin typeface="Calibri"/>
                <a:ea typeface="Calibri"/>
                <a:cs typeface="Calibri"/>
                <a:sym typeface="Calibri"/>
              </a:rPr>
              <a:t>Pulp</a:t>
            </a:r>
            <a:endParaRPr sz="1800" b="1" u="sng"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Fills the space inside the tooth. Contains blood vessels and nerves that keep the tooth alive!</a:t>
            </a:r>
            <a:endParaRPr sz="1800"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b="1" u="sng" dirty="0">
                <a:solidFill>
                  <a:srgbClr val="000000"/>
                </a:solidFill>
                <a:latin typeface="Calibri"/>
                <a:ea typeface="Calibri"/>
                <a:cs typeface="Calibri"/>
                <a:sym typeface="Calibri"/>
              </a:rPr>
              <a:t>Root</a:t>
            </a:r>
            <a:endParaRPr sz="1800" b="1" u="sng"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The part of the tooth below the gumline.</a:t>
            </a:r>
            <a:endParaRPr sz="1800" dirty="0">
              <a:solidFill>
                <a:srgbClr val="000000"/>
              </a:solidFill>
              <a:latin typeface="Calibri"/>
              <a:ea typeface="Calibri"/>
              <a:cs typeface="Calibri"/>
              <a:sym typeface="Calibri"/>
            </a:endParaRPr>
          </a:p>
          <a:p>
            <a:pPr marL="0" lvl="0" indent="0" algn="ctr" rtl="0">
              <a:lnSpc>
                <a:spcPct val="120000"/>
              </a:lnSpc>
              <a:spcBef>
                <a:spcPts val="0"/>
              </a:spcBef>
              <a:spcAft>
                <a:spcPts val="0"/>
              </a:spcAft>
              <a:buNone/>
            </a:pPr>
            <a:r>
              <a:rPr lang="en-US" sz="1800" dirty="0">
                <a:solidFill>
                  <a:srgbClr val="000000"/>
                </a:solidFill>
                <a:latin typeface="Calibri"/>
                <a:ea typeface="Calibri"/>
                <a:cs typeface="Calibri"/>
                <a:sym typeface="Calibri"/>
              </a:rPr>
              <a:t>Just as the roots of a tree hold the tree in the ground, the roots of your teeth hold your teeth in your mouth.</a:t>
            </a:r>
            <a:endParaRPr sz="1800" dirty="0">
              <a:solidFill>
                <a:srgbClr val="000000"/>
              </a:solidFill>
              <a:latin typeface="Calibri"/>
              <a:ea typeface="Calibri"/>
              <a:cs typeface="Calibri"/>
              <a:sym typeface="Calibri"/>
            </a:endParaRPr>
          </a:p>
          <a:p>
            <a:pPr marL="457200" lvl="0" indent="0" algn="l" rtl="0">
              <a:spcBef>
                <a:spcPts val="0"/>
              </a:spcBef>
              <a:spcAft>
                <a:spcPts val="0"/>
              </a:spcAft>
              <a:buNone/>
            </a:pPr>
            <a:endParaRPr sz="1200" dirty="0">
              <a:solidFill>
                <a:srgbClr val="3B3835"/>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dirty="0"/>
          </a:p>
          <a:p>
            <a:pPr marL="457200" lvl="0" indent="0" algn="l" rtl="0">
              <a:lnSpc>
                <a:spcPct val="120000"/>
              </a:lnSpc>
              <a:spcBef>
                <a:spcPts val="1600"/>
              </a:spcBef>
              <a:spcAft>
                <a:spcPts val="0"/>
              </a:spcAft>
              <a:buNone/>
            </a:pPr>
            <a:endParaRPr sz="1200" dirty="0">
              <a:solidFill>
                <a:srgbClr val="3B3835"/>
              </a:solidFill>
              <a:latin typeface="Calibri"/>
              <a:ea typeface="Calibri"/>
              <a:cs typeface="Calibri"/>
              <a:sym typeface="Calibri"/>
            </a:endParaRPr>
          </a:p>
          <a:p>
            <a:pPr marL="0" lvl="0" indent="0" algn="l" rtl="0">
              <a:spcBef>
                <a:spcPts val="0"/>
              </a:spcBef>
              <a:spcAft>
                <a:spcPts val="1600"/>
              </a:spcAft>
              <a:buNone/>
            </a:pPr>
            <a:endParaRPr sz="800" dirty="0"/>
          </a:p>
        </p:txBody>
      </p:sp>
      <p:pic>
        <p:nvPicPr>
          <p:cNvPr id="73" name="Google Shape;73;p15"/>
          <p:cNvPicPr preferRelativeResize="0"/>
          <p:nvPr/>
        </p:nvPicPr>
        <p:blipFill rotWithShape="1">
          <a:blip r:embed="rId3">
            <a:alphaModFix/>
          </a:blip>
          <a:srcRect/>
          <a:stretch/>
        </p:blipFill>
        <p:spPr>
          <a:xfrm>
            <a:off x="7997107" y="789674"/>
            <a:ext cx="3105291" cy="5700198"/>
          </a:xfrm>
          <a:prstGeom prst="rect">
            <a:avLst/>
          </a:prstGeom>
          <a:solidFill>
            <a:srgbClr val="7030A0"/>
          </a:solidFill>
          <a:ln>
            <a:noFill/>
          </a:ln>
        </p:spPr>
      </p:pic>
      <p:sp>
        <p:nvSpPr>
          <p:cNvPr id="74" name="Google Shape;74;p15"/>
          <p:cNvSpPr txBox="1"/>
          <p:nvPr/>
        </p:nvSpPr>
        <p:spPr>
          <a:xfrm>
            <a:off x="10401135" y="192475"/>
            <a:ext cx="153196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latin typeface="Impact"/>
                <a:ea typeface="Impact"/>
                <a:cs typeface="Impact"/>
                <a:sym typeface="Impact"/>
              </a:rPr>
              <a:t>Enamel</a:t>
            </a:r>
            <a:endParaRPr sz="3200" dirty="0"/>
          </a:p>
        </p:txBody>
      </p:sp>
      <p:sp>
        <p:nvSpPr>
          <p:cNvPr id="75" name="Google Shape;75;p15"/>
          <p:cNvSpPr txBox="1"/>
          <p:nvPr/>
        </p:nvSpPr>
        <p:spPr>
          <a:xfrm>
            <a:off x="11001793" y="1152542"/>
            <a:ext cx="1147652"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dirty="0">
                <a:latin typeface="Impact"/>
                <a:ea typeface="Impact"/>
                <a:cs typeface="Impact"/>
                <a:sym typeface="Impact"/>
              </a:rPr>
              <a:t>Dentin</a:t>
            </a:r>
            <a:endParaRPr sz="2800" dirty="0"/>
          </a:p>
        </p:txBody>
      </p:sp>
      <p:cxnSp>
        <p:nvCxnSpPr>
          <p:cNvPr id="76" name="Google Shape;76;p15"/>
          <p:cNvCxnSpPr>
            <a:cxnSpLocks/>
            <a:stCxn id="74" idx="2"/>
          </p:cNvCxnSpPr>
          <p:nvPr/>
        </p:nvCxnSpPr>
        <p:spPr>
          <a:xfrm flipH="1">
            <a:off x="10673476" y="869553"/>
            <a:ext cx="493639" cy="636473"/>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7" name="Google Shape;77;p15"/>
          <p:cNvSpPr txBox="1"/>
          <p:nvPr/>
        </p:nvSpPr>
        <p:spPr>
          <a:xfrm>
            <a:off x="11200384" y="2524651"/>
            <a:ext cx="101264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latin typeface="Impact"/>
                <a:ea typeface="Impact"/>
                <a:cs typeface="Impact"/>
                <a:sym typeface="Impact"/>
              </a:rPr>
              <a:t>Pulp</a:t>
            </a:r>
            <a:endParaRPr dirty="0"/>
          </a:p>
        </p:txBody>
      </p:sp>
      <p:cxnSp>
        <p:nvCxnSpPr>
          <p:cNvPr id="78" name="Google Shape;78;p15"/>
          <p:cNvCxnSpPr>
            <a:cxnSpLocks/>
          </p:cNvCxnSpPr>
          <p:nvPr/>
        </p:nvCxnSpPr>
        <p:spPr>
          <a:xfrm flipH="1" flipV="1">
            <a:off x="9990667" y="2903250"/>
            <a:ext cx="1220740" cy="185024"/>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9" name="Google Shape;79;p15"/>
          <p:cNvCxnSpPr>
            <a:cxnSpLocks/>
          </p:cNvCxnSpPr>
          <p:nvPr/>
        </p:nvCxnSpPr>
        <p:spPr>
          <a:xfrm flipH="1">
            <a:off x="10401135" y="1659227"/>
            <a:ext cx="680820" cy="623728"/>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0" name="Google Shape;80;p15"/>
          <p:cNvCxnSpPr>
            <a:cxnSpLocks/>
          </p:cNvCxnSpPr>
          <p:nvPr/>
        </p:nvCxnSpPr>
        <p:spPr>
          <a:xfrm flipH="1">
            <a:off x="7741103" y="4450821"/>
            <a:ext cx="2249564" cy="749744"/>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Google Shape;82;p15"/>
          <p:cNvCxnSpPr>
            <a:cxnSpLocks/>
          </p:cNvCxnSpPr>
          <p:nvPr/>
        </p:nvCxnSpPr>
        <p:spPr>
          <a:xfrm>
            <a:off x="7741101" y="5470683"/>
            <a:ext cx="1000399" cy="42216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1" name="Google Shape;81;p15"/>
          <p:cNvSpPr txBox="1"/>
          <p:nvPr/>
        </p:nvSpPr>
        <p:spPr>
          <a:xfrm>
            <a:off x="6702248" y="5105899"/>
            <a:ext cx="123319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000000"/>
                </a:solidFill>
                <a:latin typeface="Impact"/>
                <a:ea typeface="Impact"/>
                <a:cs typeface="Impact"/>
                <a:sym typeface="Impact"/>
              </a:rPr>
              <a:t>Root</a:t>
            </a:r>
            <a:endParaRPr sz="3200" dirty="0"/>
          </a:p>
        </p:txBody>
      </p:sp>
      <p:sp>
        <p:nvSpPr>
          <p:cNvPr id="83" name="Google Shape;83;p15"/>
          <p:cNvSpPr/>
          <p:nvPr/>
        </p:nvSpPr>
        <p:spPr>
          <a:xfrm>
            <a:off x="7988888" y="3844875"/>
            <a:ext cx="293700" cy="2298600"/>
          </a:xfrm>
          <a:prstGeom prst="leftBracket">
            <a:avLst>
              <a:gd name="adj" fmla="val 833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Impact"/>
              <a:ea typeface="Impact"/>
              <a:cs typeface="Impact"/>
              <a:sym typeface="Impact"/>
            </a:endParaRPr>
          </a:p>
        </p:txBody>
      </p:sp>
      <p:sp>
        <p:nvSpPr>
          <p:cNvPr id="84" name="Google Shape;84;p15"/>
          <p:cNvSpPr/>
          <p:nvPr/>
        </p:nvSpPr>
        <p:spPr>
          <a:xfrm>
            <a:off x="10610775" y="3769726"/>
            <a:ext cx="266700" cy="2298600"/>
          </a:xfrm>
          <a:prstGeom prst="rightBracket">
            <a:avLst>
              <a:gd name="adj" fmla="val 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Impact"/>
              <a:ea typeface="Impact"/>
              <a:cs typeface="Impact"/>
              <a:sym typeface="Impact"/>
            </a:endParaRPr>
          </a:p>
        </p:txBody>
      </p:sp>
      <p:sp>
        <p:nvSpPr>
          <p:cNvPr id="85" name="Google Shape;85;p15"/>
          <p:cNvSpPr txBox="1"/>
          <p:nvPr/>
        </p:nvSpPr>
        <p:spPr>
          <a:xfrm>
            <a:off x="7188090" y="6407740"/>
            <a:ext cx="4808589"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Impact"/>
                <a:ea typeface="Impact"/>
                <a:cs typeface="Impact"/>
                <a:sym typeface="Impact"/>
              </a:rPr>
              <a:t>Surrounded by Gum Tissue and Bone</a:t>
            </a:r>
            <a:endParaRPr sz="1200" dirty="0"/>
          </a:p>
        </p:txBody>
      </p:sp>
      <p:sp>
        <p:nvSpPr>
          <p:cNvPr id="86" name="Google Shape;86;p15"/>
          <p:cNvSpPr/>
          <p:nvPr/>
        </p:nvSpPr>
        <p:spPr>
          <a:xfrm>
            <a:off x="7695188" y="1067999"/>
            <a:ext cx="420934" cy="2105493"/>
          </a:xfrm>
          <a:prstGeom prst="leftBracket">
            <a:avLst>
              <a:gd name="adj" fmla="val 833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Impact"/>
              <a:ea typeface="Impact"/>
              <a:cs typeface="Impact"/>
              <a:sym typeface="Impact"/>
            </a:endParaRPr>
          </a:p>
        </p:txBody>
      </p:sp>
      <p:sp>
        <p:nvSpPr>
          <p:cNvPr id="87" name="Google Shape;87;p15"/>
          <p:cNvSpPr txBox="1"/>
          <p:nvPr/>
        </p:nvSpPr>
        <p:spPr>
          <a:xfrm>
            <a:off x="6507909" y="1919221"/>
            <a:ext cx="123319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Impact"/>
                <a:ea typeface="Impact"/>
                <a:cs typeface="Impact"/>
                <a:sym typeface="Impact"/>
              </a:rPr>
              <a:t>Crown</a:t>
            </a:r>
            <a:r>
              <a:rPr lang="en-US" sz="1800" dirty="0">
                <a:latin typeface="Impact"/>
                <a:ea typeface="Impact"/>
                <a:cs typeface="Impact"/>
                <a:sym typeface="Impact"/>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title" idx="4294967295"/>
          </p:nvPr>
        </p:nvSpPr>
        <p:spPr>
          <a:xfrm>
            <a:off x="499269" y="268713"/>
            <a:ext cx="11193462" cy="12477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ts val="5400"/>
              <a:buFont typeface="Impact"/>
              <a:buNone/>
            </a:pPr>
            <a:r>
              <a:rPr lang="en-US" sz="5600" b="1" dirty="0">
                <a:solidFill>
                  <a:schemeClr val="tx1"/>
                </a:solidFill>
                <a:latin typeface="Berlin Sans FB Demi" panose="020E0802020502020306" pitchFamily="34" charset="0"/>
                <a:ea typeface="Calibri"/>
                <a:cs typeface="Calibri"/>
                <a:sym typeface="Calibri"/>
              </a:rPr>
              <a:t>TEETH ARE AFFECTED BY OUR DAILY DIET</a:t>
            </a:r>
            <a:endParaRPr sz="5600" b="1" dirty="0">
              <a:solidFill>
                <a:schemeClr val="tx1"/>
              </a:solidFill>
              <a:latin typeface="Berlin Sans FB Demi" panose="020E0802020502020306" pitchFamily="34" charset="0"/>
              <a:ea typeface="Calibri"/>
              <a:cs typeface="Calibri"/>
              <a:sym typeface="Calibri"/>
            </a:endParaRPr>
          </a:p>
        </p:txBody>
      </p:sp>
      <p:pic>
        <p:nvPicPr>
          <p:cNvPr id="93" name="Google Shape;93;p16"/>
          <p:cNvPicPr preferRelativeResize="0"/>
          <p:nvPr/>
        </p:nvPicPr>
        <p:blipFill rotWithShape="1">
          <a:blip r:embed="rId3">
            <a:alphaModFix/>
          </a:blip>
          <a:srcRect r="15945" b="15945"/>
          <a:stretch/>
        </p:blipFill>
        <p:spPr>
          <a:xfrm>
            <a:off x="282390" y="1062821"/>
            <a:ext cx="4319589" cy="2680839"/>
          </a:xfrm>
          <a:prstGeom prst="rect">
            <a:avLst/>
          </a:prstGeom>
          <a:ln>
            <a:noFill/>
          </a:ln>
          <a:effectLst>
            <a:outerShdw blurRad="292100" dist="139700" dir="2700000" algn="tl" rotWithShape="0">
              <a:srgbClr val="333333">
                <a:alpha val="65000"/>
              </a:srgbClr>
            </a:outerShdw>
          </a:effectLst>
        </p:spPr>
      </p:pic>
      <p:pic>
        <p:nvPicPr>
          <p:cNvPr id="94" name="Google Shape;94;p16"/>
          <p:cNvPicPr preferRelativeResize="0"/>
          <p:nvPr/>
        </p:nvPicPr>
        <p:blipFill rotWithShape="1">
          <a:blip r:embed="rId4">
            <a:alphaModFix/>
          </a:blip>
          <a:srcRect l="724"/>
          <a:stretch/>
        </p:blipFill>
        <p:spPr>
          <a:xfrm>
            <a:off x="7264401" y="1062822"/>
            <a:ext cx="4645209" cy="2680838"/>
          </a:xfrm>
          <a:prstGeom prst="rect">
            <a:avLst/>
          </a:prstGeom>
          <a:ln>
            <a:noFill/>
          </a:ln>
          <a:effectLst>
            <a:outerShdw blurRad="292100" dist="139700" dir="2700000" algn="tl" rotWithShape="0">
              <a:srgbClr val="333333">
                <a:alpha val="65000"/>
              </a:srgbClr>
            </a:outerShdw>
          </a:effectLst>
        </p:spPr>
      </p:pic>
      <p:sp>
        <p:nvSpPr>
          <p:cNvPr id="95" name="Google Shape;95;p16"/>
          <p:cNvSpPr txBox="1"/>
          <p:nvPr/>
        </p:nvSpPr>
        <p:spPr>
          <a:xfrm>
            <a:off x="282390" y="3642319"/>
            <a:ext cx="4319589" cy="32008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solidFill>
                  <a:schemeClr val="accent2">
                    <a:lumMod val="75000"/>
                  </a:schemeClr>
                </a:solidFill>
                <a:latin typeface="Calibri"/>
                <a:ea typeface="Calibri"/>
                <a:cs typeface="Calibri"/>
                <a:sym typeface="Calibri"/>
              </a:rPr>
              <a:t>Sugar </a:t>
            </a:r>
            <a:endParaRPr sz="3200" b="1" dirty="0">
              <a:solidFill>
                <a:schemeClr val="accent2">
                  <a:lumMod val="75000"/>
                </a:schemeClr>
              </a:solidFill>
              <a:latin typeface="Calibri"/>
              <a:ea typeface="Calibri"/>
              <a:cs typeface="Calibri"/>
              <a:sym typeface="Calibri"/>
            </a:endParaRPr>
          </a:p>
          <a:p>
            <a:pPr marL="0" lvl="0" indent="0" algn="ctr" rtl="0">
              <a:spcBef>
                <a:spcPts val="0"/>
              </a:spcBef>
              <a:spcAft>
                <a:spcPts val="0"/>
              </a:spcAft>
              <a:buNone/>
            </a:pPr>
            <a:r>
              <a:rPr lang="en-US" sz="3200" dirty="0">
                <a:latin typeface="Calibri"/>
                <a:ea typeface="Calibri"/>
                <a:cs typeface="Calibri"/>
                <a:sym typeface="Calibri"/>
              </a:rPr>
              <a:t>+</a:t>
            </a:r>
            <a:endParaRPr sz="3200" dirty="0">
              <a:latin typeface="Calibri"/>
              <a:ea typeface="Calibri"/>
              <a:cs typeface="Calibri"/>
              <a:sym typeface="Calibri"/>
            </a:endParaRPr>
          </a:p>
          <a:p>
            <a:pPr marL="0" lvl="0" indent="0" algn="ctr" rtl="0">
              <a:spcBef>
                <a:spcPts val="0"/>
              </a:spcBef>
              <a:spcAft>
                <a:spcPts val="0"/>
              </a:spcAft>
              <a:buNone/>
            </a:pPr>
            <a:r>
              <a:rPr lang="en-US" sz="3200" dirty="0">
                <a:latin typeface="Calibri"/>
                <a:ea typeface="Calibri"/>
                <a:cs typeface="Calibri"/>
                <a:sym typeface="Calibri"/>
              </a:rPr>
              <a:t> Saliva and bacteria present in the mouth </a:t>
            </a:r>
            <a:endParaRPr sz="3200" dirty="0">
              <a:latin typeface="Calibri"/>
              <a:ea typeface="Calibri"/>
              <a:cs typeface="Calibri"/>
              <a:sym typeface="Calibri"/>
            </a:endParaRPr>
          </a:p>
          <a:p>
            <a:pPr marL="0" lvl="0" indent="0" algn="ctr" rtl="0">
              <a:spcBef>
                <a:spcPts val="0"/>
              </a:spcBef>
              <a:spcAft>
                <a:spcPts val="0"/>
              </a:spcAft>
              <a:buNone/>
            </a:pPr>
            <a:r>
              <a:rPr lang="en-US" sz="3200" dirty="0">
                <a:latin typeface="Calibri"/>
                <a:ea typeface="Calibri"/>
                <a:cs typeface="Calibri"/>
                <a:sym typeface="Calibri"/>
              </a:rPr>
              <a:t>= </a:t>
            </a:r>
            <a:endParaRPr sz="3200" dirty="0">
              <a:latin typeface="Calibri"/>
              <a:ea typeface="Calibri"/>
              <a:cs typeface="Calibri"/>
              <a:sym typeface="Calibri"/>
            </a:endParaRPr>
          </a:p>
          <a:p>
            <a:pPr marL="0" lvl="0" indent="0" algn="ctr" rtl="0">
              <a:spcBef>
                <a:spcPts val="0"/>
              </a:spcBef>
              <a:spcAft>
                <a:spcPts val="0"/>
              </a:spcAft>
              <a:buNone/>
            </a:pPr>
            <a:r>
              <a:rPr lang="en-US" sz="3600" b="1" dirty="0">
                <a:highlight>
                  <a:srgbClr val="FF0000"/>
                </a:highlight>
                <a:latin typeface="Calibri"/>
                <a:ea typeface="Calibri"/>
                <a:cs typeface="Calibri"/>
                <a:sym typeface="Calibri"/>
              </a:rPr>
              <a:t>Cavities</a:t>
            </a:r>
            <a:endParaRPr sz="3600" b="1" dirty="0">
              <a:highlight>
                <a:srgbClr val="FF0000"/>
              </a:highlight>
              <a:latin typeface="Calibri"/>
              <a:ea typeface="Calibri"/>
              <a:cs typeface="Calibri"/>
              <a:sym typeface="Calibri"/>
            </a:endParaRPr>
          </a:p>
        </p:txBody>
      </p:sp>
      <p:sp>
        <p:nvSpPr>
          <p:cNvPr id="96" name="Google Shape;96;p16"/>
          <p:cNvSpPr txBox="1"/>
          <p:nvPr/>
        </p:nvSpPr>
        <p:spPr>
          <a:xfrm>
            <a:off x="7796405" y="3743660"/>
            <a:ext cx="4333536" cy="215440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solidFill>
                  <a:schemeClr val="accent2">
                    <a:lumMod val="75000"/>
                  </a:schemeClr>
                </a:solidFill>
                <a:latin typeface="Calibri"/>
                <a:ea typeface="Calibri"/>
                <a:cs typeface="Calibri"/>
                <a:sym typeface="Calibri"/>
              </a:rPr>
              <a:t>Fruits and vegetables </a:t>
            </a:r>
            <a:endParaRPr sz="3200" b="1" dirty="0">
              <a:solidFill>
                <a:schemeClr val="accent2">
                  <a:lumMod val="75000"/>
                </a:schemeClr>
              </a:solidFill>
              <a:latin typeface="Calibri"/>
              <a:ea typeface="Calibri"/>
              <a:cs typeface="Calibri"/>
              <a:sym typeface="Calibri"/>
            </a:endParaRPr>
          </a:p>
          <a:p>
            <a:pPr marL="0" lvl="0" indent="0" algn="ctr" rtl="0">
              <a:spcBef>
                <a:spcPts val="0"/>
              </a:spcBef>
              <a:spcAft>
                <a:spcPts val="0"/>
              </a:spcAft>
              <a:buNone/>
            </a:pPr>
            <a:r>
              <a:rPr lang="en-US" sz="3200" dirty="0">
                <a:latin typeface="Calibri"/>
                <a:ea typeface="Calibri"/>
                <a:cs typeface="Calibri"/>
                <a:sym typeface="Calibri"/>
              </a:rPr>
              <a:t>= </a:t>
            </a:r>
            <a:endParaRPr sz="3200" dirty="0">
              <a:latin typeface="Calibri"/>
              <a:ea typeface="Calibri"/>
              <a:cs typeface="Calibri"/>
              <a:sym typeface="Calibri"/>
            </a:endParaRPr>
          </a:p>
          <a:p>
            <a:pPr marL="0" lvl="0" indent="0" algn="ctr" rtl="0">
              <a:spcBef>
                <a:spcPts val="0"/>
              </a:spcBef>
              <a:spcAft>
                <a:spcPts val="0"/>
              </a:spcAft>
              <a:buNone/>
            </a:pPr>
            <a:r>
              <a:rPr lang="en-US" sz="3200" dirty="0">
                <a:latin typeface="Calibri"/>
                <a:ea typeface="Calibri"/>
                <a:cs typeface="Calibri"/>
                <a:sym typeface="Calibri"/>
              </a:rPr>
              <a:t>Help clean plaque and fresh breath.</a:t>
            </a:r>
            <a:endParaRPr sz="3200" dirty="0">
              <a:latin typeface="Calibri"/>
              <a:ea typeface="Calibri"/>
              <a:cs typeface="Calibri"/>
              <a:sym typeface="Calibri"/>
            </a:endParaRPr>
          </a:p>
        </p:txBody>
      </p:sp>
      <p:pic>
        <p:nvPicPr>
          <p:cNvPr id="97" name="Google Shape;97;p16"/>
          <p:cNvPicPr preferRelativeResize="0"/>
          <p:nvPr/>
        </p:nvPicPr>
        <p:blipFill>
          <a:blip r:embed="rId5">
            <a:alphaModFix/>
          </a:blip>
          <a:stretch>
            <a:fillRect/>
          </a:stretch>
        </p:blipFill>
        <p:spPr>
          <a:xfrm>
            <a:off x="4395596" y="2985634"/>
            <a:ext cx="3400808" cy="34156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1"/>
        <p:cNvGrpSpPr/>
        <p:nvPr/>
      </p:nvGrpSpPr>
      <p:grpSpPr>
        <a:xfrm>
          <a:off x="0" y="0"/>
          <a:ext cx="0" cy="0"/>
          <a:chOff x="0" y="0"/>
          <a:chExt cx="0" cy="0"/>
        </a:xfrm>
      </p:grpSpPr>
      <p:pic>
        <p:nvPicPr>
          <p:cNvPr id="102" name="Google Shape;102;p17"/>
          <p:cNvPicPr preferRelativeResize="0"/>
          <p:nvPr/>
        </p:nvPicPr>
        <p:blipFill>
          <a:blip r:embed="rId3">
            <a:alphaModFix/>
          </a:blip>
          <a:stretch>
            <a:fillRect/>
          </a:stretch>
        </p:blipFill>
        <p:spPr>
          <a:xfrm>
            <a:off x="203425" y="934257"/>
            <a:ext cx="4842708" cy="5579100"/>
          </a:xfrm>
          <a:prstGeom prst="rect">
            <a:avLst/>
          </a:prstGeom>
          <a:noFill/>
          <a:ln>
            <a:noFill/>
          </a:ln>
        </p:spPr>
      </p:pic>
      <p:sp>
        <p:nvSpPr>
          <p:cNvPr id="104" name="Google Shape;104;p17"/>
          <p:cNvSpPr txBox="1"/>
          <p:nvPr/>
        </p:nvSpPr>
        <p:spPr>
          <a:xfrm>
            <a:off x="1660177" y="11022"/>
            <a:ext cx="8597444"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b="1" dirty="0">
                <a:solidFill>
                  <a:srgbClr val="FF0000"/>
                </a:solidFill>
                <a:latin typeface="Berlin Sans FB Demi" panose="020E0802020502020306" pitchFamily="34" charset="0"/>
                <a:ea typeface="Calibri"/>
                <a:cs typeface="Calibri"/>
                <a:sym typeface="Calibri"/>
              </a:rPr>
              <a:t>JUNK FOOD</a:t>
            </a:r>
            <a:r>
              <a:rPr lang="en-US" sz="4400" b="1" dirty="0">
                <a:latin typeface="Berlin Sans FB Demi" panose="020E0802020502020306" pitchFamily="34" charset="0"/>
                <a:ea typeface="Calibri"/>
                <a:cs typeface="Calibri"/>
                <a:sym typeface="Calibri"/>
              </a:rPr>
              <a:t>  VS </a:t>
            </a:r>
            <a:r>
              <a:rPr lang="en-US" sz="4400" b="1" dirty="0">
                <a:solidFill>
                  <a:srgbClr val="7030A0"/>
                </a:solidFill>
                <a:latin typeface="Berlin Sans FB Demi" panose="020E0802020502020306" pitchFamily="34" charset="0"/>
                <a:ea typeface="Calibri"/>
                <a:cs typeface="Calibri"/>
                <a:sym typeface="Calibri"/>
              </a:rPr>
              <a:t>HEALTHY FOOD </a:t>
            </a:r>
          </a:p>
        </p:txBody>
      </p:sp>
      <p:pic>
        <p:nvPicPr>
          <p:cNvPr id="1026" name="Picture 2">
            <a:extLst>
              <a:ext uri="{FF2B5EF4-FFF2-40B4-BE49-F238E27FC236}">
                <a16:creationId xmlns:a16="http://schemas.microsoft.com/office/drawing/2014/main" id="{A06F75FE-940B-4F8C-9C69-38D00DA32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665" y="948281"/>
            <a:ext cx="4842708" cy="5565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vector graphics&#10;&#10;Description automatically generated">
            <a:extLst>
              <a:ext uri="{FF2B5EF4-FFF2-40B4-BE49-F238E27FC236}">
                <a16:creationId xmlns:a16="http://schemas.microsoft.com/office/drawing/2014/main" id="{20D0B301-AF01-4C1B-B9F9-1D7AAE210FD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66699" y="811274"/>
            <a:ext cx="2184400" cy="29125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idx="4294967295"/>
          </p:nvPr>
        </p:nvSpPr>
        <p:spPr>
          <a:xfrm>
            <a:off x="447675" y="116767"/>
            <a:ext cx="4552949" cy="12921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en-US" sz="5600" b="1" dirty="0">
                <a:solidFill>
                  <a:srgbClr val="7030A0"/>
                </a:solidFill>
                <a:latin typeface="Berlin Sans FB Demi" panose="020E0802020502020306" pitchFamily="34" charset="0"/>
                <a:ea typeface="Calibri"/>
                <a:cs typeface="Calibri"/>
                <a:sym typeface="Calibri"/>
              </a:rPr>
              <a:t>GOOD FOOD </a:t>
            </a:r>
            <a:endParaRPr sz="5600" b="1" dirty="0">
              <a:solidFill>
                <a:srgbClr val="7030A0"/>
              </a:solidFill>
              <a:latin typeface="Berlin Sans FB Demi" panose="020E0802020502020306" pitchFamily="34" charset="0"/>
              <a:ea typeface="Calibri"/>
              <a:cs typeface="Calibri"/>
              <a:sym typeface="Calibri"/>
            </a:endParaRPr>
          </a:p>
        </p:txBody>
      </p:sp>
      <p:pic>
        <p:nvPicPr>
          <p:cNvPr id="110" name="Google Shape;110;p18"/>
          <p:cNvPicPr preferRelativeResize="0"/>
          <p:nvPr/>
        </p:nvPicPr>
        <p:blipFill rotWithShape="1">
          <a:blip r:embed="rId3">
            <a:alphaModFix/>
          </a:blip>
          <a:srcRect t="2040" r="5141" b="7256"/>
          <a:stretch/>
        </p:blipFill>
        <p:spPr>
          <a:xfrm>
            <a:off x="5201587" y="539225"/>
            <a:ext cx="6752763" cy="5996486"/>
          </a:xfrm>
          <a:prstGeom prst="rect">
            <a:avLst/>
          </a:prstGeom>
          <a:noFill/>
          <a:ln w="57150">
            <a:solidFill>
              <a:srgbClr val="7030A0"/>
            </a:solidFill>
          </a:ln>
        </p:spPr>
      </p:pic>
      <p:sp>
        <p:nvSpPr>
          <p:cNvPr id="111" name="Google Shape;111;p18"/>
          <p:cNvSpPr txBox="1"/>
          <p:nvPr/>
        </p:nvSpPr>
        <p:spPr>
          <a:xfrm>
            <a:off x="-75076" y="1446300"/>
            <a:ext cx="5075700" cy="5078283"/>
          </a:xfrm>
          <a:prstGeom prst="rect">
            <a:avLst/>
          </a:prstGeom>
          <a:noFill/>
          <a:ln>
            <a:noFill/>
          </a:ln>
        </p:spPr>
        <p:txBody>
          <a:bodyPr spcFirstLastPara="1" wrap="square" lIns="91425" tIns="91425" rIns="91425" bIns="91425" anchor="t" anchorCtr="0">
            <a:spAutoFit/>
          </a:bodyPr>
          <a:lstStyle/>
          <a:p>
            <a:pPr marL="38100" lvl="0" algn="ctr" rtl="0">
              <a:spcBef>
                <a:spcPts val="0"/>
              </a:spcBef>
              <a:spcAft>
                <a:spcPts val="0"/>
              </a:spcAft>
              <a:buClr>
                <a:srgbClr val="00FF00"/>
              </a:buClr>
              <a:buSzPts val="3000"/>
            </a:pPr>
            <a:r>
              <a:rPr lang="en-US" sz="3000" b="1" dirty="0">
                <a:solidFill>
                  <a:srgbClr val="7030A0"/>
                </a:solidFill>
                <a:latin typeface="Calibri"/>
                <a:ea typeface="Calibri"/>
                <a:cs typeface="Calibri"/>
                <a:sym typeface="Calibri"/>
              </a:rPr>
              <a:t>Stimulate Saliva</a:t>
            </a:r>
          </a:p>
          <a:p>
            <a:pPr marL="457200" lvl="0" indent="0" algn="ctr" rtl="0">
              <a:spcBef>
                <a:spcPts val="0"/>
              </a:spcBef>
              <a:spcAft>
                <a:spcPts val="0"/>
              </a:spcAft>
              <a:buNone/>
            </a:pPr>
            <a:endParaRPr lang="en-US" sz="3000" b="1" dirty="0">
              <a:solidFill>
                <a:srgbClr val="7030A0"/>
              </a:solidFill>
              <a:latin typeface="Calibri"/>
              <a:ea typeface="Calibri"/>
              <a:cs typeface="Calibri"/>
              <a:sym typeface="Calibri"/>
            </a:endParaRPr>
          </a:p>
          <a:p>
            <a:pPr marL="38100" lvl="0" algn="ctr" rtl="0">
              <a:spcBef>
                <a:spcPts val="0"/>
              </a:spcBef>
              <a:spcAft>
                <a:spcPts val="0"/>
              </a:spcAft>
              <a:buClr>
                <a:srgbClr val="00FF00"/>
              </a:buClr>
              <a:buSzPts val="3000"/>
            </a:pPr>
            <a:r>
              <a:rPr lang="en-US" sz="3000" b="1" dirty="0">
                <a:solidFill>
                  <a:srgbClr val="7030A0"/>
                </a:solidFill>
                <a:latin typeface="Calibri"/>
                <a:ea typeface="Calibri"/>
                <a:cs typeface="Calibri"/>
                <a:sym typeface="Calibri"/>
              </a:rPr>
              <a:t>Fight gum disease</a:t>
            </a:r>
          </a:p>
          <a:p>
            <a:pPr marL="457200" lvl="0" indent="0" algn="ctr" rtl="0">
              <a:spcBef>
                <a:spcPts val="0"/>
              </a:spcBef>
              <a:spcAft>
                <a:spcPts val="0"/>
              </a:spcAft>
              <a:buNone/>
            </a:pPr>
            <a:endParaRPr lang="en-US" sz="3000" b="1" dirty="0">
              <a:solidFill>
                <a:srgbClr val="7030A0"/>
              </a:solidFill>
              <a:latin typeface="Calibri"/>
              <a:ea typeface="Calibri"/>
              <a:cs typeface="Calibri"/>
              <a:sym typeface="Calibri"/>
            </a:endParaRPr>
          </a:p>
          <a:p>
            <a:pPr marL="38100" lvl="0" algn="ctr" rtl="0">
              <a:spcBef>
                <a:spcPts val="0"/>
              </a:spcBef>
              <a:spcAft>
                <a:spcPts val="0"/>
              </a:spcAft>
              <a:buClr>
                <a:srgbClr val="00FF00"/>
              </a:buClr>
              <a:buSzPts val="3000"/>
            </a:pPr>
            <a:r>
              <a:rPr lang="en-US" sz="3000" b="1" dirty="0">
                <a:solidFill>
                  <a:srgbClr val="7030A0"/>
                </a:solidFill>
                <a:latin typeface="Calibri"/>
                <a:ea typeface="Calibri"/>
                <a:cs typeface="Calibri"/>
                <a:sym typeface="Calibri"/>
              </a:rPr>
              <a:t>Kill bad mouth bacteria</a:t>
            </a:r>
          </a:p>
          <a:p>
            <a:pPr marL="457200" lvl="0" indent="0" algn="l" rtl="0">
              <a:spcBef>
                <a:spcPts val="0"/>
              </a:spcBef>
              <a:spcAft>
                <a:spcPts val="0"/>
              </a:spcAft>
              <a:buNone/>
            </a:pPr>
            <a:endParaRPr lang="en-US" sz="3000" b="1" dirty="0">
              <a:solidFill>
                <a:srgbClr val="7030A0"/>
              </a:solidFill>
              <a:latin typeface="Calibri"/>
              <a:ea typeface="Calibri"/>
              <a:cs typeface="Calibri"/>
              <a:sym typeface="Calibri"/>
            </a:endParaRPr>
          </a:p>
          <a:p>
            <a:pPr marL="38100" lvl="0" algn="ctr" rtl="0">
              <a:spcBef>
                <a:spcPts val="0"/>
              </a:spcBef>
              <a:spcAft>
                <a:spcPts val="0"/>
              </a:spcAft>
              <a:buClr>
                <a:srgbClr val="00FF00"/>
              </a:buClr>
              <a:buSzPts val="3000"/>
            </a:pPr>
            <a:r>
              <a:rPr lang="en-US" sz="3000" b="1" dirty="0">
                <a:solidFill>
                  <a:srgbClr val="7030A0"/>
                </a:solidFill>
                <a:latin typeface="Calibri"/>
                <a:ea typeface="Calibri"/>
                <a:cs typeface="Calibri"/>
                <a:sym typeface="Calibri"/>
              </a:rPr>
              <a:t>Prevent Cavities</a:t>
            </a:r>
          </a:p>
          <a:p>
            <a:pPr marL="457200" lvl="0" indent="0" algn="ctr" rtl="0">
              <a:spcBef>
                <a:spcPts val="0"/>
              </a:spcBef>
              <a:spcAft>
                <a:spcPts val="0"/>
              </a:spcAft>
              <a:buNone/>
            </a:pPr>
            <a:endParaRPr lang="en-US" sz="3000" b="1" dirty="0">
              <a:solidFill>
                <a:srgbClr val="7030A0"/>
              </a:solidFill>
              <a:latin typeface="Calibri"/>
              <a:ea typeface="Calibri"/>
              <a:cs typeface="Calibri"/>
              <a:sym typeface="Calibri"/>
            </a:endParaRPr>
          </a:p>
          <a:p>
            <a:pPr marL="50800" lvl="0" algn="ctr" rtl="0">
              <a:spcBef>
                <a:spcPts val="0"/>
              </a:spcBef>
              <a:spcAft>
                <a:spcPts val="0"/>
              </a:spcAft>
              <a:buClr>
                <a:srgbClr val="00FF00"/>
              </a:buClr>
              <a:buSzPts val="2800"/>
            </a:pPr>
            <a:r>
              <a:rPr lang="en-US" sz="3000" b="1" dirty="0">
                <a:solidFill>
                  <a:srgbClr val="7030A0"/>
                </a:solidFill>
                <a:latin typeface="Calibri"/>
                <a:ea typeface="Calibri"/>
                <a:cs typeface="Calibri"/>
                <a:sym typeface="Calibri"/>
              </a:rPr>
              <a:t>Make Teeth  Healthy and Stronger</a:t>
            </a:r>
            <a:r>
              <a:rPr lang="en-US" sz="2600" dirty="0">
                <a:solidFill>
                  <a:srgbClr val="7030A0"/>
                </a:solidFill>
                <a:latin typeface="Calibri"/>
                <a:ea typeface="Calibri"/>
                <a:cs typeface="Calibri"/>
                <a:sym typeface="Calibri"/>
              </a:rPr>
              <a:t> </a:t>
            </a:r>
            <a:endParaRPr lang="en-US" sz="2100" dirty="0">
              <a:solidFill>
                <a:srgbClr val="7030A0"/>
              </a:solidFill>
              <a:latin typeface="Calibri"/>
              <a:ea typeface="Calibri"/>
              <a:cs typeface="Calibri"/>
              <a:sym typeface="Calibri"/>
            </a:endParaRPr>
          </a:p>
          <a:p>
            <a:pPr marL="0" lvl="0" indent="0" algn="l" rtl="0">
              <a:spcBef>
                <a:spcPts val="0"/>
              </a:spcBef>
              <a:spcAft>
                <a:spcPts val="0"/>
              </a:spcAft>
              <a:buNone/>
            </a:pPr>
            <a:r>
              <a:rPr lang="en-US" dirty="0">
                <a:solidFill>
                  <a:srgbClr val="00FF00"/>
                </a:solidFill>
                <a:latin typeface="Open Sans"/>
                <a:ea typeface="Open Sans"/>
                <a:cs typeface="Open Sans"/>
                <a:sym typeface="Open Sans"/>
              </a:rPr>
              <a:t> </a:t>
            </a:r>
            <a:endParaRPr dirty="0">
              <a:solidFill>
                <a:srgbClr val="00FF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5"/>
        <p:cNvGrpSpPr/>
        <p:nvPr/>
      </p:nvGrpSpPr>
      <p:grpSpPr>
        <a:xfrm>
          <a:off x="0" y="0"/>
          <a:ext cx="0" cy="0"/>
          <a:chOff x="0" y="0"/>
          <a:chExt cx="0" cy="0"/>
        </a:xfrm>
      </p:grpSpPr>
      <p:pic>
        <p:nvPicPr>
          <p:cNvPr id="116" name="Google Shape;116;p19"/>
          <p:cNvPicPr preferRelativeResize="0"/>
          <p:nvPr/>
        </p:nvPicPr>
        <p:blipFill rotWithShape="1">
          <a:blip r:embed="rId3">
            <a:alphaModFix/>
          </a:blip>
          <a:srcRect l="4470" t="1661"/>
          <a:stretch/>
        </p:blipFill>
        <p:spPr>
          <a:xfrm>
            <a:off x="5681189" y="539737"/>
            <a:ext cx="6161624" cy="5843308"/>
          </a:xfrm>
          <a:prstGeom prst="rect">
            <a:avLst/>
          </a:prstGeom>
          <a:solidFill>
            <a:srgbClr val="FF0000"/>
          </a:solidFill>
          <a:ln w="57150">
            <a:solidFill>
              <a:srgbClr val="FF0000"/>
            </a:solidFill>
          </a:ln>
        </p:spPr>
      </p:pic>
      <p:sp>
        <p:nvSpPr>
          <p:cNvPr id="117" name="Google Shape;117;p19"/>
          <p:cNvSpPr txBox="1"/>
          <p:nvPr/>
        </p:nvSpPr>
        <p:spPr>
          <a:xfrm>
            <a:off x="879038" y="293463"/>
            <a:ext cx="4113646" cy="960233"/>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5600" b="1" dirty="0">
                <a:solidFill>
                  <a:srgbClr val="FF0000"/>
                </a:solidFill>
                <a:latin typeface="Berlin Sans FB Demi" panose="020E0802020502020306" pitchFamily="34" charset="0"/>
                <a:ea typeface="Calibri"/>
                <a:cs typeface="Calibri"/>
                <a:sym typeface="Calibri"/>
              </a:rPr>
              <a:t>BAD FOOD </a:t>
            </a:r>
            <a:endParaRPr sz="2200" dirty="0">
              <a:solidFill>
                <a:srgbClr val="FF0000"/>
              </a:solidFill>
              <a:latin typeface="Berlin Sans FB Demi" panose="020E0802020502020306" pitchFamily="34" charset="0"/>
              <a:ea typeface="Calibri"/>
              <a:cs typeface="Calibri"/>
              <a:sym typeface="Calibri"/>
            </a:endParaRPr>
          </a:p>
        </p:txBody>
      </p:sp>
      <p:sp>
        <p:nvSpPr>
          <p:cNvPr id="118" name="Google Shape;118;p19"/>
          <p:cNvSpPr txBox="1"/>
          <p:nvPr/>
        </p:nvSpPr>
        <p:spPr>
          <a:xfrm>
            <a:off x="0" y="1133386"/>
            <a:ext cx="5550300" cy="5724614"/>
          </a:xfrm>
          <a:prstGeom prst="rect">
            <a:avLst/>
          </a:prstGeom>
          <a:noFill/>
          <a:ln>
            <a:noFill/>
          </a:ln>
        </p:spPr>
        <p:txBody>
          <a:bodyPr spcFirstLastPara="1" wrap="square" lIns="91425" tIns="91425" rIns="91425" bIns="91425" anchor="t" anchorCtr="0">
            <a:spAutoFit/>
          </a:bodyPr>
          <a:lstStyle/>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Cause Cavities </a:t>
            </a:r>
            <a:endParaRPr sz="3000" b="1" dirty="0">
              <a:solidFill>
                <a:srgbClr val="FF0000"/>
              </a:solidFill>
              <a:latin typeface="Calibri" panose="020F0502020204030204" pitchFamily="34" charset="0"/>
              <a:cs typeface="Calibri" panose="020F0502020204030204" pitchFamily="34" charset="0"/>
            </a:endParaRPr>
          </a:p>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Reduce Saliva that wash away germs </a:t>
            </a:r>
            <a:endParaRPr sz="3000" b="1" dirty="0">
              <a:solidFill>
                <a:srgbClr val="FF0000"/>
              </a:solidFill>
              <a:latin typeface="Calibri" panose="020F0502020204030204" pitchFamily="34" charset="0"/>
              <a:cs typeface="Calibri" panose="020F0502020204030204" pitchFamily="34" charset="0"/>
            </a:endParaRPr>
          </a:p>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Destroys Enamel </a:t>
            </a:r>
            <a:endParaRPr sz="3000" b="1" dirty="0">
              <a:solidFill>
                <a:srgbClr val="FF0000"/>
              </a:solidFill>
              <a:latin typeface="Calibri" panose="020F0502020204030204" pitchFamily="34" charset="0"/>
              <a:cs typeface="Calibri" panose="020F0502020204030204" pitchFamily="34" charset="0"/>
            </a:endParaRPr>
          </a:p>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Gum Inflammation and Bleeding </a:t>
            </a:r>
            <a:endParaRPr sz="3000" b="1" dirty="0">
              <a:solidFill>
                <a:srgbClr val="FF0000"/>
              </a:solidFill>
              <a:latin typeface="Calibri" panose="020F0502020204030204" pitchFamily="34" charset="0"/>
              <a:cs typeface="Calibri" panose="020F0502020204030204" pitchFamily="34" charset="0"/>
            </a:endParaRPr>
          </a:p>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Teeth Stains (teeth discoloration)</a:t>
            </a:r>
            <a:endParaRPr sz="3000" b="1" dirty="0">
              <a:solidFill>
                <a:srgbClr val="FF0000"/>
              </a:solidFill>
              <a:latin typeface="Calibri" panose="020F0502020204030204" pitchFamily="34" charset="0"/>
              <a:cs typeface="Calibri" panose="020F0502020204030204" pitchFamily="34" charset="0"/>
            </a:endParaRPr>
          </a:p>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Bad Breath </a:t>
            </a:r>
            <a:endParaRPr sz="3000" b="1" dirty="0">
              <a:solidFill>
                <a:srgbClr val="FF0000"/>
              </a:solidFill>
              <a:latin typeface="Calibri" panose="020F0502020204030204" pitchFamily="34" charset="0"/>
              <a:cs typeface="Calibri" panose="020F0502020204030204" pitchFamily="34" charset="0"/>
            </a:endParaRPr>
          </a:p>
          <a:p>
            <a:pPr marL="63500" lvl="0" algn="ctr" rtl="0">
              <a:lnSpc>
                <a:spcPct val="150000"/>
              </a:lnSpc>
              <a:spcBef>
                <a:spcPts val="0"/>
              </a:spcBef>
              <a:spcAft>
                <a:spcPts val="0"/>
              </a:spcAft>
              <a:buClr>
                <a:srgbClr val="FF0000"/>
              </a:buClr>
              <a:buSzPts val="2600"/>
            </a:pPr>
            <a:r>
              <a:rPr lang="en-US" sz="3000" b="1" dirty="0">
                <a:solidFill>
                  <a:srgbClr val="FF0000"/>
                </a:solidFill>
                <a:latin typeface="Calibri" panose="020F0502020204030204" pitchFamily="34" charset="0"/>
                <a:cs typeface="Calibri" panose="020F0502020204030204" pitchFamily="34" charset="0"/>
              </a:rPr>
              <a:t>Loss of bone</a:t>
            </a:r>
            <a:endParaRPr sz="3000" dirty="0">
              <a:latin typeface="Calibri" panose="020F0502020204030204" pitchFamily="34" charset="0"/>
              <a:ea typeface="Open Sans"/>
              <a:cs typeface="Calibri" panose="020F0502020204030204" pitchFamily="34" charset="0"/>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5"/>
        <p:cNvGrpSpPr/>
        <p:nvPr/>
      </p:nvGrpSpPr>
      <p:grpSpPr>
        <a:xfrm>
          <a:off x="0" y="0"/>
          <a:ext cx="0" cy="0"/>
          <a:chOff x="0" y="0"/>
          <a:chExt cx="0" cy="0"/>
        </a:xfrm>
      </p:grpSpPr>
      <p:sp>
        <p:nvSpPr>
          <p:cNvPr id="6" name="TextBox 5">
            <a:extLst>
              <a:ext uri="{FF2B5EF4-FFF2-40B4-BE49-F238E27FC236}">
                <a16:creationId xmlns:a16="http://schemas.microsoft.com/office/drawing/2014/main" id="{42D67CF0-AAC4-478B-B069-9E79C867B041}"/>
              </a:ext>
            </a:extLst>
          </p:cNvPr>
          <p:cNvSpPr txBox="1"/>
          <p:nvPr/>
        </p:nvSpPr>
        <p:spPr>
          <a:xfrm>
            <a:off x="2509838" y="0"/>
            <a:ext cx="7586661" cy="954107"/>
          </a:xfrm>
          <a:prstGeom prst="rect">
            <a:avLst/>
          </a:prstGeom>
          <a:noFill/>
        </p:spPr>
        <p:txBody>
          <a:bodyPr wrap="square">
            <a:spAutoFit/>
          </a:bodyPr>
          <a:lstStyle/>
          <a:p>
            <a:r>
              <a:rPr kumimoji="0" lang="en-US" sz="5600" b="1" i="0" u="none" strike="noStrike" kern="1200" cap="none" spc="0" normalizeH="0" baseline="0" noProof="0" dirty="0">
                <a:ln>
                  <a:noFill/>
                </a:ln>
                <a:effectLst/>
                <a:uLnTx/>
                <a:uFillTx/>
                <a:latin typeface="Berlin Sans FB Demi" panose="020E0802020502020306" pitchFamily="34" charset="0"/>
                <a:ea typeface="Calibri"/>
                <a:cs typeface="Calibri"/>
                <a:sym typeface="Calibri"/>
              </a:rPr>
              <a:t>SUGAR AND DRINKS </a:t>
            </a:r>
            <a:endParaRPr lang="en-US" sz="5600" dirty="0">
              <a:latin typeface="Berlin Sans FB Demi" panose="020E0802020502020306" pitchFamily="34" charset="0"/>
            </a:endParaRPr>
          </a:p>
        </p:txBody>
      </p:sp>
      <p:pic>
        <p:nvPicPr>
          <p:cNvPr id="7" name="Google Shape;126;p20" title="yt1s.com - Damage from Soft Drinks_480p.mp4">
            <a:hlinkClick r:id="rId3"/>
            <a:extLst>
              <a:ext uri="{FF2B5EF4-FFF2-40B4-BE49-F238E27FC236}">
                <a16:creationId xmlns:a16="http://schemas.microsoft.com/office/drawing/2014/main" id="{1085BFCB-9DAB-4C54-A110-14B85099A53F}"/>
              </a:ext>
            </a:extLst>
          </p:cNvPr>
          <p:cNvPicPr preferRelativeResize="0"/>
          <p:nvPr/>
        </p:nvPicPr>
        <p:blipFill>
          <a:blip r:embed="rId4">
            <a:alphaModFix/>
          </a:blip>
          <a:stretch>
            <a:fillRect/>
          </a:stretch>
        </p:blipFill>
        <p:spPr>
          <a:xfrm>
            <a:off x="1107024" y="1267026"/>
            <a:ext cx="9977948" cy="5313656"/>
          </a:xfrm>
          <a:prstGeom prst="rect">
            <a:avLst/>
          </a:prstGeom>
          <a:noFill/>
          <a:ln>
            <a:noFill/>
          </a:ln>
        </p:spPr>
      </p:pic>
      <p:sp>
        <p:nvSpPr>
          <p:cNvPr id="9" name="TextBox 8">
            <a:extLst>
              <a:ext uri="{FF2B5EF4-FFF2-40B4-BE49-F238E27FC236}">
                <a16:creationId xmlns:a16="http://schemas.microsoft.com/office/drawing/2014/main" id="{AD4EAACD-B290-4EA0-BCC5-B7711BAF3BF7}"/>
              </a:ext>
            </a:extLst>
          </p:cNvPr>
          <p:cNvSpPr txBox="1"/>
          <p:nvPr/>
        </p:nvSpPr>
        <p:spPr>
          <a:xfrm>
            <a:off x="3718426" y="743806"/>
            <a:ext cx="6171977" cy="523220"/>
          </a:xfrm>
          <a:prstGeom prst="rect">
            <a:avLst/>
          </a:prstGeom>
          <a:noFill/>
        </p:spPr>
        <p:txBody>
          <a:bodyPr wrap="square">
            <a:spAutoFit/>
          </a:bodyPr>
          <a:lstStyle/>
          <a:p>
            <a:pPr marL="0" lvl="0" indent="0" algn="l" rtl="0">
              <a:spcBef>
                <a:spcPts val="0"/>
              </a:spcBef>
              <a:spcAft>
                <a:spcPts val="0"/>
              </a:spcAft>
              <a:buNone/>
            </a:pPr>
            <a:r>
              <a:rPr lang="en-US" sz="2800" b="1" dirty="0">
                <a:latin typeface="Berlin Sans FB Demi" panose="020E0802020502020306" pitchFamily="34" charset="0"/>
                <a:cs typeface="Calibri" panose="020F0502020204030204" pitchFamily="34" charset="0"/>
              </a:rPr>
              <a:t>LET’S WATCH A VIDEO!!</a:t>
            </a:r>
          </a:p>
        </p:txBody>
      </p:sp>
    </p:spTree>
    <p:extLst>
      <p:ext uri="{BB962C8B-B14F-4D97-AF65-F5344CB8AC3E}">
        <p14:creationId xmlns:p14="http://schemas.microsoft.com/office/powerpoint/2010/main" val="37590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0"/>
        <p:cNvGrpSpPr/>
        <p:nvPr/>
      </p:nvGrpSpPr>
      <p:grpSpPr>
        <a:xfrm>
          <a:off x="0" y="0"/>
          <a:ext cx="0" cy="0"/>
          <a:chOff x="0" y="0"/>
          <a:chExt cx="0" cy="0"/>
        </a:xfrm>
      </p:grpSpPr>
      <p:pic>
        <p:nvPicPr>
          <p:cNvPr id="131" name="Google Shape;131;p21"/>
          <p:cNvPicPr preferRelativeResize="0"/>
          <p:nvPr/>
        </p:nvPicPr>
        <p:blipFill>
          <a:blip r:embed="rId3">
            <a:alphaModFix/>
          </a:blip>
          <a:stretch>
            <a:fillRect/>
          </a:stretch>
        </p:blipFill>
        <p:spPr>
          <a:xfrm>
            <a:off x="9371098" y="2462467"/>
            <a:ext cx="2598546" cy="2157412"/>
          </a:xfrm>
          <a:prstGeom prst="rect">
            <a:avLst/>
          </a:prstGeom>
          <a:noFill/>
          <a:ln>
            <a:noFill/>
          </a:ln>
        </p:spPr>
      </p:pic>
      <p:sp>
        <p:nvSpPr>
          <p:cNvPr id="132" name="Google Shape;132;p21"/>
          <p:cNvSpPr txBox="1">
            <a:spLocks noGrp="1"/>
          </p:cNvSpPr>
          <p:nvPr>
            <p:ph type="title" idx="4294967295"/>
          </p:nvPr>
        </p:nvSpPr>
        <p:spPr>
          <a:xfrm>
            <a:off x="1829099" y="136575"/>
            <a:ext cx="7881787" cy="9842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en-US" sz="5600" b="1" dirty="0">
                <a:solidFill>
                  <a:schemeClr val="tx1"/>
                </a:solidFill>
                <a:latin typeface="Berlin Sans FB Demi" panose="020E0802020502020306" pitchFamily="34" charset="0"/>
                <a:ea typeface="Calibri"/>
                <a:cs typeface="Calibri" panose="020F0502020204030204" pitchFamily="34" charset="0"/>
                <a:sym typeface="Calibri"/>
              </a:rPr>
              <a:t>SUGAR-INDUCE CARIES  </a:t>
            </a:r>
            <a:endParaRPr sz="5600" b="1" dirty="0">
              <a:solidFill>
                <a:schemeClr val="tx1"/>
              </a:solidFill>
              <a:latin typeface="Berlin Sans FB Demi" panose="020E0802020502020306" pitchFamily="34" charset="0"/>
              <a:ea typeface="Calibri"/>
              <a:cs typeface="Calibri" panose="020F0502020204030204" pitchFamily="34" charset="0"/>
              <a:sym typeface="Calibri"/>
            </a:endParaRPr>
          </a:p>
        </p:txBody>
      </p:sp>
      <p:sp>
        <p:nvSpPr>
          <p:cNvPr id="133" name="Google Shape;133;p21"/>
          <p:cNvSpPr txBox="1">
            <a:spLocks noGrp="1"/>
          </p:cNvSpPr>
          <p:nvPr>
            <p:ph type="body" idx="4294967295"/>
          </p:nvPr>
        </p:nvSpPr>
        <p:spPr>
          <a:xfrm>
            <a:off x="222356" y="668516"/>
            <a:ext cx="11017250" cy="2157412"/>
          </a:xfrm>
          <a:prstGeom prst="rect">
            <a:avLst/>
          </a:prstGeom>
          <a:noFill/>
          <a:ln>
            <a:noFill/>
          </a:ln>
        </p:spPr>
        <p:txBody>
          <a:bodyPr spcFirstLastPara="1" wrap="square" lIns="91425" tIns="45700" rIns="91425" bIns="45700" anchor="ctr" anchorCtr="0">
            <a:noAutofit/>
          </a:bodyPr>
          <a:lstStyle/>
          <a:p>
            <a:pPr marL="457200" lvl="0" indent="-393700" algn="ctr" rtl="0">
              <a:lnSpc>
                <a:spcPct val="110000"/>
              </a:lnSpc>
              <a:spcBef>
                <a:spcPts val="1000"/>
              </a:spcBef>
              <a:spcAft>
                <a:spcPts val="0"/>
              </a:spcAft>
              <a:buClr>
                <a:srgbClr val="000000"/>
              </a:buClr>
              <a:buSzPts val="2600"/>
              <a:buFont typeface="Wingdings" panose="05000000000000000000" pitchFamily="2" charset="2"/>
              <a:buChar char="Ø"/>
            </a:pPr>
            <a:r>
              <a:rPr lang="en-US" sz="2400" dirty="0">
                <a:solidFill>
                  <a:srgbClr val="000000"/>
                </a:solidFill>
                <a:latin typeface="Calibri"/>
                <a:ea typeface="Calibri"/>
                <a:cs typeface="Calibri"/>
                <a:sym typeface="Calibri"/>
              </a:rPr>
              <a:t>Sugar alone is not the factor that cause tooth cavity</a:t>
            </a:r>
            <a:endParaRPr sz="2400" dirty="0">
              <a:solidFill>
                <a:srgbClr val="000000"/>
              </a:solidFill>
              <a:latin typeface="Calibri"/>
              <a:ea typeface="Calibri"/>
              <a:cs typeface="Calibri"/>
              <a:sym typeface="Calibri"/>
            </a:endParaRPr>
          </a:p>
          <a:p>
            <a:pPr marL="457200" lvl="0" indent="-393700" algn="ctr" rtl="0">
              <a:lnSpc>
                <a:spcPct val="110000"/>
              </a:lnSpc>
              <a:spcBef>
                <a:spcPts val="0"/>
              </a:spcBef>
              <a:spcAft>
                <a:spcPts val="0"/>
              </a:spcAft>
              <a:buClr>
                <a:srgbClr val="000000"/>
              </a:buClr>
              <a:buSzPts val="2600"/>
              <a:buFont typeface="Wingdings" panose="05000000000000000000" pitchFamily="2" charset="2"/>
              <a:buChar char="Ø"/>
            </a:pPr>
            <a:r>
              <a:rPr lang="en-US" sz="2400" dirty="0">
                <a:solidFill>
                  <a:srgbClr val="000000"/>
                </a:solidFill>
                <a:latin typeface="Calibri"/>
                <a:ea typeface="Calibri"/>
                <a:cs typeface="Calibri"/>
                <a:sym typeface="Calibri"/>
              </a:rPr>
              <a:t>During carbohydrate digestion in the mouth, the combination of oral natural bacteria and sugar will produce an acid environment that can promote tooth cavity</a:t>
            </a:r>
            <a:endParaRPr sz="2400" dirty="0">
              <a:solidFill>
                <a:srgbClr val="000000"/>
              </a:solidFill>
              <a:latin typeface="Calibri"/>
              <a:ea typeface="Calibri"/>
              <a:cs typeface="Calibri"/>
              <a:sym typeface="Calibri"/>
            </a:endParaRPr>
          </a:p>
        </p:txBody>
      </p:sp>
      <p:pic>
        <p:nvPicPr>
          <p:cNvPr id="134" name="Google Shape;134;p21"/>
          <p:cNvPicPr preferRelativeResize="0"/>
          <p:nvPr/>
        </p:nvPicPr>
        <p:blipFill>
          <a:blip r:embed="rId4">
            <a:alphaModFix/>
          </a:blip>
          <a:stretch>
            <a:fillRect/>
          </a:stretch>
        </p:blipFill>
        <p:spPr>
          <a:xfrm>
            <a:off x="150158" y="2462467"/>
            <a:ext cx="2598546" cy="2157412"/>
          </a:xfrm>
          <a:prstGeom prst="rect">
            <a:avLst/>
          </a:prstGeom>
          <a:noFill/>
          <a:ln>
            <a:noFill/>
          </a:ln>
        </p:spPr>
      </p:pic>
      <p:pic>
        <p:nvPicPr>
          <p:cNvPr id="136" name="Google Shape;136;p21"/>
          <p:cNvPicPr preferRelativeResize="0"/>
          <p:nvPr/>
        </p:nvPicPr>
        <p:blipFill>
          <a:blip r:embed="rId5">
            <a:alphaModFix/>
          </a:blip>
          <a:stretch>
            <a:fillRect/>
          </a:stretch>
        </p:blipFill>
        <p:spPr>
          <a:xfrm>
            <a:off x="222356" y="164152"/>
            <a:ext cx="1227075" cy="1073150"/>
          </a:xfrm>
          <a:prstGeom prst="rect">
            <a:avLst/>
          </a:prstGeom>
          <a:noFill/>
          <a:ln>
            <a:noFill/>
          </a:ln>
        </p:spPr>
      </p:pic>
      <p:pic>
        <p:nvPicPr>
          <p:cNvPr id="137" name="Google Shape;137;p21"/>
          <p:cNvPicPr preferRelativeResize="0"/>
          <p:nvPr/>
        </p:nvPicPr>
        <p:blipFill>
          <a:blip r:embed="rId6">
            <a:alphaModFix/>
          </a:blip>
          <a:stretch>
            <a:fillRect/>
          </a:stretch>
        </p:blipFill>
        <p:spPr>
          <a:xfrm>
            <a:off x="10691144" y="164152"/>
            <a:ext cx="1278500" cy="1278475"/>
          </a:xfrm>
          <a:prstGeom prst="rect">
            <a:avLst/>
          </a:prstGeom>
          <a:noFill/>
          <a:ln>
            <a:noFill/>
          </a:ln>
        </p:spPr>
      </p:pic>
      <p:pic>
        <p:nvPicPr>
          <p:cNvPr id="2052" name="Picture 4" descr="Prevent Dental Decay | Smile Humboldt">
            <a:extLst>
              <a:ext uri="{FF2B5EF4-FFF2-40B4-BE49-F238E27FC236}">
                <a16:creationId xmlns:a16="http://schemas.microsoft.com/office/drawing/2014/main" id="{AE5950D3-546D-4703-957D-F3E9EE4CC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5302" y="3021013"/>
            <a:ext cx="5562989" cy="35998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1264</Words>
  <Application>Microsoft Office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Corbel</vt:lpstr>
      <vt:lpstr>Berlin Sans FB Demi</vt:lpstr>
      <vt:lpstr>Open Sans</vt:lpstr>
      <vt:lpstr>Impact</vt:lpstr>
      <vt:lpstr>Arial</vt:lpstr>
      <vt:lpstr>Wingdings</vt:lpstr>
      <vt:lpstr>Aharoni</vt:lpstr>
      <vt:lpstr>Calibri</vt:lpstr>
      <vt:lpstr>Basis</vt:lpstr>
      <vt:lpstr>PowerPoint Presentation</vt:lpstr>
      <vt:lpstr>ICE BREAKER </vt:lpstr>
      <vt:lpstr>ORAL CAVITY</vt:lpstr>
      <vt:lpstr>TEETH ARE AFFECTED BY OUR DAILY DIET</vt:lpstr>
      <vt:lpstr>PowerPoint Presentation</vt:lpstr>
      <vt:lpstr>GOOD FOOD </vt:lpstr>
      <vt:lpstr>PowerPoint Presentation</vt:lpstr>
      <vt:lpstr>PowerPoint Presentation</vt:lpstr>
      <vt:lpstr>SUGAR-INDUCE CARIES  </vt:lpstr>
      <vt:lpstr>How much sugars is in your favorite drinks???</vt:lpstr>
      <vt:lpstr>WHAT MUST BE DONE TO KEEP TEETH HEALTY?</vt:lpstr>
      <vt:lpstr>GOODIE BAG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Sugary Dietary Habits Of Adolescence On Dental Health</dc:title>
  <dc:creator>Irena Shlomov</dc:creator>
  <cp:lastModifiedBy>Michael Cheung</cp:lastModifiedBy>
  <cp:revision>36</cp:revision>
  <dcterms:modified xsi:type="dcterms:W3CDTF">2021-05-03T22:05:09Z</dcterms:modified>
</cp:coreProperties>
</file>