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Cheung" initials="MC" lastIdx="0" clrIdx="0">
    <p:extLst>
      <p:ext uri="{19B8F6BF-5375-455C-9EA6-DF929625EA0E}">
        <p15:presenceInfo xmlns:p15="http://schemas.microsoft.com/office/powerpoint/2012/main" userId="Michael Che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8" autoAdjust="0"/>
    <p:restoredTop sz="84912" autoAdjust="0"/>
  </p:normalViewPr>
  <p:slideViewPr>
    <p:cSldViewPr snapToGrid="0">
      <p:cViewPr>
        <p:scale>
          <a:sx n="55" d="100"/>
          <a:sy n="55" d="100"/>
        </p:scale>
        <p:origin x="938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47303-7166-C040-BE01-1EEA4F11A88F}" type="doc">
      <dgm:prSet loTypeId="urn:microsoft.com/office/officeart/2008/layout/RadialCluster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DB178EF-234C-7746-B2FA-9A0609E9CB81}">
      <dgm:prSet phldrT="[Text]" custT="1"/>
      <dgm:spPr>
        <a:noFill/>
      </dgm:spPr>
      <dgm:t>
        <a:bodyPr/>
        <a:lstStyle/>
        <a:p>
          <a:r>
            <a:rPr lang="en-US" sz="3500" b="1" dirty="0"/>
            <a:t>Tooth Development </a:t>
          </a:r>
        </a:p>
      </dgm:t>
    </dgm:pt>
    <dgm:pt modelId="{0115C62C-FA9D-E84E-8F79-A4D35A4FCBA2}" type="parTrans" cxnId="{85D4F25F-882F-5146-BC89-0E1BD5AEF8EF}">
      <dgm:prSet/>
      <dgm:spPr/>
      <dgm:t>
        <a:bodyPr/>
        <a:lstStyle/>
        <a:p>
          <a:endParaRPr lang="en-US"/>
        </a:p>
      </dgm:t>
    </dgm:pt>
    <dgm:pt modelId="{AA2BB80D-ABA9-2344-B4FB-81B09DCC7948}" type="sibTrans" cxnId="{85D4F25F-882F-5146-BC89-0E1BD5AEF8EF}">
      <dgm:prSet/>
      <dgm:spPr/>
      <dgm:t>
        <a:bodyPr/>
        <a:lstStyle/>
        <a:p>
          <a:endParaRPr lang="en-US"/>
        </a:p>
      </dgm:t>
    </dgm:pt>
    <dgm:pt modelId="{B0FDCBED-86EA-5745-BD0C-B19D6DD6A7E1}">
      <dgm:prSet phldrT="[Text]" custT="1"/>
      <dgm:spPr/>
      <dgm:t>
        <a:bodyPr/>
        <a:lstStyle/>
        <a:p>
          <a:r>
            <a:rPr lang="en-US" sz="3300" dirty="0"/>
            <a:t>Hutchinson incisors </a:t>
          </a:r>
        </a:p>
      </dgm:t>
    </dgm:pt>
    <dgm:pt modelId="{A683DAC2-0EE8-534A-A82F-A56BE4AB709B}" type="parTrans" cxnId="{63534323-B867-7B48-9246-0FF9AA31BC05}">
      <dgm:prSet/>
      <dgm:spPr/>
      <dgm:t>
        <a:bodyPr/>
        <a:lstStyle/>
        <a:p>
          <a:endParaRPr lang="en-US"/>
        </a:p>
      </dgm:t>
    </dgm:pt>
    <dgm:pt modelId="{D147107A-6630-8645-8919-F5457063C33C}" type="sibTrans" cxnId="{63534323-B867-7B48-9246-0FF9AA31BC05}">
      <dgm:prSet/>
      <dgm:spPr/>
      <dgm:t>
        <a:bodyPr/>
        <a:lstStyle/>
        <a:p>
          <a:endParaRPr lang="en-US"/>
        </a:p>
      </dgm:t>
    </dgm:pt>
    <dgm:pt modelId="{7ABD99AE-1925-BE47-A357-43CE7C3B84AB}">
      <dgm:prSet phldrT="[Text]" custT="1"/>
      <dgm:spPr/>
      <dgm:t>
        <a:bodyPr/>
        <a:lstStyle/>
        <a:p>
          <a:r>
            <a:rPr lang="en-US" sz="3300" dirty="0"/>
            <a:t>Mulberry molars</a:t>
          </a:r>
        </a:p>
      </dgm:t>
    </dgm:pt>
    <dgm:pt modelId="{10BC003B-CFF4-8048-9B20-DC36AF25E2CC}" type="parTrans" cxnId="{743FB854-90ED-234F-A9C3-37F5468657BD}">
      <dgm:prSet/>
      <dgm:spPr/>
      <dgm:t>
        <a:bodyPr/>
        <a:lstStyle/>
        <a:p>
          <a:endParaRPr lang="en-US"/>
        </a:p>
      </dgm:t>
    </dgm:pt>
    <dgm:pt modelId="{D1C1A20A-FEC7-D545-A691-4DAC35F3D887}" type="sibTrans" cxnId="{743FB854-90ED-234F-A9C3-37F5468657BD}">
      <dgm:prSet/>
      <dgm:spPr/>
      <dgm:t>
        <a:bodyPr/>
        <a:lstStyle/>
        <a:p>
          <a:endParaRPr lang="en-US"/>
        </a:p>
      </dgm:t>
    </dgm:pt>
    <dgm:pt modelId="{E2BA121A-47E5-D94F-8F96-7703033FDBFE}" type="pres">
      <dgm:prSet presAssocID="{75147303-7166-C040-BE01-1EEA4F11A8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5066E0E-3E0D-7445-95EE-EA4FA93D989E}" type="pres">
      <dgm:prSet presAssocID="{1DB178EF-234C-7746-B2FA-9A0609E9CB81}" presName="singleCycle" presStyleCnt="0"/>
      <dgm:spPr/>
    </dgm:pt>
    <dgm:pt modelId="{C6892033-1C54-AE49-8B8E-C2D22A029528}" type="pres">
      <dgm:prSet presAssocID="{1DB178EF-234C-7746-B2FA-9A0609E9CB81}" presName="singleCenter" presStyleLbl="node1" presStyleIdx="0" presStyleCnt="3" custScaleX="335180" custScaleY="222678" custLinFactNeighborX="72352" custLinFactNeighborY="0">
        <dgm:presLayoutVars>
          <dgm:chMax val="7"/>
          <dgm:chPref val="7"/>
        </dgm:presLayoutVars>
      </dgm:prSet>
      <dgm:spPr/>
    </dgm:pt>
    <dgm:pt modelId="{00CA0207-9591-D544-92AA-05547C9DF640}" type="pres">
      <dgm:prSet presAssocID="{A683DAC2-0EE8-534A-A82F-A56BE4AB709B}" presName="Name56" presStyleLbl="parChTrans1D2" presStyleIdx="0" presStyleCnt="2"/>
      <dgm:spPr/>
    </dgm:pt>
    <dgm:pt modelId="{D2B3DD20-1F66-9345-B58F-26698216F381}" type="pres">
      <dgm:prSet presAssocID="{B0FDCBED-86EA-5745-BD0C-B19D6DD6A7E1}" presName="text0" presStyleLbl="node1" presStyleIdx="1" presStyleCnt="3" custScaleX="436794" custRadScaleRad="163064" custRadScaleInc="-78926">
        <dgm:presLayoutVars>
          <dgm:bulletEnabled val="1"/>
        </dgm:presLayoutVars>
      </dgm:prSet>
      <dgm:spPr/>
    </dgm:pt>
    <dgm:pt modelId="{ACFEAF71-E54B-FC4D-90BC-D8AA945AE9DE}" type="pres">
      <dgm:prSet presAssocID="{10BC003B-CFF4-8048-9B20-DC36AF25E2CC}" presName="Name56" presStyleLbl="parChTrans1D2" presStyleIdx="1" presStyleCnt="2"/>
      <dgm:spPr/>
    </dgm:pt>
    <dgm:pt modelId="{BD4B0F70-C744-1744-99D9-13AB7F5F65B5}" type="pres">
      <dgm:prSet presAssocID="{7ABD99AE-1925-BE47-A357-43CE7C3B84AB}" presName="text0" presStyleLbl="node1" presStyleIdx="2" presStyleCnt="3" custScaleX="444088" custScaleY="98637" custRadScaleRad="177673" custRadScaleInc="80024">
        <dgm:presLayoutVars>
          <dgm:bulletEnabled val="1"/>
        </dgm:presLayoutVars>
      </dgm:prSet>
      <dgm:spPr/>
    </dgm:pt>
  </dgm:ptLst>
  <dgm:cxnLst>
    <dgm:cxn modelId="{154E3D1A-627B-0240-A2C0-87C6DBC1974F}" type="presOf" srcId="{75147303-7166-C040-BE01-1EEA4F11A88F}" destId="{E2BA121A-47E5-D94F-8F96-7703033FDBFE}" srcOrd="0" destOrd="0" presId="urn:microsoft.com/office/officeart/2008/layout/RadialCluster"/>
    <dgm:cxn modelId="{63534323-B867-7B48-9246-0FF9AA31BC05}" srcId="{1DB178EF-234C-7746-B2FA-9A0609E9CB81}" destId="{B0FDCBED-86EA-5745-BD0C-B19D6DD6A7E1}" srcOrd="0" destOrd="0" parTransId="{A683DAC2-0EE8-534A-A82F-A56BE4AB709B}" sibTransId="{D147107A-6630-8645-8919-F5457063C33C}"/>
    <dgm:cxn modelId="{85D4F25F-882F-5146-BC89-0E1BD5AEF8EF}" srcId="{75147303-7166-C040-BE01-1EEA4F11A88F}" destId="{1DB178EF-234C-7746-B2FA-9A0609E9CB81}" srcOrd="0" destOrd="0" parTransId="{0115C62C-FA9D-E84E-8F79-A4D35A4FCBA2}" sibTransId="{AA2BB80D-ABA9-2344-B4FB-81B09DCC7948}"/>
    <dgm:cxn modelId="{A79E1961-1173-5846-B267-3F54AC3EF595}" type="presOf" srcId="{1DB178EF-234C-7746-B2FA-9A0609E9CB81}" destId="{C6892033-1C54-AE49-8B8E-C2D22A029528}" srcOrd="0" destOrd="0" presId="urn:microsoft.com/office/officeart/2008/layout/RadialCluster"/>
    <dgm:cxn modelId="{E0A6E14D-4E8F-F54F-9E65-2C201F2D2E75}" type="presOf" srcId="{10BC003B-CFF4-8048-9B20-DC36AF25E2CC}" destId="{ACFEAF71-E54B-FC4D-90BC-D8AA945AE9DE}" srcOrd="0" destOrd="0" presId="urn:microsoft.com/office/officeart/2008/layout/RadialCluster"/>
    <dgm:cxn modelId="{743FB854-90ED-234F-A9C3-37F5468657BD}" srcId="{1DB178EF-234C-7746-B2FA-9A0609E9CB81}" destId="{7ABD99AE-1925-BE47-A357-43CE7C3B84AB}" srcOrd="1" destOrd="0" parTransId="{10BC003B-CFF4-8048-9B20-DC36AF25E2CC}" sibTransId="{D1C1A20A-FEC7-D545-A691-4DAC35F3D887}"/>
    <dgm:cxn modelId="{8EF68187-7F2F-7A49-96DA-BAFD1313A837}" type="presOf" srcId="{B0FDCBED-86EA-5745-BD0C-B19D6DD6A7E1}" destId="{D2B3DD20-1F66-9345-B58F-26698216F381}" srcOrd="0" destOrd="0" presId="urn:microsoft.com/office/officeart/2008/layout/RadialCluster"/>
    <dgm:cxn modelId="{69FBE197-C9DA-294C-A701-70290A16E295}" type="presOf" srcId="{A683DAC2-0EE8-534A-A82F-A56BE4AB709B}" destId="{00CA0207-9591-D544-92AA-05547C9DF640}" srcOrd="0" destOrd="0" presId="urn:microsoft.com/office/officeart/2008/layout/RadialCluster"/>
    <dgm:cxn modelId="{8DEE26B8-C109-5646-9853-D4C839A51FC9}" type="presOf" srcId="{7ABD99AE-1925-BE47-A357-43CE7C3B84AB}" destId="{BD4B0F70-C744-1744-99D9-13AB7F5F65B5}" srcOrd="0" destOrd="0" presId="urn:microsoft.com/office/officeart/2008/layout/RadialCluster"/>
    <dgm:cxn modelId="{C5CF0C2B-DBDA-DC49-A842-12E7C9CB88C1}" type="presParOf" srcId="{E2BA121A-47E5-D94F-8F96-7703033FDBFE}" destId="{B5066E0E-3E0D-7445-95EE-EA4FA93D989E}" srcOrd="0" destOrd="0" presId="urn:microsoft.com/office/officeart/2008/layout/RadialCluster"/>
    <dgm:cxn modelId="{5CA4246C-5231-6042-8FCC-4EF06F6B362C}" type="presParOf" srcId="{B5066E0E-3E0D-7445-95EE-EA4FA93D989E}" destId="{C6892033-1C54-AE49-8B8E-C2D22A029528}" srcOrd="0" destOrd="0" presId="urn:microsoft.com/office/officeart/2008/layout/RadialCluster"/>
    <dgm:cxn modelId="{361D667A-937F-5A4C-828A-84C88BC1C2A6}" type="presParOf" srcId="{B5066E0E-3E0D-7445-95EE-EA4FA93D989E}" destId="{00CA0207-9591-D544-92AA-05547C9DF640}" srcOrd="1" destOrd="0" presId="urn:microsoft.com/office/officeart/2008/layout/RadialCluster"/>
    <dgm:cxn modelId="{B21045FF-40C6-F644-9CCC-BED770D56041}" type="presParOf" srcId="{B5066E0E-3E0D-7445-95EE-EA4FA93D989E}" destId="{D2B3DD20-1F66-9345-B58F-26698216F381}" srcOrd="2" destOrd="0" presId="urn:microsoft.com/office/officeart/2008/layout/RadialCluster"/>
    <dgm:cxn modelId="{5BA08EB6-9F9B-6648-8B79-139B62DFA1F0}" type="presParOf" srcId="{B5066E0E-3E0D-7445-95EE-EA4FA93D989E}" destId="{ACFEAF71-E54B-FC4D-90BC-D8AA945AE9DE}" srcOrd="3" destOrd="0" presId="urn:microsoft.com/office/officeart/2008/layout/RadialCluster"/>
    <dgm:cxn modelId="{32704031-C75E-124F-A9C9-2E3EBA21B8EF}" type="presParOf" srcId="{B5066E0E-3E0D-7445-95EE-EA4FA93D989E}" destId="{BD4B0F70-C744-1744-99D9-13AB7F5F65B5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92033-1C54-AE49-8B8E-C2D22A029528}">
      <dsp:nvSpPr>
        <dsp:cNvPr id="0" name=""/>
        <dsp:cNvSpPr/>
      </dsp:nvSpPr>
      <dsp:spPr>
        <a:xfrm>
          <a:off x="5309418" y="688627"/>
          <a:ext cx="4154623" cy="2760138"/>
        </a:xfrm>
        <a:prstGeom prst="roundRect">
          <a:avLst/>
        </a:pr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Tooth Development </a:t>
          </a:r>
        </a:p>
      </dsp:txBody>
      <dsp:txXfrm>
        <a:off x="5444157" y="823366"/>
        <a:ext cx="3885145" cy="2490660"/>
      </dsp:txXfrm>
    </dsp:sp>
    <dsp:sp modelId="{00CA0207-9591-D544-92AA-05547C9DF640}">
      <dsp:nvSpPr>
        <dsp:cNvPr id="0" name=""/>
        <dsp:cNvSpPr/>
      </dsp:nvSpPr>
      <dsp:spPr>
        <a:xfrm rot="11403254">
          <a:off x="4259434" y="1608020"/>
          <a:ext cx="10581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109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3DD20-1F66-9345-B58F-26698216F381}">
      <dsp:nvSpPr>
        <dsp:cNvPr id="0" name=""/>
        <dsp:cNvSpPr/>
      </dsp:nvSpPr>
      <dsp:spPr>
        <a:xfrm>
          <a:off x="640078" y="778836"/>
          <a:ext cx="3627480" cy="8304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Hutchinson incisors </a:t>
          </a:r>
        </a:p>
      </dsp:txBody>
      <dsp:txXfrm>
        <a:off x="680619" y="819377"/>
        <a:ext cx="3546398" cy="749396"/>
      </dsp:txXfrm>
    </dsp:sp>
    <dsp:sp modelId="{ACFEAF71-E54B-FC4D-90BC-D8AA945AE9DE}">
      <dsp:nvSpPr>
        <dsp:cNvPr id="0" name=""/>
        <dsp:cNvSpPr/>
      </dsp:nvSpPr>
      <dsp:spPr>
        <a:xfrm rot="10205037">
          <a:off x="4044303" y="2541594"/>
          <a:ext cx="1274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4636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B0F70-C744-1744-99D9-13AB7F5F65B5}">
      <dsp:nvSpPr>
        <dsp:cNvPr id="0" name=""/>
        <dsp:cNvSpPr/>
      </dsp:nvSpPr>
      <dsp:spPr>
        <a:xfrm>
          <a:off x="365768" y="2564131"/>
          <a:ext cx="3688055" cy="819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Mulberry molars</a:t>
          </a:r>
        </a:p>
      </dsp:txBody>
      <dsp:txXfrm>
        <a:off x="405756" y="2604119"/>
        <a:ext cx="3608079" cy="73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41C7-1BD9-2345-A6A0-5F45A91BBEDD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E7C6D-1B9E-3C4B-BEA9-A17EEE83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8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9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1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2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7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7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00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7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E7C6D-1B9E-3C4B-BEA9-A17EEE8378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6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5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95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1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7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0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3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51473F-A7DA-4CDF-87BC-62FEEAAAAB85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61C463-6B94-4175-B688-EBBA4A4FFF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C754-7932-4407-A625-7EE388689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99283"/>
            <a:ext cx="10058400" cy="356616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Syphilis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7EFCE-4B64-423D-9705-E0ACD83EE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6681" y="5482186"/>
            <a:ext cx="3363350" cy="77653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Michael Cheung</a:t>
            </a:r>
          </a:p>
        </p:txBody>
      </p:sp>
    </p:spTree>
    <p:extLst>
      <p:ext uri="{BB962C8B-B14F-4D97-AF65-F5344CB8AC3E}">
        <p14:creationId xmlns:p14="http://schemas.microsoft.com/office/powerpoint/2010/main" val="336801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FE2-CC1E-2A45-B9DA-BB2567AC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Etiology of Tetracycline Stain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821B-7826-D74F-848C-E259EDC2A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201168" lvl="1" indent="0">
              <a:lnSpc>
                <a:spcPct val="150000"/>
              </a:lnSpc>
              <a:buSzPct val="100000"/>
              <a:buNone/>
            </a:pPr>
            <a:endParaRPr lang="en-US" dirty="0"/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600" b="1" dirty="0"/>
              <a:t>Caused by systemic tetracycline antibiotic therapy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The antibiotic becomes chemically bound to the dentin for the life of the tooth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Pregnant women </a:t>
            </a:r>
            <a:r>
              <a:rPr lang="en-US" sz="2000" dirty="0">
                <a:sym typeface="Wingdings" pitchFamily="2" charset="2"/>
              </a:rPr>
              <a:t> a</a:t>
            </a:r>
            <a:r>
              <a:rPr lang="en-US" sz="2000" dirty="0"/>
              <a:t>ffecting child’s primary teeth, developing during the fetal period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Children </a:t>
            </a:r>
            <a:r>
              <a:rPr lang="en-US" sz="2000" dirty="0">
                <a:sym typeface="Wingdings" pitchFamily="2" charset="2"/>
              </a:rPr>
              <a:t> affecting adult’s </a:t>
            </a:r>
            <a:r>
              <a:rPr lang="en-US" sz="2000">
                <a:sym typeface="Wingdings" pitchFamily="2" charset="2"/>
              </a:rPr>
              <a:t>permanent teeth, </a:t>
            </a:r>
            <a:r>
              <a:rPr lang="en-US" sz="2000" dirty="0">
                <a:sym typeface="Wingdings" pitchFamily="2" charset="2"/>
              </a:rPr>
              <a:t>developing during permanent dentition period  </a:t>
            </a:r>
          </a:p>
          <a:p>
            <a:pPr marL="201168" lvl="1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9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9D62-A55A-2143-BB1D-C1BC0654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Illustration of Tetracycline Stain Teeth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8EBBA-ED4B-A641-AFC8-3604A4092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/>
              <a:t>Primary Teeth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6DFDA3-B328-684E-BE7E-885D4704D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96963" y="2583927"/>
            <a:ext cx="4938712" cy="337607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0D039-F621-3A46-9009-AF32C496A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/>
              <a:t>Adult Permanent Teeth </a:t>
            </a:r>
          </a:p>
        </p:txBody>
      </p:sp>
      <p:pic>
        <p:nvPicPr>
          <p:cNvPr id="11" name="Picture 10" descr="A picture containing food, sitting, white, plate&#10;&#10;Description automatically generated">
            <a:extLst>
              <a:ext uri="{FF2B5EF4-FFF2-40B4-BE49-F238E27FC236}">
                <a16:creationId xmlns:a16="http://schemas.microsoft.com/office/drawing/2014/main" id="{3EACA52E-45ED-7B4C-860D-3F5CCCB8C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06" y="2748633"/>
            <a:ext cx="4937759" cy="30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7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FE2-CC1E-2A45-B9DA-BB2567AC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821B-7826-D74F-848C-E259EDC2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 anchor="ctr"/>
          <a:lstStyle/>
          <a:p>
            <a:pPr marL="201168" lvl="1" indent="0">
              <a:lnSpc>
                <a:spcPct val="150000"/>
              </a:lnSpc>
              <a:buSzPct val="100000"/>
              <a:buNone/>
            </a:pPr>
            <a:endParaRPr lang="en-US" dirty="0"/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600" b="1" dirty="0"/>
              <a:t>Impact of Tetracycline Stain on Patient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Poor oral appearance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Role of Dental Hygienist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Provide patient with vital whitening of the teeth, also referred as bleaching at the clinic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Educate patient on proper use of whitening at home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D320F-AF7F-7442-BDBC-A7CD7ADF2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11" y="2395323"/>
            <a:ext cx="3135109" cy="20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3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FE2-CC1E-2A45-B9DA-BB2567AC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What is Syphilis?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821B-7826-D74F-848C-E259EDC2A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A sexually transmitted disease</a:t>
            </a:r>
            <a:endParaRPr lang="en-US" sz="2600" i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Known infective teratogen involved in congenital malformations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Earliest reference to dental manifestations of congenital syphilis was reported by Jonathan Hutchinson</a:t>
            </a:r>
          </a:p>
        </p:txBody>
      </p:sp>
    </p:spTree>
    <p:extLst>
      <p:ext uri="{BB962C8B-B14F-4D97-AF65-F5344CB8AC3E}">
        <p14:creationId xmlns:p14="http://schemas.microsoft.com/office/powerpoint/2010/main" val="318578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FE2-CC1E-2A45-B9DA-BB2567AC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Developmental Disturbances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821B-7826-D74F-848C-E259EDC2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 anchor="ctr">
            <a:normAutofit fontScale="92500" lnSpcReduction="20000"/>
          </a:bodyPr>
          <a:lstStyle/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600" b="1" dirty="0"/>
              <a:t>Dental abnormalities: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Hutchinson incisor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Mulberry molar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Other defects: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Blindness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Deafness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Possible paralysis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778088E-42B5-1E44-A322-AC670B9F1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3377"/>
            <a:ext cx="3439160" cy="32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FE2-CC1E-2A45-B9DA-BB2567AC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1"/>
                </a:solidFill>
              </a:rPr>
              <a:t>Etiology of Syphilis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821B-7826-D74F-848C-E259EDC2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3626"/>
          </a:xfrm>
        </p:spPr>
        <p:txBody>
          <a:bodyPr anchor="ctr">
            <a:normAutofit lnSpcReduction="10000"/>
          </a:bodyPr>
          <a:lstStyle/>
          <a:p>
            <a:pPr marL="201168" lvl="1" indent="0">
              <a:lnSpc>
                <a:spcPct val="150000"/>
              </a:lnSpc>
              <a:buSzPct val="100000"/>
              <a:buNone/>
            </a:pPr>
            <a:endParaRPr lang="en-US" dirty="0"/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600" b="1" dirty="0"/>
              <a:t>Caused by bacterial spirochete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i="1" dirty="0"/>
              <a:t>Treponema pallidum </a:t>
            </a: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Congenital Syphilis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Microorganism is transmitted from infected pregnant woman </a:t>
            </a:r>
            <a:r>
              <a:rPr lang="en-US" sz="2000" dirty="0">
                <a:sym typeface="Wingdings" pitchFamily="2" charset="2"/>
              </a:rPr>
              <a:t> fetus 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>
                <a:sym typeface="Wingdings" pitchFamily="2" charset="2"/>
              </a:rPr>
              <a:t>Microorganism may cause localized enamel hypoplasia </a:t>
            </a:r>
          </a:p>
          <a:p>
            <a:pPr lvl="3">
              <a:lnSpc>
                <a:spcPct val="150000"/>
              </a:lnSpc>
              <a:buSzPct val="75000"/>
              <a:buFont typeface="Wingdings" pitchFamily="2" charset="2"/>
              <a:buChar char="à"/>
            </a:pPr>
            <a:r>
              <a:rPr lang="en-US" sz="1800" dirty="0">
                <a:sym typeface="Wingdings" pitchFamily="2" charset="2"/>
              </a:rPr>
              <a:t>Hutchinson incisors</a:t>
            </a:r>
          </a:p>
          <a:p>
            <a:pPr lvl="3">
              <a:lnSpc>
                <a:spcPct val="150000"/>
              </a:lnSpc>
              <a:buSzPct val="75000"/>
              <a:buFont typeface="Wingdings" pitchFamily="2" charset="2"/>
              <a:buChar char="à"/>
            </a:pPr>
            <a:r>
              <a:rPr lang="en-US" sz="1800" dirty="0">
                <a:sym typeface="Wingdings" pitchFamily="2" charset="2"/>
              </a:rPr>
              <a:t>Mulberry molars </a:t>
            </a:r>
            <a:endParaRPr lang="en-US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picture containing table, photo, fabric, sitting&#10;&#10;Description automatically generated">
            <a:extLst>
              <a:ext uri="{FF2B5EF4-FFF2-40B4-BE49-F238E27FC236}">
                <a16:creationId xmlns:a16="http://schemas.microsoft.com/office/drawing/2014/main" id="{28D29DDC-CA52-6D41-B4FF-9BFFF984A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2157307"/>
            <a:ext cx="21717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9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6DF2-48F7-1A46-AA72-2262E2DB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When Does Developmental Disturbance Occur?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0EB05B-60FE-E74A-A68E-8AD6C0EDE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607377"/>
              </p:ext>
            </p:extLst>
          </p:nvPr>
        </p:nvGraphicFramePr>
        <p:xfrm>
          <a:off x="1097280" y="1737361"/>
          <a:ext cx="9997440" cy="413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22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9D62-A55A-2143-BB1D-C1BC0654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Illustration of Dental Abnormalities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8EBBA-ED4B-A641-AFC8-3604A4092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/>
              <a:t>Hutchinson Incisors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7004D-F2EE-3545-8344-2736CF636A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0D039-F621-3A46-9009-AF32C496A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/>
              <a:t>Mulberry molar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91956-F8DF-9944-AF78-E5A18A0115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 up of food&#10;&#10;Description automatically generated">
            <a:extLst>
              <a:ext uri="{FF2B5EF4-FFF2-40B4-BE49-F238E27FC236}">
                <a16:creationId xmlns:a16="http://schemas.microsoft.com/office/drawing/2014/main" id="{D26B6551-5864-D44D-ACBF-2E244CFEE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582333"/>
            <a:ext cx="4998720" cy="3374973"/>
          </a:xfrm>
          <a:prstGeom prst="rect">
            <a:avLst/>
          </a:prstGeom>
        </p:spPr>
      </p:pic>
      <p:pic>
        <p:nvPicPr>
          <p:cNvPr id="10" name="Picture 9" descr="A close up of food&#10;&#10;Description automatically generated">
            <a:extLst>
              <a:ext uri="{FF2B5EF4-FFF2-40B4-BE49-F238E27FC236}">
                <a16:creationId xmlns:a16="http://schemas.microsoft.com/office/drawing/2014/main" id="{F482F418-3780-3145-A31C-D36C18962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0" y="2606816"/>
            <a:ext cx="49403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FE2-CC1E-2A45-B9DA-BB2567AC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821B-7826-D74F-848C-E259EDC2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3626"/>
          </a:xfrm>
        </p:spPr>
        <p:txBody>
          <a:bodyPr anchor="ctr"/>
          <a:lstStyle/>
          <a:p>
            <a:pPr marL="201168" lvl="1" indent="0">
              <a:lnSpc>
                <a:spcPct val="150000"/>
              </a:lnSpc>
              <a:buSzPct val="100000"/>
              <a:buNone/>
            </a:pPr>
            <a:endParaRPr lang="en-US" dirty="0"/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600" b="1" dirty="0"/>
              <a:t>Impact of Hutchinson incisors and mulberry molars on patient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Poor oral appearance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Role of Dental Hygienist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Educate patient or parents of the patient on proper oral hygiene 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Recognizing these developmental disturbances and collaborating with other members of the dental team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3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C754-7932-4407-A625-7EE388689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99283"/>
            <a:ext cx="10058400" cy="356616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Tetracycline Stain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7EFCE-4B64-423D-9705-E0ACD83EE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6681" y="5482186"/>
            <a:ext cx="3363350" cy="77653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Michael Cheung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6A501-87CB-2D46-A724-737B851F6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88" y="439263"/>
            <a:ext cx="3886200" cy="3886200"/>
          </a:xfrm>
          <a:prstGeom prst="rect">
            <a:avLst/>
          </a:prstGeom>
          <a:effectLst>
            <a:softEdge rad="977900"/>
          </a:effectLst>
        </p:spPr>
      </p:pic>
    </p:spTree>
    <p:extLst>
      <p:ext uri="{BB962C8B-B14F-4D97-AF65-F5344CB8AC3E}">
        <p14:creationId xmlns:p14="http://schemas.microsoft.com/office/powerpoint/2010/main" val="281639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9FE2-CC1E-2A45-B9DA-BB2567AC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Tetracycline stain is…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821B-7826-D74F-848C-E259EDC2A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600" b="1" dirty="0"/>
              <a:t>An intrinsic yellow to yellow-brown discoloration of the teeth</a:t>
            </a:r>
          </a:p>
          <a:p>
            <a:pPr lvl="2">
              <a:lnSpc>
                <a:spcPct val="15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sz="2000" dirty="0"/>
              <a:t>Can occur in slight, moderate, or severe degrees </a:t>
            </a:r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513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275</Words>
  <Application>Microsoft Office PowerPoint</Application>
  <PresentationFormat>Widescreen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Retrospect</vt:lpstr>
      <vt:lpstr>Syphilis</vt:lpstr>
      <vt:lpstr>What is Syphilis?</vt:lpstr>
      <vt:lpstr>Developmental Disturbances</vt:lpstr>
      <vt:lpstr>Etiology of Syphilis </vt:lpstr>
      <vt:lpstr>When Does Developmental Disturbance Occur?</vt:lpstr>
      <vt:lpstr>Illustration of Dental Abnormalities </vt:lpstr>
      <vt:lpstr>Conclusion</vt:lpstr>
      <vt:lpstr>Tetracycline Stain </vt:lpstr>
      <vt:lpstr>Tetracycline stain is… </vt:lpstr>
      <vt:lpstr>Etiology of Tetracycline Stain </vt:lpstr>
      <vt:lpstr>Illustration of Tetracycline Stain Teeth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Syphilis</dc:title>
  <dc:creator>Michael Cheung</dc:creator>
  <cp:lastModifiedBy>Michael Cheung</cp:lastModifiedBy>
  <cp:revision>49</cp:revision>
  <dcterms:created xsi:type="dcterms:W3CDTF">2020-01-04T01:51:52Z</dcterms:created>
  <dcterms:modified xsi:type="dcterms:W3CDTF">2020-01-04T20:37:47Z</dcterms:modified>
</cp:coreProperties>
</file>