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sldIdLst>
    <p:sldId id="256" r:id="rId2"/>
    <p:sldId id="258" r:id="rId3"/>
    <p:sldId id="342" r:id="rId4"/>
    <p:sldId id="400" r:id="rId5"/>
    <p:sldId id="402" r:id="rId6"/>
    <p:sldId id="284" r:id="rId7"/>
    <p:sldId id="401" r:id="rId8"/>
    <p:sldId id="312" r:id="rId9"/>
    <p:sldId id="338" r:id="rId10"/>
    <p:sldId id="301" r:id="rId11"/>
    <p:sldId id="263" r:id="rId12"/>
    <p:sldId id="427" r:id="rId13"/>
    <p:sldId id="264" r:id="rId14"/>
    <p:sldId id="265" r:id="rId15"/>
    <p:sldId id="266" r:id="rId16"/>
    <p:sldId id="405" r:id="rId17"/>
    <p:sldId id="262" r:id="rId18"/>
    <p:sldId id="332" r:id="rId19"/>
    <p:sldId id="403" r:id="rId20"/>
    <p:sldId id="334" r:id="rId21"/>
    <p:sldId id="268" r:id="rId22"/>
    <p:sldId id="335" r:id="rId23"/>
    <p:sldId id="336" r:id="rId24"/>
    <p:sldId id="285" r:id="rId25"/>
    <p:sldId id="286" r:id="rId26"/>
    <p:sldId id="426" r:id="rId27"/>
    <p:sldId id="421" r:id="rId28"/>
    <p:sldId id="306" r:id="rId29"/>
    <p:sldId id="288" r:id="rId30"/>
    <p:sldId id="273" r:id="rId31"/>
    <p:sldId id="275" r:id="rId32"/>
    <p:sldId id="276" r:id="rId33"/>
    <p:sldId id="290" r:id="rId34"/>
    <p:sldId id="411" r:id="rId35"/>
    <p:sldId id="410" r:id="rId36"/>
    <p:sldId id="316" r:id="rId37"/>
    <p:sldId id="317" r:id="rId38"/>
    <p:sldId id="340" r:id="rId39"/>
    <p:sldId id="278" r:id="rId40"/>
    <p:sldId id="423" r:id="rId41"/>
    <p:sldId id="259" r:id="rId42"/>
    <p:sldId id="428" r:id="rId43"/>
    <p:sldId id="294" r:id="rId44"/>
    <p:sldId id="413" r:id="rId45"/>
    <p:sldId id="429" r:id="rId46"/>
    <p:sldId id="412" r:id="rId47"/>
    <p:sldId id="307" r:id="rId48"/>
    <p:sldId id="313" r:id="rId49"/>
    <p:sldId id="430" r:id="rId50"/>
    <p:sldId id="414" r:id="rId51"/>
    <p:sldId id="299" r:id="rId52"/>
    <p:sldId id="431" r:id="rId53"/>
    <p:sldId id="416" r:id="rId54"/>
    <p:sldId id="417" r:id="rId55"/>
    <p:sldId id="418" r:id="rId56"/>
    <p:sldId id="419" r:id="rId57"/>
    <p:sldId id="420" r:id="rId58"/>
    <p:sldId id="323" r:id="rId59"/>
    <p:sldId id="322" r:id="rId60"/>
    <p:sldId id="321" r:id="rId61"/>
    <p:sldId id="422" r:id="rId62"/>
    <p:sldId id="311" r:id="rId63"/>
    <p:sldId id="309" r:id="rId64"/>
    <p:sldId id="406" r:id="rId65"/>
    <p:sldId id="424" r:id="rId66"/>
    <p:sldId id="425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76718" autoAdjust="0"/>
  </p:normalViewPr>
  <p:slideViewPr>
    <p:cSldViewPr snapToGrid="0">
      <p:cViewPr varScale="1">
        <p:scale>
          <a:sx n="51" d="100"/>
          <a:sy n="51" d="100"/>
        </p:scale>
        <p:origin x="16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A6BF1-7B50-4D07-9784-222E9F8F9069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93BF4-9635-46E6-8AA5-6DE14ABD1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11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hhani/36795019170" TargetMode="External"/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" TargetMode="Externa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Authors/professors, etc. make this a continual circle. Students tend to stop when the paper </a:t>
            </a:r>
            <a:r>
              <a:rPr lang="en-US"/>
              <a:t>goes in 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88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93BF4-9635-46E6-8AA5-6DE14ABD14A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65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93BF4-9635-46E6-8AA5-6DE14ABD14A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55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93BF4-9635-46E6-8AA5-6DE14ABD14A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81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93BF4-9635-46E6-8AA5-6DE14ABD14A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5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93BF4-9635-46E6-8AA5-6DE14ABD14A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75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93BF4-9635-46E6-8AA5-6DE14ABD14A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35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93BF4-9635-46E6-8AA5-6DE14ABD14A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69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93BF4-9635-46E6-8AA5-6DE14ABD14A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12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FindIt</a:t>
            </a:r>
            <a:r>
              <a:rPr lang="en-US" dirty="0"/>
              <a:t> button pushes article citation data into the</a:t>
            </a:r>
            <a:r>
              <a:rPr lang="en-US" baseline="0" dirty="0"/>
              <a:t> ILL form if there is no 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93BF4-9635-46E6-8AA5-6DE14ABD14A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167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93BF4-9635-46E6-8AA5-6DE14ABD14A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0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93BF4-9635-46E6-8AA5-6DE14ABD14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226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93BF4-9635-46E6-8AA5-6DE14ABD14A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40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"Low Hanging Fruit"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by Christian Hammer Nielsen is licensed under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CC BY-NC-SA 4.0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CFPs give you a deadline and are less scary than just sending an article to a journal or a proposal to a publisher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Conferences are also a scaffolding method for scholarship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Encyclopedia articles for novice authors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93BF4-9635-46E6-8AA5-6DE14ABD14A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199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93BF4-9635-46E6-8AA5-6DE14ABD14A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47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93BF4-9635-46E6-8AA5-6DE14ABD14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74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93BF4-9635-46E6-8AA5-6DE14ABD14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97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93BF4-9635-46E6-8AA5-6DE14ABD14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14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93BF4-9635-46E6-8AA5-6DE14ABD14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22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93BF4-9635-46E6-8AA5-6DE14ABD14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72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93BF4-9635-46E6-8AA5-6DE14ABD14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38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93BF4-9635-46E6-8AA5-6DE14ABD14A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57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C6A0-C23F-491C-BD81-6801B8E45EA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F1A6-70FF-4B4F-9FBF-B090B848A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59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C6A0-C23F-491C-BD81-6801B8E45EA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F1A6-70FF-4B4F-9FBF-B090B848A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2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C6A0-C23F-491C-BD81-6801B8E45EA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F1A6-70FF-4B4F-9FBF-B090B848A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C6A0-C23F-491C-BD81-6801B8E45EA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F1A6-70FF-4B4F-9FBF-B090B848A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23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C6A0-C23F-491C-BD81-6801B8E45EA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F1A6-70FF-4B4F-9FBF-B090B848A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19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C6A0-C23F-491C-BD81-6801B8E45EA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F1A6-70FF-4B4F-9FBF-B090B848A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2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C6A0-C23F-491C-BD81-6801B8E45EA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F1A6-70FF-4B4F-9FBF-B090B848A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90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C6A0-C23F-491C-BD81-6801B8E45EA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F1A6-70FF-4B4F-9FBF-B090B848A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79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C6A0-C23F-491C-BD81-6801B8E45EA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F1A6-70FF-4B4F-9FBF-B090B848A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6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C6A0-C23F-491C-BD81-6801B8E45EA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F1A6-70FF-4B4F-9FBF-B090B848A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1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C6A0-C23F-491C-BD81-6801B8E45EA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F1A6-70FF-4B4F-9FBF-B090B848A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05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AC6A0-C23F-491C-BD81-6801B8E45EA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1F1A6-70FF-4B4F-9FBF-B090B848A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1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openlab.citytech.cuny.edu/mcfpp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library.citytech.cuny.edu/services/interlibraryLoan/index.php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en.wikipedia.org/wiki/Comparison_of_reference_management_software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/intl/en/scholar/metrics.html" TargetMode="External"/><Relationship Id="rId2" Type="http://schemas.openxmlformats.org/officeDocument/2006/relationships/hyperlink" Target="https://www.scimagojr.com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bit.ly/NYCCTSPC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NYCCT Faculty Publication Support Workshop Series 2023-24</a:t>
            </a:r>
            <a:br>
              <a:rPr lang="en-US" dirty="0"/>
            </a:br>
            <a:r>
              <a:rPr lang="en-US" sz="5300" b="1" i="1" dirty="0"/>
              <a:t>leveraging the lit review</a:t>
            </a:r>
            <a:endParaRPr lang="en-US" sz="53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34214"/>
            <a:ext cx="6858000" cy="823586"/>
          </a:xfrm>
        </p:spPr>
        <p:txBody>
          <a:bodyPr>
            <a:noAutofit/>
          </a:bodyPr>
          <a:lstStyle/>
          <a:p>
            <a:r>
              <a:rPr lang="en-US" sz="3600" dirty="0"/>
              <a:t>Prof. Monica Berger, Library</a:t>
            </a:r>
            <a:br>
              <a:rPr lang="en-US" sz="3600" dirty="0"/>
            </a:br>
            <a:r>
              <a:rPr lang="en-US" sz="3600" dirty="0"/>
              <a:t>Oct. 13, 2023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697" y="5257800"/>
            <a:ext cx="903903" cy="148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77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Using the library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+guide(s) supporting this series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181" y="367103"/>
            <a:ext cx="902286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35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8863" y="501805"/>
            <a:ext cx="337707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b="1" dirty="0"/>
              <a:t>https://library.citytech.cuny.edu/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C9994D-D4B8-7AB6-81D2-1A72074BE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" y="871137"/>
            <a:ext cx="9191660" cy="616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83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8863" y="501805"/>
            <a:ext cx="337707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b="1" dirty="0"/>
              <a:t>https://library.citytech.cuny.edu/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C9994D-D4B8-7AB6-81D2-1A72074BE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" y="871137"/>
            <a:ext cx="9191660" cy="616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93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784647-11A9-A2A0-EE76-F8C062A6F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666"/>
            <a:ext cx="862584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66922" y="0"/>
            <a:ext cx="337707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b="1" dirty="0"/>
              <a:t>https://library.citytech.cuny.edu/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2C4EFA-0BB8-A54D-AF52-EBCE18917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711188">
            <a:off x="2241670" y="4735549"/>
            <a:ext cx="652329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66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6738" y="-995363"/>
            <a:ext cx="10277475" cy="8848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9877F8-EEA6-2B30-5DB8-2371ABBEA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309405">
            <a:off x="4029408" y="5378806"/>
            <a:ext cx="1085182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20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0526" y="0"/>
            <a:ext cx="10010775" cy="7048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1A2D65-86B5-4ABA-8A5B-3ED0BFEAF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370370">
            <a:off x="3002275" y="3462324"/>
            <a:ext cx="1085182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22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F92D3-D71D-4478-9AE3-6594DBF77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OL </a:t>
            </a:r>
            <a:r>
              <a:rPr lang="en-US" sz="2700" dirty="0">
                <a:hlinkClick r:id="rId2"/>
              </a:rPr>
              <a:t>https://openlab.citytech.cuny.edu/mcfpp/</a:t>
            </a: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8C784-C62A-46D5-A65E-633C5BD13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0C40ED-C01D-F2ED-CFD7-86A4B3187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5625"/>
            <a:ext cx="9144000" cy="505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51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3403"/>
            <a:ext cx="7886700" cy="1325563"/>
          </a:xfrm>
        </p:spPr>
        <p:txBody>
          <a:bodyPr/>
          <a:lstStyle/>
          <a:p>
            <a:r>
              <a:rPr lang="en-US" dirty="0"/>
              <a:t>2. Using the library: Our library in context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City Tech library has a </a:t>
            </a:r>
            <a:r>
              <a:rPr lang="en-US" sz="3600" b="1" dirty="0"/>
              <a:t>vast</a:t>
            </a:r>
            <a:r>
              <a:rPr lang="en-US" sz="3600" dirty="0"/>
              <a:t> selection of content incl. data sets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Library also connects to Google Scholar if desired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697" y="5257800"/>
            <a:ext cx="903903" cy="148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29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3403"/>
            <a:ext cx="7886700" cy="1325563"/>
          </a:xfrm>
        </p:spPr>
        <p:txBody>
          <a:bodyPr/>
          <a:lstStyle/>
          <a:p>
            <a:r>
              <a:rPr lang="en-US" dirty="0"/>
              <a:t>2. Using the library: Our library in context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Other CUNY libraries</a:t>
            </a:r>
          </a:p>
          <a:p>
            <a:pPr lvl="1"/>
            <a:r>
              <a:rPr lang="en-US" sz="3500" dirty="0"/>
              <a:t>Can not access their local electronic content </a:t>
            </a:r>
          </a:p>
          <a:p>
            <a:pPr lvl="1"/>
            <a:r>
              <a:rPr lang="en-US" sz="3600" dirty="0"/>
              <a:t>Other specialized databases</a:t>
            </a:r>
          </a:p>
          <a:p>
            <a:pPr lvl="1"/>
            <a:r>
              <a:rPr lang="en-US" sz="3500" dirty="0"/>
              <a:t>Need to walk in to use except for requesting books</a:t>
            </a:r>
          </a:p>
          <a:p>
            <a:pPr lvl="1"/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697" y="5257800"/>
            <a:ext cx="903903" cy="148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13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3403"/>
            <a:ext cx="7886700" cy="1325563"/>
          </a:xfrm>
        </p:spPr>
        <p:txBody>
          <a:bodyPr/>
          <a:lstStyle/>
          <a:p>
            <a:r>
              <a:rPr lang="en-US" dirty="0"/>
              <a:t>2. Using the library: Our library in context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100" dirty="0"/>
              <a:t>Interlibrary loan for </a:t>
            </a:r>
          </a:p>
          <a:p>
            <a:pPr lvl="1"/>
            <a:r>
              <a:rPr lang="en-US" sz="3700" dirty="0"/>
              <a:t>books outside CUNY, </a:t>
            </a:r>
          </a:p>
          <a:p>
            <a:pPr lvl="1"/>
            <a:r>
              <a:rPr lang="en-US" sz="3700" dirty="0"/>
              <a:t>ebook chapters, </a:t>
            </a:r>
          </a:p>
          <a:p>
            <a:pPr lvl="1"/>
            <a:r>
              <a:rPr lang="en-US" sz="3700" dirty="0"/>
              <a:t>a</a:t>
            </a:r>
            <a:r>
              <a:rPr lang="en-US" sz="4100" dirty="0"/>
              <a:t>rticles, </a:t>
            </a:r>
          </a:p>
          <a:p>
            <a:pPr lvl="1"/>
            <a:r>
              <a:rPr lang="en-US" sz="4100" dirty="0"/>
              <a:t>electronic delivery for … electronic content</a:t>
            </a:r>
            <a:endParaRPr lang="en-US" sz="3500" dirty="0"/>
          </a:p>
          <a:p>
            <a:pPr lvl="1"/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697" y="5257800"/>
            <a:ext cx="903903" cy="148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39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Learn how to quickly get a bird’s eye view of your topic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Learn basics of using the library for the lit review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Understand how to effectively use Google Scholar, citation managers, link resolvers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Evaluating journal or book publishers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Learn how to avoid predatory journals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697" y="5257800"/>
            <a:ext cx="903903" cy="148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78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E827E5-A22A-4895-8320-FC7371529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Interlibrary loan</a:t>
            </a:r>
            <a:br>
              <a:rPr lang="en-US" dirty="0"/>
            </a:br>
            <a:r>
              <a:rPr lang="en-US" sz="2700" dirty="0">
                <a:hlinkClick r:id="rId2"/>
              </a:rPr>
              <a:t>https://library.citytech.cuny.edu/services/interlibraryLoan/index.php</a:t>
            </a:r>
            <a:endParaRPr lang="en-US" sz="27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8E69D43-9FEB-FFC4-A408-24234BCEE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90596" y="1391649"/>
            <a:ext cx="6801633" cy="5101225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6111D228-D359-4C2B-997B-ED555D5E48BE}"/>
              </a:ext>
            </a:extLst>
          </p:cNvPr>
          <p:cNvSpPr/>
          <p:nvPr/>
        </p:nvSpPr>
        <p:spPr>
          <a:xfrm rot="14769729">
            <a:off x="6125228" y="502721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9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3403"/>
            <a:ext cx="7886700" cy="1325563"/>
          </a:xfrm>
        </p:spPr>
        <p:txBody>
          <a:bodyPr/>
          <a:lstStyle/>
          <a:p>
            <a:r>
              <a:rPr lang="en-US" dirty="0"/>
              <a:t>3. Interlibrary Loan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If we don’t have it …</a:t>
            </a:r>
          </a:p>
          <a:p>
            <a:pPr marL="0" indent="0" algn="ctr">
              <a:buNone/>
            </a:pPr>
            <a:r>
              <a:rPr lang="en-US" sz="4800" dirty="0"/>
              <a:t>ILL it! (interlibrary loan)</a:t>
            </a:r>
            <a:br>
              <a:rPr lang="en-US" sz="4800" dirty="0"/>
            </a:br>
            <a:endParaRPr lang="en-US" sz="4800" dirty="0"/>
          </a:p>
          <a:p>
            <a:pPr marL="0" indent="0" algn="ctr">
              <a:buNone/>
            </a:pPr>
            <a:r>
              <a:rPr lang="en-US" sz="4800" i="1" dirty="0"/>
              <a:t>Use your CUNY credentials to login (new)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697" y="5257800"/>
            <a:ext cx="903903" cy="148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20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D4944-A6AB-4E4E-9A59-509EE921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Any questions, comments?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9406F-CA8D-4948-A391-B5A9F14D76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BC29E1-75AC-47A2-B409-B1889A0C4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969" y="5243581"/>
            <a:ext cx="902286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55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D4944-A6AB-4E4E-9A59-509EE921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2. Databases: using the library for your lit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9406F-CA8D-4948-A391-B5A9F14D76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BC29E1-75AC-47A2-B409-B1889A0C4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969" y="5243581"/>
            <a:ext cx="902286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03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24993C5E-5258-95D9-1B0C-52CD0A831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41" y="-252392"/>
            <a:ext cx="8004130" cy="60030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059" y="6088566"/>
            <a:ext cx="8809463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Databases of articles and other content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B5141A-EF08-6CB8-EB49-2B83FD59D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389" y="2852497"/>
            <a:ext cx="652329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96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027"/>
            <a:ext cx="9021272" cy="617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19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AAA1-DF10-2A21-3129-7E5CF58AA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into library databases using your CUNY credentials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2009B-353C-C431-24FE-20073B5BB0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94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167AE-400C-4156-B0CF-3C608B18C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3D350-A8B9-45BB-86C4-26F037C2C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545CEE-743D-D22C-EA85-F53E1335F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6"/>
            <a:ext cx="9144000" cy="616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08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Google Scholar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 citation managers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181" y="367103"/>
            <a:ext cx="902286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311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C75E64-F155-3230-5621-5B22233CA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1012"/>
            <a:ext cx="9144000" cy="379550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D99A329-C1C9-4549-D277-30D91C6CC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Google Scholar scholar.google.com</a:t>
            </a:r>
            <a:br>
              <a:rPr lang="en-US" dirty="0"/>
            </a:br>
            <a:r>
              <a:rPr lang="en-US" sz="3600" dirty="0"/>
              <a:t>what is in GS? Have you used it before?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4C6CFA-2CB8-2596-395C-3DC4CF095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76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3F4BA-9E23-4976-99C3-74642A223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Connect lit review </a:t>
            </a:r>
            <a:r>
              <a:rPr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to </a:t>
            </a:r>
            <a:br>
              <a:rPr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sz="4000" b="1" dirty="0">
                <a:solidFill>
                  <a:srgbClr val="FF0000"/>
                </a:solidFill>
              </a:rPr>
              <a:t>reading/scanning </a:t>
            </a:r>
            <a:r>
              <a:rPr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4000" b="1" dirty="0">
                <a:solidFill>
                  <a:srgbClr val="FF0000"/>
                </a:solidFill>
              </a:rPr>
              <a:t> targeting journals and book publishers, evaluating them </a:t>
            </a:r>
            <a:r>
              <a:rPr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 submit, revise, publish  keep up with new research / publications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F840E-F1DE-4822-A8C3-18D1F6E046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big learning outcome is iterative</a:t>
            </a:r>
          </a:p>
          <a:p>
            <a:br>
              <a:rPr lang="en-US" dirty="0"/>
            </a:br>
            <a:r>
              <a:rPr lang="en-US" dirty="0"/>
              <a:t>We will also start to think about our individual needs re. selecting a publisher too! </a:t>
            </a:r>
          </a:p>
        </p:txBody>
      </p:sp>
    </p:spTree>
    <p:extLst>
      <p:ext uri="{BB962C8B-B14F-4D97-AF65-F5344CB8AC3E}">
        <p14:creationId xmlns:p14="http://schemas.microsoft.com/office/powerpoint/2010/main" val="2836522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3403"/>
            <a:ext cx="7886700" cy="1325563"/>
          </a:xfrm>
        </p:spPr>
        <p:txBody>
          <a:bodyPr/>
          <a:lstStyle/>
          <a:p>
            <a:r>
              <a:rPr lang="en-US" dirty="0"/>
              <a:t>4. Google Scholar vs. Library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Advantages of library over Google Scholar: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Library databases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7030A0"/>
                </a:solidFill>
              </a:rPr>
              <a:t>subject or disciplinary focus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Rich metadata with hyperlinks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Filtering tools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Alerting options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Ability to save searches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Not EVERYTHING is indexed in Google Scholar</a:t>
            </a:r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697" y="5257800"/>
            <a:ext cx="903903" cy="148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35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3403"/>
            <a:ext cx="7886700" cy="1325563"/>
          </a:xfrm>
        </p:spPr>
        <p:txBody>
          <a:bodyPr/>
          <a:lstStyle/>
          <a:p>
            <a:r>
              <a:rPr lang="en-US" dirty="0"/>
              <a:t>4. Google Scholar vs. Library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Advantages of Google Scholar over Library 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Google Scholar </a:t>
            </a:r>
          </a:p>
          <a:p>
            <a:pPr marL="514350" indent="-514350">
              <a:buAutoNum type="arabicPeriod"/>
            </a:pPr>
            <a:r>
              <a:rPr lang="en-US" b="1" dirty="0"/>
              <a:t>Easier to search</a:t>
            </a:r>
          </a:p>
          <a:p>
            <a:pPr marL="514350" indent="-514350">
              <a:buAutoNum type="arabicPeriod"/>
            </a:pPr>
            <a:r>
              <a:rPr lang="en-US" b="1" dirty="0"/>
              <a:t>Multidisciplinary</a:t>
            </a:r>
          </a:p>
          <a:p>
            <a:pPr marL="514350" indent="-514350">
              <a:buAutoNum type="arabicPeriod"/>
            </a:pPr>
            <a:r>
              <a:rPr lang="en-US" b="1" dirty="0"/>
              <a:t>Great alerting system</a:t>
            </a:r>
          </a:p>
          <a:p>
            <a:pPr marL="514350" indent="-514350">
              <a:buAutoNum type="arabicPeriod"/>
            </a:pPr>
            <a:r>
              <a:rPr lang="en-US" b="1" dirty="0"/>
              <a:t>Easy to see who has cited an article</a:t>
            </a:r>
          </a:p>
          <a:p>
            <a:pPr marL="514350" indent="-514350">
              <a:buAutoNum type="arabicPeriod"/>
            </a:pPr>
            <a:r>
              <a:rPr lang="en-US" b="1" dirty="0"/>
              <a:t>Easy to see how many times an article has</a:t>
            </a:r>
          </a:p>
          <a:p>
            <a:pPr marL="0" indent="0">
              <a:buNone/>
            </a:pPr>
            <a:r>
              <a:rPr lang="en-US" b="1" dirty="0"/>
              <a:t>been cited</a:t>
            </a:r>
          </a:p>
          <a:p>
            <a:pPr marL="514350" indent="-514350">
              <a:buAutoNum type="arabicPeriod"/>
            </a:pPr>
            <a:endParaRPr lang="en-US" b="1" dirty="0"/>
          </a:p>
          <a:p>
            <a:pPr marL="0" indent="0">
              <a:buNone/>
            </a:pPr>
            <a:endParaRPr lang="en-US" sz="4800" b="1" dirty="0"/>
          </a:p>
          <a:p>
            <a:pPr marL="0" indent="0">
              <a:buNone/>
            </a:pP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697" y="5257800"/>
            <a:ext cx="903903" cy="148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65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3403"/>
            <a:ext cx="7886700" cy="1325563"/>
          </a:xfrm>
        </p:spPr>
        <p:txBody>
          <a:bodyPr/>
          <a:lstStyle/>
          <a:p>
            <a:r>
              <a:rPr lang="en-US" dirty="0"/>
              <a:t>4. Google Scholar 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i="1" dirty="0"/>
              <a:t>Don’t forget to link Google Scholar to library content! Otherwise, you’ll get only open access content, content in ResearchGate, citations</a:t>
            </a:r>
          </a:p>
          <a:p>
            <a:pPr marL="0" indent="0">
              <a:buNone/>
            </a:pPr>
            <a:endParaRPr lang="en-US" sz="4800" b="1" dirty="0"/>
          </a:p>
          <a:p>
            <a:pPr marL="0" indent="0">
              <a:buNone/>
            </a:pP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697" y="5257800"/>
            <a:ext cx="903903" cy="148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16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68" y="2279737"/>
            <a:ext cx="8957332" cy="502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343" y="4195935"/>
            <a:ext cx="3127519" cy="14448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54EC7E-E97E-468F-967F-A2D27885F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the three lines to open menu, select SETTINGS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4D037F-31AA-442E-84A2-FFCB8319E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8221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831" y="1559916"/>
            <a:ext cx="6548339" cy="458656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D509347-87A0-42FD-9AB1-52FAB56DE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library links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404CE-FBFF-4C29-BEFC-88D2BEE2A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624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0AE2B-D382-402A-81E9-9B7A8CB56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28" y="1977042"/>
            <a:ext cx="8241744" cy="40237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2131DB-9D1B-4325-B979-610198542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269103" y="4417574"/>
            <a:ext cx="2222990" cy="102699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4B4190A-A628-4802-B6F7-D9489271D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your search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CDC095-BCEF-4A3A-9599-9B0F18631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007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2925" y="531237"/>
            <a:ext cx="9915525" cy="7258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537" y="997191"/>
            <a:ext cx="3127519" cy="1444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483" y="4958038"/>
            <a:ext cx="3127519" cy="14448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E109C6-3A74-48B6-98A8-9B8C4170E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4135"/>
            <a:ext cx="7886700" cy="1325563"/>
          </a:xfrm>
        </p:spPr>
        <p:txBody>
          <a:bodyPr/>
          <a:lstStyle/>
          <a:p>
            <a:pPr algn="r"/>
            <a:r>
              <a:rPr lang="en-US" dirty="0"/>
              <a:t>Hook up your bibliography manager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E545C3-E50F-43EF-A4C7-A1880D424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7323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972"/>
            <a:ext cx="9151720" cy="59560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795" y="4833084"/>
            <a:ext cx="3127519" cy="144487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9308023-4491-4455-890E-B59C6D5F4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/>
          <a:p>
            <a:r>
              <a:rPr lang="en-US" dirty="0"/>
              <a:t>Find your citation manager’s format (EndNote for Zotero)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F9B942-F233-49F3-BED4-53DCC8648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9116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3403"/>
            <a:ext cx="7886700" cy="1325563"/>
          </a:xfrm>
        </p:spPr>
        <p:txBody>
          <a:bodyPr/>
          <a:lstStyle/>
          <a:p>
            <a:r>
              <a:rPr lang="en-US" dirty="0"/>
              <a:t>3. </a:t>
            </a:r>
            <a:r>
              <a:rPr lang="en-US" b="1" dirty="0"/>
              <a:t>Citation Managers 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Bibliography managers and citation tools</a:t>
            </a:r>
          </a:p>
          <a:p>
            <a:r>
              <a:rPr lang="en-US" sz="3600" dirty="0"/>
              <a:t>RefWorks (CUNY)</a:t>
            </a:r>
          </a:p>
          <a:p>
            <a:r>
              <a:rPr lang="en-US" sz="3600" dirty="0"/>
              <a:t>Zotero </a:t>
            </a:r>
            <a:r>
              <a:rPr lang="en-US" sz="3600" b="1" dirty="0"/>
              <a:t> </a:t>
            </a:r>
          </a:p>
          <a:p>
            <a:r>
              <a:rPr lang="en-US" sz="3600" dirty="0"/>
              <a:t>Mendeley</a:t>
            </a:r>
          </a:p>
          <a:p>
            <a:r>
              <a:rPr lang="en-US" sz="3600" dirty="0"/>
              <a:t>EndNote </a:t>
            </a:r>
          </a:p>
          <a:p>
            <a:r>
              <a:rPr lang="en-US" sz="3600" dirty="0"/>
              <a:t>Many others </a:t>
            </a:r>
          </a:p>
          <a:p>
            <a:pPr marL="0" indent="0">
              <a:buNone/>
            </a:pPr>
            <a:r>
              <a:rPr lang="en-US" sz="4800" b="1" i="1" dirty="0"/>
              <a:t> </a:t>
            </a:r>
          </a:p>
          <a:p>
            <a:pPr marL="0" indent="0">
              <a:buNone/>
            </a:pPr>
            <a:endParaRPr lang="en-US" sz="4800" b="1" dirty="0"/>
          </a:p>
          <a:p>
            <a:pPr marL="0" indent="0">
              <a:buNone/>
            </a:pP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697" y="5257800"/>
            <a:ext cx="903903" cy="148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747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3403"/>
            <a:ext cx="7886700" cy="1325563"/>
          </a:xfrm>
        </p:spPr>
        <p:txBody>
          <a:bodyPr/>
          <a:lstStyle/>
          <a:p>
            <a:r>
              <a:rPr lang="en-US" dirty="0"/>
              <a:t>3. </a:t>
            </a:r>
            <a:r>
              <a:rPr lang="en-US" b="1" dirty="0"/>
              <a:t>Citation Managers 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100" dirty="0"/>
              <a:t>Switch styles</a:t>
            </a:r>
          </a:p>
          <a:p>
            <a:r>
              <a:rPr lang="en-US" sz="4100" dirty="0"/>
              <a:t>Journal specific styles available</a:t>
            </a:r>
          </a:p>
          <a:p>
            <a:r>
              <a:rPr lang="en-US" sz="4100" dirty="0"/>
              <a:t>In-text citations plugins for MSWord, Google Docs</a:t>
            </a:r>
          </a:p>
          <a:p>
            <a:r>
              <a:rPr lang="en-US" sz="4100" dirty="0"/>
              <a:t>Manage your workflow </a:t>
            </a:r>
          </a:p>
          <a:p>
            <a:r>
              <a:rPr lang="en-US" sz="4100" dirty="0"/>
              <a:t>Note taking, tagging</a:t>
            </a:r>
          </a:p>
          <a:p>
            <a:r>
              <a:rPr lang="en-US" sz="4100" dirty="0"/>
              <a:t>Share citations and notes across projects</a:t>
            </a:r>
          </a:p>
          <a:p>
            <a:r>
              <a:rPr lang="en-US" sz="4100" dirty="0"/>
              <a:t>Import and export to other managers</a:t>
            </a:r>
          </a:p>
          <a:p>
            <a:r>
              <a:rPr lang="en-US" sz="4100" dirty="0"/>
              <a:t>Recommend Zotero</a:t>
            </a:r>
          </a:p>
          <a:p>
            <a:pPr marL="0" indent="0">
              <a:buNone/>
            </a:pPr>
            <a:r>
              <a:rPr lang="en-US" sz="4800" b="1" i="1" dirty="0"/>
              <a:t> </a:t>
            </a:r>
          </a:p>
          <a:p>
            <a:pPr marL="0" indent="0">
              <a:buNone/>
            </a:pPr>
            <a:endParaRPr lang="en-US" sz="4800" b="1" dirty="0"/>
          </a:p>
          <a:p>
            <a:pPr marL="0" indent="0">
              <a:buNone/>
            </a:pP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697" y="5257800"/>
            <a:ext cx="903903" cy="148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66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701" y="126601"/>
            <a:ext cx="788670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Reading</a:t>
            </a:r>
            <a:r>
              <a:rPr lang="en-US" sz="2400" dirty="0">
                <a:sym typeface="Wingdings" panose="05000000000000000000" pitchFamily="2" charset="2"/>
              </a:rPr>
              <a:t> and </a:t>
            </a:r>
            <a:r>
              <a:rPr lang="en-US" sz="2400" dirty="0"/>
              <a:t>Lit </a:t>
            </a:r>
            <a:r>
              <a:rPr lang="en-US" sz="2400" dirty="0" err="1"/>
              <a:t>Review</a:t>
            </a:r>
            <a:r>
              <a:rPr lang="en-US" sz="2400" dirty="0" err="1">
                <a:sym typeface="Wingdings" panose="05000000000000000000" pitchFamily="2" charset="2"/>
              </a:rPr>
              <a:t></a:t>
            </a:r>
            <a:r>
              <a:rPr lang="en-US" sz="2400" dirty="0" err="1"/>
              <a:t>Target</a:t>
            </a:r>
            <a:r>
              <a:rPr lang="en-US" sz="2400" dirty="0"/>
              <a:t> journal or book publisher</a:t>
            </a:r>
            <a:r>
              <a:rPr lang="en-US" sz="2400" dirty="0">
                <a:sym typeface="Wingdings" panose="05000000000000000000" pitchFamily="2" charset="2"/>
              </a:rPr>
              <a:t>  </a:t>
            </a:r>
            <a:r>
              <a:rPr lang="en-US" sz="2400" dirty="0"/>
              <a:t>Writing </a:t>
            </a:r>
            <a:r>
              <a:rPr lang="en-US" sz="2400" dirty="0">
                <a:sym typeface="Wingdings" panose="05000000000000000000" pitchFamily="2" charset="2"/>
              </a:rPr>
              <a:t> Submit and Publish  Build more</a:t>
            </a:r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6480651" y="1141178"/>
            <a:ext cx="2539214" cy="1938992"/>
            <a:chOff x="7599933" y="205268"/>
            <a:chExt cx="3385619" cy="2585322"/>
          </a:xfrm>
        </p:grpSpPr>
        <p:sp>
          <p:nvSpPr>
            <p:cNvPr id="24" name="TextBox 23"/>
            <p:cNvSpPr txBox="1"/>
            <p:nvPr/>
          </p:nvSpPr>
          <p:spPr>
            <a:xfrm>
              <a:off x="7599933" y="205268"/>
              <a:ext cx="3385619" cy="2585322"/>
            </a:xfrm>
            <a:prstGeom prst="rect">
              <a:avLst/>
            </a:prstGeom>
            <a:solidFill>
              <a:srgbClr val="4472C4"/>
            </a:solidFill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2 Target journals and publishers + evaluate for scope, acceptance rates, other details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888836" y="2154877"/>
              <a:ext cx="2929293" cy="451405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996659" y="4152974"/>
            <a:ext cx="2848084" cy="1923604"/>
            <a:chOff x="8127553" y="3447903"/>
            <a:chExt cx="3797446" cy="1699500"/>
          </a:xfrm>
        </p:grpSpPr>
        <p:sp>
          <p:nvSpPr>
            <p:cNvPr id="29" name="TextBox 28"/>
            <p:cNvSpPr txBox="1"/>
            <p:nvPr/>
          </p:nvSpPr>
          <p:spPr>
            <a:xfrm>
              <a:off x="8127553" y="3447903"/>
              <a:ext cx="3797446" cy="169950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/>
                <a:t>3 Draft your </a:t>
              </a:r>
              <a:r>
                <a:rPr lang="en-US" sz="2400" b="1" dirty="0" err="1"/>
                <a:t>mss.</a:t>
              </a:r>
              <a:r>
                <a:rPr lang="en-US" sz="2400" b="1" dirty="0"/>
                <a:t> with target journal or publisher in mind; </a:t>
              </a:r>
              <a:r>
                <a:rPr lang="en-US" sz="2400" b="1" dirty="0">
                  <a:solidFill>
                    <a:srgbClr val="FF0000"/>
                  </a:solidFill>
                </a:rPr>
                <a:t>update your lit review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913016" y="4778192"/>
              <a:ext cx="2929293" cy="271920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just"/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49702" y="1537276"/>
            <a:ext cx="2850604" cy="1938992"/>
            <a:chOff x="350992" y="2312247"/>
            <a:chExt cx="3800805" cy="1948236"/>
          </a:xfrm>
        </p:grpSpPr>
        <p:sp>
          <p:nvSpPr>
            <p:cNvPr id="32" name="TextBox 31"/>
            <p:cNvSpPr txBox="1"/>
            <p:nvPr/>
          </p:nvSpPr>
          <p:spPr>
            <a:xfrm>
              <a:off x="350992" y="2312247"/>
              <a:ext cx="3800805" cy="194823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/>
                <a:t>1 Lit review </a:t>
              </a:r>
              <a:r>
                <a:rPr lang="en-US" sz="2400" b="1" dirty="0">
                  <a:sym typeface="Wingdings" panose="05000000000000000000" pitchFamily="2" charset="2"/>
                </a:rPr>
                <a:t> </a:t>
              </a:r>
              <a:r>
                <a:rPr lang="en-US" sz="2400" b="1" dirty="0"/>
                <a:t>who’s who on the topic + journals + publishers</a:t>
              </a:r>
            </a:p>
            <a:p>
              <a:r>
                <a:rPr lang="en-US" sz="2400" b="1" dirty="0"/>
                <a:t>=Scholarly conversations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8787" y="3700347"/>
              <a:ext cx="2929293" cy="371093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62708" y="4000517"/>
            <a:ext cx="2850604" cy="1611735"/>
            <a:chOff x="1253244" y="3735357"/>
            <a:chExt cx="2937088" cy="2148980"/>
          </a:xfrm>
        </p:grpSpPr>
        <p:sp>
          <p:nvSpPr>
            <p:cNvPr id="36" name="TextBox 35"/>
            <p:cNvSpPr txBox="1"/>
            <p:nvPr/>
          </p:nvSpPr>
          <p:spPr>
            <a:xfrm>
              <a:off x="1253244" y="3735357"/>
              <a:ext cx="2937088" cy="2092880"/>
            </a:xfrm>
            <a:prstGeom prst="rect">
              <a:avLst/>
            </a:prstGeom>
            <a:solidFill>
              <a:srgbClr val="5B9BD5"/>
            </a:solidFill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/>
                <a:t>4 Submit, revise, and publish … build on your work for the next publication!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61039" y="5391894"/>
              <a:ext cx="2929293" cy="492443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just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43612" y="1486419"/>
            <a:ext cx="3856777" cy="3885163"/>
            <a:chOff x="3022483" y="1964813"/>
            <a:chExt cx="3099035" cy="3121844"/>
          </a:xfrm>
        </p:grpSpPr>
        <p:grpSp>
          <p:nvGrpSpPr>
            <p:cNvPr id="4" name="Group 3"/>
            <p:cNvGrpSpPr/>
            <p:nvPr/>
          </p:nvGrpSpPr>
          <p:grpSpPr>
            <a:xfrm>
              <a:off x="3022483" y="1964813"/>
              <a:ext cx="3099035" cy="3121844"/>
              <a:chOff x="3753988" y="1726133"/>
              <a:chExt cx="3684676" cy="3711795"/>
            </a:xfrm>
          </p:grpSpPr>
          <p:sp>
            <p:nvSpPr>
              <p:cNvPr id="11" name="Freeform: Shape 10"/>
              <p:cNvSpPr/>
              <p:nvPr/>
            </p:nvSpPr>
            <p:spPr>
              <a:xfrm>
                <a:off x="4115472" y="2106479"/>
                <a:ext cx="1378893" cy="1344550"/>
              </a:xfrm>
              <a:custGeom>
                <a:avLst/>
                <a:gdLst>
                  <a:gd name="connsiteX0" fmla="*/ 1082819 w 1378893"/>
                  <a:gd name="connsiteY0" fmla="*/ 0 h 1344550"/>
                  <a:gd name="connsiteX1" fmla="*/ 1378893 w 1378893"/>
                  <a:gd name="connsiteY1" fmla="*/ 155890 h 1344550"/>
                  <a:gd name="connsiteX2" fmla="*/ 1208124 w 1378893"/>
                  <a:gd name="connsiteY2" fmla="*/ 481226 h 1344550"/>
                  <a:gd name="connsiteX3" fmla="*/ 1136478 w 1378893"/>
                  <a:gd name="connsiteY3" fmla="*/ 619458 h 1344550"/>
                  <a:gd name="connsiteX4" fmla="*/ 1004158 w 1378893"/>
                  <a:gd name="connsiteY4" fmla="*/ 681188 h 1344550"/>
                  <a:gd name="connsiteX5" fmla="*/ 573497 w 1378893"/>
                  <a:gd name="connsiteY5" fmla="*/ 1276320 h 1344550"/>
                  <a:gd name="connsiteX6" fmla="*/ 563083 w 1378893"/>
                  <a:gd name="connsiteY6" fmla="*/ 1344550 h 1344550"/>
                  <a:gd name="connsiteX7" fmla="*/ 456785 w 1378893"/>
                  <a:gd name="connsiteY7" fmla="*/ 1293605 h 1344550"/>
                  <a:gd name="connsiteX8" fmla="*/ 0 w 1378893"/>
                  <a:gd name="connsiteY8" fmla="*/ 1074396 h 1344550"/>
                  <a:gd name="connsiteX9" fmla="*/ 15080 w 1378893"/>
                  <a:gd name="connsiteY9" fmla="*/ 1009951 h 1344550"/>
                  <a:gd name="connsiteX10" fmla="*/ 1082751 w 1378893"/>
                  <a:gd name="connsiteY10" fmla="*/ 14 h 1344550"/>
                  <a:gd name="connsiteX11" fmla="*/ 1082819 w 1378893"/>
                  <a:gd name="connsiteY11" fmla="*/ 0 h 134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78893" h="1344550">
                    <a:moveTo>
                      <a:pt x="1082819" y="0"/>
                    </a:moveTo>
                    <a:lnTo>
                      <a:pt x="1378893" y="155890"/>
                    </a:lnTo>
                    <a:lnTo>
                      <a:pt x="1208124" y="481226"/>
                    </a:lnTo>
                    <a:lnTo>
                      <a:pt x="1136478" y="619458"/>
                    </a:lnTo>
                    <a:lnTo>
                      <a:pt x="1004158" y="681188"/>
                    </a:lnTo>
                    <a:cubicBezTo>
                      <a:pt x="785848" y="806719"/>
                      <a:pt x="625577" y="1021815"/>
                      <a:pt x="573497" y="1276320"/>
                    </a:cubicBezTo>
                    <a:lnTo>
                      <a:pt x="563083" y="1344550"/>
                    </a:lnTo>
                    <a:lnTo>
                      <a:pt x="456785" y="1293605"/>
                    </a:lnTo>
                    <a:lnTo>
                      <a:pt x="0" y="1074396"/>
                    </a:lnTo>
                    <a:lnTo>
                      <a:pt x="15080" y="1009951"/>
                    </a:lnTo>
                    <a:cubicBezTo>
                      <a:pt x="169531" y="513379"/>
                      <a:pt x="574828" y="127326"/>
                      <a:pt x="1082751" y="14"/>
                    </a:cubicBezTo>
                    <a:cubicBezTo>
                      <a:pt x="1082774" y="9"/>
                      <a:pt x="1082796" y="5"/>
                      <a:pt x="1082819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Freeform 9"/>
              <p:cNvSpPr>
                <a:spLocks/>
              </p:cNvSpPr>
              <p:nvPr/>
            </p:nvSpPr>
            <p:spPr bwMode="auto">
              <a:xfrm>
                <a:off x="4717822" y="2719397"/>
                <a:ext cx="1693226" cy="1690761"/>
              </a:xfrm>
              <a:custGeom>
                <a:avLst/>
                <a:gdLst>
                  <a:gd name="T0" fmla="*/ 975 w 2059"/>
                  <a:gd name="T1" fmla="*/ 2058 h 2058"/>
                  <a:gd name="T2" fmla="*/ 904 w 2059"/>
                  <a:gd name="T3" fmla="*/ 2053 h 2058"/>
                  <a:gd name="T4" fmla="*/ 767 w 2059"/>
                  <a:gd name="T5" fmla="*/ 2027 h 2058"/>
                  <a:gd name="T6" fmla="*/ 637 w 2059"/>
                  <a:gd name="T7" fmla="*/ 1983 h 2058"/>
                  <a:gd name="T8" fmla="*/ 516 w 2059"/>
                  <a:gd name="T9" fmla="*/ 1923 h 2058"/>
                  <a:gd name="T10" fmla="*/ 404 w 2059"/>
                  <a:gd name="T11" fmla="*/ 1849 h 2058"/>
                  <a:gd name="T12" fmla="*/ 303 w 2059"/>
                  <a:gd name="T13" fmla="*/ 1761 h 2058"/>
                  <a:gd name="T14" fmla="*/ 214 w 2059"/>
                  <a:gd name="T15" fmla="*/ 1660 h 2058"/>
                  <a:gd name="T16" fmla="*/ 139 w 2059"/>
                  <a:gd name="T17" fmla="*/ 1549 h 2058"/>
                  <a:gd name="T18" fmla="*/ 107 w 2059"/>
                  <a:gd name="T19" fmla="*/ 1490 h 2058"/>
                  <a:gd name="T20" fmla="*/ 371 w 2059"/>
                  <a:gd name="T21" fmla="*/ 1616 h 2058"/>
                  <a:gd name="T22" fmla="*/ 167 w 2059"/>
                  <a:gd name="T23" fmla="*/ 1039 h 2058"/>
                  <a:gd name="T24" fmla="*/ 0 w 2059"/>
                  <a:gd name="T25" fmla="*/ 960 h 2058"/>
                  <a:gd name="T26" fmla="*/ 6 w 2059"/>
                  <a:gd name="T27" fmla="*/ 889 h 2058"/>
                  <a:gd name="T28" fmla="*/ 33 w 2059"/>
                  <a:gd name="T29" fmla="*/ 752 h 2058"/>
                  <a:gd name="T30" fmla="*/ 79 w 2059"/>
                  <a:gd name="T31" fmla="*/ 623 h 2058"/>
                  <a:gd name="T32" fmla="*/ 140 w 2059"/>
                  <a:gd name="T33" fmla="*/ 503 h 2058"/>
                  <a:gd name="T34" fmla="*/ 216 w 2059"/>
                  <a:gd name="T35" fmla="*/ 392 h 2058"/>
                  <a:gd name="T36" fmla="*/ 306 w 2059"/>
                  <a:gd name="T37" fmla="*/ 291 h 2058"/>
                  <a:gd name="T38" fmla="*/ 408 w 2059"/>
                  <a:gd name="T39" fmla="*/ 203 h 2058"/>
                  <a:gd name="T40" fmla="*/ 521 w 2059"/>
                  <a:gd name="T41" fmla="*/ 130 h 2058"/>
                  <a:gd name="T42" fmla="*/ 580 w 2059"/>
                  <a:gd name="T43" fmla="*/ 99 h 2058"/>
                  <a:gd name="T44" fmla="*/ 456 w 2059"/>
                  <a:gd name="T45" fmla="*/ 337 h 2058"/>
                  <a:gd name="T46" fmla="*/ 1038 w 2059"/>
                  <a:gd name="T47" fmla="*/ 154 h 2058"/>
                  <a:gd name="T48" fmla="*/ 1119 w 2059"/>
                  <a:gd name="T49" fmla="*/ 0 h 2058"/>
                  <a:gd name="T50" fmla="*/ 1184 w 2059"/>
                  <a:gd name="T51" fmla="*/ 7 h 2058"/>
                  <a:gd name="T52" fmla="*/ 1309 w 2059"/>
                  <a:gd name="T53" fmla="*/ 33 h 2058"/>
                  <a:gd name="T54" fmla="*/ 1427 w 2059"/>
                  <a:gd name="T55" fmla="*/ 75 h 2058"/>
                  <a:gd name="T56" fmla="*/ 1540 w 2059"/>
                  <a:gd name="T57" fmla="*/ 130 h 2058"/>
                  <a:gd name="T58" fmla="*/ 1644 w 2059"/>
                  <a:gd name="T59" fmla="*/ 197 h 2058"/>
                  <a:gd name="T60" fmla="*/ 1737 w 2059"/>
                  <a:gd name="T61" fmla="*/ 278 h 2058"/>
                  <a:gd name="T62" fmla="*/ 1822 w 2059"/>
                  <a:gd name="T63" fmla="*/ 367 h 2058"/>
                  <a:gd name="T64" fmla="*/ 1896 w 2059"/>
                  <a:gd name="T65" fmla="*/ 467 h 2058"/>
                  <a:gd name="T66" fmla="*/ 1928 w 2059"/>
                  <a:gd name="T67" fmla="*/ 520 h 2058"/>
                  <a:gd name="T68" fmla="*/ 1740 w 2059"/>
                  <a:gd name="T69" fmla="*/ 415 h 2058"/>
                  <a:gd name="T70" fmla="*/ 1907 w 2059"/>
                  <a:gd name="T71" fmla="*/ 1003 h 2058"/>
                  <a:gd name="T72" fmla="*/ 2059 w 2059"/>
                  <a:gd name="T73" fmla="*/ 1088 h 2058"/>
                  <a:gd name="T74" fmla="*/ 2054 w 2059"/>
                  <a:gd name="T75" fmla="*/ 1154 h 2058"/>
                  <a:gd name="T76" fmla="*/ 2030 w 2059"/>
                  <a:gd name="T77" fmla="*/ 1283 h 2058"/>
                  <a:gd name="T78" fmla="*/ 1991 w 2059"/>
                  <a:gd name="T79" fmla="*/ 1404 h 2058"/>
                  <a:gd name="T80" fmla="*/ 1938 w 2059"/>
                  <a:gd name="T81" fmla="*/ 1519 h 2058"/>
                  <a:gd name="T82" fmla="*/ 1870 w 2059"/>
                  <a:gd name="T83" fmla="*/ 1626 h 2058"/>
                  <a:gd name="T84" fmla="*/ 1792 w 2059"/>
                  <a:gd name="T85" fmla="*/ 1724 h 2058"/>
                  <a:gd name="T86" fmla="*/ 1701 w 2059"/>
                  <a:gd name="T87" fmla="*/ 1810 h 2058"/>
                  <a:gd name="T88" fmla="*/ 1602 w 2059"/>
                  <a:gd name="T89" fmla="*/ 1887 h 2058"/>
                  <a:gd name="T90" fmla="*/ 1547 w 2059"/>
                  <a:gd name="T91" fmla="*/ 1920 h 2058"/>
                  <a:gd name="T92" fmla="*/ 1644 w 2059"/>
                  <a:gd name="T93" fmla="*/ 1750 h 2058"/>
                  <a:gd name="T94" fmla="*/ 1054 w 2059"/>
                  <a:gd name="T95" fmla="*/ 1916 h 2058"/>
                  <a:gd name="T96" fmla="*/ 975 w 2059"/>
                  <a:gd name="T97" fmla="*/ 2058 h 2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59" h="2058">
                    <a:moveTo>
                      <a:pt x="975" y="2058"/>
                    </a:moveTo>
                    <a:lnTo>
                      <a:pt x="904" y="2053"/>
                    </a:lnTo>
                    <a:lnTo>
                      <a:pt x="767" y="2027"/>
                    </a:lnTo>
                    <a:lnTo>
                      <a:pt x="637" y="1983"/>
                    </a:lnTo>
                    <a:lnTo>
                      <a:pt x="516" y="1923"/>
                    </a:lnTo>
                    <a:lnTo>
                      <a:pt x="404" y="1849"/>
                    </a:lnTo>
                    <a:lnTo>
                      <a:pt x="303" y="1761"/>
                    </a:lnTo>
                    <a:lnTo>
                      <a:pt x="214" y="1660"/>
                    </a:lnTo>
                    <a:lnTo>
                      <a:pt x="139" y="1549"/>
                    </a:lnTo>
                    <a:lnTo>
                      <a:pt x="107" y="1490"/>
                    </a:lnTo>
                    <a:lnTo>
                      <a:pt x="371" y="1616"/>
                    </a:lnTo>
                    <a:lnTo>
                      <a:pt x="167" y="1039"/>
                    </a:lnTo>
                    <a:lnTo>
                      <a:pt x="0" y="960"/>
                    </a:lnTo>
                    <a:lnTo>
                      <a:pt x="6" y="889"/>
                    </a:lnTo>
                    <a:lnTo>
                      <a:pt x="33" y="752"/>
                    </a:lnTo>
                    <a:lnTo>
                      <a:pt x="79" y="623"/>
                    </a:lnTo>
                    <a:lnTo>
                      <a:pt x="140" y="503"/>
                    </a:lnTo>
                    <a:lnTo>
                      <a:pt x="216" y="392"/>
                    </a:lnTo>
                    <a:lnTo>
                      <a:pt x="306" y="291"/>
                    </a:lnTo>
                    <a:lnTo>
                      <a:pt x="408" y="203"/>
                    </a:lnTo>
                    <a:lnTo>
                      <a:pt x="521" y="130"/>
                    </a:lnTo>
                    <a:lnTo>
                      <a:pt x="580" y="99"/>
                    </a:lnTo>
                    <a:lnTo>
                      <a:pt x="456" y="337"/>
                    </a:lnTo>
                    <a:lnTo>
                      <a:pt x="1038" y="154"/>
                    </a:lnTo>
                    <a:lnTo>
                      <a:pt x="1119" y="0"/>
                    </a:lnTo>
                    <a:lnTo>
                      <a:pt x="1184" y="7"/>
                    </a:lnTo>
                    <a:lnTo>
                      <a:pt x="1309" y="33"/>
                    </a:lnTo>
                    <a:lnTo>
                      <a:pt x="1427" y="75"/>
                    </a:lnTo>
                    <a:lnTo>
                      <a:pt x="1540" y="130"/>
                    </a:lnTo>
                    <a:lnTo>
                      <a:pt x="1644" y="197"/>
                    </a:lnTo>
                    <a:lnTo>
                      <a:pt x="1737" y="278"/>
                    </a:lnTo>
                    <a:lnTo>
                      <a:pt x="1822" y="367"/>
                    </a:lnTo>
                    <a:lnTo>
                      <a:pt x="1896" y="467"/>
                    </a:lnTo>
                    <a:lnTo>
                      <a:pt x="1928" y="520"/>
                    </a:lnTo>
                    <a:lnTo>
                      <a:pt x="1740" y="415"/>
                    </a:lnTo>
                    <a:lnTo>
                      <a:pt x="1907" y="1003"/>
                    </a:lnTo>
                    <a:lnTo>
                      <a:pt x="2059" y="1088"/>
                    </a:lnTo>
                    <a:lnTo>
                      <a:pt x="2054" y="1154"/>
                    </a:lnTo>
                    <a:lnTo>
                      <a:pt x="2030" y="1283"/>
                    </a:lnTo>
                    <a:lnTo>
                      <a:pt x="1991" y="1404"/>
                    </a:lnTo>
                    <a:lnTo>
                      <a:pt x="1938" y="1519"/>
                    </a:lnTo>
                    <a:lnTo>
                      <a:pt x="1870" y="1626"/>
                    </a:lnTo>
                    <a:lnTo>
                      <a:pt x="1792" y="1724"/>
                    </a:lnTo>
                    <a:lnTo>
                      <a:pt x="1701" y="1810"/>
                    </a:lnTo>
                    <a:lnTo>
                      <a:pt x="1602" y="1887"/>
                    </a:lnTo>
                    <a:lnTo>
                      <a:pt x="1547" y="1920"/>
                    </a:lnTo>
                    <a:lnTo>
                      <a:pt x="1644" y="1750"/>
                    </a:lnTo>
                    <a:lnTo>
                      <a:pt x="1054" y="1916"/>
                    </a:lnTo>
                    <a:lnTo>
                      <a:pt x="975" y="20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" name="Freeform: Shape 8"/>
              <p:cNvSpPr/>
              <p:nvPr/>
            </p:nvSpPr>
            <p:spPr>
              <a:xfrm>
                <a:off x="4115472" y="2108363"/>
                <a:ext cx="1378893" cy="1256359"/>
              </a:xfrm>
              <a:custGeom>
                <a:avLst/>
                <a:gdLst>
                  <a:gd name="connsiteX0" fmla="*/ 1082819 w 1378893"/>
                  <a:gd name="connsiteY0" fmla="*/ 0 h 1256359"/>
                  <a:gd name="connsiteX1" fmla="*/ 1378893 w 1378893"/>
                  <a:gd name="connsiteY1" fmla="*/ 155890 h 1256359"/>
                  <a:gd name="connsiteX2" fmla="*/ 1259115 w 1378893"/>
                  <a:gd name="connsiteY2" fmla="*/ 384083 h 1256359"/>
                  <a:gd name="connsiteX3" fmla="*/ 1256202 w 1378893"/>
                  <a:gd name="connsiteY3" fmla="*/ 384471 h 1256359"/>
                  <a:gd name="connsiteX4" fmla="*/ 382135 w 1378893"/>
                  <a:gd name="connsiteY4" fmla="*/ 1236954 h 1256359"/>
                  <a:gd name="connsiteX5" fmla="*/ 379173 w 1378893"/>
                  <a:gd name="connsiteY5" fmla="*/ 1256359 h 1256359"/>
                  <a:gd name="connsiteX6" fmla="*/ 0 w 1378893"/>
                  <a:gd name="connsiteY6" fmla="*/ 1074396 h 1256359"/>
                  <a:gd name="connsiteX7" fmla="*/ 15080 w 1378893"/>
                  <a:gd name="connsiteY7" fmla="*/ 1009951 h 1256359"/>
                  <a:gd name="connsiteX8" fmla="*/ 1082751 w 1378893"/>
                  <a:gd name="connsiteY8" fmla="*/ 14 h 1256359"/>
                  <a:gd name="connsiteX9" fmla="*/ 1082819 w 1378893"/>
                  <a:gd name="connsiteY9" fmla="*/ 0 h 1256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8893" h="1256359">
                    <a:moveTo>
                      <a:pt x="1082819" y="0"/>
                    </a:moveTo>
                    <a:lnTo>
                      <a:pt x="1378893" y="155890"/>
                    </a:lnTo>
                    <a:lnTo>
                      <a:pt x="1259115" y="384083"/>
                    </a:lnTo>
                    <a:lnTo>
                      <a:pt x="1256202" y="384471"/>
                    </a:lnTo>
                    <a:cubicBezTo>
                      <a:pt x="818240" y="462703"/>
                      <a:pt x="470984" y="802764"/>
                      <a:pt x="382135" y="1236954"/>
                    </a:cubicBezTo>
                    <a:lnTo>
                      <a:pt x="379173" y="1256359"/>
                    </a:lnTo>
                    <a:lnTo>
                      <a:pt x="0" y="1074396"/>
                    </a:lnTo>
                    <a:lnTo>
                      <a:pt x="15080" y="1009951"/>
                    </a:lnTo>
                    <a:cubicBezTo>
                      <a:pt x="169531" y="513379"/>
                      <a:pt x="574828" y="127326"/>
                      <a:pt x="1082751" y="14"/>
                    </a:cubicBezTo>
                    <a:cubicBezTo>
                      <a:pt x="1082774" y="9"/>
                      <a:pt x="1082796" y="5"/>
                      <a:pt x="10828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eeform: Shape 11"/>
              <p:cNvSpPr/>
              <p:nvPr/>
            </p:nvSpPr>
            <p:spPr>
              <a:xfrm>
                <a:off x="5678197" y="2117819"/>
                <a:ext cx="1343540" cy="1319055"/>
              </a:xfrm>
              <a:custGeom>
                <a:avLst/>
                <a:gdLst>
                  <a:gd name="connsiteX0" fmla="*/ 290976 w 1343540"/>
                  <a:gd name="connsiteY0" fmla="*/ 0 h 1319055"/>
                  <a:gd name="connsiteX1" fmla="*/ 367777 w 1343540"/>
                  <a:gd name="connsiteY1" fmla="*/ 22580 h 1319055"/>
                  <a:gd name="connsiteX2" fmla="*/ 1320123 w 1343540"/>
                  <a:gd name="connsiteY2" fmla="*/ 998612 h 1319055"/>
                  <a:gd name="connsiteX3" fmla="*/ 1343540 w 1343540"/>
                  <a:gd name="connsiteY3" fmla="*/ 1089682 h 1319055"/>
                  <a:gd name="connsiteX4" fmla="*/ 1215425 w 1343540"/>
                  <a:gd name="connsiteY4" fmla="*/ 1319055 h 1319055"/>
                  <a:gd name="connsiteX5" fmla="*/ 873438 w 1343540"/>
                  <a:gd name="connsiteY5" fmla="*/ 1129147 h 1319055"/>
                  <a:gd name="connsiteX6" fmla="*/ 663077 w 1343540"/>
                  <a:gd name="connsiteY6" fmla="*/ 1011459 h 1319055"/>
                  <a:gd name="connsiteX7" fmla="*/ 627245 w 1343540"/>
                  <a:gd name="connsiteY7" fmla="*/ 945444 h 1319055"/>
                  <a:gd name="connsiteX8" fmla="*/ 54 w 1343540"/>
                  <a:gd name="connsiteY8" fmla="*/ 558634 h 1319055"/>
                  <a:gd name="connsiteX9" fmla="*/ 0 w 1343540"/>
                  <a:gd name="connsiteY9" fmla="*/ 558630 h 1319055"/>
                  <a:gd name="connsiteX10" fmla="*/ 56721 w 1343540"/>
                  <a:gd name="connsiteY10" fmla="*/ 450170 h 1319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3540" h="1319055">
                    <a:moveTo>
                      <a:pt x="290976" y="0"/>
                    </a:moveTo>
                    <a:lnTo>
                      <a:pt x="367777" y="22580"/>
                    </a:lnTo>
                    <a:cubicBezTo>
                      <a:pt x="821245" y="176034"/>
                      <a:pt x="1177554" y="540238"/>
                      <a:pt x="1320123" y="998612"/>
                    </a:cubicBezTo>
                    <a:lnTo>
                      <a:pt x="1343540" y="1089682"/>
                    </a:lnTo>
                    <a:lnTo>
                      <a:pt x="1215425" y="1319055"/>
                    </a:lnTo>
                    <a:lnTo>
                      <a:pt x="873438" y="1129147"/>
                    </a:lnTo>
                    <a:lnTo>
                      <a:pt x="663077" y="1011459"/>
                    </a:lnTo>
                    <a:lnTo>
                      <a:pt x="627245" y="945444"/>
                    </a:lnTo>
                    <a:cubicBezTo>
                      <a:pt x="486729" y="737452"/>
                      <a:pt x="260947" y="591798"/>
                      <a:pt x="54" y="558634"/>
                    </a:cubicBezTo>
                    <a:cubicBezTo>
                      <a:pt x="36" y="558633"/>
                      <a:pt x="18" y="558631"/>
                      <a:pt x="0" y="558630"/>
                    </a:cubicBezTo>
                    <a:lnTo>
                      <a:pt x="56721" y="45017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: Shape 12"/>
              <p:cNvSpPr/>
              <p:nvPr/>
            </p:nvSpPr>
            <p:spPr>
              <a:xfrm>
                <a:off x="5772472" y="2119702"/>
                <a:ext cx="1249265" cy="1319055"/>
              </a:xfrm>
              <a:custGeom>
                <a:avLst/>
                <a:gdLst>
                  <a:gd name="connsiteX0" fmla="*/ 196701 w 1249265"/>
                  <a:gd name="connsiteY0" fmla="*/ 0 h 1319055"/>
                  <a:gd name="connsiteX1" fmla="*/ 273502 w 1249265"/>
                  <a:gd name="connsiteY1" fmla="*/ 22580 h 1319055"/>
                  <a:gd name="connsiteX2" fmla="*/ 1225848 w 1249265"/>
                  <a:gd name="connsiteY2" fmla="*/ 998612 h 1319055"/>
                  <a:gd name="connsiteX3" fmla="*/ 1249265 w 1249265"/>
                  <a:gd name="connsiteY3" fmla="*/ 1089682 h 1319055"/>
                  <a:gd name="connsiteX4" fmla="*/ 1121150 w 1249265"/>
                  <a:gd name="connsiteY4" fmla="*/ 1319055 h 1319055"/>
                  <a:gd name="connsiteX5" fmla="*/ 843121 w 1249265"/>
                  <a:gd name="connsiteY5" fmla="*/ 1164664 h 1319055"/>
                  <a:gd name="connsiteX6" fmla="*/ 831960 w 1249265"/>
                  <a:gd name="connsiteY6" fmla="*/ 1121256 h 1319055"/>
                  <a:gd name="connsiteX7" fmla="*/ 141223 w 1249265"/>
                  <a:gd name="connsiteY7" fmla="*/ 413340 h 1319055"/>
                  <a:gd name="connsiteX8" fmla="*/ 0 w 1249265"/>
                  <a:gd name="connsiteY8" fmla="*/ 378003 h 1319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9265" h="1319055">
                    <a:moveTo>
                      <a:pt x="196701" y="0"/>
                    </a:moveTo>
                    <a:lnTo>
                      <a:pt x="273502" y="22580"/>
                    </a:lnTo>
                    <a:cubicBezTo>
                      <a:pt x="726970" y="176034"/>
                      <a:pt x="1083279" y="540238"/>
                      <a:pt x="1225848" y="998612"/>
                    </a:cubicBezTo>
                    <a:lnTo>
                      <a:pt x="1249265" y="1089682"/>
                    </a:lnTo>
                    <a:lnTo>
                      <a:pt x="1121150" y="1319055"/>
                    </a:lnTo>
                    <a:lnTo>
                      <a:pt x="843121" y="1164664"/>
                    </a:lnTo>
                    <a:lnTo>
                      <a:pt x="831960" y="1121256"/>
                    </a:lnTo>
                    <a:cubicBezTo>
                      <a:pt x="728555" y="788797"/>
                      <a:pt x="470124" y="524640"/>
                      <a:pt x="141223" y="413340"/>
                    </a:cubicBezTo>
                    <a:lnTo>
                      <a:pt x="0" y="378003"/>
                    </a:lnTo>
                    <a:close/>
                  </a:path>
                </a:pathLst>
              </a:cu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: Shape 13"/>
              <p:cNvSpPr/>
              <p:nvPr/>
            </p:nvSpPr>
            <p:spPr>
              <a:xfrm>
                <a:off x="5673636" y="3599929"/>
                <a:ext cx="1349977" cy="1423146"/>
              </a:xfrm>
              <a:custGeom>
                <a:avLst/>
                <a:gdLst>
                  <a:gd name="connsiteX0" fmla="*/ 782087 w 1349977"/>
                  <a:gd name="connsiteY0" fmla="*/ 0 h 1423146"/>
                  <a:gd name="connsiteX1" fmla="*/ 910061 w 1349977"/>
                  <a:gd name="connsiteY1" fmla="*/ 71246 h 1423146"/>
                  <a:gd name="connsiteX2" fmla="*/ 1349977 w 1349977"/>
                  <a:gd name="connsiteY2" fmla="*/ 315831 h 1423146"/>
                  <a:gd name="connsiteX3" fmla="*/ 1347203 w 1349977"/>
                  <a:gd name="connsiteY3" fmla="*/ 329180 h 1423146"/>
                  <a:gd name="connsiteX4" fmla="*/ 337266 w 1349977"/>
                  <a:gd name="connsiteY4" fmla="*/ 1396850 h 1423146"/>
                  <a:gd name="connsiteX5" fmla="*/ 234997 w 1349977"/>
                  <a:gd name="connsiteY5" fmla="*/ 1423146 h 1423146"/>
                  <a:gd name="connsiteX6" fmla="*/ 0 w 1349977"/>
                  <a:gd name="connsiteY6" fmla="*/ 1290956 h 1423146"/>
                  <a:gd name="connsiteX7" fmla="*/ 196219 w 1349977"/>
                  <a:gd name="connsiteY7" fmla="*/ 940378 h 1423146"/>
                  <a:gd name="connsiteX8" fmla="*/ 301639 w 1349977"/>
                  <a:gd name="connsiteY8" fmla="*/ 752168 h 1423146"/>
                  <a:gd name="connsiteX9" fmla="*/ 390433 w 1349977"/>
                  <a:gd name="connsiteY9" fmla="*/ 703972 h 1423146"/>
                  <a:gd name="connsiteX10" fmla="*/ 777244 w 1349977"/>
                  <a:gd name="connsiteY10" fmla="*/ 76781 h 1423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9977" h="1423146">
                    <a:moveTo>
                      <a:pt x="782087" y="0"/>
                    </a:moveTo>
                    <a:lnTo>
                      <a:pt x="910061" y="71246"/>
                    </a:lnTo>
                    <a:lnTo>
                      <a:pt x="1349977" y="315831"/>
                    </a:lnTo>
                    <a:lnTo>
                      <a:pt x="1347203" y="329180"/>
                    </a:lnTo>
                    <a:cubicBezTo>
                      <a:pt x="1219891" y="837103"/>
                      <a:pt x="833839" y="1242401"/>
                      <a:pt x="337266" y="1396850"/>
                    </a:cubicBezTo>
                    <a:lnTo>
                      <a:pt x="234997" y="1423146"/>
                    </a:lnTo>
                    <a:lnTo>
                      <a:pt x="0" y="1290956"/>
                    </a:lnTo>
                    <a:lnTo>
                      <a:pt x="196219" y="940378"/>
                    </a:lnTo>
                    <a:lnTo>
                      <a:pt x="301639" y="752168"/>
                    </a:lnTo>
                    <a:lnTo>
                      <a:pt x="390433" y="703972"/>
                    </a:lnTo>
                    <a:cubicBezTo>
                      <a:pt x="598425" y="563456"/>
                      <a:pt x="744080" y="337674"/>
                      <a:pt x="777244" y="7678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eeform: Shape 15"/>
              <p:cNvSpPr/>
              <p:nvPr/>
            </p:nvSpPr>
            <p:spPr>
              <a:xfrm>
                <a:off x="5673636" y="3705400"/>
                <a:ext cx="1349977" cy="1319559"/>
              </a:xfrm>
              <a:custGeom>
                <a:avLst/>
                <a:gdLst>
                  <a:gd name="connsiteX0" fmla="*/ 968230 w 1349977"/>
                  <a:gd name="connsiteY0" fmla="*/ 0 h 1319559"/>
                  <a:gd name="connsiteX1" fmla="*/ 1349977 w 1349977"/>
                  <a:gd name="connsiteY1" fmla="*/ 212244 h 1319559"/>
                  <a:gd name="connsiteX2" fmla="*/ 1347203 w 1349977"/>
                  <a:gd name="connsiteY2" fmla="*/ 225593 h 1319559"/>
                  <a:gd name="connsiteX3" fmla="*/ 337266 w 1349977"/>
                  <a:gd name="connsiteY3" fmla="*/ 1293263 h 1319559"/>
                  <a:gd name="connsiteX4" fmla="*/ 234997 w 1349977"/>
                  <a:gd name="connsiteY4" fmla="*/ 1319559 h 1319559"/>
                  <a:gd name="connsiteX5" fmla="*/ 0 w 1349977"/>
                  <a:gd name="connsiteY5" fmla="*/ 1187369 h 1319559"/>
                  <a:gd name="connsiteX6" fmla="*/ 152208 w 1349977"/>
                  <a:gd name="connsiteY6" fmla="*/ 915423 h 1319559"/>
                  <a:gd name="connsiteX7" fmla="*/ 214622 w 1349977"/>
                  <a:gd name="connsiteY7" fmla="*/ 899375 h 1319559"/>
                  <a:gd name="connsiteX8" fmla="*/ 965058 w 1349977"/>
                  <a:gd name="connsiteY8" fmla="*/ 38707 h 1319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9977" h="1319559">
                    <a:moveTo>
                      <a:pt x="968230" y="0"/>
                    </a:moveTo>
                    <a:lnTo>
                      <a:pt x="1349977" y="212244"/>
                    </a:lnTo>
                    <a:lnTo>
                      <a:pt x="1347203" y="225593"/>
                    </a:lnTo>
                    <a:cubicBezTo>
                      <a:pt x="1219891" y="733516"/>
                      <a:pt x="833839" y="1138814"/>
                      <a:pt x="337266" y="1293263"/>
                    </a:cubicBezTo>
                    <a:lnTo>
                      <a:pt x="234997" y="1319559"/>
                    </a:lnTo>
                    <a:lnTo>
                      <a:pt x="0" y="1187369"/>
                    </a:lnTo>
                    <a:lnTo>
                      <a:pt x="152208" y="915423"/>
                    </a:lnTo>
                    <a:lnTo>
                      <a:pt x="214622" y="899375"/>
                    </a:lnTo>
                    <a:cubicBezTo>
                      <a:pt x="602491" y="778735"/>
                      <a:pt x="897393" y="447089"/>
                      <a:pt x="965058" y="3870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eform: Shape 16"/>
              <p:cNvSpPr/>
              <p:nvPr/>
            </p:nvSpPr>
            <p:spPr>
              <a:xfrm>
                <a:off x="4124114" y="3654596"/>
                <a:ext cx="1388566" cy="1363962"/>
              </a:xfrm>
              <a:custGeom>
                <a:avLst/>
                <a:gdLst>
                  <a:gd name="connsiteX0" fmla="*/ 158134 w 1388566"/>
                  <a:gd name="connsiteY0" fmla="*/ 0 h 1363962"/>
                  <a:gd name="connsiteX1" fmla="*/ 477719 w 1388566"/>
                  <a:gd name="connsiteY1" fmla="*/ 152707 h 1363962"/>
                  <a:gd name="connsiteX2" fmla="*/ 600618 w 1388566"/>
                  <a:gd name="connsiteY2" fmla="*/ 211585 h 1363962"/>
                  <a:gd name="connsiteX3" fmla="*/ 616925 w 1388566"/>
                  <a:gd name="connsiteY3" fmla="*/ 256137 h 1363962"/>
                  <a:gd name="connsiteX4" fmla="*/ 1304233 w 1388566"/>
                  <a:gd name="connsiteY4" fmla="*/ 791626 h 1363962"/>
                  <a:gd name="connsiteX5" fmla="*/ 1388566 w 1388566"/>
                  <a:gd name="connsiteY5" fmla="*/ 798006 h 1363962"/>
                  <a:gd name="connsiteX6" fmla="*/ 1319642 w 1388566"/>
                  <a:gd name="connsiteY6" fmla="*/ 920194 h 1363962"/>
                  <a:gd name="connsiteX7" fmla="*/ 1071591 w 1388566"/>
                  <a:gd name="connsiteY7" fmla="*/ 1363962 h 1363962"/>
                  <a:gd name="connsiteX8" fmla="*/ 958785 w 1388566"/>
                  <a:gd name="connsiteY8" fmla="*/ 1330797 h 1363962"/>
                  <a:gd name="connsiteX9" fmla="*/ 6438 w 1388566"/>
                  <a:gd name="connsiteY9" fmla="*/ 354765 h 1363962"/>
                  <a:gd name="connsiteX10" fmla="*/ 0 w 1388566"/>
                  <a:gd name="connsiteY10" fmla="*/ 329723 h 1363962"/>
                  <a:gd name="connsiteX11" fmla="*/ 6146 w 1388566"/>
                  <a:gd name="connsiteY11" fmla="*/ 316908 h 136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88566" h="1363962">
                    <a:moveTo>
                      <a:pt x="158134" y="0"/>
                    </a:moveTo>
                    <a:lnTo>
                      <a:pt x="477719" y="152707"/>
                    </a:lnTo>
                    <a:lnTo>
                      <a:pt x="600618" y="211585"/>
                    </a:lnTo>
                    <a:lnTo>
                      <a:pt x="616925" y="256137"/>
                    </a:lnTo>
                    <a:cubicBezTo>
                      <a:pt x="735627" y="536780"/>
                      <a:pt x="993618" y="744165"/>
                      <a:pt x="1304233" y="791626"/>
                    </a:cubicBezTo>
                    <a:lnTo>
                      <a:pt x="1388566" y="798006"/>
                    </a:lnTo>
                    <a:lnTo>
                      <a:pt x="1319642" y="920194"/>
                    </a:lnTo>
                    <a:lnTo>
                      <a:pt x="1071591" y="1363962"/>
                    </a:lnTo>
                    <a:lnTo>
                      <a:pt x="958785" y="1330797"/>
                    </a:lnTo>
                    <a:cubicBezTo>
                      <a:pt x="505317" y="1177343"/>
                      <a:pt x="149008" y="813139"/>
                      <a:pt x="6438" y="354765"/>
                    </a:cubicBezTo>
                    <a:lnTo>
                      <a:pt x="0" y="329723"/>
                    </a:lnTo>
                    <a:lnTo>
                      <a:pt x="6146" y="316908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Freeform: Shape 17"/>
              <p:cNvSpPr/>
              <p:nvPr/>
            </p:nvSpPr>
            <p:spPr>
              <a:xfrm>
                <a:off x="4124114" y="3656479"/>
                <a:ext cx="1283404" cy="1363962"/>
              </a:xfrm>
              <a:custGeom>
                <a:avLst/>
                <a:gdLst>
                  <a:gd name="connsiteX0" fmla="*/ 158134 w 1283404"/>
                  <a:gd name="connsiteY0" fmla="*/ 0 h 1363962"/>
                  <a:gd name="connsiteX1" fmla="*/ 369401 w 1283404"/>
                  <a:gd name="connsiteY1" fmla="*/ 100949 h 1363962"/>
                  <a:gd name="connsiteX2" fmla="*/ 373493 w 1283404"/>
                  <a:gd name="connsiteY2" fmla="*/ 127761 h 1363962"/>
                  <a:gd name="connsiteX3" fmla="*/ 1247560 w 1283404"/>
                  <a:gd name="connsiteY3" fmla="*/ 980244 h 1363962"/>
                  <a:gd name="connsiteX4" fmla="*/ 1283404 w 1283404"/>
                  <a:gd name="connsiteY4" fmla="*/ 985025 h 1363962"/>
                  <a:gd name="connsiteX5" fmla="*/ 1071591 w 1283404"/>
                  <a:gd name="connsiteY5" fmla="*/ 1363962 h 1363962"/>
                  <a:gd name="connsiteX6" fmla="*/ 958785 w 1283404"/>
                  <a:gd name="connsiteY6" fmla="*/ 1330797 h 1363962"/>
                  <a:gd name="connsiteX7" fmla="*/ 6438 w 1283404"/>
                  <a:gd name="connsiteY7" fmla="*/ 354765 h 1363962"/>
                  <a:gd name="connsiteX8" fmla="*/ 0 w 1283404"/>
                  <a:gd name="connsiteY8" fmla="*/ 329723 h 1363962"/>
                  <a:gd name="connsiteX9" fmla="*/ 6146 w 1283404"/>
                  <a:gd name="connsiteY9" fmla="*/ 316908 h 136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83404" h="1363962">
                    <a:moveTo>
                      <a:pt x="158134" y="0"/>
                    </a:moveTo>
                    <a:lnTo>
                      <a:pt x="369401" y="100949"/>
                    </a:lnTo>
                    <a:lnTo>
                      <a:pt x="373493" y="127761"/>
                    </a:lnTo>
                    <a:cubicBezTo>
                      <a:pt x="462342" y="561952"/>
                      <a:pt x="809598" y="902013"/>
                      <a:pt x="1247560" y="980244"/>
                    </a:cubicBezTo>
                    <a:lnTo>
                      <a:pt x="1283404" y="985025"/>
                    </a:lnTo>
                    <a:lnTo>
                      <a:pt x="1071591" y="1363962"/>
                    </a:lnTo>
                    <a:lnTo>
                      <a:pt x="958785" y="1330797"/>
                    </a:lnTo>
                    <a:cubicBezTo>
                      <a:pt x="505317" y="1177343"/>
                      <a:pt x="149008" y="813139"/>
                      <a:pt x="6438" y="354765"/>
                    </a:cubicBezTo>
                    <a:lnTo>
                      <a:pt x="0" y="329723"/>
                    </a:lnTo>
                    <a:lnTo>
                      <a:pt x="6146" y="31690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Freeform 63"/>
              <p:cNvSpPr>
                <a:spLocks/>
              </p:cNvSpPr>
              <p:nvPr/>
            </p:nvSpPr>
            <p:spPr bwMode="auto">
              <a:xfrm>
                <a:off x="3753988" y="3182758"/>
                <a:ext cx="1284091" cy="1227404"/>
              </a:xfrm>
              <a:custGeom>
                <a:avLst/>
                <a:gdLst>
                  <a:gd name="T0" fmla="*/ 203 w 1563"/>
                  <a:gd name="T1" fmla="*/ 1495 h 1495"/>
                  <a:gd name="T2" fmla="*/ 0 w 1563"/>
                  <a:gd name="T3" fmla="*/ 919 h 1495"/>
                  <a:gd name="T4" fmla="*/ 419 w 1563"/>
                  <a:gd name="T5" fmla="*/ 45 h 1495"/>
                  <a:gd name="T6" fmla="*/ 440 w 1563"/>
                  <a:gd name="T7" fmla="*/ 0 h 1495"/>
                  <a:gd name="T8" fmla="*/ 996 w 1563"/>
                  <a:gd name="T9" fmla="*/ 267 h 1495"/>
                  <a:gd name="T10" fmla="*/ 1192 w 1563"/>
                  <a:gd name="T11" fmla="*/ 361 h 1495"/>
                  <a:gd name="T12" fmla="*/ 1359 w 1563"/>
                  <a:gd name="T13" fmla="*/ 440 h 1495"/>
                  <a:gd name="T14" fmla="*/ 1563 w 1563"/>
                  <a:gd name="T15" fmla="*/ 1017 h 1495"/>
                  <a:gd name="T16" fmla="*/ 1299 w 1563"/>
                  <a:gd name="T17" fmla="*/ 891 h 1495"/>
                  <a:gd name="T18" fmla="*/ 1032 w 1563"/>
                  <a:gd name="T19" fmla="*/ 763 h 1495"/>
                  <a:gd name="T20" fmla="*/ 643 w 1563"/>
                  <a:gd name="T21" fmla="*/ 577 h 1495"/>
                  <a:gd name="T22" fmla="*/ 458 w 1563"/>
                  <a:gd name="T23" fmla="*/ 963 h 1495"/>
                  <a:gd name="T24" fmla="*/ 203 w 1563"/>
                  <a:gd name="T25" fmla="*/ 1495 h 1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3" h="1495">
                    <a:moveTo>
                      <a:pt x="203" y="1495"/>
                    </a:moveTo>
                    <a:lnTo>
                      <a:pt x="0" y="919"/>
                    </a:lnTo>
                    <a:lnTo>
                      <a:pt x="419" y="45"/>
                    </a:lnTo>
                    <a:lnTo>
                      <a:pt x="440" y="0"/>
                    </a:lnTo>
                    <a:lnTo>
                      <a:pt x="996" y="267"/>
                    </a:lnTo>
                    <a:lnTo>
                      <a:pt x="1192" y="361"/>
                    </a:lnTo>
                    <a:lnTo>
                      <a:pt x="1359" y="440"/>
                    </a:lnTo>
                    <a:lnTo>
                      <a:pt x="1563" y="1017"/>
                    </a:lnTo>
                    <a:lnTo>
                      <a:pt x="1299" y="891"/>
                    </a:lnTo>
                    <a:lnTo>
                      <a:pt x="1032" y="763"/>
                    </a:lnTo>
                    <a:lnTo>
                      <a:pt x="643" y="577"/>
                    </a:lnTo>
                    <a:lnTo>
                      <a:pt x="458" y="963"/>
                    </a:lnTo>
                    <a:lnTo>
                      <a:pt x="203" y="1495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" name="Freeform 65"/>
              <p:cNvSpPr>
                <a:spLocks/>
              </p:cNvSpPr>
              <p:nvPr/>
            </p:nvSpPr>
            <p:spPr bwMode="auto">
              <a:xfrm>
                <a:off x="5190888" y="4163696"/>
                <a:ext cx="1212616" cy="1274232"/>
              </a:xfrm>
              <a:custGeom>
                <a:avLst/>
                <a:gdLst>
                  <a:gd name="T0" fmla="*/ 888 w 1477"/>
                  <a:gd name="T1" fmla="*/ 1552 h 1552"/>
                  <a:gd name="T2" fmla="*/ 14 w 1477"/>
                  <a:gd name="T3" fmla="*/ 1062 h 1552"/>
                  <a:gd name="T4" fmla="*/ 0 w 1477"/>
                  <a:gd name="T5" fmla="*/ 1054 h 1552"/>
                  <a:gd name="T6" fmla="*/ 308 w 1477"/>
                  <a:gd name="T7" fmla="*/ 503 h 1552"/>
                  <a:gd name="T8" fmla="*/ 418 w 1477"/>
                  <a:gd name="T9" fmla="*/ 308 h 1552"/>
                  <a:gd name="T10" fmla="*/ 497 w 1477"/>
                  <a:gd name="T11" fmla="*/ 166 h 1552"/>
                  <a:gd name="T12" fmla="*/ 1087 w 1477"/>
                  <a:gd name="T13" fmla="*/ 0 h 1552"/>
                  <a:gd name="T14" fmla="*/ 990 w 1477"/>
                  <a:gd name="T15" fmla="*/ 170 h 1552"/>
                  <a:gd name="T16" fmla="*/ 827 w 1477"/>
                  <a:gd name="T17" fmla="*/ 461 h 1552"/>
                  <a:gd name="T18" fmla="*/ 588 w 1477"/>
                  <a:gd name="T19" fmla="*/ 888 h 1552"/>
                  <a:gd name="T20" fmla="*/ 908 w 1477"/>
                  <a:gd name="T21" fmla="*/ 1068 h 1552"/>
                  <a:gd name="T22" fmla="*/ 1477 w 1477"/>
                  <a:gd name="T23" fmla="*/ 1387 h 1552"/>
                  <a:gd name="T24" fmla="*/ 888 w 1477"/>
                  <a:gd name="T25" fmla="*/ 1552 h 1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7" h="1552">
                    <a:moveTo>
                      <a:pt x="888" y="1552"/>
                    </a:moveTo>
                    <a:lnTo>
                      <a:pt x="14" y="1062"/>
                    </a:lnTo>
                    <a:lnTo>
                      <a:pt x="0" y="1054"/>
                    </a:lnTo>
                    <a:lnTo>
                      <a:pt x="308" y="503"/>
                    </a:lnTo>
                    <a:lnTo>
                      <a:pt x="418" y="308"/>
                    </a:lnTo>
                    <a:lnTo>
                      <a:pt x="497" y="166"/>
                    </a:lnTo>
                    <a:lnTo>
                      <a:pt x="1087" y="0"/>
                    </a:lnTo>
                    <a:lnTo>
                      <a:pt x="990" y="170"/>
                    </a:lnTo>
                    <a:lnTo>
                      <a:pt x="827" y="461"/>
                    </a:lnTo>
                    <a:lnTo>
                      <a:pt x="588" y="888"/>
                    </a:lnTo>
                    <a:lnTo>
                      <a:pt x="908" y="1068"/>
                    </a:lnTo>
                    <a:lnTo>
                      <a:pt x="1477" y="1387"/>
                    </a:lnTo>
                    <a:lnTo>
                      <a:pt x="888" y="1552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" name="Freeform 67"/>
              <p:cNvSpPr>
                <a:spLocks/>
              </p:cNvSpPr>
              <p:nvPr/>
            </p:nvSpPr>
            <p:spPr bwMode="auto">
              <a:xfrm>
                <a:off x="6161967" y="2707077"/>
                <a:ext cx="1276697" cy="1215080"/>
              </a:xfrm>
              <a:custGeom>
                <a:avLst/>
                <a:gdLst>
                  <a:gd name="T0" fmla="*/ 1058 w 1553"/>
                  <a:gd name="T1" fmla="*/ 1478 h 1478"/>
                  <a:gd name="T2" fmla="*/ 513 w 1553"/>
                  <a:gd name="T3" fmla="*/ 1175 h 1478"/>
                  <a:gd name="T4" fmla="*/ 319 w 1553"/>
                  <a:gd name="T5" fmla="*/ 1067 h 1478"/>
                  <a:gd name="T6" fmla="*/ 167 w 1553"/>
                  <a:gd name="T7" fmla="*/ 982 h 1478"/>
                  <a:gd name="T8" fmla="*/ 0 w 1553"/>
                  <a:gd name="T9" fmla="*/ 394 h 1478"/>
                  <a:gd name="T10" fmla="*/ 188 w 1553"/>
                  <a:gd name="T11" fmla="*/ 499 h 1478"/>
                  <a:gd name="T12" fmla="*/ 474 w 1553"/>
                  <a:gd name="T13" fmla="*/ 659 h 1478"/>
                  <a:gd name="T14" fmla="*/ 890 w 1553"/>
                  <a:gd name="T15" fmla="*/ 890 h 1478"/>
                  <a:gd name="T16" fmla="*/ 1076 w 1553"/>
                  <a:gd name="T17" fmla="*/ 557 h 1478"/>
                  <a:gd name="T18" fmla="*/ 1385 w 1553"/>
                  <a:gd name="T19" fmla="*/ 0 h 1478"/>
                  <a:gd name="T20" fmla="*/ 1553 w 1553"/>
                  <a:gd name="T21" fmla="*/ 589 h 1478"/>
                  <a:gd name="T22" fmla="*/ 1081 w 1553"/>
                  <a:gd name="T23" fmla="*/ 1436 h 1478"/>
                  <a:gd name="T24" fmla="*/ 1058 w 1553"/>
                  <a:gd name="T25" fmla="*/ 1478 h 1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3" h="1478">
                    <a:moveTo>
                      <a:pt x="1058" y="1478"/>
                    </a:moveTo>
                    <a:lnTo>
                      <a:pt x="513" y="1175"/>
                    </a:lnTo>
                    <a:lnTo>
                      <a:pt x="319" y="1067"/>
                    </a:lnTo>
                    <a:lnTo>
                      <a:pt x="167" y="982"/>
                    </a:lnTo>
                    <a:lnTo>
                      <a:pt x="0" y="394"/>
                    </a:lnTo>
                    <a:lnTo>
                      <a:pt x="188" y="499"/>
                    </a:lnTo>
                    <a:lnTo>
                      <a:pt x="474" y="659"/>
                    </a:lnTo>
                    <a:lnTo>
                      <a:pt x="890" y="890"/>
                    </a:lnTo>
                    <a:lnTo>
                      <a:pt x="1076" y="557"/>
                    </a:lnTo>
                    <a:lnTo>
                      <a:pt x="1385" y="0"/>
                    </a:lnTo>
                    <a:lnTo>
                      <a:pt x="1553" y="589"/>
                    </a:lnTo>
                    <a:lnTo>
                      <a:pt x="1081" y="1436"/>
                    </a:lnTo>
                    <a:lnTo>
                      <a:pt x="1058" y="147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" name="Freeform 68"/>
              <p:cNvSpPr>
                <a:spLocks/>
              </p:cNvSpPr>
              <p:nvPr/>
            </p:nvSpPr>
            <p:spPr bwMode="auto">
              <a:xfrm>
                <a:off x="4752178" y="1726133"/>
                <a:ext cx="1220010" cy="1279162"/>
              </a:xfrm>
              <a:custGeom>
                <a:avLst/>
                <a:gdLst>
                  <a:gd name="T0" fmla="*/ 433 w 1486"/>
                  <a:gd name="T1" fmla="*/ 1557 h 1557"/>
                  <a:gd name="T2" fmla="*/ 557 w 1486"/>
                  <a:gd name="T3" fmla="*/ 1319 h 1557"/>
                  <a:gd name="T4" fmla="*/ 696 w 1486"/>
                  <a:gd name="T5" fmla="*/ 1051 h 1557"/>
                  <a:gd name="T6" fmla="*/ 904 w 1486"/>
                  <a:gd name="T7" fmla="*/ 655 h 1557"/>
                  <a:gd name="T8" fmla="*/ 541 w 1486"/>
                  <a:gd name="T9" fmla="*/ 464 h 1557"/>
                  <a:gd name="T10" fmla="*/ 0 w 1486"/>
                  <a:gd name="T11" fmla="*/ 183 h 1557"/>
                  <a:gd name="T12" fmla="*/ 584 w 1486"/>
                  <a:gd name="T13" fmla="*/ 0 h 1557"/>
                  <a:gd name="T14" fmla="*/ 1478 w 1486"/>
                  <a:gd name="T15" fmla="*/ 467 h 1557"/>
                  <a:gd name="T16" fmla="*/ 1486 w 1486"/>
                  <a:gd name="T17" fmla="*/ 472 h 1557"/>
                  <a:gd name="T18" fmla="*/ 1197 w 1486"/>
                  <a:gd name="T19" fmla="*/ 1027 h 1557"/>
                  <a:gd name="T20" fmla="*/ 1096 w 1486"/>
                  <a:gd name="T21" fmla="*/ 1220 h 1557"/>
                  <a:gd name="T22" fmla="*/ 1015 w 1486"/>
                  <a:gd name="T23" fmla="*/ 1374 h 1557"/>
                  <a:gd name="T24" fmla="*/ 433 w 1486"/>
                  <a:gd name="T25" fmla="*/ 1557 h 1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86" h="1557">
                    <a:moveTo>
                      <a:pt x="433" y="1557"/>
                    </a:moveTo>
                    <a:lnTo>
                      <a:pt x="557" y="1319"/>
                    </a:lnTo>
                    <a:lnTo>
                      <a:pt x="696" y="1051"/>
                    </a:lnTo>
                    <a:lnTo>
                      <a:pt x="904" y="655"/>
                    </a:lnTo>
                    <a:lnTo>
                      <a:pt x="541" y="464"/>
                    </a:lnTo>
                    <a:lnTo>
                      <a:pt x="0" y="183"/>
                    </a:lnTo>
                    <a:lnTo>
                      <a:pt x="584" y="0"/>
                    </a:lnTo>
                    <a:lnTo>
                      <a:pt x="1478" y="467"/>
                    </a:lnTo>
                    <a:lnTo>
                      <a:pt x="1486" y="472"/>
                    </a:lnTo>
                    <a:lnTo>
                      <a:pt x="1197" y="1027"/>
                    </a:lnTo>
                    <a:lnTo>
                      <a:pt x="1096" y="1220"/>
                    </a:lnTo>
                    <a:lnTo>
                      <a:pt x="1015" y="1374"/>
                    </a:lnTo>
                    <a:lnTo>
                      <a:pt x="433" y="1557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440752" y="2202343"/>
              <a:ext cx="320922" cy="4154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100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556295" y="3359716"/>
              <a:ext cx="320922" cy="4154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100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310668" y="4446699"/>
              <a:ext cx="320922" cy="4154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100" b="1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218530" y="3221280"/>
              <a:ext cx="320922" cy="4154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100" b="1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56543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D0298-BF6D-4C20-BA42-8F6BE9B0A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Zotero (and citation managers) help you stay organized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40B2F3-B900-4DB3-85E1-9FBC7364F8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9139" y="1600155"/>
            <a:ext cx="7377830" cy="5076200"/>
          </a:xfrm>
        </p:spPr>
      </p:pic>
    </p:spTree>
    <p:extLst>
      <p:ext uri="{BB962C8B-B14F-4D97-AF65-F5344CB8AC3E}">
        <p14:creationId xmlns:p14="http://schemas.microsoft.com/office/powerpoint/2010/main" val="12894690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C9250-869C-4929-8740-49564BCF5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master comparison of bibliographic reference tools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7F7B59-CF5F-4FD1-82B2-8A32BC0C4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0975" y="2079923"/>
            <a:ext cx="8677517" cy="379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390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28C0F-51F3-AA21-D6C2-B578A703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full text: Link Resolvers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99D9D-7FF2-DBD1-2DA7-81273504A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828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3403"/>
            <a:ext cx="7886700" cy="1325563"/>
          </a:xfrm>
        </p:spPr>
        <p:txBody>
          <a:bodyPr/>
          <a:lstStyle/>
          <a:p>
            <a:r>
              <a:rPr lang="en-US" dirty="0"/>
              <a:t>3. Get full text: Link Resolvers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FF0000"/>
                </a:solidFill>
              </a:rPr>
              <a:t>Library databases AND Google Scholar </a:t>
            </a:r>
          </a:p>
          <a:p>
            <a:pPr marL="0" indent="0">
              <a:buNone/>
            </a:pPr>
            <a:endParaRPr lang="en-US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800" b="1" i="1" dirty="0">
                <a:solidFill>
                  <a:srgbClr val="7030A0"/>
                </a:solidFill>
              </a:rPr>
              <a:t>Some library databases are chiefly citations</a:t>
            </a:r>
          </a:p>
          <a:p>
            <a:r>
              <a:rPr lang="en-US" sz="4800" b="1" i="1" dirty="0">
                <a:solidFill>
                  <a:srgbClr val="7030A0"/>
                </a:solidFill>
              </a:rPr>
              <a:t>Avery Index</a:t>
            </a:r>
          </a:p>
          <a:p>
            <a:r>
              <a:rPr lang="en-US" sz="4800" b="1" i="1" dirty="0" err="1">
                <a:solidFill>
                  <a:srgbClr val="7030A0"/>
                </a:solidFill>
              </a:rPr>
              <a:t>MathSciNet</a:t>
            </a:r>
            <a:endParaRPr lang="en-US" sz="4800" b="1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4800" b="1" dirty="0"/>
          </a:p>
          <a:p>
            <a:pPr marL="0" indent="0">
              <a:buNone/>
            </a:pPr>
            <a:endParaRPr lang="en-US" sz="4800" b="1" dirty="0"/>
          </a:p>
          <a:p>
            <a:pPr marL="0" indent="0">
              <a:buNone/>
            </a:pP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697" y="5257800"/>
            <a:ext cx="903903" cy="148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201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00E237B-42E4-7677-D2AF-FC4A9C4DF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637" y="2172772"/>
            <a:ext cx="8955995" cy="415287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6B03EB-A5CE-4853-A3BF-FB63380E7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</a:t>
            </a:r>
            <a:r>
              <a:rPr lang="en-US" dirty="0" err="1"/>
              <a:t>FindIt@CUNY</a:t>
            </a:r>
            <a:r>
              <a:rPr lang="en-US" dirty="0"/>
              <a:t>” button</a:t>
            </a:r>
            <a:br>
              <a:rPr lang="en-US" dirty="0"/>
            </a:br>
            <a:r>
              <a:rPr lang="en-US" dirty="0"/>
              <a:t>full text or interlibrary loan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045D86-8AD6-4BF4-AF69-2FD535C96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133502">
            <a:off x="2481432" y="4090734"/>
            <a:ext cx="3304318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731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4B12A-821A-2D35-575E-DAD7F50DF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11" y="68446"/>
            <a:ext cx="8705589" cy="1325563"/>
          </a:xfrm>
        </p:spPr>
        <p:txBody>
          <a:bodyPr/>
          <a:lstStyle/>
          <a:p>
            <a:r>
              <a:rPr lang="en-US" dirty="0"/>
              <a:t>If no link, sign in for interlibrary loan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CBE0C-9846-382B-C060-ED824A729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D7D18-5EEF-DD2D-6757-EB0195ECB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4009"/>
            <a:ext cx="9144000" cy="567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973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1EF89B-55E5-4657-AE3E-1D0BC280D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1038"/>
            <a:ext cx="9144000" cy="47959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060785-CA1D-4501-BEF4-7F18736C8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284179">
            <a:off x="4849566" y="2130364"/>
            <a:ext cx="3127519" cy="144487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D8E86B-F2E4-45EF-8FBE-C5DC3665C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006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Use the Find </a:t>
            </a:r>
            <a:r>
              <a:rPr lang="en-US" dirty="0" err="1"/>
              <a:t>Fulltext</a:t>
            </a:r>
            <a:r>
              <a:rPr lang="en-US" dirty="0"/>
              <a:t> at NYCCT links to get to full text content</a:t>
            </a:r>
            <a:br>
              <a:rPr lang="en-US" b="1" i="1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B37E6D-DBA0-4D9F-92F7-FED81FD76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3521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Journal and book publishers: what to look for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581" y="228283"/>
            <a:ext cx="902286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598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059" y="6088566"/>
            <a:ext cx="8809463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Find and browse by subject specific journals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5BB61E45-00F7-6C5B-604E-0609D81CF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35" y="-363255"/>
            <a:ext cx="8004130" cy="6003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D660F6-1FD6-1AC4-C55C-4CD41986A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676" y="2806540"/>
            <a:ext cx="652329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284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43F92-DA9E-E39A-90C0-F4A7DCD1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Browsing journals via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9D752-EA4F-E710-B9BB-DBE74A15E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F6C8DF-AA98-6B00-6422-C3590A5B7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0216"/>
            <a:ext cx="9144000" cy="463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57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Literature review w/o searching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disciplines/areas have review publications</a:t>
            </a:r>
          </a:p>
          <a:p>
            <a:pPr lvl="1"/>
            <a:r>
              <a:rPr lang="en-US" dirty="0"/>
              <a:t>Cochrane </a:t>
            </a:r>
          </a:p>
          <a:p>
            <a:pPr lvl="1"/>
            <a:r>
              <a:rPr lang="en-US" dirty="0"/>
              <a:t>Nature Reviews</a:t>
            </a:r>
          </a:p>
          <a:p>
            <a:r>
              <a:rPr lang="en-US" dirty="0"/>
              <a:t>Other disciplines may have articles that review the literature</a:t>
            </a:r>
          </a:p>
          <a:p>
            <a:r>
              <a:rPr lang="en-US" dirty="0"/>
              <a:t>Or use a recent, highly cited article w/good lit review (or monograph)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697" y="5257800"/>
            <a:ext cx="903903" cy="148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89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4BCBE-F5E5-4DCC-A667-442E26CE6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Browsing journals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FFF2D7-C61D-4ADD-BDFD-BD875CF70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Ulrich’s @ NYPL 42</a:t>
            </a:r>
            <a:r>
              <a:rPr lang="en-US" baseline="30000" dirty="0"/>
              <a:t>nd</a:t>
            </a:r>
            <a:r>
              <a:rPr lang="en-US" dirty="0"/>
              <a:t> St. only onsite</a:t>
            </a:r>
            <a:br>
              <a:rPr lang="en-US" dirty="0"/>
            </a:br>
            <a:endParaRPr lang="en-US" dirty="0"/>
          </a:p>
          <a:p>
            <a:r>
              <a:rPr lang="en-US" i="1" dirty="0"/>
              <a:t>Care about JIF? </a:t>
            </a:r>
            <a:r>
              <a:rPr lang="en-US" dirty="0"/>
              <a:t>Journal Citation Reports@ Grad Center </a:t>
            </a:r>
          </a:p>
          <a:p>
            <a:r>
              <a:rPr lang="en-US" dirty="0" err="1">
                <a:hlinkClick r:id="rId2"/>
              </a:rPr>
              <a:t>Scimago</a:t>
            </a:r>
            <a:r>
              <a:rPr lang="en-US" dirty="0">
                <a:hlinkClick r:id="rId2"/>
              </a:rPr>
              <a:t> Journal &amp; Country Rank</a:t>
            </a:r>
          </a:p>
          <a:p>
            <a:pPr marL="0" indent="0">
              <a:buNone/>
            </a:pPr>
            <a:r>
              <a:rPr lang="en-US" dirty="0"/>
              <a:t>uses Scopus data, freely available</a:t>
            </a:r>
          </a:p>
          <a:p>
            <a:r>
              <a:rPr lang="en-US" dirty="0">
                <a:hlinkClick r:id="rId3"/>
              </a:rPr>
              <a:t>Google Scholar Metrics</a:t>
            </a:r>
            <a:r>
              <a:rPr lang="en-US" dirty="0"/>
              <a:t> (must browse top 100 and then can select discipline, subdiscipline)</a:t>
            </a:r>
          </a:p>
          <a:p>
            <a:r>
              <a:rPr lang="en-US" dirty="0"/>
              <a:t>Professional organizations and societies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8951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Journal details that may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Content scope + very much related</a:t>
            </a:r>
          </a:p>
          <a:p>
            <a:r>
              <a:rPr lang="en-US" dirty="0"/>
              <a:t>Methodologies? + very much related</a:t>
            </a:r>
          </a:p>
          <a:p>
            <a:r>
              <a:rPr lang="en-US" dirty="0"/>
              <a:t>Article formats (e.g. original research, opinion pieces)</a:t>
            </a:r>
          </a:p>
          <a:p>
            <a:r>
              <a:rPr lang="en-US" dirty="0"/>
              <a:t>Peer review format?</a:t>
            </a:r>
          </a:p>
          <a:p>
            <a:r>
              <a:rPr lang="en-US" dirty="0"/>
              <a:t>Acceptance rate?</a:t>
            </a:r>
          </a:p>
          <a:p>
            <a:r>
              <a:rPr lang="en-US" dirty="0"/>
              <a:t>Metrics?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CAE549-1C15-2347-1292-5F7B528B9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207" y="5173564"/>
            <a:ext cx="902286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756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Journal details that may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Editor-in-chief?</a:t>
            </a:r>
          </a:p>
          <a:p>
            <a:r>
              <a:rPr lang="en-US" dirty="0"/>
              <a:t>Editorial board?</a:t>
            </a:r>
          </a:p>
          <a:p>
            <a:r>
              <a:rPr lang="en-US" dirty="0"/>
              <a:t>Authors? </a:t>
            </a:r>
          </a:p>
          <a:p>
            <a:r>
              <a:rPr lang="en-US" dirty="0"/>
              <a:t>Quality of writing?</a:t>
            </a:r>
          </a:p>
          <a:p>
            <a:r>
              <a:rPr lang="en-US" dirty="0"/>
              <a:t>Professional-looking website?</a:t>
            </a:r>
          </a:p>
          <a:p>
            <a:r>
              <a:rPr lang="en-US" sz="4200" b="1" i="1" dirty="0">
                <a:solidFill>
                  <a:srgbClr val="7030A0"/>
                </a:solidFill>
              </a:rPr>
              <a:t>Reputation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CAE549-1C15-2347-1292-5F7B528B9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207" y="5173564"/>
            <a:ext cx="902286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795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Journal details that may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values: do you care about a broad readership? </a:t>
            </a:r>
          </a:p>
          <a:p>
            <a:r>
              <a:rPr lang="en-US" dirty="0"/>
              <a:t>Your values: do you care about your citation rate? </a:t>
            </a:r>
          </a:p>
          <a:p>
            <a:pPr lvl="1"/>
            <a:r>
              <a:rPr lang="en-US" dirty="0"/>
              <a:t>Open access supports these</a:t>
            </a:r>
          </a:p>
          <a:p>
            <a:pPr lvl="1"/>
            <a:r>
              <a:rPr lang="en-US" dirty="0"/>
              <a:t>Talk to me more</a:t>
            </a:r>
          </a:p>
          <a:p>
            <a:r>
              <a:rPr lang="en-US" dirty="0"/>
              <a:t>Do you support scholar-led publishing, non-profit publishing, or do you prefer a well-known commercial house? </a:t>
            </a:r>
            <a:r>
              <a:rPr lang="en-US" dirty="0">
                <a:sym typeface="Wingdings" panose="05000000000000000000" pitchFamily="2" charset="2"/>
              </a:rPr>
              <a:t> your audience and reach</a:t>
            </a:r>
          </a:p>
          <a:p>
            <a:r>
              <a:rPr lang="en-US" dirty="0">
                <a:sym typeface="Wingdings" panose="05000000000000000000" pitchFamily="2" charset="2"/>
              </a:rPr>
              <a:t>Does the journal require author fees for open access? Build this into grants!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4200" b="1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1A4C18-3CF3-2722-F091-3C40D5623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207" y="5173564"/>
            <a:ext cx="902286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1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Journal details that may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Discoverability (your work is easily found when searching)</a:t>
            </a:r>
          </a:p>
          <a:p>
            <a:r>
              <a:rPr lang="en-US" dirty="0"/>
              <a:t>Is the journal indexed in key databases, e.g. Medline?</a:t>
            </a:r>
          </a:p>
          <a:p>
            <a:r>
              <a:rPr lang="en-US" dirty="0"/>
              <a:t>Does the journal provide DOIs for articles? </a:t>
            </a:r>
          </a:p>
          <a:p>
            <a:r>
              <a:rPr lang="en-US" dirty="0"/>
              <a:t>Does the journal preserve its content? </a:t>
            </a:r>
          </a:p>
          <a:p>
            <a:r>
              <a:rPr lang="en-US" dirty="0"/>
              <a:t>Solo and small publishers do not provide these </a:t>
            </a:r>
            <a:r>
              <a:rPr lang="en-US" dirty="0">
                <a:sym typeface="Wingdings" panose="05000000000000000000" pitchFamily="2" charset="2"/>
              </a:rPr>
              <a:t> less discoverability</a:t>
            </a:r>
            <a:endParaRPr lang="en-US" dirty="0"/>
          </a:p>
          <a:p>
            <a:pPr marL="0" indent="0">
              <a:buNone/>
            </a:pPr>
            <a:endParaRPr lang="en-US" sz="4200" b="1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DDEC5C-B21A-A9ED-0863-0C38E6D72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207" y="5173564"/>
            <a:ext cx="902286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201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Journal details that may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Time to publication</a:t>
            </a:r>
          </a:p>
          <a:p>
            <a:r>
              <a:rPr lang="en-US" dirty="0"/>
              <a:t>Some journals are VERY slow …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Journal portal</a:t>
            </a:r>
          </a:p>
          <a:p>
            <a:r>
              <a:rPr lang="en-US" dirty="0"/>
              <a:t>Can ease communications with managing editor</a:t>
            </a:r>
          </a:p>
          <a:p>
            <a:r>
              <a:rPr lang="en-US" dirty="0"/>
              <a:t>Plagiarism detection</a:t>
            </a:r>
          </a:p>
          <a:p>
            <a:pPr marL="0" indent="0">
              <a:buNone/>
            </a:pPr>
            <a:endParaRPr lang="en-US" sz="4200" b="1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27DE4C-CB14-473D-F502-97856B6A2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207" y="5173564"/>
            <a:ext cx="902286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536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0D782-9CFD-489C-A10E-8CEEF216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Book publisher details that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30604-B128-4060-98D3-CB1965CD5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the publisher’s books</a:t>
            </a:r>
          </a:p>
          <a:p>
            <a:pPr lvl="1"/>
            <a:r>
              <a:rPr lang="en-US" dirty="0"/>
              <a:t>easily found in libraries</a:t>
            </a:r>
          </a:p>
          <a:p>
            <a:pPr lvl="1"/>
            <a:r>
              <a:rPr lang="en-US" dirty="0"/>
              <a:t>Available via ebook aggregators like JSTOR, Project Muse, or Ebook Central? </a:t>
            </a:r>
          </a:p>
          <a:p>
            <a:pPr lvl="1"/>
            <a:r>
              <a:rPr lang="en-US" dirty="0"/>
              <a:t>Are their books very expensive, limiting readership?</a:t>
            </a:r>
          </a:p>
          <a:p>
            <a:r>
              <a:rPr lang="en-US" dirty="0"/>
              <a:t>Is the publisher active in your subject area?</a:t>
            </a:r>
          </a:p>
          <a:p>
            <a:pPr lvl="1"/>
            <a:r>
              <a:rPr lang="en-US" dirty="0"/>
              <a:t>Scholarly publishers may be niche</a:t>
            </a:r>
          </a:p>
          <a:p>
            <a:pPr lvl="1"/>
            <a:r>
              <a:rPr lang="en-US" dirty="0"/>
              <a:t>University presses are especially niche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173330-8F62-6A3F-96F1-FF20976AE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207" y="5173564"/>
            <a:ext cx="902286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889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0D782-9CFD-489C-A10E-8CEEF216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Book publisher details that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30604-B128-4060-98D3-CB1965CD5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 they do peer review of monographs?</a:t>
            </a:r>
          </a:p>
          <a:p>
            <a:r>
              <a:rPr lang="en-US" dirty="0"/>
              <a:t>How does the editor work with you? A little, a lot or not at all?</a:t>
            </a:r>
          </a:p>
          <a:p>
            <a:r>
              <a:rPr lang="en-US" dirty="0"/>
              <a:t>Do they provide indexing and copyediting?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4B4114-3B00-DA38-CDB8-971A8416C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207" y="5173564"/>
            <a:ext cx="902286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960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CFPs, conferences, and other low hanging fruit = scaffolding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500" y="1825625"/>
            <a:ext cx="6304999" cy="4351338"/>
          </a:xfrm>
        </p:spPr>
      </p:pic>
    </p:spTree>
    <p:extLst>
      <p:ext uri="{BB962C8B-B14F-4D97-AF65-F5344CB8AC3E}">
        <p14:creationId xmlns:p14="http://schemas.microsoft.com/office/powerpoint/2010/main" val="3505942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Avoid predatory publishers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581" y="228283"/>
            <a:ext cx="902286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97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615" y="0"/>
            <a:ext cx="5876769" cy="704737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612996" y="6027003"/>
            <a:ext cx="5531004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Annual Reviews for STEM and some Social Sciences (not at City Tech)</a:t>
            </a:r>
          </a:p>
        </p:txBody>
      </p:sp>
    </p:spTree>
    <p:extLst>
      <p:ext uri="{BB962C8B-B14F-4D97-AF65-F5344CB8AC3E}">
        <p14:creationId xmlns:p14="http://schemas.microsoft.com/office/powerpoint/2010/main" val="17108671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Avoiding predatory publishers in 1 minute or 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Spam queries, flattering emails</a:t>
            </a:r>
          </a:p>
          <a:p>
            <a:r>
              <a:rPr lang="en-US" dirty="0"/>
              <a:t>Fast peer review promised</a:t>
            </a:r>
          </a:p>
          <a:p>
            <a:r>
              <a:rPr lang="en-US" dirty="0"/>
              <a:t>Lack of focus (sometimes) </a:t>
            </a:r>
          </a:p>
          <a:p>
            <a:r>
              <a:rPr lang="en-US" dirty="0"/>
              <a:t>Have you heard of the journal?</a:t>
            </a:r>
          </a:p>
          <a:p>
            <a:pPr lvl="1"/>
            <a:r>
              <a:rPr lang="en-US" dirty="0"/>
              <a:t>Are you sure? Copycat names</a:t>
            </a:r>
          </a:p>
          <a:p>
            <a:r>
              <a:rPr lang="en-US" dirty="0"/>
              <a:t>Ask a well-published colleague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2735BB-33C3-7B30-78BB-C242C64D7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207" y="5173564"/>
            <a:ext cx="902286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85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Avoiding predatory publishers in 1 minute or 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it in a known database or citation index?</a:t>
            </a:r>
          </a:p>
          <a:p>
            <a:r>
              <a:rPr lang="en-US" dirty="0"/>
              <a:t>Is it in DOAJ, the Director of Open Access Journals?</a:t>
            </a:r>
          </a:p>
          <a:p>
            <a:r>
              <a:rPr lang="en-US" dirty="0"/>
              <a:t>Conferences are especially insidious</a:t>
            </a:r>
          </a:p>
          <a:p>
            <a:r>
              <a:rPr lang="en-US" dirty="0"/>
              <a:t>Avoid Google to identify journals</a:t>
            </a:r>
          </a:p>
          <a:p>
            <a:pPr marL="0" indent="0" algn="ctr">
              <a:buNone/>
            </a:pPr>
            <a:r>
              <a:rPr lang="en-US" dirty="0"/>
              <a:t>INVESTIGATE JOURNAL AND PUBLISHER BEFORE YOU SUBMIT and ASK YOUR LIBRARIAN TOO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DEFE42-9B30-629B-A85B-B3E840889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207" y="5173564"/>
            <a:ext cx="902286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162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24" y="2250831"/>
            <a:ext cx="9025376" cy="17496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1C8B4B-3171-7086-0F5F-A09E9ACDD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207" y="5173564"/>
            <a:ext cx="902286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68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library workshops on Zoom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3200" b="1" dirty="0"/>
              <a:t>Demystifying Academic Works </a:t>
            </a:r>
          </a:p>
          <a:p>
            <a:pPr marL="685800" lvl="2">
              <a:spcBef>
                <a:spcPts val="1000"/>
              </a:spcBef>
            </a:pPr>
            <a:r>
              <a:rPr lang="en-US" sz="3200" dirty="0"/>
              <a:t>Nov. 1, 4-5 PM </a:t>
            </a:r>
          </a:p>
          <a:p>
            <a:pPr marL="228600" lvl="1">
              <a:spcBef>
                <a:spcPts val="1000"/>
              </a:spcBef>
            </a:pPr>
            <a:r>
              <a:rPr lang="en-US" sz="3200" b="1" dirty="0"/>
              <a:t>Get Organized! Zotero Basics </a:t>
            </a:r>
          </a:p>
          <a:p>
            <a:pPr marL="685800" lvl="2">
              <a:spcBef>
                <a:spcPts val="1000"/>
              </a:spcBef>
            </a:pPr>
            <a:r>
              <a:rPr lang="en-US" sz="3200" dirty="0"/>
              <a:t>Dec. 5, 4-5 PM</a:t>
            </a:r>
          </a:p>
          <a:p>
            <a:pPr marL="228600" lvl="1">
              <a:spcBef>
                <a:spcPts val="1000"/>
              </a:spcBef>
            </a:pPr>
            <a:r>
              <a:rPr lang="en-US" sz="3200" b="1" dirty="0"/>
              <a:t>Google Scholar Profile </a:t>
            </a:r>
          </a:p>
          <a:p>
            <a:pPr marL="685800" lvl="2">
              <a:spcBef>
                <a:spcPts val="1000"/>
              </a:spcBef>
            </a:pPr>
            <a:r>
              <a:rPr lang="de-DE" sz="3200" dirty="0"/>
              <a:t>Dec. 13, 11 AM -12 PM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207" y="5173564"/>
            <a:ext cx="902286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97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more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Scholarly Publishing Clinic </a:t>
            </a:r>
            <a:r>
              <a:rPr lang="en-US" u="sng" dirty="0">
                <a:hlinkClick r:id="rId2"/>
              </a:rPr>
              <a:t>http://bit.ly/NYCCTSPC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Office hour on 4 PM every first Tuesday of the month </a:t>
            </a:r>
          </a:p>
          <a:p>
            <a:pPr marL="228600" lvl="1">
              <a:spcBef>
                <a:spcPts val="1000"/>
              </a:spcBef>
            </a:pPr>
            <a:r>
              <a:rPr lang="en-US" sz="2800" b="1" dirty="0"/>
              <a:t>Consultations a la carte </a:t>
            </a:r>
            <a:r>
              <a:rPr lang="en-US" sz="3200" u="sng" dirty="0">
                <a:hlinkClick r:id="rId2"/>
              </a:rPr>
              <a:t>http://bit.ly/NYCCTSPC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207" y="5173564"/>
            <a:ext cx="902286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267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D023-45EE-95A1-934A-97BFAF276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C4E0D-750D-B251-BCE7-4D3D882AE5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FD7328-A4CA-0C69-0226-A200B44A3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207" y="5173564"/>
            <a:ext cx="902286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13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D023-45EE-95A1-934A-97BFAF276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Thank you</a:t>
            </a:r>
            <a:br>
              <a:rPr lang="en-US" sz="4400" b="1" dirty="0"/>
            </a:br>
            <a:br>
              <a:rPr lang="en-US" sz="4400" i="1" dirty="0"/>
            </a:br>
            <a:r>
              <a:rPr lang="en-US" sz="4400" i="1" dirty="0"/>
              <a:t>Please reach out to me or your department liaison. </a:t>
            </a:r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C4E0D-750D-B251-BCE7-4D3D882AE5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i="1" dirty="0"/>
          </a:p>
          <a:p>
            <a:r>
              <a:rPr lang="en-US" sz="2400" i="1" dirty="0"/>
              <a:t>Find me at monica.berger11@citytech.cuny.edu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949D48-8C71-52C0-543E-B07855A3C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207" y="5173564"/>
            <a:ext cx="902286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24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Literature review w/searching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library database for your discipline</a:t>
            </a:r>
          </a:p>
          <a:p>
            <a:r>
              <a:rPr lang="en-US" dirty="0"/>
              <a:t>Google Scholar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I will cover how to use each!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697" y="5257800"/>
            <a:ext cx="903903" cy="148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41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Lit review: Need to 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Every individual’s “lit review” varies</a:t>
            </a:r>
          </a:p>
          <a:p>
            <a:r>
              <a:rPr lang="en-US" sz="2400" dirty="0"/>
              <a:t>Scholarship as a conversation</a:t>
            </a:r>
          </a:p>
          <a:p>
            <a:r>
              <a:rPr lang="en-US" sz="2400" dirty="0"/>
              <a:t>Where is there a gap or a need in the conversation?</a:t>
            </a:r>
          </a:p>
          <a:p>
            <a:r>
              <a:rPr lang="en-US" sz="2400" dirty="0"/>
              <a:t>Golden path to identifying and </a:t>
            </a:r>
            <a:r>
              <a:rPr lang="en-US" sz="2400" b="1" dirty="0"/>
              <a:t>interconnecting your research topic with</a:t>
            </a:r>
          </a:p>
          <a:p>
            <a:pPr lvl="1"/>
            <a:r>
              <a:rPr lang="en-US" dirty="0"/>
              <a:t>methodologies</a:t>
            </a:r>
          </a:p>
          <a:p>
            <a:pPr lvl="1"/>
            <a:r>
              <a:rPr lang="en-US" dirty="0"/>
              <a:t>experts for support</a:t>
            </a:r>
          </a:p>
          <a:p>
            <a:pPr lvl="1"/>
            <a:r>
              <a:rPr lang="en-US" dirty="0"/>
              <a:t>journals and publishers</a:t>
            </a:r>
          </a:p>
        </p:txBody>
      </p:sp>
    </p:spTree>
    <p:extLst>
      <p:ext uri="{BB962C8B-B14F-4D97-AF65-F5344CB8AC3E}">
        <p14:creationId xmlns:p14="http://schemas.microsoft.com/office/powerpoint/2010/main" val="1409959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Lit review: Need to 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5167311"/>
          </a:xfrm>
        </p:spPr>
        <p:txBody>
          <a:bodyPr>
            <a:normAutofit/>
          </a:bodyPr>
          <a:lstStyle/>
          <a:p>
            <a:r>
              <a:rPr lang="en-US" sz="2400" dirty="0"/>
              <a:t>Scholarship as an </a:t>
            </a:r>
            <a:r>
              <a:rPr lang="en-US" sz="2400" i="1" dirty="0"/>
              <a:t>ongoing</a:t>
            </a:r>
            <a:r>
              <a:rPr lang="en-US" sz="2400" dirty="0"/>
              <a:t> conversation</a:t>
            </a:r>
          </a:p>
          <a:p>
            <a:pPr lvl="1"/>
            <a:r>
              <a:rPr lang="en-US" dirty="0"/>
              <a:t>Peer reviewing</a:t>
            </a:r>
          </a:p>
          <a:p>
            <a:pPr lvl="1"/>
            <a:r>
              <a:rPr lang="en-US" dirty="0"/>
              <a:t>Scanning/reading new research and publications</a:t>
            </a:r>
          </a:p>
          <a:p>
            <a:pPr lvl="1"/>
            <a:r>
              <a:rPr lang="en-US" dirty="0"/>
              <a:t>Your next publication!!!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4389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1615</Words>
  <Application>Microsoft Office PowerPoint</Application>
  <PresentationFormat>On-screen Show (4:3)</PresentationFormat>
  <Paragraphs>259</Paragraphs>
  <Slides>66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Arial</vt:lpstr>
      <vt:lpstr>Calibri</vt:lpstr>
      <vt:lpstr>Calibri Light</vt:lpstr>
      <vt:lpstr>Office Theme</vt:lpstr>
      <vt:lpstr>NYCCT Faculty Publication Support Workshop Series 2023-24 leveraging the lit review</vt:lpstr>
      <vt:lpstr>Learning Outcomes</vt:lpstr>
      <vt:lpstr>Connect lit review to  reading/scanning  targeting journals and book publishers, evaluating them  submit, revise, publish  keep up with new research / publications</vt:lpstr>
      <vt:lpstr>Reading and Lit ReviewTarget journal or book publisher  Writing  Submit and Publish  Build more</vt:lpstr>
      <vt:lpstr>Literature review w/o searching</vt:lpstr>
      <vt:lpstr>PowerPoint Presentation</vt:lpstr>
      <vt:lpstr>Literature review w/searching</vt:lpstr>
      <vt:lpstr>1. Lit review: Need to read</vt:lpstr>
      <vt:lpstr>1. Lit review: Need to read</vt:lpstr>
      <vt:lpstr>2. Using the library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OL https://openlab.citytech.cuny.edu/mcfpp/</vt:lpstr>
      <vt:lpstr>2. Using the library: Our library in context</vt:lpstr>
      <vt:lpstr>2. Using the library: Our library in context</vt:lpstr>
      <vt:lpstr>2. Using the library: Our library in context</vt:lpstr>
      <vt:lpstr>Interlibrary loan https://library.citytech.cuny.edu/services/interlibraryLoan/index.php</vt:lpstr>
      <vt:lpstr>3. Interlibrary Loan</vt:lpstr>
      <vt:lpstr>Any questions, comments?</vt:lpstr>
      <vt:lpstr>2. Databases: using the library for your lit review</vt:lpstr>
      <vt:lpstr>PowerPoint Presentation</vt:lpstr>
      <vt:lpstr>PowerPoint Presentation</vt:lpstr>
      <vt:lpstr>Log into library databases using your CUNY credentials</vt:lpstr>
      <vt:lpstr>PowerPoint Presentation</vt:lpstr>
      <vt:lpstr>3. Google Scholar</vt:lpstr>
      <vt:lpstr>Google Scholar scholar.google.com what is in GS? Have you used it before?</vt:lpstr>
      <vt:lpstr>4. Google Scholar vs. Library</vt:lpstr>
      <vt:lpstr>4. Google Scholar vs. Library</vt:lpstr>
      <vt:lpstr>4. Google Scholar </vt:lpstr>
      <vt:lpstr>Click the three lines to open menu, select SETTINGS</vt:lpstr>
      <vt:lpstr>Select library links</vt:lpstr>
      <vt:lpstr>Save your search</vt:lpstr>
      <vt:lpstr>Hook up your bibliography manager</vt:lpstr>
      <vt:lpstr>Find your citation manager’s format (EndNote for Zotero)</vt:lpstr>
      <vt:lpstr>3. Citation Managers </vt:lpstr>
      <vt:lpstr>3. Citation Managers </vt:lpstr>
      <vt:lpstr>Zotero (and citation managers) help you stay organized</vt:lpstr>
      <vt:lpstr>master comparison of bibliographic reference tools </vt:lpstr>
      <vt:lpstr>Get full text: Link Resolvers</vt:lpstr>
      <vt:lpstr>3. Get full text: Link Resolvers</vt:lpstr>
      <vt:lpstr>The “FindIt@CUNY” button full text or interlibrary loan </vt:lpstr>
      <vt:lpstr>If no link, sign in for interlibrary loan</vt:lpstr>
      <vt:lpstr>Use the Find Fulltext at NYCCT links to get to full text content </vt:lpstr>
      <vt:lpstr>4. Journal and book publishers: what to look for</vt:lpstr>
      <vt:lpstr>PowerPoint Presentation</vt:lpstr>
      <vt:lpstr>Browsing journals via library</vt:lpstr>
      <vt:lpstr>Browsing journals</vt:lpstr>
      <vt:lpstr>4. Journal details that may matter</vt:lpstr>
      <vt:lpstr>4. Journal details that may matter</vt:lpstr>
      <vt:lpstr>4. Journal details that may matter</vt:lpstr>
      <vt:lpstr>4. Journal details that may matter</vt:lpstr>
      <vt:lpstr>4. Journal details that may matter</vt:lpstr>
      <vt:lpstr>4. Book publisher details that matter</vt:lpstr>
      <vt:lpstr>4. Book publisher details that matter</vt:lpstr>
      <vt:lpstr>CFPs, conferences, and other low hanging fruit = scaffolding</vt:lpstr>
      <vt:lpstr>5. Avoid predatory publishers</vt:lpstr>
      <vt:lpstr>5. Avoiding predatory publishers in 1 minute or so</vt:lpstr>
      <vt:lpstr>5. Avoiding predatory publishers in 1 minute or so</vt:lpstr>
      <vt:lpstr>PowerPoint Presentation</vt:lpstr>
      <vt:lpstr>Upcoming library workshops on Zoom</vt:lpstr>
      <vt:lpstr>Get more support</vt:lpstr>
      <vt:lpstr>Questions?</vt:lpstr>
      <vt:lpstr>Thank you  Please reach out to me or your department liaison.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NYCCT Faculty Publication Support Workshop Series 2020-21 leveraging the lit review</dc:title>
  <dc:creator>Monica Berger</dc:creator>
  <cp:lastModifiedBy>Monica Berger</cp:lastModifiedBy>
  <cp:revision>30</cp:revision>
  <dcterms:created xsi:type="dcterms:W3CDTF">2020-10-05T02:00:02Z</dcterms:created>
  <dcterms:modified xsi:type="dcterms:W3CDTF">2023-10-12T19:38:36Z</dcterms:modified>
</cp:coreProperties>
</file>