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2" r:id="rId3"/>
    <p:sldId id="258" r:id="rId4"/>
    <p:sldId id="259" r:id="rId5"/>
    <p:sldId id="278" r:id="rId6"/>
    <p:sldId id="261" r:id="rId7"/>
    <p:sldId id="260" r:id="rId8"/>
    <p:sldId id="264" r:id="rId9"/>
    <p:sldId id="265" r:id="rId10"/>
    <p:sldId id="279" r:id="rId11"/>
    <p:sldId id="267" r:id="rId12"/>
    <p:sldId id="263" r:id="rId13"/>
    <p:sldId id="269" r:id="rId14"/>
    <p:sldId id="268" r:id="rId15"/>
    <p:sldId id="280" r:id="rId16"/>
    <p:sldId id="270" r:id="rId17"/>
    <p:sldId id="271" r:id="rId18"/>
    <p:sldId id="257" r:id="rId19"/>
    <p:sldId id="272" r:id="rId20"/>
    <p:sldId id="273" r:id="rId21"/>
    <p:sldId id="275" r:id="rId22"/>
    <p:sldId id="276" r:id="rId23"/>
    <p:sldId id="277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069" autoAdjust="0"/>
  </p:normalViewPr>
  <p:slideViewPr>
    <p:cSldViewPr snapToGrid="0">
      <p:cViewPr varScale="1">
        <p:scale>
          <a:sx n="61" d="100"/>
          <a:sy n="61" d="100"/>
        </p:scale>
        <p:origin x="21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zotero.org/download/connectors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zotero.org/download/connector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3237F-C4A1-4B66-80C1-85D7CC889BFB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DB5BA8-260B-43C5-A482-D4C04B597ECE}">
      <dgm:prSet/>
      <dgm:spPr/>
      <dgm:t>
        <a:bodyPr/>
        <a:lstStyle/>
        <a:p>
          <a:r>
            <a:rPr lang="en-US" dirty="0"/>
            <a:t>Via a browser plugin aka </a:t>
          </a:r>
          <a:r>
            <a:rPr lang="en-US" b="1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connectors  </a:t>
          </a:r>
          <a:endParaRPr lang="en-US" b="1" dirty="0">
            <a:solidFill>
              <a:schemeClr val="tx1"/>
            </a:solidFill>
          </a:endParaRPr>
        </a:p>
      </dgm:t>
    </dgm:pt>
    <dgm:pt modelId="{DEB4D9C8-26FB-4427-9D5B-DC172FCCB323}" type="parTrans" cxnId="{E798897E-0EC5-4467-A60C-8AD4F5BF017D}">
      <dgm:prSet/>
      <dgm:spPr/>
      <dgm:t>
        <a:bodyPr/>
        <a:lstStyle/>
        <a:p>
          <a:endParaRPr lang="en-US"/>
        </a:p>
      </dgm:t>
    </dgm:pt>
    <dgm:pt modelId="{DF787F02-295E-4F42-AA2E-2B4FB105CD67}" type="sibTrans" cxnId="{E798897E-0EC5-4467-A60C-8AD4F5BF017D}">
      <dgm:prSet/>
      <dgm:spPr/>
      <dgm:t>
        <a:bodyPr/>
        <a:lstStyle/>
        <a:p>
          <a:endParaRPr lang="en-US"/>
        </a:p>
      </dgm:t>
    </dgm:pt>
    <dgm:pt modelId="{394BE7DA-3C40-4D38-958E-C84597D153EA}">
      <dgm:prSet/>
      <dgm:spPr/>
      <dgm:t>
        <a:bodyPr/>
        <a:lstStyle/>
        <a:p>
          <a:r>
            <a:rPr lang="en-US"/>
            <a:t>Within Zotero client either by DOI, ISBN, or manually</a:t>
          </a:r>
        </a:p>
      </dgm:t>
    </dgm:pt>
    <dgm:pt modelId="{ED9A97D5-EC88-4FCD-AE35-130A4D3BE68D}" type="parTrans" cxnId="{8781DB25-E77C-421A-8591-CD8151634665}">
      <dgm:prSet/>
      <dgm:spPr/>
      <dgm:t>
        <a:bodyPr/>
        <a:lstStyle/>
        <a:p>
          <a:endParaRPr lang="en-US"/>
        </a:p>
      </dgm:t>
    </dgm:pt>
    <dgm:pt modelId="{6B38D335-FFC7-4FEC-8C15-C2FEBF8DE4DB}" type="sibTrans" cxnId="{8781DB25-E77C-421A-8591-CD8151634665}">
      <dgm:prSet/>
      <dgm:spPr/>
      <dgm:t>
        <a:bodyPr/>
        <a:lstStyle/>
        <a:p>
          <a:endParaRPr lang="en-US"/>
        </a:p>
      </dgm:t>
    </dgm:pt>
    <dgm:pt modelId="{8C6F8EDC-B87F-464C-9B2D-CCE2460F0786}">
      <dgm:prSet/>
      <dgm:spPr/>
      <dgm:t>
        <a:bodyPr/>
        <a:lstStyle/>
        <a:p>
          <a:r>
            <a:rPr lang="en-US"/>
            <a:t>Google Scholar, save as Endnote format</a:t>
          </a:r>
        </a:p>
      </dgm:t>
    </dgm:pt>
    <dgm:pt modelId="{2BA384BE-400A-4A38-9B41-43A449626F7E}" type="parTrans" cxnId="{A18F721B-9F2A-4E4F-BCE7-306C876A9EF4}">
      <dgm:prSet/>
      <dgm:spPr/>
      <dgm:t>
        <a:bodyPr/>
        <a:lstStyle/>
        <a:p>
          <a:endParaRPr lang="en-US"/>
        </a:p>
      </dgm:t>
    </dgm:pt>
    <dgm:pt modelId="{1B20FE1C-79A8-4423-855F-5F6EFA61828C}" type="sibTrans" cxnId="{A18F721B-9F2A-4E4F-BCE7-306C876A9EF4}">
      <dgm:prSet/>
      <dgm:spPr/>
      <dgm:t>
        <a:bodyPr/>
        <a:lstStyle/>
        <a:p>
          <a:endParaRPr lang="en-US"/>
        </a:p>
      </dgm:t>
    </dgm:pt>
    <dgm:pt modelId="{24D1DAF5-4B49-4D49-926A-37F6614D6A58}">
      <dgm:prSet/>
      <dgm:spPr/>
      <dgm:t>
        <a:bodyPr/>
        <a:lstStyle/>
        <a:p>
          <a:r>
            <a:rPr lang="en-US" dirty="0"/>
            <a:t>Library databases</a:t>
          </a:r>
        </a:p>
      </dgm:t>
    </dgm:pt>
    <dgm:pt modelId="{59833149-6D9C-4CD4-880E-7665A23F4238}" type="parTrans" cxnId="{FCC68762-B6E7-4B06-A30C-3A5E64B17D37}">
      <dgm:prSet/>
      <dgm:spPr/>
      <dgm:t>
        <a:bodyPr/>
        <a:lstStyle/>
        <a:p>
          <a:endParaRPr lang="en-US"/>
        </a:p>
      </dgm:t>
    </dgm:pt>
    <dgm:pt modelId="{8E3FE56B-3E7D-40C5-A6CB-B66CDAAA9017}" type="sibTrans" cxnId="{FCC68762-B6E7-4B06-A30C-3A5E64B17D37}">
      <dgm:prSet/>
      <dgm:spPr/>
      <dgm:t>
        <a:bodyPr/>
        <a:lstStyle/>
        <a:p>
          <a:endParaRPr lang="en-US"/>
        </a:p>
      </dgm:t>
    </dgm:pt>
    <dgm:pt modelId="{91BC3A36-1F75-43D7-B413-85591E1CB95D}" type="pres">
      <dgm:prSet presAssocID="{C653237F-C4A1-4B66-80C1-85D7CC889BFB}" presName="matrix" presStyleCnt="0">
        <dgm:presLayoutVars>
          <dgm:chMax val="1"/>
          <dgm:dir/>
          <dgm:resizeHandles val="exact"/>
        </dgm:presLayoutVars>
      </dgm:prSet>
      <dgm:spPr/>
    </dgm:pt>
    <dgm:pt modelId="{10A81B0A-B17E-4771-94F5-3D81D2DF8A73}" type="pres">
      <dgm:prSet presAssocID="{C653237F-C4A1-4B66-80C1-85D7CC889BFB}" presName="diamond" presStyleLbl="bgShp" presStyleIdx="0" presStyleCnt="1"/>
      <dgm:spPr/>
    </dgm:pt>
    <dgm:pt modelId="{15DEAE21-5CC6-4F48-BB0E-60E7B499BD1D}" type="pres">
      <dgm:prSet presAssocID="{C653237F-C4A1-4B66-80C1-85D7CC889BF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A9A912A-73C0-4C54-8364-11299632BAB0}" type="pres">
      <dgm:prSet presAssocID="{C653237F-C4A1-4B66-80C1-85D7CC889BF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ECD6392-7BDE-4AD6-81C2-1260BCDC4F9D}" type="pres">
      <dgm:prSet presAssocID="{C653237F-C4A1-4B66-80C1-85D7CC889BF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4A3DEEC-B8B5-4944-A5D6-3D4551DC42C9}" type="pres">
      <dgm:prSet presAssocID="{C653237F-C4A1-4B66-80C1-85D7CC889BF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848C40C-4DEA-427B-B6DB-79DA56E9E3F0}" type="presOf" srcId="{2BDB5BA8-260B-43C5-A482-D4C04B597ECE}" destId="{15DEAE21-5CC6-4F48-BB0E-60E7B499BD1D}" srcOrd="0" destOrd="0" presId="urn:microsoft.com/office/officeart/2005/8/layout/matrix3"/>
    <dgm:cxn modelId="{A18F721B-9F2A-4E4F-BCE7-306C876A9EF4}" srcId="{C653237F-C4A1-4B66-80C1-85D7CC889BFB}" destId="{8C6F8EDC-B87F-464C-9B2D-CCE2460F0786}" srcOrd="2" destOrd="0" parTransId="{2BA384BE-400A-4A38-9B41-43A449626F7E}" sibTransId="{1B20FE1C-79A8-4423-855F-5F6EFA61828C}"/>
    <dgm:cxn modelId="{CB6FAF1B-D2BF-4244-B875-D9DC2404C28B}" type="presOf" srcId="{8C6F8EDC-B87F-464C-9B2D-CCE2460F0786}" destId="{0ECD6392-7BDE-4AD6-81C2-1260BCDC4F9D}" srcOrd="0" destOrd="0" presId="urn:microsoft.com/office/officeart/2005/8/layout/matrix3"/>
    <dgm:cxn modelId="{8781DB25-E77C-421A-8591-CD8151634665}" srcId="{C653237F-C4A1-4B66-80C1-85D7CC889BFB}" destId="{394BE7DA-3C40-4D38-958E-C84597D153EA}" srcOrd="1" destOrd="0" parTransId="{ED9A97D5-EC88-4FCD-AE35-130A4D3BE68D}" sibTransId="{6B38D335-FFC7-4FEC-8C15-C2FEBF8DE4DB}"/>
    <dgm:cxn modelId="{FCC68762-B6E7-4B06-A30C-3A5E64B17D37}" srcId="{C653237F-C4A1-4B66-80C1-85D7CC889BFB}" destId="{24D1DAF5-4B49-4D49-926A-37F6614D6A58}" srcOrd="3" destOrd="0" parTransId="{59833149-6D9C-4CD4-880E-7665A23F4238}" sibTransId="{8E3FE56B-3E7D-40C5-A6CB-B66CDAAA9017}"/>
    <dgm:cxn modelId="{6628A969-847A-4D1F-8586-FF7623283180}" type="presOf" srcId="{C653237F-C4A1-4B66-80C1-85D7CC889BFB}" destId="{91BC3A36-1F75-43D7-B413-85591E1CB95D}" srcOrd="0" destOrd="0" presId="urn:microsoft.com/office/officeart/2005/8/layout/matrix3"/>
    <dgm:cxn modelId="{E798897E-0EC5-4467-A60C-8AD4F5BF017D}" srcId="{C653237F-C4A1-4B66-80C1-85D7CC889BFB}" destId="{2BDB5BA8-260B-43C5-A482-D4C04B597ECE}" srcOrd="0" destOrd="0" parTransId="{DEB4D9C8-26FB-4427-9D5B-DC172FCCB323}" sibTransId="{DF787F02-295E-4F42-AA2E-2B4FB105CD67}"/>
    <dgm:cxn modelId="{E1408C99-70D6-46CB-B968-73260D58F885}" type="presOf" srcId="{394BE7DA-3C40-4D38-958E-C84597D153EA}" destId="{CA9A912A-73C0-4C54-8364-11299632BAB0}" srcOrd="0" destOrd="0" presId="urn:microsoft.com/office/officeart/2005/8/layout/matrix3"/>
    <dgm:cxn modelId="{A35F3AE6-8523-4E8E-B6EC-BBBEC9515793}" type="presOf" srcId="{24D1DAF5-4B49-4D49-926A-37F6614D6A58}" destId="{34A3DEEC-B8B5-4944-A5D6-3D4551DC42C9}" srcOrd="0" destOrd="0" presId="urn:microsoft.com/office/officeart/2005/8/layout/matrix3"/>
    <dgm:cxn modelId="{848DD013-E4D9-4A59-A3FC-D02EF4664079}" type="presParOf" srcId="{91BC3A36-1F75-43D7-B413-85591E1CB95D}" destId="{10A81B0A-B17E-4771-94F5-3D81D2DF8A73}" srcOrd="0" destOrd="0" presId="urn:microsoft.com/office/officeart/2005/8/layout/matrix3"/>
    <dgm:cxn modelId="{AFE93F69-6A8B-4F9A-A2F8-7324882D0BFA}" type="presParOf" srcId="{91BC3A36-1F75-43D7-B413-85591E1CB95D}" destId="{15DEAE21-5CC6-4F48-BB0E-60E7B499BD1D}" srcOrd="1" destOrd="0" presId="urn:microsoft.com/office/officeart/2005/8/layout/matrix3"/>
    <dgm:cxn modelId="{8C1B4440-1DFC-4152-B755-72A5906AD1A3}" type="presParOf" srcId="{91BC3A36-1F75-43D7-B413-85591E1CB95D}" destId="{CA9A912A-73C0-4C54-8364-11299632BAB0}" srcOrd="2" destOrd="0" presId="urn:microsoft.com/office/officeart/2005/8/layout/matrix3"/>
    <dgm:cxn modelId="{E5684B52-06F7-4648-A2C0-925FA579A824}" type="presParOf" srcId="{91BC3A36-1F75-43D7-B413-85591E1CB95D}" destId="{0ECD6392-7BDE-4AD6-81C2-1260BCDC4F9D}" srcOrd="3" destOrd="0" presId="urn:microsoft.com/office/officeart/2005/8/layout/matrix3"/>
    <dgm:cxn modelId="{19C87F7C-3851-4E35-A1A6-07DB5AB4BA5D}" type="presParOf" srcId="{91BC3A36-1F75-43D7-B413-85591E1CB95D}" destId="{34A3DEEC-B8B5-4944-A5D6-3D4551DC42C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81B0A-B17E-4771-94F5-3D81D2DF8A73}">
      <dsp:nvSpPr>
        <dsp:cNvPr id="0" name=""/>
        <dsp:cNvSpPr/>
      </dsp:nvSpPr>
      <dsp:spPr>
        <a:xfrm>
          <a:off x="1767680" y="0"/>
          <a:ext cx="4351338" cy="435133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EAE21-5CC6-4F48-BB0E-60E7B499BD1D}">
      <dsp:nvSpPr>
        <dsp:cNvPr id="0" name=""/>
        <dsp:cNvSpPr/>
      </dsp:nvSpPr>
      <dsp:spPr>
        <a:xfrm>
          <a:off x="2181058" y="413377"/>
          <a:ext cx="1697021" cy="1697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Via a browser plugin aka </a:t>
          </a:r>
          <a:r>
            <a:rPr lang="en-US" sz="1900" b="1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connectors  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2263900" y="496219"/>
        <a:ext cx="1531337" cy="1531337"/>
      </dsp:txXfrm>
    </dsp:sp>
    <dsp:sp modelId="{CA9A912A-73C0-4C54-8364-11299632BAB0}">
      <dsp:nvSpPr>
        <dsp:cNvPr id="0" name=""/>
        <dsp:cNvSpPr/>
      </dsp:nvSpPr>
      <dsp:spPr>
        <a:xfrm>
          <a:off x="4008620" y="413377"/>
          <a:ext cx="1697021" cy="16970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Within Zotero client either by DOI, ISBN, or manually</a:t>
          </a:r>
        </a:p>
      </dsp:txBody>
      <dsp:txXfrm>
        <a:off x="4091462" y="496219"/>
        <a:ext cx="1531337" cy="1531337"/>
      </dsp:txXfrm>
    </dsp:sp>
    <dsp:sp modelId="{0ECD6392-7BDE-4AD6-81C2-1260BCDC4F9D}">
      <dsp:nvSpPr>
        <dsp:cNvPr id="0" name=""/>
        <dsp:cNvSpPr/>
      </dsp:nvSpPr>
      <dsp:spPr>
        <a:xfrm>
          <a:off x="2181058" y="2240939"/>
          <a:ext cx="1697021" cy="16970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Google Scholar, save as Endnote format</a:t>
          </a:r>
        </a:p>
      </dsp:txBody>
      <dsp:txXfrm>
        <a:off x="2263900" y="2323781"/>
        <a:ext cx="1531337" cy="1531337"/>
      </dsp:txXfrm>
    </dsp:sp>
    <dsp:sp modelId="{34A3DEEC-B8B5-4944-A5D6-3D4551DC42C9}">
      <dsp:nvSpPr>
        <dsp:cNvPr id="0" name=""/>
        <dsp:cNvSpPr/>
      </dsp:nvSpPr>
      <dsp:spPr>
        <a:xfrm>
          <a:off x="4008620" y="2240939"/>
          <a:ext cx="1697021" cy="16970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Library databases</a:t>
          </a:r>
        </a:p>
      </dsp:txBody>
      <dsp:txXfrm>
        <a:off x="4091462" y="2323781"/>
        <a:ext cx="1531337" cy="1531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F8AF5-58D9-44A4-85D4-9086A931F6E9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C49A5-C69E-493A-8648-89F3A8A18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8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C49A5-C69E-493A-8648-89F3A8A18F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86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item can easily be dragged and dropped to another folder. It will duplicate, not move!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C49A5-C69E-493A-8648-89F3A8A18F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60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plugin either in the client or on the Zotero website. It usually automatically adds to MSWord when the Zotero software is initially installed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C49A5-C69E-493A-8648-89F3A8A18F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34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https://research.library.gsu.edu/c.php?g=115275&amp;p=750658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C49A5-C69E-493A-8648-89F3A8A18F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4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Save time, reduce errors, keep you organized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Record references in a variety of formats including primary sources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Integration with word processors helps to generate in-text citations and bibliographies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Switch citation styles easily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C49A5-C69E-493A-8648-89F3A8A18F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63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to this if you are considering other tools and want comparisons of functionalities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C49A5-C69E-493A-8648-89F3A8A18F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37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Google Scholar. Select CITATION, and then ENDNOTE. This will  bring the citation into Zotero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C49A5-C69E-493A-8648-89F3A8A18F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5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integrates with a variety of word processors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many journal and specific styles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an open source, non-profit service with a big user community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 plus cloud version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 citation creation by identifiers including DOI and ISBN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attach files (can pay nominal fee for extra storage)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notes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tags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 collaboration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 “public” collections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C49A5-C69E-493A-8648-89F3A8A18F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51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Library= your entire personal collection of citations, notes, and attached files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Collection=a folder. It can be for a topic or, probably more commonly, for a publication you are writing.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Subcollection=a subfolder.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Item=citation with attached notes, tags, and files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to separate deleting and moving an item to trash versus removing it from a collection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Easy to drag and drop an item from one collection to another, dynamic updating. Hold shift when you drag the item to move the citation rather than copying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C49A5-C69E-493A-8648-89F3A8A18F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30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Create username/password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C49A5-C69E-493A-8648-89F3A8A18F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50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you can bring in a citation by a pdf in your web browser but you may not get all the metadata needed for a complete citation. If no landing page, use google scholar search and import that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C49A5-C69E-493A-8648-89F3A8A18F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6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find a citation to a book or article in google scholar and import by doi or </a:t>
            </a:r>
            <a:r>
              <a:rPr lang="en-US" dirty="0" err="1"/>
              <a:t>isbn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C49A5-C69E-493A-8648-89F3A8A18F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744F-A631-4A95-8FC4-8AA7EAD85A2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7D3-0A2B-4E2C-83AD-B70ABA0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3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744F-A631-4A95-8FC4-8AA7EAD85A2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7D3-0A2B-4E2C-83AD-B70ABA0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9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744F-A631-4A95-8FC4-8AA7EAD85A2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7D3-0A2B-4E2C-83AD-B70ABA0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3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744F-A631-4A95-8FC4-8AA7EAD85A2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7D3-0A2B-4E2C-83AD-B70ABA0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1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962150" cy="365125"/>
          </a:xfrm>
        </p:spPr>
        <p:txBody>
          <a:bodyPr/>
          <a:lstStyle/>
          <a:p>
            <a:fld id="{43BC744F-A631-4A95-8FC4-8AA7EAD85A2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7D3-0A2B-4E2C-83AD-B70ABA0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3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744F-A631-4A95-8FC4-8AA7EAD85A2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7D3-0A2B-4E2C-83AD-B70ABA0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7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744F-A631-4A95-8FC4-8AA7EAD85A2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7D3-0A2B-4E2C-83AD-B70ABA0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6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744F-A631-4A95-8FC4-8AA7EAD85A2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7D3-0A2B-4E2C-83AD-B70ABA0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744F-A631-4A95-8FC4-8AA7EAD85A2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7D3-0A2B-4E2C-83AD-B70ABA0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744F-A631-4A95-8FC4-8AA7EAD85A2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7D3-0A2B-4E2C-83AD-B70ABA0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744F-A631-4A95-8FC4-8AA7EAD85A2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7D3-0A2B-4E2C-83AD-B70ABA0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5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C744F-A631-4A95-8FC4-8AA7EAD85A2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AA7D3-0A2B-4E2C-83AD-B70ABA08E8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CE1ECA1-9244-4D0D-8B56-EB7B63A3111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133348"/>
            <a:ext cx="2580719" cy="767764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F6B3D46-B2D7-4960-A497-39B8EBA34D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4" y="6150968"/>
            <a:ext cx="1714501" cy="4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5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library.gsu.edu/c.php?g=115275&amp;p=75065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arison_of_reference_management_softwar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5FD2-295E-4BCC-9BBC-98B7F87B6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Zotero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201C8-7B9B-4086-ACBC-B503321CA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Prof. Monica Berger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Associate Professor, Library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NYCCT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8146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EAC780-B8A1-4E42-81D5-72A533210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3563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4EB6BC-E2E7-4531-B1D3-487D25DF1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623" y="251405"/>
            <a:ext cx="1310754" cy="688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AC4D6F-5E15-42B8-947F-680EFE85E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662" y="1824732"/>
            <a:ext cx="2533338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93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CFA7-9557-4925-9EA2-E1646B813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Creating your Zotero library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950DD-A8F1-4BA2-A2DE-5B57FB84F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51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76C80-BC97-4D2E-AEF6-4D7FE4435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29" y="681037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Ways to bring in citations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16D0FD-61A6-433D-81C4-6995CED59B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42617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7530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193B0-7FB4-4823-A6F6-557C24DC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Demo/practice bringing in citations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33511-841A-4059-9203-838EA7C4C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BROWSER PLUGIN, CLIENT, SCHOLAR </a:t>
            </a:r>
          </a:p>
        </p:txBody>
      </p:sp>
    </p:spTree>
    <p:extLst>
      <p:ext uri="{BB962C8B-B14F-4D97-AF65-F5344CB8AC3E}">
        <p14:creationId xmlns:p14="http://schemas.microsoft.com/office/powerpoint/2010/main" val="233199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E46A1-576B-47AC-9EB4-190C3EC87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3811"/>
            <a:ext cx="7886700" cy="1325563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Bring in citation by identifier in Zotero client (look for wand icon)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F9721-6C4A-4628-87EB-6947DA8C0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E73448-89A4-44C3-974F-05C5BFC78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9"/>
            <a:ext cx="9144000" cy="5143500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D5EFB0AC-F753-45EE-9B37-BD170191C285}"/>
              </a:ext>
            </a:extLst>
          </p:cNvPr>
          <p:cNvSpPr/>
          <p:nvPr/>
        </p:nvSpPr>
        <p:spPr>
          <a:xfrm>
            <a:off x="3485322" y="182562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221C7-34DF-4B49-9ED9-619C0F41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and organizing your citations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7C70F-1B6A-41DB-A6A8-28993F934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12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B9EE1F-079D-4D11-B9B6-8A705FAF8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7E6D166-9886-4C0B-8FAD-6DBA17B62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Triple pane view, </a:t>
            </a:r>
            <a:br>
              <a:rPr lang="en-US" dirty="0"/>
            </a:br>
            <a:r>
              <a:rPr lang="en-US" dirty="0"/>
              <a:t>right pane can be edited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F923C3-3B11-43AB-B293-353BB89B8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75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6404-129F-49C8-89EB-5C18C62D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Two ways to create a </a:t>
            </a:r>
            <a:br>
              <a:rPr lang="en-US" dirty="0"/>
            </a:br>
            <a:r>
              <a:rPr lang="en-US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CC65A-2ECB-4065-9369-63DA42FCF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Via right clicking on a collection within Zotero</a:t>
            </a:r>
          </a:p>
          <a:p>
            <a:r>
              <a:rPr lang="en-US" dirty="0"/>
              <a:t>By adding your citations into your MSWord doc (need Zotero plugin in MSWord)</a:t>
            </a:r>
          </a:p>
        </p:txBody>
      </p:sp>
    </p:spTree>
    <p:extLst>
      <p:ext uri="{BB962C8B-B14F-4D97-AF65-F5344CB8AC3E}">
        <p14:creationId xmlns:p14="http://schemas.microsoft.com/office/powerpoint/2010/main" val="1646118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AFF472A-651A-4205-B1F1-99D9C6566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0"/>
            <a:ext cx="9478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55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92377-CE34-484B-B9C2-0CAF2742C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Demo/practice creating a bibliography in Zotero client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2B03B1-9D12-48D9-95BC-C9F2F49C6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6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7E774-30B0-4D7D-9690-1056758A2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/>
              <a:t>Workshop 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0CE8D-4FE6-4A97-A1FF-867F97CCC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The capabilities of Zotero, client - cloud syncing, why Zotero?</a:t>
            </a:r>
          </a:p>
          <a:p>
            <a:r>
              <a:rPr lang="en-US" dirty="0"/>
              <a:t>Setting up preferences in the client</a:t>
            </a:r>
          </a:p>
          <a:p>
            <a:r>
              <a:rPr lang="en-US" dirty="0"/>
              <a:t>Various ways to import citations</a:t>
            </a:r>
          </a:p>
          <a:p>
            <a:pPr lvl="1"/>
            <a:r>
              <a:rPr lang="en-US" dirty="0"/>
              <a:t>Install and using Zotero Connector for Firefox or Chrome</a:t>
            </a:r>
          </a:p>
          <a:p>
            <a:r>
              <a:rPr lang="en-US" dirty="0"/>
              <a:t>Editing and organizing citations </a:t>
            </a:r>
          </a:p>
          <a:p>
            <a:r>
              <a:rPr lang="en-US" dirty="0"/>
              <a:t>Installing and using the Word plugin</a:t>
            </a:r>
          </a:p>
          <a:p>
            <a:pPr lvl="1"/>
            <a:r>
              <a:rPr lang="en-US" dirty="0"/>
              <a:t>Generating in-text citations and bibliographies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45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38C10-20B2-4C9D-837D-9AB48FD3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plugin for MSWord demo/practice adding a citation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232C8-7BDD-4A4B-9688-CF3069BB5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27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1FA37-2061-4367-88F9-CF7DF9A05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Don’t forget to synch</a:t>
            </a:r>
            <a:br>
              <a:rPr lang="en-US" dirty="0"/>
            </a:br>
            <a:r>
              <a:rPr lang="en-US" dirty="0"/>
              <a:t>Green circle=synch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24CE7B-C066-4708-88E9-E8178802F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47241" y="1562902"/>
            <a:ext cx="11791241" cy="442556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7289AD-5F97-402A-9835-EB0EFB613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777704" y="1817735"/>
            <a:ext cx="993734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4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2D2C62-F6D5-4F0F-9221-7D7FB812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Miscellaneous tips +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354D7-D8B4-45E2-91F9-AA7F7AC14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Jason Puckett’s Zotero guide, handout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02206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2D2C62-F6D5-4F0F-9221-7D7FB812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354D7-D8B4-45E2-91F9-AA7F7AC14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84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FBD2-E090-472E-A8A1-D280551ED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4969A-D626-4063-9693-9F99D464F0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Monica Berger mberger@citytech.cuny.edu</a:t>
            </a:r>
          </a:p>
        </p:txBody>
      </p:sp>
    </p:spTree>
    <p:extLst>
      <p:ext uri="{BB962C8B-B14F-4D97-AF65-F5344CB8AC3E}">
        <p14:creationId xmlns:p14="http://schemas.microsoft.com/office/powerpoint/2010/main" val="415283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17BD4-D681-435E-B059-3156C93C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/>
              <a:t>What is a bibliographic management tool? Have you ever used one? Why use one?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4149E-F9FF-4F12-8434-ABA3D258D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5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9250-869C-4929-8740-49564BCF5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1325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master comparison of bibliographic reference tools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7F7B59-CF5F-4FD1-82B2-8A32BC0C4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8650" y="2275811"/>
            <a:ext cx="7886700" cy="3450966"/>
          </a:xfrm>
        </p:spPr>
      </p:pic>
    </p:spTree>
    <p:extLst>
      <p:ext uri="{BB962C8B-B14F-4D97-AF65-F5344CB8AC3E}">
        <p14:creationId xmlns:p14="http://schemas.microsoft.com/office/powerpoint/2010/main" val="132673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AFE96-4AE2-4B3E-9371-5E521D106B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9B11A-9237-464B-ABBA-67B5495DBF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Share your research topic</a:t>
            </a:r>
          </a:p>
        </p:txBody>
      </p:sp>
    </p:spTree>
    <p:extLst>
      <p:ext uri="{BB962C8B-B14F-4D97-AF65-F5344CB8AC3E}">
        <p14:creationId xmlns:p14="http://schemas.microsoft.com/office/powerpoint/2010/main" val="2234589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17BD4-D681-435E-B059-3156C93C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Why Zotero is good 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BCEF9-397E-4326-8AD3-05C9C6276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2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97DE5-0824-41F8-84E1-8AFEE748D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Look at my Zotero set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5B293-BFCA-4CED-87A3-2EBC044BE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+ Zotero terminology</a:t>
            </a:r>
          </a:p>
        </p:txBody>
      </p:sp>
    </p:spTree>
    <p:extLst>
      <p:ext uri="{BB962C8B-B14F-4D97-AF65-F5344CB8AC3E}">
        <p14:creationId xmlns:p14="http://schemas.microsoft.com/office/powerpoint/2010/main" val="3149665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6E37-0ADF-4E2D-AE37-5D1D2D356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Any problems installing Zotero?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FD449-E377-4ADF-AD8C-3DD15FE86A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1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5BB918-2519-4892-B1B2-8D21762BE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798" y="0"/>
            <a:ext cx="641120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5EBB0E-2BF4-49A7-B2EE-B7AE61DD5AD3}"/>
              </a:ext>
            </a:extLst>
          </p:cNvPr>
          <p:cNvSpPr txBox="1"/>
          <p:nvPr/>
        </p:nvSpPr>
        <p:spPr>
          <a:xfrm>
            <a:off x="344557" y="5155095"/>
            <a:ext cx="6135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EDIT </a:t>
            </a:r>
            <a:r>
              <a:rPr lang="en-US" sz="2800" b="1" dirty="0">
                <a:sym typeface="Wingdings" panose="05000000000000000000" pitchFamily="2" charset="2"/>
              </a:rPr>
              <a:t> PREFERENCES </a:t>
            </a:r>
            <a:r>
              <a:rPr lang="en-US" sz="2800" b="1" dirty="0"/>
              <a:t>Create username/password, other preferences including citation style</a:t>
            </a:r>
          </a:p>
        </p:txBody>
      </p:sp>
    </p:spTree>
    <p:extLst>
      <p:ext uri="{BB962C8B-B14F-4D97-AF65-F5344CB8AC3E}">
        <p14:creationId xmlns:p14="http://schemas.microsoft.com/office/powerpoint/2010/main" val="1696191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623</Words>
  <Application>Microsoft Office PowerPoint</Application>
  <PresentationFormat>On-screen Show (4:3)</PresentationFormat>
  <Paragraphs>82</Paragraphs>
  <Slides>24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Zotero basics</vt:lpstr>
      <vt:lpstr>Workshop overview </vt:lpstr>
      <vt:lpstr>What is a bibliographic management tool? Have you ever used one? Why use one? </vt:lpstr>
      <vt:lpstr> master comparison of bibliographic reference tools </vt:lpstr>
      <vt:lpstr>Demo</vt:lpstr>
      <vt:lpstr>Why Zotero is good   </vt:lpstr>
      <vt:lpstr>Look at my Zotero set up</vt:lpstr>
      <vt:lpstr>Any problems installing Zotero?</vt:lpstr>
      <vt:lpstr>PowerPoint Presentation</vt:lpstr>
      <vt:lpstr>PowerPoint Presentation</vt:lpstr>
      <vt:lpstr>Creating your Zotero library</vt:lpstr>
      <vt:lpstr>Ways to bring in citations</vt:lpstr>
      <vt:lpstr>Demo/practice bringing in citations</vt:lpstr>
      <vt:lpstr>Bring in citation by identifier in Zotero client (look for wand icon)</vt:lpstr>
      <vt:lpstr>Editing and organizing your citations</vt:lpstr>
      <vt:lpstr>Triple pane view,  right pane can be edited</vt:lpstr>
      <vt:lpstr>Two ways to create a  bibliography</vt:lpstr>
      <vt:lpstr>PowerPoint Presentation</vt:lpstr>
      <vt:lpstr>Demo/practice creating a bibliography in Zotero client</vt:lpstr>
      <vt:lpstr>plugin for MSWord demo/practice adding a citation</vt:lpstr>
      <vt:lpstr>Don’t forget to synch Green circle=synch</vt:lpstr>
      <vt:lpstr>Miscellaneous tips +</vt:lpstr>
      <vt:lpstr>Questions?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Zotero basics</dc:title>
  <dc:creator>Monica Berger</dc:creator>
  <cp:lastModifiedBy>Monica Berger</cp:lastModifiedBy>
  <cp:revision>45</cp:revision>
  <dcterms:created xsi:type="dcterms:W3CDTF">2020-09-30T22:30:02Z</dcterms:created>
  <dcterms:modified xsi:type="dcterms:W3CDTF">2021-12-09T22:02:43Z</dcterms:modified>
</cp:coreProperties>
</file>