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59" r:id="rId5"/>
    <p:sldId id="287" r:id="rId6"/>
    <p:sldId id="288" r:id="rId7"/>
    <p:sldId id="274" r:id="rId8"/>
    <p:sldId id="260" r:id="rId9"/>
    <p:sldId id="289" r:id="rId10"/>
    <p:sldId id="290" r:id="rId11"/>
    <p:sldId id="291" r:id="rId12"/>
    <p:sldId id="292" r:id="rId13"/>
    <p:sldId id="293" r:id="rId14"/>
    <p:sldId id="295" r:id="rId15"/>
    <p:sldId id="297" r:id="rId16"/>
    <p:sldId id="296" r:id="rId17"/>
    <p:sldId id="294" r:id="rId18"/>
    <p:sldId id="264" r:id="rId19"/>
    <p:sldId id="28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79058" autoAdjust="0"/>
  </p:normalViewPr>
  <p:slideViewPr>
    <p:cSldViewPr snapToGrid="0">
      <p:cViewPr varScale="1">
        <p:scale>
          <a:sx n="54" d="100"/>
          <a:sy n="54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74AF7-AADC-478C-BB47-58085494DBA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5F4E-1FFA-4D77-9F23-1CD90020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30-Day-Impact-Challenge-ultimate-research-ebook/dp/B00RKSOJM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30-Day-Impact-Challenge-ultimate-research-ebook/dp/B00RKSOJM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5F4E-1FFA-4D77-9F23-1CD900209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H-factor is author-focused and tries to reflect both the productivity and influence of a scholar. It was created to assess article quality rather than journal quality. It quantifies: ‘x number of articles have been cited x number of times’</a:t>
            </a:r>
          </a:p>
          <a:p>
            <a:r>
              <a:rPr lang="en-US" altLang="en-US" dirty="0" smtClean="0"/>
              <a:t> </a:t>
            </a:r>
          </a:p>
          <a:p>
            <a:r>
              <a:rPr lang="en-US" altLang="en-US" dirty="0" smtClean="0"/>
              <a:t>H-Index favors papers with large numbers of authors. </a:t>
            </a:r>
          </a:p>
          <a:p>
            <a:r>
              <a:rPr lang="en-US" altLang="en-US" dirty="0" smtClean="0"/>
              <a:t>It can only increase over time: it doesn’t reflect the “half-life” of an article.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5F4E-1FFA-4D77-9F23-1CD9002092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7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5F4E-1FFA-4D77-9F23-1CD900209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 under a CC-BY 4.0 license from the </a:t>
            </a:r>
            <a:r>
              <a:rPr lang="en-US" i="1" dirty="0" err="1" smtClean="0">
                <a:hlinkClick r:id="rId3"/>
              </a:rPr>
              <a:t>The</a:t>
            </a:r>
            <a:r>
              <a:rPr lang="en-US" i="1" dirty="0" smtClean="0">
                <a:hlinkClick r:id="rId3"/>
              </a:rPr>
              <a:t> 30-Day Impact Challenge: The Ultimate Guide to Raising the Profile of Your Research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eBook published by Impactstory.org and authored by Stacy </a:t>
            </a:r>
            <a:r>
              <a:rPr lang="en-US" dirty="0" err="1" smtClean="0"/>
              <a:t>Konkiel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5F4E-1FFA-4D77-9F23-1CD900209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 under a CC-BY 4.0 license from the </a:t>
            </a:r>
            <a:r>
              <a:rPr lang="en-US" i="1" dirty="0" err="1" smtClean="0">
                <a:hlinkClick r:id="rId3"/>
              </a:rPr>
              <a:t>The</a:t>
            </a:r>
            <a:r>
              <a:rPr lang="en-US" i="1" dirty="0" smtClean="0">
                <a:hlinkClick r:id="rId3"/>
              </a:rPr>
              <a:t> 30-Day Impact Challenge: The Ultimate Guide to Raising the Profile of Your Research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eBook published by Impactstory.org and authored by Stacy </a:t>
            </a:r>
            <a:r>
              <a:rPr lang="en-US" dirty="0" err="1" smtClean="0"/>
              <a:t>Konkiel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5F4E-1FFA-4D77-9F23-1CD900209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75F4E-1FFA-4D77-9F23-1CD900209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9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1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1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2FA86-9F76-4FE1-9C89-F05EC50E69E5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2F631-B12D-4007-B21E-10AF4F8C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itytech.cuny.edu/boost/googlescholar" TargetMode="External"/><Relationship Id="rId2" Type="http://schemas.openxmlformats.org/officeDocument/2006/relationships/hyperlink" Target="https://libguides.citytech.cuny.edu/boo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library.citytech.cuny.edu/research/subjectSpecialists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view_op=top_venues&amp;hl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Google Scholar Profile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Monica Berger, Library</a:t>
            </a:r>
          </a:p>
          <a:p>
            <a:r>
              <a:rPr lang="en-US" dirty="0" smtClean="0"/>
              <a:t>April </a:t>
            </a:r>
            <a:r>
              <a:rPr lang="en-US" dirty="0" smtClean="0"/>
              <a:t>6, </a:t>
            </a:r>
            <a:r>
              <a:rPr lang="en-US" dirty="0" smtClean="0"/>
              <a:t>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18" y="4543280"/>
            <a:ext cx="38100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6"/>
            <a:ext cx="10243751" cy="684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526" cy="71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your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99" y="0"/>
            <a:ext cx="1142489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008" y="3087584"/>
            <a:ext cx="2422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1--check off your name where it appears correctly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63839" y="1410126"/>
            <a:ext cx="2422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2—click forward arrow to proceed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 rot="20390355">
            <a:off x="9442952" y="1361001"/>
            <a:ext cx="1367679" cy="6292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94114">
            <a:off x="1454477" y="1990583"/>
            <a:ext cx="1359526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6" y="1410493"/>
            <a:ext cx="12108194" cy="53770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settings and click DONE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6740" y="5272903"/>
            <a:ext cx="150584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6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co-authors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37" y="2272506"/>
            <a:ext cx="86201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Deselect publications if needed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9" y="1944806"/>
            <a:ext cx="7803078" cy="4187544"/>
          </a:xfrm>
        </p:spPr>
      </p:pic>
    </p:spTree>
    <p:extLst>
      <p:ext uri="{BB962C8B-B14F-4D97-AF65-F5344CB8AC3E}">
        <p14:creationId xmlns:p14="http://schemas.microsoft.com/office/powerpoint/2010/main" val="23408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missing works by search or manually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117777" cy="5066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33161">
            <a:off x="2611753" y="2600825"/>
            <a:ext cx="1505843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364" y="365125"/>
            <a:ext cx="381033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1435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Citation practices are discipline and </a:t>
            </a:r>
            <a:r>
              <a:rPr lang="en-US" sz="3600" dirty="0" err="1" smtClean="0"/>
              <a:t>subdiscipline</a:t>
            </a:r>
            <a:r>
              <a:rPr lang="en-US" sz="3600" dirty="0" smtClean="0"/>
              <a:t> dependent</a:t>
            </a:r>
          </a:p>
          <a:p>
            <a:r>
              <a:rPr lang="en-US" sz="3600" dirty="0" smtClean="0"/>
              <a:t>Importance of bibliometrics are </a:t>
            </a:r>
            <a:r>
              <a:rPr lang="en-US" sz="3600" dirty="0"/>
              <a:t>discipline and </a:t>
            </a:r>
            <a:r>
              <a:rPr lang="en-US" sz="3600" dirty="0" err="1"/>
              <a:t>subdiscipline</a:t>
            </a:r>
            <a:r>
              <a:rPr lang="en-US" sz="3600" dirty="0"/>
              <a:t> </a:t>
            </a:r>
            <a:r>
              <a:rPr lang="en-US" sz="3600" dirty="0" smtClean="0"/>
              <a:t>dependent + institutional values</a:t>
            </a:r>
            <a:endParaRPr lang="en-US" sz="3600" dirty="0"/>
          </a:p>
          <a:p>
            <a:r>
              <a:rPr lang="en-US" sz="3600" dirty="0" smtClean="0"/>
              <a:t>Citations can be easily </a:t>
            </a:r>
            <a:r>
              <a:rPr lang="en-US" sz="3600" dirty="0" smtClean="0"/>
              <a:t>gamed by authors, editors, </a:t>
            </a:r>
            <a:r>
              <a:rPr lang="en-US" sz="3600" dirty="0" smtClean="0"/>
              <a:t>publishers</a:t>
            </a:r>
          </a:p>
          <a:p>
            <a:pPr lvl="1"/>
            <a:r>
              <a:rPr lang="en-US" sz="3200" dirty="0" smtClean="0"/>
              <a:t>coercive citation</a:t>
            </a:r>
          </a:p>
          <a:p>
            <a:pPr lvl="1"/>
            <a:r>
              <a:rPr lang="en-US" sz="3200" dirty="0" smtClean="0"/>
              <a:t>self-citation</a:t>
            </a:r>
            <a:endParaRPr lang="en-US" sz="3200" dirty="0" smtClean="0"/>
          </a:p>
          <a:p>
            <a:r>
              <a:rPr lang="en-US" sz="3600" dirty="0"/>
              <a:t>S</a:t>
            </a:r>
            <a:r>
              <a:rPr lang="en-US" sz="3600" dirty="0" smtClean="0"/>
              <a:t>cholarship </a:t>
            </a:r>
            <a:r>
              <a:rPr lang="en-US" sz="3600" dirty="0" smtClean="0"/>
              <a:t>outside of corporate </a:t>
            </a:r>
            <a:r>
              <a:rPr lang="en-US" sz="3600" dirty="0" smtClean="0"/>
              <a:t>walls left out</a:t>
            </a:r>
          </a:p>
          <a:p>
            <a:r>
              <a:rPr lang="en-US" sz="3600" dirty="0" smtClean="0"/>
              <a:t>DOI and library bibliographic databases </a:t>
            </a:r>
            <a:r>
              <a:rPr lang="en-US" sz="3600" dirty="0" smtClean="0">
                <a:sym typeface="Wingdings" panose="05000000000000000000" pitchFamily="2" charset="2"/>
              </a:rPr>
              <a:t> indexing by Google Scholar  likelihood of citation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Ope</a:t>
            </a:r>
            <a:r>
              <a:rPr lang="en-US" sz="3600" dirty="0" smtClean="0">
                <a:sym typeface="Wingdings" panose="05000000000000000000" pitchFamily="2" charset="2"/>
              </a:rPr>
              <a:t>n access boosts likelihood of citation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en-US" sz="3600" dirty="0"/>
              <a:t>	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7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364" y="365125"/>
            <a:ext cx="381033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9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Resources</a:t>
            </a:r>
            <a:br>
              <a:rPr lang="en-US" sz="4000" dirty="0" smtClean="0"/>
            </a:b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Boost Your Scholarly </a:t>
            </a:r>
            <a:r>
              <a:rPr lang="en-US" sz="3600" dirty="0" smtClean="0">
                <a:hlinkClick r:id="rId2"/>
              </a:rPr>
              <a:t>Profile!</a:t>
            </a:r>
            <a:r>
              <a:rPr lang="en-US" sz="3600" dirty="0" smtClean="0"/>
              <a:t> +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hlinkClick r:id="rId3"/>
              </a:rPr>
              <a:t>Google Scholar Profile set up</a:t>
            </a:r>
            <a:br>
              <a:rPr lang="en-US" sz="3600" dirty="0" smtClean="0">
                <a:hlinkClick r:id="rId3"/>
              </a:rPr>
            </a:br>
            <a:r>
              <a:rPr lang="en-US" sz="3600" dirty="0">
                <a:hlinkClick r:id="rId3"/>
              </a:rPr>
              <a:t/>
            </a:r>
            <a:br>
              <a:rPr lang="en-US" sz="3600" dirty="0">
                <a:hlinkClick r:id="rId3"/>
              </a:rPr>
            </a:br>
            <a:r>
              <a:rPr lang="en-US" sz="3600" dirty="0" smtClean="0"/>
              <a:t>Reach </a:t>
            </a:r>
            <a:r>
              <a:rPr lang="en-US" sz="3600" dirty="0" smtClean="0"/>
              <a:t>out to your </a:t>
            </a:r>
            <a:r>
              <a:rPr lang="en-US" sz="3600" dirty="0" smtClean="0">
                <a:hlinkClick r:id="rId4"/>
              </a:rPr>
              <a:t>subject librarian </a:t>
            </a:r>
            <a:r>
              <a:rPr lang="en-US" sz="3600" dirty="0" smtClean="0"/>
              <a:t>or me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364" y="365125"/>
            <a:ext cx="381033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1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in Google Scholar profile</a:t>
            </a:r>
            <a:endParaRPr lang="en-US" dirty="0" smtClean="0"/>
          </a:p>
          <a:p>
            <a:r>
              <a:rPr lang="en-US" dirty="0" smtClean="0"/>
              <a:t>Why it benefits you</a:t>
            </a:r>
            <a:endParaRPr lang="en-US" dirty="0" smtClean="0"/>
          </a:p>
          <a:p>
            <a:r>
              <a:rPr lang="en-US" dirty="0" smtClean="0"/>
              <a:t>How to creat</a:t>
            </a:r>
            <a:r>
              <a:rPr lang="en-US" dirty="0" smtClean="0"/>
              <a:t>e one</a:t>
            </a:r>
            <a:endParaRPr lang="en-US" dirty="0" smtClean="0"/>
          </a:p>
          <a:p>
            <a:r>
              <a:rPr lang="en-US" dirty="0" smtClean="0"/>
              <a:t>Caveats</a:t>
            </a:r>
          </a:p>
          <a:p>
            <a:r>
              <a:rPr lang="en-US" dirty="0" smtClean="0"/>
              <a:t>Q &amp; 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364" y="365125"/>
            <a:ext cx="381033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08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Monica Berger</a:t>
            </a:r>
          </a:p>
          <a:p>
            <a:r>
              <a:rPr lang="en-US" dirty="0"/>
              <a:t>mberger@citytech.cuny.edu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364" y="365125"/>
            <a:ext cx="381033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GOOGLE SCHOLAR PROFILE</a:t>
            </a:r>
            <a:endParaRPr lang="en-US" dirty="0" smtClean="0"/>
          </a:p>
          <a:p>
            <a:r>
              <a:rPr lang="en-US" dirty="0" smtClean="0"/>
              <a:t>Article level metrics (+book chapters, etc.)</a:t>
            </a:r>
          </a:p>
          <a:p>
            <a:pPr lvl="1"/>
            <a:r>
              <a:rPr lang="en-US" dirty="0" smtClean="0"/>
              <a:t>Citations</a:t>
            </a:r>
            <a:endParaRPr lang="en-US" dirty="0" smtClean="0"/>
          </a:p>
          <a:p>
            <a:r>
              <a:rPr lang="en-US" dirty="0" smtClean="0"/>
              <a:t>Author </a:t>
            </a:r>
            <a:r>
              <a:rPr lang="en-US" dirty="0" smtClean="0"/>
              <a:t>metrics </a:t>
            </a:r>
          </a:p>
          <a:p>
            <a:pPr lvl="1"/>
            <a:r>
              <a:rPr lang="en-US" dirty="0" smtClean="0"/>
              <a:t>H-Index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 IN GOOGLE SCHOLAR PROFILE</a:t>
            </a:r>
          </a:p>
          <a:p>
            <a:r>
              <a:rPr lang="en-US" dirty="0" smtClean="0"/>
              <a:t>Journal </a:t>
            </a:r>
            <a:r>
              <a:rPr lang="en-US" dirty="0"/>
              <a:t>level </a:t>
            </a:r>
            <a:r>
              <a:rPr lang="en-US" dirty="0" smtClean="0"/>
              <a:t>metrics</a:t>
            </a:r>
          </a:p>
          <a:p>
            <a:pPr marL="0" indent="0">
              <a:buNone/>
            </a:pPr>
            <a:r>
              <a:rPr lang="en-US" dirty="0" smtClean="0"/>
              <a:t>(can be found in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Google Scholar Rankings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364" y="365125"/>
            <a:ext cx="381033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3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H-Index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Author </a:t>
            </a:r>
            <a:r>
              <a:rPr lang="en-US" sz="3600" dirty="0" smtClean="0"/>
              <a:t>level </a:t>
            </a:r>
            <a:r>
              <a:rPr lang="en-US" sz="3600" dirty="0" smtClean="0"/>
              <a:t>metrics</a:t>
            </a:r>
          </a:p>
          <a:p>
            <a:pPr marL="0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H-Index of a scholar = overall citations over </a:t>
            </a:r>
            <a:r>
              <a:rPr lang="en-US" sz="3600" dirty="0" smtClean="0"/>
              <a:t>time relative to number of papers published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altLang="en-US" sz="3600" dirty="0"/>
              <a:t>It quantifies: ‘x number of articles have been cited x number of times’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364" y="365125"/>
            <a:ext cx="381033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40"/>
            <a:ext cx="12093369" cy="5562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computation biologist’s GS profile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5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English faculty GS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3716"/>
            <a:ext cx="12121441" cy="54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Google Scholar benefits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Scholar Profile Benefits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Data for PARSE</a:t>
            </a:r>
            <a:endParaRPr lang="en-US" i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Data for funders, other evaluators, editors, publishers</a:t>
            </a:r>
          </a:p>
          <a:p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Discovering other scholars that share your research topics</a:t>
            </a:r>
          </a:p>
          <a:p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Knowing which of your works is being cited</a:t>
            </a:r>
          </a:p>
          <a:p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Disambiguate (separate) yourself from other authors with your name (see also ORCID author identifies as solution)</a:t>
            </a:r>
          </a:p>
          <a:p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Updates automatically 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check for accuracy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Doesn’t index everything</a:t>
            </a:r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364" y="365125"/>
            <a:ext cx="381033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 into your Google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Google Scholar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My Profile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 prompts</a:t>
            </a:r>
          </a:p>
        </p:txBody>
      </p:sp>
    </p:spTree>
    <p:extLst>
      <p:ext uri="{BB962C8B-B14F-4D97-AF65-F5344CB8AC3E}">
        <p14:creationId xmlns:p14="http://schemas.microsoft.com/office/powerpoint/2010/main" val="4072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433</Words>
  <Application>Microsoft Office PowerPoint</Application>
  <PresentationFormat>Widescreen</PresentationFormat>
  <Paragraphs>77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Google Scholar Profile</vt:lpstr>
      <vt:lpstr>Workshop overview</vt:lpstr>
      <vt:lpstr>Categories of metrics</vt:lpstr>
      <vt:lpstr>H-Index</vt:lpstr>
      <vt:lpstr>Example of computation biologist’s GS profile</vt:lpstr>
      <vt:lpstr>Example of English faculty GS profile</vt:lpstr>
      <vt:lpstr>How Google Scholar benefits you</vt:lpstr>
      <vt:lpstr>Google Scholar Profile Benefits</vt:lpstr>
      <vt:lpstr>How to create</vt:lpstr>
      <vt:lpstr>PowerPoint Presentation</vt:lpstr>
      <vt:lpstr>PowerPoint Presentation</vt:lpstr>
      <vt:lpstr>Add your </vt:lpstr>
      <vt:lpstr>Choose your settings and click DONE</vt:lpstr>
      <vt:lpstr>Add co-authors</vt:lpstr>
      <vt:lpstr>Deselect publications if needed</vt:lpstr>
      <vt:lpstr>Add missing works by search or manually</vt:lpstr>
      <vt:lpstr>Create your profile</vt:lpstr>
      <vt:lpstr>Caveats</vt:lpstr>
      <vt:lpstr>Resources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Freely Available Scholarly Metrics</dc:title>
  <dc:creator>libadmin</dc:creator>
  <cp:lastModifiedBy>libadmin</cp:lastModifiedBy>
  <cp:revision>82</cp:revision>
  <dcterms:created xsi:type="dcterms:W3CDTF">2021-04-03T15:09:52Z</dcterms:created>
  <dcterms:modified xsi:type="dcterms:W3CDTF">2021-04-04T19:22:05Z</dcterms:modified>
</cp:coreProperties>
</file>