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8404800" cy="31089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9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09425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311275" y="685800"/>
            <a:ext cx="42354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967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880360" y="5088045"/>
            <a:ext cx="32644080" cy="10823787"/>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25200"/>
              <a:buFont typeface="Calibri"/>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800600" y="16329239"/>
            <a:ext cx="28803600" cy="7506121"/>
          </a:xfrm>
          <a:prstGeom prst="rect">
            <a:avLst/>
          </a:prstGeom>
          <a:noFill/>
          <a:ln>
            <a:noFill/>
          </a:ln>
        </p:spPr>
        <p:txBody>
          <a:bodyPr spcFirstLastPara="1" wrap="square" lIns="91425" tIns="45700" rIns="91425" bIns="45700" anchor="t" anchorCtr="0"/>
          <a:lstStyle>
            <a:lvl1pPr lvl="0" algn="ctr">
              <a:lnSpc>
                <a:spcPct val="90000"/>
              </a:lnSpc>
              <a:spcBef>
                <a:spcPts val="4200"/>
              </a:spcBef>
              <a:spcAft>
                <a:spcPts val="0"/>
              </a:spcAft>
              <a:buClr>
                <a:schemeClr val="dk1"/>
              </a:buClr>
              <a:buSzPts val="10100"/>
              <a:buNone/>
              <a:defRPr sz="10100"/>
            </a:lvl1pPr>
            <a:lvl2pPr lvl="1" algn="ctr">
              <a:lnSpc>
                <a:spcPct val="90000"/>
              </a:lnSpc>
              <a:spcBef>
                <a:spcPts val="2100"/>
              </a:spcBef>
              <a:spcAft>
                <a:spcPts val="0"/>
              </a:spcAft>
              <a:buClr>
                <a:schemeClr val="dk1"/>
              </a:buClr>
              <a:buSzPts val="8400"/>
              <a:buNone/>
              <a:defRPr sz="8400"/>
            </a:lvl2pPr>
            <a:lvl3pPr lvl="2" algn="ctr">
              <a:lnSpc>
                <a:spcPct val="90000"/>
              </a:lnSpc>
              <a:spcBef>
                <a:spcPts val="2100"/>
              </a:spcBef>
              <a:spcAft>
                <a:spcPts val="0"/>
              </a:spcAft>
              <a:buClr>
                <a:schemeClr val="dk1"/>
              </a:buClr>
              <a:buSzPts val="7600"/>
              <a:buNone/>
              <a:defRPr sz="7600"/>
            </a:lvl3pPr>
            <a:lvl4pPr lvl="3" algn="ctr">
              <a:lnSpc>
                <a:spcPct val="90000"/>
              </a:lnSpc>
              <a:spcBef>
                <a:spcPts val="2100"/>
              </a:spcBef>
              <a:spcAft>
                <a:spcPts val="0"/>
              </a:spcAft>
              <a:buClr>
                <a:schemeClr val="dk1"/>
              </a:buClr>
              <a:buSzPts val="6700"/>
              <a:buNone/>
              <a:defRPr sz="6700"/>
            </a:lvl4pPr>
            <a:lvl5pPr lvl="4" algn="ctr">
              <a:lnSpc>
                <a:spcPct val="90000"/>
              </a:lnSpc>
              <a:spcBef>
                <a:spcPts val="2100"/>
              </a:spcBef>
              <a:spcAft>
                <a:spcPts val="0"/>
              </a:spcAft>
              <a:buClr>
                <a:schemeClr val="dk1"/>
              </a:buClr>
              <a:buSzPts val="6700"/>
              <a:buNone/>
              <a:defRPr sz="6700"/>
            </a:lvl5pPr>
            <a:lvl6pPr lvl="5" algn="ctr">
              <a:lnSpc>
                <a:spcPct val="90000"/>
              </a:lnSpc>
              <a:spcBef>
                <a:spcPts val="2100"/>
              </a:spcBef>
              <a:spcAft>
                <a:spcPts val="0"/>
              </a:spcAft>
              <a:buClr>
                <a:schemeClr val="dk1"/>
              </a:buClr>
              <a:buSzPts val="6700"/>
              <a:buNone/>
              <a:defRPr sz="6700"/>
            </a:lvl6pPr>
            <a:lvl7pPr lvl="6" algn="ctr">
              <a:lnSpc>
                <a:spcPct val="90000"/>
              </a:lnSpc>
              <a:spcBef>
                <a:spcPts val="2100"/>
              </a:spcBef>
              <a:spcAft>
                <a:spcPts val="0"/>
              </a:spcAft>
              <a:buClr>
                <a:schemeClr val="dk1"/>
              </a:buClr>
              <a:buSzPts val="6700"/>
              <a:buNone/>
              <a:defRPr sz="6700"/>
            </a:lvl7pPr>
            <a:lvl8pPr lvl="7" algn="ctr">
              <a:lnSpc>
                <a:spcPct val="90000"/>
              </a:lnSpc>
              <a:spcBef>
                <a:spcPts val="2100"/>
              </a:spcBef>
              <a:spcAft>
                <a:spcPts val="0"/>
              </a:spcAft>
              <a:buClr>
                <a:schemeClr val="dk1"/>
              </a:buClr>
              <a:buSzPts val="6700"/>
              <a:buNone/>
              <a:defRPr sz="6700"/>
            </a:lvl8pPr>
            <a:lvl9pPr lvl="8" algn="ctr">
              <a:lnSpc>
                <a:spcPct val="90000"/>
              </a:lnSpc>
              <a:spcBef>
                <a:spcPts val="2100"/>
              </a:spcBef>
              <a:spcAft>
                <a:spcPts val="0"/>
              </a:spcAft>
              <a:buClr>
                <a:schemeClr val="dk1"/>
              </a:buClr>
              <a:buSzPts val="6700"/>
              <a:buNone/>
              <a:defRPr sz="6700"/>
            </a:lvl9pPr>
          </a:lstStyle>
          <a:p>
            <a:endParaRPr/>
          </a:p>
        </p:txBody>
      </p:sp>
      <p:sp>
        <p:nvSpPr>
          <p:cNvPr id="14" name="Google Shape;14;p2"/>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640330" y="1655240"/>
            <a:ext cx="33124140" cy="600921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339366" y="1577129"/>
            <a:ext cx="19726067" cy="3312414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450454" y="10688216"/>
            <a:ext cx="26347000" cy="828103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648356" y="2647211"/>
            <a:ext cx="26347000" cy="2436304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640330" y="1655240"/>
            <a:ext cx="33124140" cy="600921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2640330" y="8276166"/>
            <a:ext cx="33124140" cy="1972606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20330" y="7750819"/>
            <a:ext cx="33124140" cy="1293240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5200"/>
              <a:buFont typeface="Calibri"/>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20330" y="20805572"/>
            <a:ext cx="33124140" cy="680084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4200"/>
              </a:spcBef>
              <a:spcAft>
                <a:spcPts val="0"/>
              </a:spcAft>
              <a:buClr>
                <a:schemeClr val="dk1"/>
              </a:buClr>
              <a:buSzPts val="10100"/>
              <a:buNone/>
              <a:defRPr sz="10100">
                <a:solidFill>
                  <a:schemeClr val="dk1"/>
                </a:solidFill>
              </a:defRPr>
            </a:lvl1pPr>
            <a:lvl2pPr marL="914400" lvl="1" indent="-228600" algn="l">
              <a:lnSpc>
                <a:spcPct val="90000"/>
              </a:lnSpc>
              <a:spcBef>
                <a:spcPts val="2100"/>
              </a:spcBef>
              <a:spcAft>
                <a:spcPts val="0"/>
              </a:spcAft>
              <a:buClr>
                <a:srgbClr val="888888"/>
              </a:buClr>
              <a:buSzPts val="8400"/>
              <a:buNone/>
              <a:defRPr sz="8400">
                <a:solidFill>
                  <a:srgbClr val="888888"/>
                </a:solidFill>
              </a:defRPr>
            </a:lvl2pPr>
            <a:lvl3pPr marL="1371600" lvl="2" indent="-228600" algn="l">
              <a:lnSpc>
                <a:spcPct val="90000"/>
              </a:lnSpc>
              <a:spcBef>
                <a:spcPts val="2100"/>
              </a:spcBef>
              <a:spcAft>
                <a:spcPts val="0"/>
              </a:spcAft>
              <a:buClr>
                <a:srgbClr val="888888"/>
              </a:buClr>
              <a:buSzPts val="7600"/>
              <a:buNone/>
              <a:defRPr sz="7600">
                <a:solidFill>
                  <a:srgbClr val="888888"/>
                </a:solidFill>
              </a:defRPr>
            </a:lvl3pPr>
            <a:lvl4pPr marL="1828800" lvl="3" indent="-228600" algn="l">
              <a:lnSpc>
                <a:spcPct val="90000"/>
              </a:lnSpc>
              <a:spcBef>
                <a:spcPts val="2100"/>
              </a:spcBef>
              <a:spcAft>
                <a:spcPts val="0"/>
              </a:spcAft>
              <a:buClr>
                <a:srgbClr val="888888"/>
              </a:buClr>
              <a:buSzPts val="6700"/>
              <a:buNone/>
              <a:defRPr sz="6700">
                <a:solidFill>
                  <a:srgbClr val="888888"/>
                </a:solidFill>
              </a:defRPr>
            </a:lvl4pPr>
            <a:lvl5pPr marL="2286000" lvl="4" indent="-228600" algn="l">
              <a:lnSpc>
                <a:spcPct val="90000"/>
              </a:lnSpc>
              <a:spcBef>
                <a:spcPts val="2100"/>
              </a:spcBef>
              <a:spcAft>
                <a:spcPts val="0"/>
              </a:spcAft>
              <a:buClr>
                <a:srgbClr val="888888"/>
              </a:buClr>
              <a:buSzPts val="6700"/>
              <a:buNone/>
              <a:defRPr sz="6700">
                <a:solidFill>
                  <a:srgbClr val="888888"/>
                </a:solidFill>
              </a:defRPr>
            </a:lvl5pPr>
            <a:lvl6pPr marL="2743200" lvl="5" indent="-228600" algn="l">
              <a:lnSpc>
                <a:spcPct val="90000"/>
              </a:lnSpc>
              <a:spcBef>
                <a:spcPts val="2100"/>
              </a:spcBef>
              <a:spcAft>
                <a:spcPts val="0"/>
              </a:spcAft>
              <a:buClr>
                <a:srgbClr val="888888"/>
              </a:buClr>
              <a:buSzPts val="6700"/>
              <a:buNone/>
              <a:defRPr sz="6700">
                <a:solidFill>
                  <a:srgbClr val="888888"/>
                </a:solidFill>
              </a:defRPr>
            </a:lvl6pPr>
            <a:lvl7pPr marL="3200400" lvl="6" indent="-228600" algn="l">
              <a:lnSpc>
                <a:spcPct val="90000"/>
              </a:lnSpc>
              <a:spcBef>
                <a:spcPts val="2100"/>
              </a:spcBef>
              <a:spcAft>
                <a:spcPts val="0"/>
              </a:spcAft>
              <a:buClr>
                <a:srgbClr val="888888"/>
              </a:buClr>
              <a:buSzPts val="6700"/>
              <a:buNone/>
              <a:defRPr sz="6700">
                <a:solidFill>
                  <a:srgbClr val="888888"/>
                </a:solidFill>
              </a:defRPr>
            </a:lvl7pPr>
            <a:lvl8pPr marL="3657600" lvl="7" indent="-228600" algn="l">
              <a:lnSpc>
                <a:spcPct val="90000"/>
              </a:lnSpc>
              <a:spcBef>
                <a:spcPts val="2100"/>
              </a:spcBef>
              <a:spcAft>
                <a:spcPts val="0"/>
              </a:spcAft>
              <a:buClr>
                <a:srgbClr val="888888"/>
              </a:buClr>
              <a:buSzPts val="6700"/>
              <a:buNone/>
              <a:defRPr sz="6700">
                <a:solidFill>
                  <a:srgbClr val="888888"/>
                </a:solidFill>
              </a:defRPr>
            </a:lvl8pPr>
            <a:lvl9pPr marL="4114800" lvl="8" indent="-228600" algn="l">
              <a:lnSpc>
                <a:spcPct val="90000"/>
              </a:lnSpc>
              <a:spcBef>
                <a:spcPts val="2100"/>
              </a:spcBef>
              <a:spcAft>
                <a:spcPts val="0"/>
              </a:spcAft>
              <a:buClr>
                <a:srgbClr val="888888"/>
              </a:buClr>
              <a:buSzPts val="6700"/>
              <a:buNone/>
              <a:defRPr sz="6700">
                <a:solidFill>
                  <a:srgbClr val="888888"/>
                </a:solidFill>
              </a:defRPr>
            </a:lvl9pPr>
          </a:lstStyle>
          <a:p>
            <a:endParaRPr/>
          </a:p>
        </p:txBody>
      </p:sp>
      <p:sp>
        <p:nvSpPr>
          <p:cNvPr id="26" name="Google Shape;26;p4"/>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640330" y="1655240"/>
            <a:ext cx="33124140" cy="600921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2640330" y="8276166"/>
            <a:ext cx="16322040" cy="1972606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9442430" y="8276166"/>
            <a:ext cx="16322040" cy="1972606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645332" y="1655240"/>
            <a:ext cx="33124140" cy="600921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645336" y="7621272"/>
            <a:ext cx="16247028" cy="3735068"/>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4200"/>
              </a:spcBef>
              <a:spcAft>
                <a:spcPts val="0"/>
              </a:spcAft>
              <a:buClr>
                <a:schemeClr val="dk1"/>
              </a:buClr>
              <a:buSzPts val="10100"/>
              <a:buNone/>
              <a:defRPr sz="1010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600"/>
              <a:buNone/>
              <a:defRPr sz="7600" b="1"/>
            </a:lvl3pPr>
            <a:lvl4pPr marL="1828800" lvl="3" indent="-228600" algn="l">
              <a:lnSpc>
                <a:spcPct val="90000"/>
              </a:lnSpc>
              <a:spcBef>
                <a:spcPts val="2100"/>
              </a:spcBef>
              <a:spcAft>
                <a:spcPts val="0"/>
              </a:spcAft>
              <a:buClr>
                <a:schemeClr val="dk1"/>
              </a:buClr>
              <a:buSzPts val="6700"/>
              <a:buNone/>
              <a:defRPr sz="6700" b="1"/>
            </a:lvl4pPr>
            <a:lvl5pPr marL="2286000" lvl="4" indent="-228600" algn="l">
              <a:lnSpc>
                <a:spcPct val="90000"/>
              </a:lnSpc>
              <a:spcBef>
                <a:spcPts val="2100"/>
              </a:spcBef>
              <a:spcAft>
                <a:spcPts val="0"/>
              </a:spcAft>
              <a:buClr>
                <a:schemeClr val="dk1"/>
              </a:buClr>
              <a:buSzPts val="6700"/>
              <a:buNone/>
              <a:defRPr sz="6700" b="1"/>
            </a:lvl5pPr>
            <a:lvl6pPr marL="2743200" lvl="5" indent="-228600" algn="l">
              <a:lnSpc>
                <a:spcPct val="90000"/>
              </a:lnSpc>
              <a:spcBef>
                <a:spcPts val="2100"/>
              </a:spcBef>
              <a:spcAft>
                <a:spcPts val="0"/>
              </a:spcAft>
              <a:buClr>
                <a:schemeClr val="dk1"/>
              </a:buClr>
              <a:buSzPts val="6700"/>
              <a:buNone/>
              <a:defRPr sz="6700" b="1"/>
            </a:lvl6pPr>
            <a:lvl7pPr marL="3200400" lvl="6" indent="-228600" algn="l">
              <a:lnSpc>
                <a:spcPct val="90000"/>
              </a:lnSpc>
              <a:spcBef>
                <a:spcPts val="2100"/>
              </a:spcBef>
              <a:spcAft>
                <a:spcPts val="0"/>
              </a:spcAft>
              <a:buClr>
                <a:schemeClr val="dk1"/>
              </a:buClr>
              <a:buSzPts val="6700"/>
              <a:buNone/>
              <a:defRPr sz="6700" b="1"/>
            </a:lvl7pPr>
            <a:lvl8pPr marL="3657600" lvl="7" indent="-228600" algn="l">
              <a:lnSpc>
                <a:spcPct val="90000"/>
              </a:lnSpc>
              <a:spcBef>
                <a:spcPts val="2100"/>
              </a:spcBef>
              <a:spcAft>
                <a:spcPts val="0"/>
              </a:spcAft>
              <a:buClr>
                <a:schemeClr val="dk1"/>
              </a:buClr>
              <a:buSzPts val="6700"/>
              <a:buNone/>
              <a:defRPr sz="6700" b="1"/>
            </a:lvl8pPr>
            <a:lvl9pPr marL="4114800" lvl="8" indent="-228600" algn="l">
              <a:lnSpc>
                <a:spcPct val="90000"/>
              </a:lnSpc>
              <a:spcBef>
                <a:spcPts val="2100"/>
              </a:spcBef>
              <a:spcAft>
                <a:spcPts val="0"/>
              </a:spcAft>
              <a:buClr>
                <a:schemeClr val="dk1"/>
              </a:buClr>
              <a:buSzPts val="6700"/>
              <a:buNone/>
              <a:defRPr sz="6700" b="1"/>
            </a:lvl9pPr>
          </a:lstStyle>
          <a:p>
            <a:endParaRPr/>
          </a:p>
        </p:txBody>
      </p:sp>
      <p:sp>
        <p:nvSpPr>
          <p:cNvPr id="39" name="Google Shape;39;p6"/>
          <p:cNvSpPr txBox="1">
            <a:spLocks noGrp="1"/>
          </p:cNvSpPr>
          <p:nvPr>
            <p:ph type="body" idx="2"/>
          </p:nvPr>
        </p:nvSpPr>
        <p:spPr>
          <a:xfrm>
            <a:off x="2645336" y="11356340"/>
            <a:ext cx="16247028" cy="1670346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9442431" y="7621272"/>
            <a:ext cx="16327043" cy="3735068"/>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4200"/>
              </a:spcBef>
              <a:spcAft>
                <a:spcPts val="0"/>
              </a:spcAft>
              <a:buClr>
                <a:schemeClr val="dk1"/>
              </a:buClr>
              <a:buSzPts val="10100"/>
              <a:buNone/>
              <a:defRPr sz="1010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600"/>
              <a:buNone/>
              <a:defRPr sz="7600" b="1"/>
            </a:lvl3pPr>
            <a:lvl4pPr marL="1828800" lvl="3" indent="-228600" algn="l">
              <a:lnSpc>
                <a:spcPct val="90000"/>
              </a:lnSpc>
              <a:spcBef>
                <a:spcPts val="2100"/>
              </a:spcBef>
              <a:spcAft>
                <a:spcPts val="0"/>
              </a:spcAft>
              <a:buClr>
                <a:schemeClr val="dk1"/>
              </a:buClr>
              <a:buSzPts val="6700"/>
              <a:buNone/>
              <a:defRPr sz="6700" b="1"/>
            </a:lvl4pPr>
            <a:lvl5pPr marL="2286000" lvl="4" indent="-228600" algn="l">
              <a:lnSpc>
                <a:spcPct val="90000"/>
              </a:lnSpc>
              <a:spcBef>
                <a:spcPts val="2100"/>
              </a:spcBef>
              <a:spcAft>
                <a:spcPts val="0"/>
              </a:spcAft>
              <a:buClr>
                <a:schemeClr val="dk1"/>
              </a:buClr>
              <a:buSzPts val="6700"/>
              <a:buNone/>
              <a:defRPr sz="6700" b="1"/>
            </a:lvl5pPr>
            <a:lvl6pPr marL="2743200" lvl="5" indent="-228600" algn="l">
              <a:lnSpc>
                <a:spcPct val="90000"/>
              </a:lnSpc>
              <a:spcBef>
                <a:spcPts val="2100"/>
              </a:spcBef>
              <a:spcAft>
                <a:spcPts val="0"/>
              </a:spcAft>
              <a:buClr>
                <a:schemeClr val="dk1"/>
              </a:buClr>
              <a:buSzPts val="6700"/>
              <a:buNone/>
              <a:defRPr sz="6700" b="1"/>
            </a:lvl6pPr>
            <a:lvl7pPr marL="3200400" lvl="6" indent="-228600" algn="l">
              <a:lnSpc>
                <a:spcPct val="90000"/>
              </a:lnSpc>
              <a:spcBef>
                <a:spcPts val="2100"/>
              </a:spcBef>
              <a:spcAft>
                <a:spcPts val="0"/>
              </a:spcAft>
              <a:buClr>
                <a:schemeClr val="dk1"/>
              </a:buClr>
              <a:buSzPts val="6700"/>
              <a:buNone/>
              <a:defRPr sz="6700" b="1"/>
            </a:lvl7pPr>
            <a:lvl8pPr marL="3657600" lvl="7" indent="-228600" algn="l">
              <a:lnSpc>
                <a:spcPct val="90000"/>
              </a:lnSpc>
              <a:spcBef>
                <a:spcPts val="2100"/>
              </a:spcBef>
              <a:spcAft>
                <a:spcPts val="0"/>
              </a:spcAft>
              <a:buClr>
                <a:schemeClr val="dk1"/>
              </a:buClr>
              <a:buSzPts val="6700"/>
              <a:buNone/>
              <a:defRPr sz="6700" b="1"/>
            </a:lvl8pPr>
            <a:lvl9pPr marL="4114800" lvl="8" indent="-228600" algn="l">
              <a:lnSpc>
                <a:spcPct val="90000"/>
              </a:lnSpc>
              <a:spcBef>
                <a:spcPts val="2100"/>
              </a:spcBef>
              <a:spcAft>
                <a:spcPts val="0"/>
              </a:spcAft>
              <a:buClr>
                <a:schemeClr val="dk1"/>
              </a:buClr>
              <a:buSzPts val="6700"/>
              <a:buNone/>
              <a:defRPr sz="6700" b="1"/>
            </a:lvl9pPr>
          </a:lstStyle>
          <a:p>
            <a:endParaRPr/>
          </a:p>
        </p:txBody>
      </p:sp>
      <p:sp>
        <p:nvSpPr>
          <p:cNvPr id="41" name="Google Shape;41;p6"/>
          <p:cNvSpPr txBox="1">
            <a:spLocks noGrp="1"/>
          </p:cNvSpPr>
          <p:nvPr>
            <p:ph type="body" idx="4"/>
          </p:nvPr>
        </p:nvSpPr>
        <p:spPr>
          <a:xfrm>
            <a:off x="19442431" y="11356340"/>
            <a:ext cx="16327043" cy="1670346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640330" y="1655240"/>
            <a:ext cx="33124140" cy="600921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645332" y="2072640"/>
            <a:ext cx="12386549" cy="725424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3400"/>
              <a:buFont typeface="Calibri"/>
              <a:buNone/>
              <a:defRPr sz="1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6327042" y="4476333"/>
            <a:ext cx="19442430" cy="22093768"/>
          </a:xfrm>
          <a:prstGeom prst="rect">
            <a:avLst/>
          </a:prstGeom>
          <a:noFill/>
          <a:ln>
            <a:noFill/>
          </a:ln>
        </p:spPr>
        <p:txBody>
          <a:bodyPr spcFirstLastPara="1" wrap="square" lIns="91425" tIns="45700" rIns="91425" bIns="45700" anchor="t" anchorCtr="0"/>
          <a:lstStyle>
            <a:lvl1pPr marL="457200" lvl="0" indent="-1079500" algn="l">
              <a:lnSpc>
                <a:spcPct val="90000"/>
              </a:lnSpc>
              <a:spcBef>
                <a:spcPts val="4200"/>
              </a:spcBef>
              <a:spcAft>
                <a:spcPts val="0"/>
              </a:spcAft>
              <a:buClr>
                <a:schemeClr val="dk1"/>
              </a:buClr>
              <a:buSzPts val="13400"/>
              <a:buChar char="•"/>
              <a:defRPr sz="13400"/>
            </a:lvl1pPr>
            <a:lvl2pPr marL="914400" lvl="1" indent="-977900" algn="l">
              <a:lnSpc>
                <a:spcPct val="90000"/>
              </a:lnSpc>
              <a:spcBef>
                <a:spcPts val="2100"/>
              </a:spcBef>
              <a:spcAft>
                <a:spcPts val="0"/>
              </a:spcAft>
              <a:buClr>
                <a:schemeClr val="dk1"/>
              </a:buClr>
              <a:buSzPts val="11800"/>
              <a:buChar char="•"/>
              <a:defRPr sz="11800"/>
            </a:lvl2pPr>
            <a:lvl3pPr marL="1371600" lvl="2" indent="-869950" algn="l">
              <a:lnSpc>
                <a:spcPct val="90000"/>
              </a:lnSpc>
              <a:spcBef>
                <a:spcPts val="2100"/>
              </a:spcBef>
              <a:spcAft>
                <a:spcPts val="0"/>
              </a:spcAft>
              <a:buClr>
                <a:schemeClr val="dk1"/>
              </a:buClr>
              <a:buSzPts val="10100"/>
              <a:buChar char="•"/>
              <a:defRPr sz="10100"/>
            </a:lvl3pPr>
            <a:lvl4pPr marL="1828800" lvl="3" indent="-762000" algn="l">
              <a:lnSpc>
                <a:spcPct val="90000"/>
              </a:lnSpc>
              <a:spcBef>
                <a:spcPts val="2100"/>
              </a:spcBef>
              <a:spcAft>
                <a:spcPts val="0"/>
              </a:spcAft>
              <a:buClr>
                <a:schemeClr val="dk1"/>
              </a:buClr>
              <a:buSzPts val="8400"/>
              <a:buChar char="•"/>
              <a:defRPr sz="8400"/>
            </a:lvl4pPr>
            <a:lvl5pPr marL="2286000" lvl="4" indent="-762000" algn="l">
              <a:lnSpc>
                <a:spcPct val="90000"/>
              </a:lnSpc>
              <a:spcBef>
                <a:spcPts val="2100"/>
              </a:spcBef>
              <a:spcAft>
                <a:spcPts val="0"/>
              </a:spcAft>
              <a:buClr>
                <a:schemeClr val="dk1"/>
              </a:buClr>
              <a:buSzPts val="8400"/>
              <a:buChar char="•"/>
              <a:defRPr sz="8400"/>
            </a:lvl5pPr>
            <a:lvl6pPr marL="2743200" lvl="5" indent="-762000" algn="l">
              <a:lnSpc>
                <a:spcPct val="90000"/>
              </a:lnSpc>
              <a:spcBef>
                <a:spcPts val="2100"/>
              </a:spcBef>
              <a:spcAft>
                <a:spcPts val="0"/>
              </a:spcAft>
              <a:buClr>
                <a:schemeClr val="dk1"/>
              </a:buClr>
              <a:buSzPts val="8400"/>
              <a:buChar char="•"/>
              <a:defRPr sz="8400"/>
            </a:lvl6pPr>
            <a:lvl7pPr marL="3200400" lvl="6" indent="-762000" algn="l">
              <a:lnSpc>
                <a:spcPct val="90000"/>
              </a:lnSpc>
              <a:spcBef>
                <a:spcPts val="2100"/>
              </a:spcBef>
              <a:spcAft>
                <a:spcPts val="0"/>
              </a:spcAft>
              <a:buClr>
                <a:schemeClr val="dk1"/>
              </a:buClr>
              <a:buSzPts val="8400"/>
              <a:buChar char="•"/>
              <a:defRPr sz="8400"/>
            </a:lvl7pPr>
            <a:lvl8pPr marL="3657600" lvl="7" indent="-762000" algn="l">
              <a:lnSpc>
                <a:spcPct val="90000"/>
              </a:lnSpc>
              <a:spcBef>
                <a:spcPts val="2100"/>
              </a:spcBef>
              <a:spcAft>
                <a:spcPts val="0"/>
              </a:spcAft>
              <a:buClr>
                <a:schemeClr val="dk1"/>
              </a:buClr>
              <a:buSzPts val="8400"/>
              <a:buChar char="•"/>
              <a:defRPr sz="8400"/>
            </a:lvl8pPr>
            <a:lvl9pPr marL="4114800" lvl="8" indent="-762000" algn="l">
              <a:lnSpc>
                <a:spcPct val="90000"/>
              </a:lnSpc>
              <a:spcBef>
                <a:spcPts val="2100"/>
              </a:spcBef>
              <a:spcAft>
                <a:spcPts val="0"/>
              </a:spcAft>
              <a:buClr>
                <a:schemeClr val="dk1"/>
              </a:buClr>
              <a:buSzPts val="8400"/>
              <a:buChar char="•"/>
              <a:defRPr sz="8400"/>
            </a:lvl9pPr>
          </a:lstStyle>
          <a:p>
            <a:endParaRPr/>
          </a:p>
        </p:txBody>
      </p:sp>
      <p:sp>
        <p:nvSpPr>
          <p:cNvPr id="57" name="Google Shape;57;p9"/>
          <p:cNvSpPr txBox="1">
            <a:spLocks noGrp="1"/>
          </p:cNvSpPr>
          <p:nvPr>
            <p:ph type="body" idx="2"/>
          </p:nvPr>
        </p:nvSpPr>
        <p:spPr>
          <a:xfrm>
            <a:off x="2645332" y="9326880"/>
            <a:ext cx="12386549" cy="172792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4200"/>
              </a:spcBef>
              <a:spcAft>
                <a:spcPts val="0"/>
              </a:spcAft>
              <a:buClr>
                <a:schemeClr val="dk1"/>
              </a:buClr>
              <a:buSzPts val="6700"/>
              <a:buNone/>
              <a:defRPr sz="6700"/>
            </a:lvl1pPr>
            <a:lvl2pPr marL="914400" lvl="1" indent="-228600" algn="l">
              <a:lnSpc>
                <a:spcPct val="90000"/>
              </a:lnSpc>
              <a:spcBef>
                <a:spcPts val="2100"/>
              </a:spcBef>
              <a:spcAft>
                <a:spcPts val="0"/>
              </a:spcAft>
              <a:buClr>
                <a:schemeClr val="dk1"/>
              </a:buClr>
              <a:buSzPts val="5900"/>
              <a:buNone/>
              <a:defRPr sz="5900"/>
            </a:lvl2pPr>
            <a:lvl3pPr marL="1371600" lvl="2" indent="-228600" algn="l">
              <a:lnSpc>
                <a:spcPct val="90000"/>
              </a:lnSpc>
              <a:spcBef>
                <a:spcPts val="2100"/>
              </a:spcBef>
              <a:spcAft>
                <a:spcPts val="0"/>
              </a:spcAft>
              <a:buClr>
                <a:schemeClr val="dk1"/>
              </a:buClr>
              <a:buSzPts val="5000"/>
              <a:buNone/>
              <a:defRPr sz="500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58" name="Google Shape;58;p9"/>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645332" y="2072640"/>
            <a:ext cx="12386549" cy="725424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3400"/>
              <a:buFont typeface="Calibri"/>
              <a:buNone/>
              <a:defRPr sz="1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6327042" y="4476333"/>
            <a:ext cx="19442430" cy="22093768"/>
          </a:xfrm>
          <a:prstGeom prst="rect">
            <a:avLst/>
          </a:prstGeom>
          <a:noFill/>
          <a:ln>
            <a:noFill/>
          </a:ln>
        </p:spPr>
        <p:txBody>
          <a:bodyPr spcFirstLastPara="1" wrap="square" lIns="91425" tIns="45700" rIns="91425" bIns="45700" anchor="t" anchorCtr="0"/>
          <a:lstStyle>
            <a:lvl1pPr marR="0" lvl="0" algn="l" rtl="0">
              <a:lnSpc>
                <a:spcPct val="90000"/>
              </a:lnSpc>
              <a:spcBef>
                <a:spcPts val="420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1pPr>
            <a:lvl2pPr marR="0" lvl="1" algn="l" rtl="0">
              <a:lnSpc>
                <a:spcPct val="90000"/>
              </a:lnSpc>
              <a:spcBef>
                <a:spcPts val="2100"/>
              </a:spcBef>
              <a:spcAft>
                <a:spcPts val="0"/>
              </a:spcAft>
              <a:buClr>
                <a:schemeClr val="dk1"/>
              </a:buClr>
              <a:buSzPts val="11800"/>
              <a:buFont typeface="Arial"/>
              <a:buNone/>
              <a:defRPr sz="11800" b="0" i="0" u="none" strike="noStrike" cap="none">
                <a:solidFill>
                  <a:schemeClr val="dk1"/>
                </a:solidFill>
                <a:latin typeface="Calibri"/>
                <a:ea typeface="Calibri"/>
                <a:cs typeface="Calibri"/>
                <a:sym typeface="Calibri"/>
              </a:defRPr>
            </a:lvl2pPr>
            <a:lvl3pPr marR="0" lvl="2" algn="l" rtl="0">
              <a:lnSpc>
                <a:spcPct val="90000"/>
              </a:lnSpc>
              <a:spcBef>
                <a:spcPts val="2100"/>
              </a:spcBef>
              <a:spcAft>
                <a:spcPts val="0"/>
              </a:spcAft>
              <a:buClr>
                <a:schemeClr val="dk1"/>
              </a:buClr>
              <a:buSzPts val="10100"/>
              <a:buFont typeface="Arial"/>
              <a:buNone/>
              <a:defRPr sz="10100" b="0" i="0" u="none" strike="noStrike" cap="none">
                <a:solidFill>
                  <a:schemeClr val="dk1"/>
                </a:solidFill>
                <a:latin typeface="Calibri"/>
                <a:ea typeface="Calibri"/>
                <a:cs typeface="Calibri"/>
                <a:sym typeface="Calibri"/>
              </a:defRPr>
            </a:lvl3pPr>
            <a:lvl4pPr marR="0" lvl="3"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4pPr>
            <a:lvl5pPr marR="0" lvl="4"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5pPr>
            <a:lvl6pPr marR="0" lvl="5"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6pPr>
            <a:lvl7pPr marR="0" lvl="6"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7pPr>
            <a:lvl8pPr marR="0" lvl="7"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8pPr>
            <a:lvl9pPr marR="0" lvl="8"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2645332" y="9326880"/>
            <a:ext cx="12386549" cy="172792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4200"/>
              </a:spcBef>
              <a:spcAft>
                <a:spcPts val="0"/>
              </a:spcAft>
              <a:buClr>
                <a:schemeClr val="dk1"/>
              </a:buClr>
              <a:buSzPts val="6700"/>
              <a:buNone/>
              <a:defRPr sz="6700"/>
            </a:lvl1pPr>
            <a:lvl2pPr marL="914400" lvl="1" indent="-228600" algn="l">
              <a:lnSpc>
                <a:spcPct val="90000"/>
              </a:lnSpc>
              <a:spcBef>
                <a:spcPts val="2100"/>
              </a:spcBef>
              <a:spcAft>
                <a:spcPts val="0"/>
              </a:spcAft>
              <a:buClr>
                <a:schemeClr val="dk1"/>
              </a:buClr>
              <a:buSzPts val="5900"/>
              <a:buNone/>
              <a:defRPr sz="5900"/>
            </a:lvl2pPr>
            <a:lvl3pPr marL="1371600" lvl="2" indent="-228600" algn="l">
              <a:lnSpc>
                <a:spcPct val="90000"/>
              </a:lnSpc>
              <a:spcBef>
                <a:spcPts val="2100"/>
              </a:spcBef>
              <a:spcAft>
                <a:spcPts val="0"/>
              </a:spcAft>
              <a:buClr>
                <a:schemeClr val="dk1"/>
              </a:buClr>
              <a:buSzPts val="5000"/>
              <a:buNone/>
              <a:defRPr sz="500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65" name="Google Shape;65;p10"/>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0330" y="1655240"/>
            <a:ext cx="33124140" cy="600921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8500"/>
              <a:buFont typeface="Calibri"/>
              <a:buNone/>
              <a:defRPr sz="18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640330" y="8276166"/>
            <a:ext cx="33124140" cy="19726067"/>
          </a:xfrm>
          <a:prstGeom prst="rect">
            <a:avLst/>
          </a:prstGeom>
          <a:noFill/>
          <a:ln>
            <a:noFill/>
          </a:ln>
        </p:spPr>
        <p:txBody>
          <a:bodyPr spcFirstLastPara="1" wrap="square" lIns="91425" tIns="45700" rIns="91425" bIns="45700" anchor="t" anchorCtr="0"/>
          <a:lstStyle>
            <a:lvl1pPr marL="457200" marR="0" lvl="0" indent="-977900" algn="l" rtl="0">
              <a:lnSpc>
                <a:spcPct val="90000"/>
              </a:lnSpc>
              <a:spcBef>
                <a:spcPts val="4200"/>
              </a:spcBef>
              <a:spcAft>
                <a:spcPts val="0"/>
              </a:spcAft>
              <a:buClr>
                <a:schemeClr val="dk1"/>
              </a:buClr>
              <a:buSzPts val="11800"/>
              <a:buFont typeface="Arial"/>
              <a:buChar char="•"/>
              <a:defRPr sz="11800" b="0" i="0" u="none" strike="noStrike" cap="none">
                <a:solidFill>
                  <a:schemeClr val="dk1"/>
                </a:solidFill>
                <a:latin typeface="Calibri"/>
                <a:ea typeface="Calibri"/>
                <a:cs typeface="Calibri"/>
                <a:sym typeface="Calibri"/>
              </a:defRPr>
            </a:lvl1pPr>
            <a:lvl2pPr marL="914400" marR="0" lvl="1" indent="-869950" algn="l" rtl="0">
              <a:lnSpc>
                <a:spcPct val="90000"/>
              </a:lnSpc>
              <a:spcBef>
                <a:spcPts val="2100"/>
              </a:spcBef>
              <a:spcAft>
                <a:spcPts val="0"/>
              </a:spcAft>
              <a:buClr>
                <a:schemeClr val="dk1"/>
              </a:buClr>
              <a:buSzPts val="10100"/>
              <a:buFont typeface="Arial"/>
              <a:buChar char="•"/>
              <a:defRPr sz="1010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11200" algn="l" rtl="0">
              <a:lnSpc>
                <a:spcPct val="90000"/>
              </a:lnSpc>
              <a:spcBef>
                <a:spcPts val="210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4pPr>
            <a:lvl5pPr marL="2286000" marR="0" lvl="4" indent="-711200" algn="l" rtl="0">
              <a:lnSpc>
                <a:spcPct val="90000"/>
              </a:lnSpc>
              <a:spcBef>
                <a:spcPts val="210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5pPr>
            <a:lvl6pPr marL="2743200" marR="0" lvl="5" indent="-711200" algn="l" rtl="0">
              <a:lnSpc>
                <a:spcPct val="90000"/>
              </a:lnSpc>
              <a:spcBef>
                <a:spcPts val="210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6pPr>
            <a:lvl7pPr marL="3200400" marR="0" lvl="6" indent="-711200" algn="l" rtl="0">
              <a:lnSpc>
                <a:spcPct val="90000"/>
              </a:lnSpc>
              <a:spcBef>
                <a:spcPts val="210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7pPr>
            <a:lvl8pPr marL="3657600" marR="0" lvl="7" indent="-711200" algn="l" rtl="0">
              <a:lnSpc>
                <a:spcPct val="90000"/>
              </a:lnSpc>
              <a:spcBef>
                <a:spcPts val="210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8pPr>
            <a:lvl9pPr marL="4114800" marR="0" lvl="8" indent="-711200" algn="l" rtl="0">
              <a:lnSpc>
                <a:spcPct val="90000"/>
              </a:lnSpc>
              <a:spcBef>
                <a:spcPts val="210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640330" y="28815459"/>
            <a:ext cx="8641080" cy="16552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2721590" y="28815459"/>
            <a:ext cx="12961620" cy="16552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7123391" y="28815459"/>
            <a:ext cx="8641080" cy="16552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00" b="0" i="0" u="none" strike="noStrike" cap="none">
                <a:solidFill>
                  <a:srgbClr val="888888"/>
                </a:solidFill>
                <a:latin typeface="Calibri"/>
                <a:ea typeface="Calibri"/>
                <a:cs typeface="Calibri"/>
                <a:sym typeface="Calibri"/>
              </a:defRPr>
            </a:lvl1pPr>
            <a:lvl2pPr marL="0" marR="0" lvl="1" indent="0" algn="r" rtl="0">
              <a:spcBef>
                <a:spcPts val="0"/>
              </a:spcBef>
              <a:buNone/>
              <a:defRPr sz="5000" b="0" i="0" u="none" strike="noStrike" cap="none">
                <a:solidFill>
                  <a:srgbClr val="888888"/>
                </a:solidFill>
                <a:latin typeface="Calibri"/>
                <a:ea typeface="Calibri"/>
                <a:cs typeface="Calibri"/>
                <a:sym typeface="Calibri"/>
              </a:defRPr>
            </a:lvl2pPr>
            <a:lvl3pPr marL="0" marR="0" lvl="2" indent="0" algn="r" rtl="0">
              <a:spcBef>
                <a:spcPts val="0"/>
              </a:spcBef>
              <a:buNone/>
              <a:defRPr sz="5000" b="0" i="0" u="none" strike="noStrike" cap="none">
                <a:solidFill>
                  <a:srgbClr val="888888"/>
                </a:solidFill>
                <a:latin typeface="Calibri"/>
                <a:ea typeface="Calibri"/>
                <a:cs typeface="Calibri"/>
                <a:sym typeface="Calibri"/>
              </a:defRPr>
            </a:lvl3pPr>
            <a:lvl4pPr marL="0" marR="0" lvl="3" indent="0" algn="r" rtl="0">
              <a:spcBef>
                <a:spcPts val="0"/>
              </a:spcBef>
              <a:buNone/>
              <a:defRPr sz="5000" b="0" i="0" u="none" strike="noStrike" cap="none">
                <a:solidFill>
                  <a:srgbClr val="888888"/>
                </a:solidFill>
                <a:latin typeface="Calibri"/>
                <a:ea typeface="Calibri"/>
                <a:cs typeface="Calibri"/>
                <a:sym typeface="Calibri"/>
              </a:defRPr>
            </a:lvl4pPr>
            <a:lvl5pPr marL="0" marR="0" lvl="4" indent="0" algn="r" rtl="0">
              <a:spcBef>
                <a:spcPts val="0"/>
              </a:spcBef>
              <a:buNone/>
              <a:defRPr sz="5000" b="0" i="0" u="none" strike="noStrike" cap="none">
                <a:solidFill>
                  <a:srgbClr val="888888"/>
                </a:solidFill>
                <a:latin typeface="Calibri"/>
                <a:ea typeface="Calibri"/>
                <a:cs typeface="Calibri"/>
                <a:sym typeface="Calibri"/>
              </a:defRPr>
            </a:lvl5pPr>
            <a:lvl6pPr marL="0" marR="0" lvl="5" indent="0" algn="r" rtl="0">
              <a:spcBef>
                <a:spcPts val="0"/>
              </a:spcBef>
              <a:buNone/>
              <a:defRPr sz="5000" b="0" i="0" u="none" strike="noStrike" cap="none">
                <a:solidFill>
                  <a:srgbClr val="888888"/>
                </a:solidFill>
                <a:latin typeface="Calibri"/>
                <a:ea typeface="Calibri"/>
                <a:cs typeface="Calibri"/>
                <a:sym typeface="Calibri"/>
              </a:defRPr>
            </a:lvl6pPr>
            <a:lvl7pPr marL="0" marR="0" lvl="6" indent="0" algn="r" rtl="0">
              <a:spcBef>
                <a:spcPts val="0"/>
              </a:spcBef>
              <a:buNone/>
              <a:defRPr sz="5000" b="0" i="0" u="none" strike="noStrike" cap="none">
                <a:solidFill>
                  <a:srgbClr val="888888"/>
                </a:solidFill>
                <a:latin typeface="Calibri"/>
                <a:ea typeface="Calibri"/>
                <a:cs typeface="Calibri"/>
                <a:sym typeface="Calibri"/>
              </a:defRPr>
            </a:lvl7pPr>
            <a:lvl8pPr marL="0" marR="0" lvl="7" indent="0" algn="r" rtl="0">
              <a:spcBef>
                <a:spcPts val="0"/>
              </a:spcBef>
              <a:buNone/>
              <a:defRPr sz="5000" b="0" i="0" u="none" strike="noStrike" cap="none">
                <a:solidFill>
                  <a:srgbClr val="888888"/>
                </a:solidFill>
                <a:latin typeface="Calibri"/>
                <a:ea typeface="Calibri"/>
                <a:cs typeface="Calibri"/>
                <a:sym typeface="Calibri"/>
              </a:defRPr>
            </a:lvl8pPr>
            <a:lvl9pPr marL="0" marR="0" lvl="8" indent="0" algn="r" rtl="0">
              <a:spcBef>
                <a:spcPts val="0"/>
              </a:spcBef>
              <a:buNone/>
              <a:defRPr sz="5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pa.gov/climate-indicators/greenhouse-gases" TargetMode="External"/><Relationship Id="rId13" Type="http://schemas.openxmlformats.org/officeDocument/2006/relationships/image" Target="../media/image4.png"/><Relationship Id="rId18" Type="http://schemas.openxmlformats.org/officeDocument/2006/relationships/image" Target="../media/image9.jpg"/><Relationship Id="rId26" Type="http://schemas.openxmlformats.org/officeDocument/2006/relationships/image" Target="../media/image17.jpg"/><Relationship Id="rId3" Type="http://schemas.openxmlformats.org/officeDocument/2006/relationships/image" Target="../media/image1.png"/><Relationship Id="rId21" Type="http://schemas.openxmlformats.org/officeDocument/2006/relationships/image" Target="../media/image12.png"/><Relationship Id="rId7" Type="http://schemas.openxmlformats.org/officeDocument/2006/relationships/hyperlink" Target="https://www.epa.gov/acidrain/what-acid-rain" TargetMode="External"/><Relationship Id="rId12" Type="http://schemas.openxmlformats.org/officeDocument/2006/relationships/image" Target="../media/image3.png"/><Relationship Id="rId17" Type="http://schemas.openxmlformats.org/officeDocument/2006/relationships/image" Target="../media/image8.jpg"/><Relationship Id="rId25" Type="http://schemas.openxmlformats.org/officeDocument/2006/relationships/image" Target="../media/image16.jpg"/><Relationship Id="rId2" Type="http://schemas.openxmlformats.org/officeDocument/2006/relationships/notesSlide" Target="../notesSlides/notesSlide1.xml"/><Relationship Id="rId16" Type="http://schemas.openxmlformats.org/officeDocument/2006/relationships/image" Target="../media/image7.jpg"/><Relationship Id="rId20" Type="http://schemas.openxmlformats.org/officeDocument/2006/relationships/image" Target="../media/image11.png"/><Relationship Id="rId29"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hyperlink" Target="https://www.epa.gov/heat-islands/learn-about-heat-islands" TargetMode="External"/><Relationship Id="rId11" Type="http://schemas.openxmlformats.org/officeDocument/2006/relationships/hyperlink" Target="https://www.bioenergyconsult.com/sewage-cement-industry/" TargetMode="External"/><Relationship Id="rId24" Type="http://schemas.openxmlformats.org/officeDocument/2006/relationships/image" Target="../media/image15.jpg"/><Relationship Id="rId5" Type="http://schemas.openxmlformats.org/officeDocument/2006/relationships/hyperlink" Target="https://www.worldatlas.com/articles/urban-heat-island-causes-and-consequences.html" TargetMode="External"/><Relationship Id="rId15" Type="http://schemas.openxmlformats.org/officeDocument/2006/relationships/image" Target="../media/image6.jpg"/><Relationship Id="rId23" Type="http://schemas.openxmlformats.org/officeDocument/2006/relationships/image" Target="../media/image14.jpg"/><Relationship Id="rId28" Type="http://schemas.openxmlformats.org/officeDocument/2006/relationships/image" Target="../media/image19.jpg"/><Relationship Id="rId10" Type="http://schemas.openxmlformats.org/officeDocument/2006/relationships/hyperlink" Target="https://www.epa.gov/sites/production/files/2018-11/documents/heat-drying-factsheet.pdf" TargetMode="External"/><Relationship Id="rId19" Type="http://schemas.openxmlformats.org/officeDocument/2006/relationships/image" Target="../media/image10.png"/><Relationship Id="rId31"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hyperlink" Target="https://www.epa.gov/biosolids/heat-drying" TargetMode="External"/><Relationship Id="rId14" Type="http://schemas.openxmlformats.org/officeDocument/2006/relationships/image" Target="../media/image5.jpg"/><Relationship Id="rId22" Type="http://schemas.openxmlformats.org/officeDocument/2006/relationships/image" Target="../media/image13.jpg"/><Relationship Id="rId27" Type="http://schemas.openxmlformats.org/officeDocument/2006/relationships/image" Target="../media/image18.jpg"/><Relationship Id="rId30"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3"/>
          <p:cNvSpPr txBox="1"/>
          <p:nvPr/>
        </p:nvSpPr>
        <p:spPr>
          <a:xfrm flipH="1">
            <a:off x="1114200" y="454600"/>
            <a:ext cx="35720400" cy="353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i="0" u="sng" strike="noStrike" cap="none" dirty="0">
                <a:solidFill>
                  <a:schemeClr val="dk1"/>
                </a:solidFill>
                <a:latin typeface="Verdana"/>
                <a:ea typeface="Verdana"/>
                <a:cs typeface="Verdana"/>
                <a:sym typeface="Verdana"/>
              </a:rPr>
              <a:t>Analysis of Urban Heat Islands with Air Flow Simulations</a:t>
            </a:r>
            <a:r>
              <a:rPr lang="en-US" sz="7000" b="1" i="0" u="sng" strike="noStrike" cap="none" dirty="0">
                <a:solidFill>
                  <a:schemeClr val="dk1"/>
                </a:solidFill>
                <a:latin typeface="Verdana"/>
                <a:ea typeface="Verdana"/>
                <a:cs typeface="Verdana"/>
                <a:sym typeface="Verdana"/>
              </a:rPr>
              <a:t> </a:t>
            </a:r>
            <a:endParaRPr sz="5400" b="0" i="1" u="sng" strike="noStrike" cap="none" dirty="0">
              <a:solidFill>
                <a:schemeClr val="dk1"/>
              </a:solidFill>
              <a:latin typeface="Verdana"/>
              <a:ea typeface="Verdana"/>
              <a:cs typeface="Verdana"/>
              <a:sym typeface="Verdana"/>
            </a:endParaRPr>
          </a:p>
          <a:p>
            <a:pPr marL="0" marR="0" lvl="0" indent="0" algn="ctr" rtl="0">
              <a:spcBef>
                <a:spcPts val="0"/>
              </a:spcBef>
              <a:spcAft>
                <a:spcPts val="0"/>
              </a:spcAft>
              <a:buNone/>
            </a:pPr>
            <a:r>
              <a:rPr lang="en-US" sz="5000" b="0" i="1" u="none" strike="noStrike" cap="none" dirty="0">
                <a:solidFill>
                  <a:schemeClr val="dk1"/>
                </a:solidFill>
                <a:latin typeface="Verdana"/>
                <a:ea typeface="Verdana"/>
                <a:cs typeface="Verdana"/>
                <a:sym typeface="Verdana"/>
              </a:rPr>
              <a:t>Carlos Villalva, Xiao Lin, Timothy Medina</a:t>
            </a:r>
            <a:endParaRPr sz="5000" dirty="0"/>
          </a:p>
          <a:p>
            <a:pPr marL="0" marR="0" lvl="0" indent="0" algn="ctr" rtl="0">
              <a:spcBef>
                <a:spcPts val="0"/>
              </a:spcBef>
              <a:spcAft>
                <a:spcPts val="0"/>
              </a:spcAft>
              <a:buNone/>
            </a:pPr>
            <a:r>
              <a:rPr lang="en-US" sz="5000" b="0" i="1" u="none" strike="noStrike" cap="none" dirty="0">
                <a:solidFill>
                  <a:schemeClr val="dk1"/>
                </a:solidFill>
                <a:latin typeface="Verdana"/>
                <a:ea typeface="Verdana"/>
                <a:cs typeface="Verdana"/>
                <a:sym typeface="Verdana"/>
              </a:rPr>
              <a:t>Mentor: Prof. Masato Nakamura</a:t>
            </a:r>
            <a:r>
              <a:rPr lang="en-US" sz="5400" b="0" i="1" u="none" strike="noStrike" cap="none" dirty="0">
                <a:solidFill>
                  <a:schemeClr val="dk1"/>
                </a:solidFill>
                <a:latin typeface="Verdana"/>
                <a:ea typeface="Verdana"/>
                <a:cs typeface="Verdana"/>
                <a:sym typeface="Verdana"/>
              </a:rPr>
              <a:t> </a:t>
            </a:r>
            <a:endParaRPr dirty="0"/>
          </a:p>
          <a:p>
            <a:pPr marL="0" marR="0" lvl="0" indent="0" algn="ctr" rtl="0">
              <a:spcBef>
                <a:spcPts val="0"/>
              </a:spcBef>
              <a:spcAft>
                <a:spcPts val="0"/>
              </a:spcAft>
              <a:buNone/>
            </a:pPr>
            <a:r>
              <a:rPr lang="en-US" sz="3000" b="0" i="1" u="none" strike="noStrike" cap="none" dirty="0">
                <a:solidFill>
                  <a:schemeClr val="dk1"/>
                </a:solidFill>
                <a:latin typeface="Verdana"/>
                <a:ea typeface="Verdana"/>
                <a:cs typeface="Verdana"/>
                <a:sym typeface="Verdana"/>
              </a:rPr>
              <a:t>CUNY New York City College of Technology </a:t>
            </a:r>
            <a:endParaRPr sz="3000" dirty="0"/>
          </a:p>
        </p:txBody>
      </p:sp>
      <p:pic>
        <p:nvPicPr>
          <p:cNvPr id="3" name="Picture 2">
            <a:extLst>
              <a:ext uri="{FF2B5EF4-FFF2-40B4-BE49-F238E27FC236}">
                <a16:creationId xmlns:a16="http://schemas.microsoft.com/office/drawing/2014/main" id="{AEB04E20-BFB4-49A8-A645-5428C47681F9}"/>
              </a:ext>
            </a:extLst>
          </p:cNvPr>
          <p:cNvPicPr>
            <a:picLocks noChangeAspect="1"/>
          </p:cNvPicPr>
          <p:nvPr/>
        </p:nvPicPr>
        <p:blipFill>
          <a:blip r:embed="rId3"/>
          <a:stretch>
            <a:fillRect/>
          </a:stretch>
        </p:blipFill>
        <p:spPr>
          <a:xfrm>
            <a:off x="942017" y="1029051"/>
            <a:ext cx="2779261" cy="277926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46216" y="824959"/>
            <a:ext cx="3945083" cy="2961606"/>
          </a:xfrm>
          <a:prstGeom prst="rect">
            <a:avLst/>
          </a:prstGeom>
        </p:spPr>
      </p:pic>
      <p:sp>
        <p:nvSpPr>
          <p:cNvPr id="84" name="Google Shape;84;p13"/>
          <p:cNvSpPr/>
          <p:nvPr/>
        </p:nvSpPr>
        <p:spPr>
          <a:xfrm>
            <a:off x="613499" y="496943"/>
            <a:ext cx="37177800" cy="300957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p:txBody>
      </p:sp>
      <p:sp>
        <p:nvSpPr>
          <p:cNvPr id="85" name="Google Shape;85;p13"/>
          <p:cNvSpPr/>
          <p:nvPr/>
        </p:nvSpPr>
        <p:spPr>
          <a:xfrm>
            <a:off x="11708200" y="18708500"/>
            <a:ext cx="15847067" cy="11194325"/>
          </a:xfrm>
          <a:prstGeom prst="rect">
            <a:avLst/>
          </a:prstGeom>
          <a:noFill/>
          <a:ln w="127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t>
            </a:r>
            <a:endParaRPr/>
          </a:p>
        </p:txBody>
      </p:sp>
      <p:sp>
        <p:nvSpPr>
          <p:cNvPr id="87" name="Google Shape;87;p13"/>
          <p:cNvSpPr/>
          <p:nvPr/>
        </p:nvSpPr>
        <p:spPr>
          <a:xfrm>
            <a:off x="11708200" y="3973200"/>
            <a:ext cx="25450925" cy="14126651"/>
          </a:xfrm>
          <a:prstGeom prst="rect">
            <a:avLst/>
          </a:prstGeom>
          <a:noFill/>
          <a:ln w="127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114200" y="3973200"/>
            <a:ext cx="10173900" cy="14126651"/>
          </a:xfrm>
          <a:prstGeom prst="rect">
            <a:avLst/>
          </a:prstGeom>
          <a:noFill/>
          <a:ln w="127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a:solidFill>
                  <a:schemeClr val="dk1"/>
                </a:solidFill>
                <a:latin typeface="Times New Roman"/>
                <a:ea typeface="Times New Roman"/>
                <a:cs typeface="Times New Roman"/>
                <a:sym typeface="Times New Roman"/>
              </a:rPr>
              <a:t>Combinations of vehicles, buildings and industry within metropolitan areas produce higher thermal emittance defined as an urban heat island. Compared to surrounding rural areas, urban heat islands like New York City substantially have high-volume of building material (concrete and asphalt), low-volume of green spaces and unique building patterns. Within New York City gas emissions are released, but the resultant location is unknown due to high thermal emittance and outdoor air flow. Gas emissions precedently released into the atmosphere could remain 298+ years. Pollutants are capable of chemically combining with water, then becoming acid rain. As thermal emittance is released from land surfaces within urban heat islands, indirect dry heating occurs causing dry deposition. The goal of this project is to produce an air flow simulation model of downtown Brooklyn, capable of locating existing air flow patterns and thermal emittance. From collected InSitu data, a running simulation model using SolidWorks showcasing the New York City College of Technology campus unique building pattern and air flow. The analysis provided areas with higher heat emittance have lower air flow velocity compared to areas with lower heat emittance which had higher air flow velocity. By creating an air flow model which also indicates heat emittance in lower downtown Brooklyn, future energy conversions will indicate resultant location of dry deposition. </a:t>
            </a:r>
            <a:endParaRPr>
              <a:solidFill>
                <a:schemeClr val="dk1"/>
              </a:solidFill>
            </a:endParaRPr>
          </a:p>
        </p:txBody>
      </p:sp>
      <p:sp>
        <p:nvSpPr>
          <p:cNvPr id="89" name="Google Shape;89;p13"/>
          <p:cNvSpPr/>
          <p:nvPr/>
        </p:nvSpPr>
        <p:spPr>
          <a:xfrm>
            <a:off x="222678" y="176490"/>
            <a:ext cx="914400" cy="9144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p:nvPr/>
        </p:nvSpPr>
        <p:spPr>
          <a:xfrm>
            <a:off x="222564" y="29940784"/>
            <a:ext cx="914400" cy="9144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p:nvPr/>
        </p:nvSpPr>
        <p:spPr>
          <a:xfrm>
            <a:off x="37247772" y="29940781"/>
            <a:ext cx="914400" cy="9144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37222034" y="187873"/>
            <a:ext cx="914400" cy="9144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3"/>
          <p:cNvSpPr/>
          <p:nvPr/>
        </p:nvSpPr>
        <p:spPr>
          <a:xfrm>
            <a:off x="3698400" y="3479800"/>
            <a:ext cx="5262900" cy="1035900"/>
          </a:xfrm>
          <a:prstGeom prst="ellipse">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chemeClr val="lt1"/>
                </a:solidFill>
                <a:latin typeface="Verdana"/>
                <a:ea typeface="Verdana"/>
                <a:cs typeface="Verdana"/>
                <a:sym typeface="Verdana"/>
              </a:rPr>
              <a:t>ABSTRACT</a:t>
            </a:r>
            <a:endParaRPr sz="1800" b="0" i="0" u="none" strike="noStrike" cap="none">
              <a:solidFill>
                <a:schemeClr val="lt1"/>
              </a:solidFill>
              <a:latin typeface="Calibri"/>
              <a:ea typeface="Calibri"/>
              <a:cs typeface="Calibri"/>
              <a:sym typeface="Calibri"/>
            </a:endParaRPr>
          </a:p>
        </p:txBody>
      </p:sp>
      <p:sp>
        <p:nvSpPr>
          <p:cNvPr id="94" name="Google Shape;94;p13"/>
          <p:cNvSpPr/>
          <p:nvPr/>
        </p:nvSpPr>
        <p:spPr>
          <a:xfrm>
            <a:off x="27926140" y="24732161"/>
            <a:ext cx="9232985" cy="3288483"/>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457200" lvl="0" indent="0" algn="just" rtl="0">
              <a:lnSpc>
                <a:spcPct val="115000"/>
              </a:lnSpc>
              <a:spcBef>
                <a:spcPts val="0"/>
              </a:spcBef>
              <a:spcAft>
                <a:spcPts val="0"/>
              </a:spcAft>
              <a:buNone/>
            </a:pPr>
            <a:endParaRPr b="1" dirty="0">
              <a:solidFill>
                <a:srgbClr val="21212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rgbClr val="212121"/>
              </a:buClr>
              <a:buSzPts val="1400"/>
              <a:buFont typeface="Times New Roman"/>
              <a:buAutoNum type="arabicPeriod"/>
            </a:pPr>
            <a:r>
              <a:rPr lang="en-US" b="1" dirty="0">
                <a:solidFill>
                  <a:srgbClr val="212121"/>
                </a:solidFill>
                <a:latin typeface="Times New Roman"/>
                <a:ea typeface="Times New Roman"/>
                <a:cs typeface="Times New Roman"/>
                <a:sym typeface="Times New Roman"/>
              </a:rPr>
              <a:t>Learn About Heat Islands</a:t>
            </a:r>
            <a:endParaRPr b="1" dirty="0">
              <a:solidFill>
                <a:srgbClr val="21212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u="sng" dirty="0">
                <a:solidFill>
                  <a:srgbClr val="1155CC"/>
                </a:solidFill>
                <a:latin typeface="Times New Roman"/>
                <a:ea typeface="Times New Roman"/>
                <a:cs typeface="Times New Roman"/>
                <a:sym typeface="Times New Roman"/>
                <a:hlinkClick r:id="rId5"/>
              </a:rPr>
              <a:t>https://www.worldatlas.com/articles/urban-heat-island-causes-and-consequences.html</a:t>
            </a:r>
            <a:r>
              <a:rPr lang="en-US" dirty="0">
                <a:solidFill>
                  <a:srgbClr val="212121"/>
                </a:solidFill>
                <a:latin typeface="Times New Roman"/>
                <a:ea typeface="Times New Roman"/>
                <a:cs typeface="Times New Roman"/>
                <a:sym typeface="Times New Roman"/>
              </a:rPr>
              <a:t> </a:t>
            </a:r>
            <a:endParaRPr dirty="0">
              <a:solidFill>
                <a:srgbClr val="21212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u="sng" dirty="0">
                <a:solidFill>
                  <a:srgbClr val="1155CC"/>
                </a:solidFill>
                <a:latin typeface="Times New Roman"/>
                <a:ea typeface="Times New Roman"/>
                <a:cs typeface="Times New Roman"/>
                <a:sym typeface="Times New Roman"/>
                <a:hlinkClick r:id="rId6"/>
              </a:rPr>
              <a:t>https://www.epa.gov/heat-islands/learn-about-heat-islands</a:t>
            </a:r>
            <a:r>
              <a:rPr lang="en-US" dirty="0">
                <a:solidFill>
                  <a:schemeClr val="dk1"/>
                </a:solidFill>
                <a:latin typeface="Times New Roman"/>
                <a:ea typeface="Times New Roman"/>
                <a:cs typeface="Times New Roman"/>
                <a:sym typeface="Times New Roman"/>
              </a:rPr>
              <a:t> </a:t>
            </a:r>
            <a:endParaRPr dirty="0">
              <a:solidFill>
                <a:srgbClr val="212121"/>
              </a:solidFill>
              <a:latin typeface="Times New Roman"/>
              <a:ea typeface="Times New Roman"/>
              <a:cs typeface="Times New Roman"/>
              <a:sym typeface="Times New Roman"/>
            </a:endParaRPr>
          </a:p>
          <a:p>
            <a:pPr marL="139700" lvl="0" algn="just" rtl="0">
              <a:lnSpc>
                <a:spcPct val="115000"/>
              </a:lnSpc>
              <a:spcBef>
                <a:spcPts val="0"/>
              </a:spcBef>
              <a:spcAft>
                <a:spcPts val="0"/>
              </a:spcAft>
              <a:buClr>
                <a:srgbClr val="212121"/>
              </a:buClr>
              <a:buSzPts val="1400"/>
            </a:pPr>
            <a:r>
              <a:rPr lang="en-US" b="1" dirty="0">
                <a:solidFill>
                  <a:srgbClr val="212121"/>
                </a:solidFill>
                <a:latin typeface="Times New Roman"/>
                <a:ea typeface="Times New Roman"/>
                <a:cs typeface="Times New Roman"/>
                <a:sym typeface="Times New Roman"/>
              </a:rPr>
              <a:t>What is Acid Rain?</a:t>
            </a:r>
            <a:endParaRPr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u="sng" dirty="0">
                <a:solidFill>
                  <a:srgbClr val="1155CC"/>
                </a:solidFill>
                <a:latin typeface="Times New Roman"/>
                <a:ea typeface="Times New Roman"/>
                <a:cs typeface="Times New Roman"/>
                <a:sym typeface="Times New Roman"/>
                <a:hlinkClick r:id="rId7"/>
              </a:rPr>
              <a:t>https://www.epa.gov/acidrain/what-acid-rain</a:t>
            </a:r>
            <a:endParaRPr dirty="0">
              <a:solidFill>
                <a:schemeClr val="dk1"/>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r>
              <a:rPr lang="en-US" u="sng" dirty="0">
                <a:solidFill>
                  <a:srgbClr val="1155CC"/>
                </a:solidFill>
                <a:latin typeface="Times New Roman"/>
                <a:ea typeface="Times New Roman"/>
                <a:cs typeface="Times New Roman"/>
                <a:sym typeface="Times New Roman"/>
                <a:hlinkClick r:id="rId8"/>
              </a:rPr>
              <a:t>https://www.epa.gov/climate-indicators/greenhouse-gases</a:t>
            </a:r>
            <a:r>
              <a:rPr lang="en-US"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139700" lvl="0" algn="just" rtl="0">
              <a:lnSpc>
                <a:spcPct val="115000"/>
              </a:lnSpc>
              <a:spcBef>
                <a:spcPts val="0"/>
              </a:spcBef>
              <a:spcAft>
                <a:spcPts val="0"/>
              </a:spcAft>
              <a:buClr>
                <a:schemeClr val="dk1"/>
              </a:buClr>
              <a:buSzPts val="1400"/>
            </a:pPr>
            <a:r>
              <a:rPr lang="en-US" b="1" dirty="0">
                <a:solidFill>
                  <a:srgbClr val="212121"/>
                </a:solidFill>
                <a:latin typeface="Times New Roman"/>
                <a:ea typeface="Times New Roman"/>
                <a:cs typeface="Times New Roman"/>
                <a:sym typeface="Times New Roman"/>
              </a:rPr>
              <a:t>Heat Drying</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u="sng" dirty="0">
                <a:solidFill>
                  <a:srgbClr val="1155CC"/>
                </a:solidFill>
                <a:latin typeface="Times New Roman"/>
                <a:ea typeface="Times New Roman"/>
                <a:cs typeface="Times New Roman"/>
                <a:sym typeface="Times New Roman"/>
                <a:hlinkClick r:id="rId9"/>
              </a:rPr>
              <a:t>https://www.epa.gov/biosolids/heat-drying</a:t>
            </a:r>
            <a:endParaRPr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u="sng" dirty="0">
                <a:solidFill>
                  <a:srgbClr val="1155CC"/>
                </a:solidFill>
                <a:latin typeface="Times New Roman"/>
                <a:ea typeface="Times New Roman"/>
                <a:cs typeface="Times New Roman"/>
                <a:sym typeface="Times New Roman"/>
                <a:hlinkClick r:id="rId10"/>
              </a:rPr>
              <a:t>https://www.epa.gov/sites/production/files/2018-11/documents/heat-drying-factsheet.pdf</a:t>
            </a:r>
            <a:endParaRPr dirty="0">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212121"/>
              </a:buClr>
              <a:buSzPts val="1400"/>
              <a:buFont typeface="Times New Roman"/>
              <a:buAutoNum type="arabicPeriod"/>
            </a:pPr>
            <a:r>
              <a:rPr lang="en-US" b="1" dirty="0">
                <a:solidFill>
                  <a:srgbClr val="333333"/>
                </a:solidFill>
                <a:latin typeface="Times New Roman"/>
                <a:ea typeface="Times New Roman"/>
                <a:cs typeface="Times New Roman"/>
                <a:sym typeface="Times New Roman"/>
              </a:rPr>
              <a:t>Use of Sewage Sludge in Cement Industry</a:t>
            </a:r>
            <a:endParaRPr b="1"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u="sng" dirty="0">
                <a:solidFill>
                  <a:srgbClr val="1155CC"/>
                </a:solidFill>
                <a:latin typeface="Times New Roman"/>
                <a:ea typeface="Times New Roman"/>
                <a:cs typeface="Times New Roman"/>
                <a:sym typeface="Times New Roman"/>
                <a:hlinkClick r:id="rId11"/>
              </a:rPr>
              <a:t>https://www.bioenergyconsult.com/sewage-cement-industry</a:t>
            </a:r>
            <a:r>
              <a:rPr lang="en-US" sz="1200" u="sng" dirty="0">
                <a:solidFill>
                  <a:srgbClr val="1155CC"/>
                </a:solidFill>
                <a:latin typeface="Times New Roman"/>
                <a:ea typeface="Times New Roman"/>
                <a:cs typeface="Times New Roman"/>
                <a:sym typeface="Times New Roman"/>
                <a:hlinkClick r:id="rId11"/>
              </a:rPr>
              <a:t>/</a:t>
            </a:r>
            <a:endParaRPr sz="1800" dirty="0">
              <a:solidFill>
                <a:schemeClr val="lt1"/>
              </a:solidFill>
              <a:latin typeface="Calibri"/>
              <a:ea typeface="Calibri"/>
              <a:cs typeface="Calibri"/>
              <a:sym typeface="Calibri"/>
            </a:endParaRPr>
          </a:p>
        </p:txBody>
      </p:sp>
      <p:sp>
        <p:nvSpPr>
          <p:cNvPr id="95" name="Google Shape;95;p13"/>
          <p:cNvSpPr/>
          <p:nvPr/>
        </p:nvSpPr>
        <p:spPr>
          <a:xfrm>
            <a:off x="17306138" y="18263763"/>
            <a:ext cx="6618000" cy="914400"/>
          </a:xfrm>
          <a:prstGeom prst="ellipse">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chemeClr val="lt1"/>
                </a:solidFill>
                <a:latin typeface="Verdana"/>
                <a:ea typeface="Verdana"/>
                <a:cs typeface="Verdana"/>
                <a:sym typeface="Verdana"/>
              </a:rPr>
              <a:t>DATA</a:t>
            </a:r>
            <a:r>
              <a:rPr lang="en-US" sz="3600" dirty="0">
                <a:solidFill>
                  <a:schemeClr val="lt1"/>
                </a:solidFill>
                <a:latin typeface="Verdana"/>
                <a:ea typeface="Verdana"/>
                <a:cs typeface="Verdana"/>
                <a:sym typeface="Verdana"/>
              </a:rPr>
              <a:t> </a:t>
            </a:r>
            <a:r>
              <a:rPr lang="en-US" sz="3600" b="0" i="0" u="none" strike="noStrike" cap="none" dirty="0">
                <a:solidFill>
                  <a:schemeClr val="lt1"/>
                </a:solidFill>
                <a:latin typeface="Verdana"/>
                <a:ea typeface="Verdana"/>
                <a:cs typeface="Verdana"/>
                <a:sym typeface="Verdana"/>
              </a:rPr>
              <a:t>ANALYSIS</a:t>
            </a:r>
            <a:endParaRPr sz="1800" b="0" i="0" u="none" strike="noStrike" cap="none" dirty="0">
              <a:solidFill>
                <a:schemeClr val="lt1"/>
              </a:solidFill>
              <a:latin typeface="Calibri"/>
              <a:ea typeface="Calibri"/>
              <a:cs typeface="Calibri"/>
              <a:sym typeface="Calibri"/>
            </a:endParaRPr>
          </a:p>
        </p:txBody>
      </p:sp>
      <p:sp>
        <p:nvSpPr>
          <p:cNvPr id="96" name="Google Shape;96;p13"/>
          <p:cNvSpPr txBox="1"/>
          <p:nvPr/>
        </p:nvSpPr>
        <p:spPr>
          <a:xfrm>
            <a:off x="12660675" y="16382050"/>
            <a:ext cx="13584300" cy="178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solidFill>
                  <a:schemeClr val="dk1"/>
                </a:solidFill>
                <a:latin typeface="Times New Roman"/>
                <a:ea typeface="Times New Roman"/>
                <a:cs typeface="Times New Roman"/>
                <a:sym typeface="Times New Roman"/>
              </a:rPr>
              <a:t>The comparison of day-time and night-time data, it show that the average day-time velocity is 0.2 m/s(0.6ft/s) faster than average night-time velocity. The average night-time temperature is 1 ℃(33.8℉) higher than the average day-time temperature.</a:t>
            </a:r>
            <a:endParaRPr sz="30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000" dirty="0">
              <a:solidFill>
                <a:schemeClr val="dk1"/>
              </a:solidFill>
              <a:latin typeface="Times New Roman"/>
              <a:ea typeface="Times New Roman"/>
              <a:cs typeface="Times New Roman"/>
              <a:sym typeface="Times New Roman"/>
            </a:endParaRPr>
          </a:p>
        </p:txBody>
      </p:sp>
      <p:sp>
        <p:nvSpPr>
          <p:cNvPr id="97" name="Google Shape;97;p13"/>
          <p:cNvSpPr txBox="1"/>
          <p:nvPr/>
        </p:nvSpPr>
        <p:spPr>
          <a:xfrm>
            <a:off x="14074100" y="9057628"/>
            <a:ext cx="38004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Fig.1. Air Flow simulation result  of the Day-Time Velocity </a:t>
            </a:r>
            <a:endParaRPr sz="1200">
              <a:latin typeface="Calibri"/>
              <a:ea typeface="Calibri"/>
              <a:cs typeface="Calibri"/>
              <a:sym typeface="Calibri"/>
            </a:endParaRPr>
          </a:p>
        </p:txBody>
      </p:sp>
      <p:sp>
        <p:nvSpPr>
          <p:cNvPr id="98" name="Google Shape;98;p13"/>
          <p:cNvSpPr txBox="1"/>
          <p:nvPr/>
        </p:nvSpPr>
        <p:spPr>
          <a:xfrm>
            <a:off x="13986800" y="13058250"/>
            <a:ext cx="39750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Fig. 3. Air Flow simulation result of the Night-Time Velocity </a:t>
            </a:r>
            <a:endParaRPr sz="1200">
              <a:latin typeface="Calibri"/>
              <a:ea typeface="Calibri"/>
              <a:cs typeface="Calibri"/>
              <a:sym typeface="Calibri"/>
            </a:endParaRPr>
          </a:p>
        </p:txBody>
      </p:sp>
      <p:sp>
        <p:nvSpPr>
          <p:cNvPr id="99" name="Google Shape;99;p13"/>
          <p:cNvSpPr txBox="1"/>
          <p:nvPr/>
        </p:nvSpPr>
        <p:spPr>
          <a:xfrm>
            <a:off x="20774663" y="9195723"/>
            <a:ext cx="4377900" cy="34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Fig.2. Air Flow simulation result  of the Day-Time Temperature </a:t>
            </a:r>
            <a:endParaRPr sz="1200">
              <a:latin typeface="Calibri"/>
              <a:ea typeface="Calibri"/>
              <a:cs typeface="Calibri"/>
              <a:sym typeface="Calibri"/>
            </a:endParaRPr>
          </a:p>
        </p:txBody>
      </p:sp>
      <p:sp>
        <p:nvSpPr>
          <p:cNvPr id="100" name="Google Shape;100;p13"/>
          <p:cNvSpPr txBox="1"/>
          <p:nvPr/>
        </p:nvSpPr>
        <p:spPr>
          <a:xfrm>
            <a:off x="20774638" y="13047125"/>
            <a:ext cx="4377900"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Fig.4. Air Flow simulation result  of the Night-Time Temperature </a:t>
            </a:r>
            <a:endParaRPr sz="1200">
              <a:latin typeface="Calibri"/>
              <a:ea typeface="Calibri"/>
              <a:cs typeface="Calibri"/>
              <a:sym typeface="Calibri"/>
            </a:endParaRPr>
          </a:p>
        </p:txBody>
      </p:sp>
      <p:sp>
        <p:nvSpPr>
          <p:cNvPr id="101" name="Google Shape;101;p13"/>
          <p:cNvSpPr txBox="1"/>
          <p:nvPr/>
        </p:nvSpPr>
        <p:spPr>
          <a:xfrm>
            <a:off x="14292500" y="16058938"/>
            <a:ext cx="2605200" cy="3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Calibri"/>
                <a:ea typeface="Calibri"/>
                <a:cs typeface="Calibri"/>
                <a:sym typeface="Calibri"/>
              </a:rPr>
              <a:t>Fig.5. Velocity: Day time V.S Night Time</a:t>
            </a:r>
            <a:endParaRPr sz="1200">
              <a:latin typeface="Calibri"/>
              <a:ea typeface="Calibri"/>
              <a:cs typeface="Calibri"/>
              <a:sym typeface="Calibri"/>
            </a:endParaRPr>
          </a:p>
        </p:txBody>
      </p:sp>
      <p:pic>
        <p:nvPicPr>
          <p:cNvPr id="102" name="Google Shape;102;p13"/>
          <p:cNvPicPr preferRelativeResize="0"/>
          <p:nvPr/>
        </p:nvPicPr>
        <p:blipFill>
          <a:blip r:embed="rId12">
            <a:alphaModFix/>
          </a:blip>
          <a:stretch>
            <a:fillRect/>
          </a:stretch>
        </p:blipFill>
        <p:spPr>
          <a:xfrm>
            <a:off x="20615138" y="13437450"/>
            <a:ext cx="4572000" cy="2743200"/>
          </a:xfrm>
          <a:prstGeom prst="rect">
            <a:avLst/>
          </a:prstGeom>
          <a:noFill/>
          <a:ln>
            <a:noFill/>
          </a:ln>
        </p:spPr>
      </p:pic>
      <p:pic>
        <p:nvPicPr>
          <p:cNvPr id="103" name="Google Shape;103;p13"/>
          <p:cNvPicPr preferRelativeResize="0"/>
          <p:nvPr/>
        </p:nvPicPr>
        <p:blipFill>
          <a:blip r:embed="rId13">
            <a:alphaModFix/>
          </a:blip>
          <a:stretch>
            <a:fillRect/>
          </a:stretch>
        </p:blipFill>
        <p:spPr>
          <a:xfrm>
            <a:off x="13304338" y="13417186"/>
            <a:ext cx="4581525" cy="2743200"/>
          </a:xfrm>
          <a:prstGeom prst="rect">
            <a:avLst/>
          </a:prstGeom>
          <a:noFill/>
          <a:ln>
            <a:noFill/>
          </a:ln>
        </p:spPr>
      </p:pic>
      <p:sp>
        <p:nvSpPr>
          <p:cNvPr id="104" name="Google Shape;104;p13"/>
          <p:cNvSpPr txBox="1"/>
          <p:nvPr/>
        </p:nvSpPr>
        <p:spPr>
          <a:xfrm>
            <a:off x="21380200" y="16107425"/>
            <a:ext cx="3334800" cy="34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Calibri"/>
                <a:ea typeface="Calibri"/>
                <a:cs typeface="Calibri"/>
                <a:sym typeface="Calibri"/>
              </a:rPr>
              <a:t>Fig.6.  Temperature: Day time V.S Night Time</a:t>
            </a:r>
            <a:endParaRPr sz="1200">
              <a:latin typeface="Calibri"/>
              <a:ea typeface="Calibri"/>
              <a:cs typeface="Calibri"/>
              <a:sym typeface="Calibri"/>
            </a:endParaRPr>
          </a:p>
        </p:txBody>
      </p:sp>
      <p:pic>
        <p:nvPicPr>
          <p:cNvPr id="105" name="Google Shape;105;p13"/>
          <p:cNvPicPr preferRelativeResize="0"/>
          <p:nvPr/>
        </p:nvPicPr>
        <p:blipFill>
          <a:blip r:embed="rId14">
            <a:alphaModFix/>
          </a:blip>
          <a:stretch>
            <a:fillRect/>
          </a:stretch>
        </p:blipFill>
        <p:spPr>
          <a:xfrm>
            <a:off x="12286100" y="4936700"/>
            <a:ext cx="6618000" cy="3889800"/>
          </a:xfrm>
          <a:prstGeom prst="rect">
            <a:avLst/>
          </a:prstGeom>
          <a:noFill/>
          <a:ln w="9525" cap="flat" cmpd="sng">
            <a:solidFill>
              <a:srgbClr val="EFEFEF"/>
            </a:solidFill>
            <a:prstDash val="solid"/>
            <a:round/>
            <a:headEnd type="none" w="sm" len="sm"/>
            <a:tailEnd type="none" w="sm" len="sm"/>
          </a:ln>
        </p:spPr>
      </p:pic>
      <p:pic>
        <p:nvPicPr>
          <p:cNvPr id="106" name="Google Shape;106;p13"/>
          <p:cNvPicPr preferRelativeResize="0"/>
          <p:nvPr/>
        </p:nvPicPr>
        <p:blipFill>
          <a:blip r:embed="rId15">
            <a:alphaModFix/>
          </a:blip>
          <a:stretch>
            <a:fillRect/>
          </a:stretch>
        </p:blipFill>
        <p:spPr>
          <a:xfrm>
            <a:off x="19583900" y="4936700"/>
            <a:ext cx="6599933" cy="4107875"/>
          </a:xfrm>
          <a:prstGeom prst="rect">
            <a:avLst/>
          </a:prstGeom>
          <a:noFill/>
          <a:ln w="12700" cap="flat" cmpd="sng">
            <a:solidFill>
              <a:srgbClr val="F3F3F3"/>
            </a:solidFill>
            <a:prstDash val="solid"/>
            <a:miter lim="8000"/>
            <a:headEnd type="none" w="sm" len="sm"/>
            <a:tailEnd type="none" w="sm" len="sm"/>
          </a:ln>
          <a:effectLst>
            <a:outerShdw blurRad="57150" dist="19050" dir="5400000" algn="bl" rotWithShape="0">
              <a:srgbClr val="000000">
                <a:alpha val="50000"/>
              </a:srgbClr>
            </a:outerShdw>
          </a:effectLst>
        </p:spPr>
      </p:pic>
      <p:pic>
        <p:nvPicPr>
          <p:cNvPr id="107" name="Google Shape;107;p13"/>
          <p:cNvPicPr preferRelativeResize="0"/>
          <p:nvPr/>
        </p:nvPicPr>
        <p:blipFill>
          <a:blip r:embed="rId16">
            <a:alphaModFix/>
          </a:blip>
          <a:stretch>
            <a:fillRect/>
          </a:stretch>
        </p:blipFill>
        <p:spPr>
          <a:xfrm>
            <a:off x="12286050" y="9480125"/>
            <a:ext cx="6618101" cy="3539399"/>
          </a:xfrm>
          <a:prstGeom prst="rect">
            <a:avLst/>
          </a:prstGeom>
          <a:noFill/>
          <a:ln w="12700" cap="flat" cmpd="sng">
            <a:solidFill>
              <a:srgbClr val="F3F3F3"/>
            </a:solidFill>
            <a:prstDash val="solid"/>
            <a:miter lim="8000"/>
            <a:headEnd type="none" w="sm" len="sm"/>
            <a:tailEnd type="none" w="sm" len="sm"/>
          </a:ln>
        </p:spPr>
      </p:pic>
      <p:sp>
        <p:nvSpPr>
          <p:cNvPr id="108" name="Google Shape;108;p13"/>
          <p:cNvSpPr/>
          <p:nvPr/>
        </p:nvSpPr>
        <p:spPr>
          <a:xfrm>
            <a:off x="1213300" y="18708500"/>
            <a:ext cx="10074900" cy="1123242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8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dk1"/>
                </a:solidFill>
                <a:latin typeface="Times New Roman"/>
                <a:ea typeface="Times New Roman"/>
                <a:cs typeface="Times New Roman"/>
                <a:sym typeface="Times New Roman"/>
              </a:rPr>
              <a:t>During the experiment, we will use device such Arduino, Anemometer, and thermal camera to collect data for our airflow simulation. The AN306 Anemometer, can collect data, such as temperature, Air velocity, air flow and temperature. For the Arduino with the Air Pressure Sensor, can detect the air pressure and air quality of the environment. The thermal camera help determine the temperature of the exterior of the building and the surrounding area. The most important device will be a laptop, since the Arduino and Anemometer requires it to save the data that we gather. As well as, the Arduino requires a power source that a laptop can provide. </a:t>
            </a:r>
            <a:endParaRPr sz="28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8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8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dirty="0"/>
          </a:p>
        </p:txBody>
      </p:sp>
      <p:pic>
        <p:nvPicPr>
          <p:cNvPr id="109" name="Google Shape;109;p13"/>
          <p:cNvPicPr preferRelativeResize="0"/>
          <p:nvPr/>
        </p:nvPicPr>
        <p:blipFill>
          <a:blip r:embed="rId17">
            <a:alphaModFix/>
          </a:blip>
          <a:stretch>
            <a:fillRect/>
          </a:stretch>
        </p:blipFill>
        <p:spPr>
          <a:xfrm>
            <a:off x="19485675" y="9480125"/>
            <a:ext cx="6759300" cy="3539400"/>
          </a:xfrm>
          <a:prstGeom prst="rect">
            <a:avLst/>
          </a:prstGeom>
          <a:noFill/>
          <a:ln>
            <a:noFill/>
          </a:ln>
        </p:spPr>
      </p:pic>
      <p:sp>
        <p:nvSpPr>
          <p:cNvPr id="110" name="Google Shape;110;p13"/>
          <p:cNvSpPr/>
          <p:nvPr/>
        </p:nvSpPr>
        <p:spPr>
          <a:xfrm>
            <a:off x="3393300" y="18238395"/>
            <a:ext cx="5615700" cy="829032"/>
          </a:xfrm>
          <a:prstGeom prst="ellipse">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chemeClr val="lt1"/>
                </a:solidFill>
                <a:latin typeface="Verdana"/>
                <a:ea typeface="Verdana"/>
                <a:cs typeface="Verdana"/>
                <a:sym typeface="Verdana"/>
              </a:rPr>
              <a:t>METHODOLO</a:t>
            </a:r>
            <a:r>
              <a:rPr lang="en-US" sz="3600" dirty="0">
                <a:solidFill>
                  <a:schemeClr val="lt1"/>
                </a:solidFill>
                <a:latin typeface="Verdana"/>
                <a:ea typeface="Verdana"/>
                <a:cs typeface="Verdana"/>
                <a:sym typeface="Verdana"/>
              </a:rPr>
              <a:t>GY</a:t>
            </a:r>
            <a:endParaRPr sz="3600" b="0" i="0" u="none" strike="noStrike" cap="none" dirty="0">
              <a:solidFill>
                <a:schemeClr val="lt1"/>
              </a:solidFill>
              <a:latin typeface="Verdana"/>
              <a:ea typeface="Verdana"/>
              <a:cs typeface="Verdana"/>
              <a:sym typeface="Verdana"/>
            </a:endParaRPr>
          </a:p>
        </p:txBody>
      </p:sp>
      <p:sp>
        <p:nvSpPr>
          <p:cNvPr id="111" name="Google Shape;111;p13"/>
          <p:cNvSpPr/>
          <p:nvPr/>
        </p:nvSpPr>
        <p:spPr>
          <a:xfrm>
            <a:off x="27926140" y="18706150"/>
            <a:ext cx="9232985" cy="563483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2000" dirty="0">
              <a:solidFill>
                <a:srgbClr val="3C4043"/>
              </a:solidFill>
              <a:highlight>
                <a:srgbClr val="FFFFFF"/>
              </a:highlight>
            </a:endParaRPr>
          </a:p>
          <a:p>
            <a:pPr marL="0" lvl="0" indent="457200" algn="l" rtl="0">
              <a:spcBef>
                <a:spcPts val="0"/>
              </a:spcBef>
              <a:spcAft>
                <a:spcPts val="0"/>
              </a:spcAft>
              <a:buClr>
                <a:schemeClr val="dk1"/>
              </a:buClr>
              <a:buSzPts val="1100"/>
              <a:buFont typeface="Arial"/>
              <a:buNone/>
            </a:pPr>
            <a:r>
              <a:rPr lang="en-US" sz="2700" dirty="0">
                <a:solidFill>
                  <a:srgbClr val="3C4043"/>
                </a:solidFill>
                <a:highlight>
                  <a:srgbClr val="FFFFFF"/>
                </a:highlight>
                <a:latin typeface="Times New Roman"/>
                <a:ea typeface="Times New Roman"/>
                <a:cs typeface="Times New Roman"/>
                <a:sym typeface="Times New Roman"/>
              </a:rPr>
              <a:t>Base on the data we gained there are small difference between daytime and night time temperature. We know that it’s one of the characteristics of the urban heat island effect. For the building which has low-volume of green spaces surrounded has low the heat transfer rate it also locks air pollution particle in this area. </a:t>
            </a:r>
            <a:r>
              <a:rPr lang="en-US" sz="2700" dirty="0">
                <a:solidFill>
                  <a:schemeClr val="dk1"/>
                </a:solidFill>
                <a:latin typeface="Times New Roman"/>
                <a:ea typeface="Times New Roman"/>
                <a:cs typeface="Times New Roman"/>
                <a:sym typeface="Times New Roman"/>
              </a:rPr>
              <a:t>The thermo photo show how the wind and rain affect the temperature of the building and its surrounding. In the wind simulation, it demonstrates where such pollution may travel as time passes every day and how wind affects building specifically. However, we can see from the air quality data that humid and rainy day adds largely to the pollution rate. This is because in today's world, rain tends to be more harmful than beneficial since outside factor throughout time made rain to be more acidic.</a:t>
            </a:r>
            <a:endParaRPr lang="en-US" sz="2700" dirty="0">
              <a:latin typeface="Times New Roman"/>
              <a:ea typeface="Times New Roman"/>
              <a:cs typeface="Times New Roman"/>
              <a:sym typeface="Times New Roman"/>
            </a:endParaRPr>
          </a:p>
        </p:txBody>
      </p:sp>
      <p:pic>
        <p:nvPicPr>
          <p:cNvPr id="112" name="Google Shape;112;p13"/>
          <p:cNvPicPr preferRelativeResize="0"/>
          <p:nvPr/>
        </p:nvPicPr>
        <p:blipFill>
          <a:blip r:embed="rId18">
            <a:alphaModFix/>
          </a:blip>
          <a:stretch>
            <a:fillRect/>
          </a:stretch>
        </p:blipFill>
        <p:spPr>
          <a:xfrm>
            <a:off x="17580582" y="20275262"/>
            <a:ext cx="4829175" cy="5680201"/>
          </a:xfrm>
          <a:prstGeom prst="rect">
            <a:avLst/>
          </a:prstGeom>
          <a:noFill/>
          <a:ln>
            <a:noFill/>
          </a:ln>
        </p:spPr>
      </p:pic>
      <p:sp>
        <p:nvSpPr>
          <p:cNvPr id="113" name="Google Shape;113;p13"/>
          <p:cNvSpPr/>
          <p:nvPr/>
        </p:nvSpPr>
        <p:spPr>
          <a:xfrm>
            <a:off x="30437211" y="18375758"/>
            <a:ext cx="4603964" cy="596646"/>
          </a:xfrm>
          <a:prstGeom prst="ellipse">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solidFill>
                  <a:schemeClr val="lt1"/>
                </a:solidFill>
                <a:latin typeface="Verdana"/>
                <a:ea typeface="Verdana"/>
                <a:cs typeface="Verdana"/>
                <a:sym typeface="Verdana"/>
              </a:rPr>
              <a:t>SUMMARY</a:t>
            </a:r>
            <a:endParaRPr sz="1800" b="0" i="0" u="none" strike="noStrike" cap="none" dirty="0">
              <a:solidFill>
                <a:schemeClr val="lt1"/>
              </a:solidFill>
              <a:latin typeface="Calibri"/>
              <a:ea typeface="Calibri"/>
              <a:cs typeface="Calibri"/>
              <a:sym typeface="Calibri"/>
            </a:endParaRPr>
          </a:p>
        </p:txBody>
      </p:sp>
      <p:pic>
        <p:nvPicPr>
          <p:cNvPr id="114" name="Google Shape;114;p13"/>
          <p:cNvPicPr preferRelativeResize="0"/>
          <p:nvPr/>
        </p:nvPicPr>
        <p:blipFill>
          <a:blip r:embed="rId19">
            <a:alphaModFix/>
          </a:blip>
          <a:stretch>
            <a:fillRect/>
          </a:stretch>
        </p:blipFill>
        <p:spPr>
          <a:xfrm>
            <a:off x="27023075" y="4936700"/>
            <a:ext cx="9476727" cy="5437076"/>
          </a:xfrm>
          <a:prstGeom prst="rect">
            <a:avLst/>
          </a:prstGeom>
          <a:noFill/>
          <a:ln>
            <a:noFill/>
          </a:ln>
        </p:spPr>
      </p:pic>
      <p:pic>
        <p:nvPicPr>
          <p:cNvPr id="115" name="Google Shape;115;p13"/>
          <p:cNvPicPr preferRelativeResize="0"/>
          <p:nvPr/>
        </p:nvPicPr>
        <p:blipFill>
          <a:blip r:embed="rId20">
            <a:alphaModFix/>
          </a:blip>
          <a:stretch>
            <a:fillRect/>
          </a:stretch>
        </p:blipFill>
        <p:spPr>
          <a:xfrm>
            <a:off x="27009312" y="10970574"/>
            <a:ext cx="4572001" cy="3137876"/>
          </a:xfrm>
          <a:prstGeom prst="rect">
            <a:avLst/>
          </a:prstGeom>
          <a:noFill/>
          <a:ln w="12700" cap="flat" cmpd="sng">
            <a:solidFill>
              <a:srgbClr val="000000"/>
            </a:solidFill>
            <a:prstDash val="solid"/>
            <a:miter lim="8000"/>
            <a:headEnd type="none" w="sm" len="sm"/>
            <a:tailEnd type="none" w="sm" len="sm"/>
          </a:ln>
        </p:spPr>
      </p:pic>
      <p:pic>
        <p:nvPicPr>
          <p:cNvPr id="116" name="Google Shape;116;p13"/>
          <p:cNvPicPr preferRelativeResize="0"/>
          <p:nvPr/>
        </p:nvPicPr>
        <p:blipFill>
          <a:blip r:embed="rId21">
            <a:alphaModFix/>
          </a:blip>
          <a:stretch>
            <a:fillRect/>
          </a:stretch>
        </p:blipFill>
        <p:spPr>
          <a:xfrm>
            <a:off x="32135675" y="11000762"/>
            <a:ext cx="4377900" cy="3137875"/>
          </a:xfrm>
          <a:prstGeom prst="rect">
            <a:avLst/>
          </a:prstGeom>
          <a:noFill/>
          <a:ln w="12700" cap="flat" cmpd="sng">
            <a:solidFill>
              <a:srgbClr val="000000"/>
            </a:solidFill>
            <a:prstDash val="solid"/>
            <a:miter lim="8000"/>
            <a:headEnd type="none" w="sm" len="sm"/>
            <a:tailEnd type="none" w="sm" len="sm"/>
          </a:ln>
        </p:spPr>
      </p:pic>
      <p:sp>
        <p:nvSpPr>
          <p:cNvPr id="117" name="Google Shape;117;p13"/>
          <p:cNvSpPr/>
          <p:nvPr/>
        </p:nvSpPr>
        <p:spPr>
          <a:xfrm>
            <a:off x="22207997" y="3545176"/>
            <a:ext cx="4538455" cy="914400"/>
          </a:xfrm>
          <a:prstGeom prst="ellipse">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chemeClr val="lt1"/>
                </a:solidFill>
                <a:latin typeface="Verdana"/>
                <a:ea typeface="Verdana"/>
                <a:cs typeface="Verdana"/>
                <a:sym typeface="Verdana"/>
              </a:rPr>
              <a:t>RESULTS</a:t>
            </a:r>
            <a:endParaRPr sz="3600" b="0" i="0" u="none" strike="noStrike" cap="none" dirty="0">
              <a:solidFill>
                <a:schemeClr val="lt1"/>
              </a:solidFill>
              <a:latin typeface="Verdana"/>
              <a:ea typeface="Verdana"/>
              <a:cs typeface="Verdana"/>
              <a:sym typeface="Verdana"/>
            </a:endParaRPr>
          </a:p>
        </p:txBody>
      </p:sp>
      <p:sp>
        <p:nvSpPr>
          <p:cNvPr id="118" name="Google Shape;118;p13"/>
          <p:cNvSpPr txBox="1"/>
          <p:nvPr/>
        </p:nvSpPr>
        <p:spPr>
          <a:xfrm flipH="1">
            <a:off x="18030470" y="20112487"/>
            <a:ext cx="4234800" cy="3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Fig.10 The map of the all location around NYCCT</a:t>
            </a:r>
            <a:endParaRPr/>
          </a:p>
        </p:txBody>
      </p:sp>
      <p:sp>
        <p:nvSpPr>
          <p:cNvPr id="119" name="Google Shape;119;p13"/>
          <p:cNvSpPr txBox="1"/>
          <p:nvPr/>
        </p:nvSpPr>
        <p:spPr>
          <a:xfrm>
            <a:off x="28302138" y="14224275"/>
            <a:ext cx="1986300"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Fig.8 Air Quality of Day Time </a:t>
            </a:r>
            <a:endParaRPr sz="1200">
              <a:latin typeface="Calibri"/>
              <a:ea typeface="Calibri"/>
              <a:cs typeface="Calibri"/>
              <a:sym typeface="Calibri"/>
            </a:endParaRPr>
          </a:p>
        </p:txBody>
      </p:sp>
      <p:sp>
        <p:nvSpPr>
          <p:cNvPr id="120" name="Google Shape;120;p13"/>
          <p:cNvSpPr txBox="1"/>
          <p:nvPr/>
        </p:nvSpPr>
        <p:spPr>
          <a:xfrm>
            <a:off x="33155975" y="14224263"/>
            <a:ext cx="2337300"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Fig.9 Air Quality of Night Time</a:t>
            </a:r>
            <a:endParaRPr sz="1200">
              <a:latin typeface="Calibri"/>
              <a:ea typeface="Calibri"/>
              <a:cs typeface="Calibri"/>
              <a:sym typeface="Calibri"/>
            </a:endParaRPr>
          </a:p>
        </p:txBody>
      </p:sp>
      <p:pic>
        <p:nvPicPr>
          <p:cNvPr id="121" name="Google Shape;121;p13"/>
          <p:cNvPicPr preferRelativeResize="0"/>
          <p:nvPr/>
        </p:nvPicPr>
        <p:blipFill>
          <a:blip r:embed="rId22">
            <a:alphaModFix/>
          </a:blip>
          <a:stretch>
            <a:fillRect/>
          </a:stretch>
        </p:blipFill>
        <p:spPr>
          <a:xfrm>
            <a:off x="12856406" y="23232563"/>
            <a:ext cx="3048000" cy="2286000"/>
          </a:xfrm>
          <a:prstGeom prst="rect">
            <a:avLst/>
          </a:prstGeom>
          <a:noFill/>
          <a:ln>
            <a:noFill/>
          </a:ln>
        </p:spPr>
      </p:pic>
      <p:pic>
        <p:nvPicPr>
          <p:cNvPr id="122" name="Google Shape;122;p13"/>
          <p:cNvPicPr preferRelativeResize="0"/>
          <p:nvPr/>
        </p:nvPicPr>
        <p:blipFill>
          <a:blip r:embed="rId23">
            <a:alphaModFix/>
          </a:blip>
          <a:stretch>
            <a:fillRect/>
          </a:stretch>
        </p:blipFill>
        <p:spPr>
          <a:xfrm>
            <a:off x="12806482" y="19922818"/>
            <a:ext cx="3048000" cy="2286000"/>
          </a:xfrm>
          <a:prstGeom prst="rect">
            <a:avLst/>
          </a:prstGeom>
          <a:noFill/>
          <a:ln>
            <a:noFill/>
          </a:ln>
        </p:spPr>
      </p:pic>
      <p:pic>
        <p:nvPicPr>
          <p:cNvPr id="123" name="Google Shape;123;p13"/>
          <p:cNvPicPr preferRelativeResize="0"/>
          <p:nvPr/>
        </p:nvPicPr>
        <p:blipFill>
          <a:blip r:embed="rId24">
            <a:alphaModFix/>
          </a:blip>
          <a:stretch>
            <a:fillRect/>
          </a:stretch>
        </p:blipFill>
        <p:spPr>
          <a:xfrm>
            <a:off x="23636870" y="19772687"/>
            <a:ext cx="3048000" cy="2286000"/>
          </a:xfrm>
          <a:prstGeom prst="rect">
            <a:avLst/>
          </a:prstGeom>
          <a:noFill/>
          <a:ln>
            <a:noFill/>
          </a:ln>
        </p:spPr>
      </p:pic>
      <p:pic>
        <p:nvPicPr>
          <p:cNvPr id="124" name="Google Shape;124;p13"/>
          <p:cNvPicPr preferRelativeResize="0"/>
          <p:nvPr/>
        </p:nvPicPr>
        <p:blipFill>
          <a:blip r:embed="rId25">
            <a:alphaModFix/>
          </a:blip>
          <a:stretch>
            <a:fillRect/>
          </a:stretch>
        </p:blipFill>
        <p:spPr>
          <a:xfrm>
            <a:off x="18094656" y="26526294"/>
            <a:ext cx="3048000" cy="2360353"/>
          </a:xfrm>
          <a:prstGeom prst="rect">
            <a:avLst/>
          </a:prstGeom>
          <a:noFill/>
          <a:ln>
            <a:noFill/>
          </a:ln>
        </p:spPr>
      </p:pic>
      <p:pic>
        <p:nvPicPr>
          <p:cNvPr id="125" name="Google Shape;125;p13"/>
          <p:cNvPicPr preferRelativeResize="0"/>
          <p:nvPr/>
        </p:nvPicPr>
        <p:blipFill>
          <a:blip r:embed="rId26">
            <a:alphaModFix/>
          </a:blip>
          <a:stretch>
            <a:fillRect/>
          </a:stretch>
        </p:blipFill>
        <p:spPr>
          <a:xfrm>
            <a:off x="12881820" y="26432587"/>
            <a:ext cx="3048000" cy="2286000"/>
          </a:xfrm>
          <a:prstGeom prst="rect">
            <a:avLst/>
          </a:prstGeom>
          <a:noFill/>
          <a:ln>
            <a:noFill/>
          </a:ln>
        </p:spPr>
      </p:pic>
      <p:pic>
        <p:nvPicPr>
          <p:cNvPr id="126" name="Google Shape;126;p13"/>
          <p:cNvPicPr preferRelativeResize="0"/>
          <p:nvPr/>
        </p:nvPicPr>
        <p:blipFill>
          <a:blip r:embed="rId27">
            <a:alphaModFix/>
          </a:blip>
          <a:stretch>
            <a:fillRect/>
          </a:stretch>
        </p:blipFill>
        <p:spPr>
          <a:xfrm>
            <a:off x="23345145" y="26432587"/>
            <a:ext cx="3048000" cy="2286000"/>
          </a:xfrm>
          <a:prstGeom prst="rect">
            <a:avLst/>
          </a:prstGeom>
          <a:noFill/>
          <a:ln w="12700" cap="flat" cmpd="sng">
            <a:solidFill>
              <a:schemeClr val="dk1"/>
            </a:solidFill>
            <a:prstDash val="solid"/>
            <a:miter lim="8000"/>
            <a:headEnd type="none" w="sm" len="sm"/>
            <a:tailEnd type="none" w="sm" len="sm"/>
          </a:ln>
        </p:spPr>
      </p:pic>
      <p:cxnSp>
        <p:nvCxnSpPr>
          <p:cNvPr id="127" name="Google Shape;127;p13"/>
          <p:cNvCxnSpPr/>
          <p:nvPr/>
        </p:nvCxnSpPr>
        <p:spPr>
          <a:xfrm flipH="1">
            <a:off x="21201082" y="21559587"/>
            <a:ext cx="2461800" cy="340500"/>
          </a:xfrm>
          <a:prstGeom prst="straightConnector1">
            <a:avLst/>
          </a:prstGeom>
          <a:noFill/>
          <a:ln w="28575" cap="flat" cmpd="sng">
            <a:solidFill>
              <a:schemeClr val="dk2"/>
            </a:solidFill>
            <a:prstDash val="solid"/>
            <a:round/>
            <a:headEnd type="none" w="med" len="med"/>
            <a:tailEnd type="triangle" w="med" len="med"/>
          </a:ln>
        </p:spPr>
      </p:cxnSp>
      <p:cxnSp>
        <p:nvCxnSpPr>
          <p:cNvPr id="128" name="Google Shape;128;p13"/>
          <p:cNvCxnSpPr/>
          <p:nvPr/>
        </p:nvCxnSpPr>
        <p:spPr>
          <a:xfrm rot="10800000" flipH="1">
            <a:off x="15429082" y="25614737"/>
            <a:ext cx="4229100" cy="1528200"/>
          </a:xfrm>
          <a:prstGeom prst="straightConnector1">
            <a:avLst/>
          </a:prstGeom>
          <a:noFill/>
          <a:ln w="28575" cap="flat" cmpd="sng">
            <a:solidFill>
              <a:schemeClr val="dk2"/>
            </a:solidFill>
            <a:prstDash val="solid"/>
            <a:round/>
            <a:headEnd type="none" w="med" len="med"/>
            <a:tailEnd type="triangle" w="med" len="med"/>
          </a:ln>
        </p:spPr>
      </p:cxnSp>
      <p:cxnSp>
        <p:nvCxnSpPr>
          <p:cNvPr id="129" name="Google Shape;129;p13"/>
          <p:cNvCxnSpPr/>
          <p:nvPr/>
        </p:nvCxnSpPr>
        <p:spPr>
          <a:xfrm rot="10800000" flipH="1">
            <a:off x="16057732" y="22692487"/>
            <a:ext cx="2240400" cy="1648500"/>
          </a:xfrm>
          <a:prstGeom prst="straightConnector1">
            <a:avLst/>
          </a:prstGeom>
          <a:noFill/>
          <a:ln w="28575" cap="flat" cmpd="sng">
            <a:solidFill>
              <a:schemeClr val="dk2"/>
            </a:solidFill>
            <a:prstDash val="solid"/>
            <a:round/>
            <a:headEnd type="none" w="med" len="med"/>
            <a:tailEnd type="triangle" w="med" len="med"/>
          </a:ln>
        </p:spPr>
      </p:cxnSp>
      <p:cxnSp>
        <p:nvCxnSpPr>
          <p:cNvPr id="130" name="Google Shape;130;p13"/>
          <p:cNvCxnSpPr>
            <a:stCxn id="122" idx="3"/>
          </p:cNvCxnSpPr>
          <p:nvPr/>
        </p:nvCxnSpPr>
        <p:spPr>
          <a:xfrm>
            <a:off x="15854482" y="21065818"/>
            <a:ext cx="3975000" cy="552300"/>
          </a:xfrm>
          <a:prstGeom prst="straightConnector1">
            <a:avLst/>
          </a:prstGeom>
          <a:noFill/>
          <a:ln w="28575" cap="flat" cmpd="sng">
            <a:solidFill>
              <a:schemeClr val="dk2"/>
            </a:solidFill>
            <a:prstDash val="solid"/>
            <a:round/>
            <a:headEnd type="none" w="med" len="med"/>
            <a:tailEnd type="triangle" w="med" len="med"/>
          </a:ln>
        </p:spPr>
      </p:cxnSp>
      <p:pic>
        <p:nvPicPr>
          <p:cNvPr id="131" name="Google Shape;131;p13"/>
          <p:cNvPicPr preferRelativeResize="0"/>
          <p:nvPr/>
        </p:nvPicPr>
        <p:blipFill>
          <a:blip r:embed="rId28">
            <a:alphaModFix/>
          </a:blip>
          <a:stretch>
            <a:fillRect/>
          </a:stretch>
        </p:blipFill>
        <p:spPr>
          <a:xfrm>
            <a:off x="23734320" y="22799826"/>
            <a:ext cx="3048000" cy="2286000"/>
          </a:xfrm>
          <a:prstGeom prst="rect">
            <a:avLst/>
          </a:prstGeom>
          <a:noFill/>
          <a:ln>
            <a:noFill/>
          </a:ln>
        </p:spPr>
      </p:pic>
      <p:cxnSp>
        <p:nvCxnSpPr>
          <p:cNvPr id="132" name="Google Shape;132;p13"/>
          <p:cNvCxnSpPr>
            <a:stCxn id="131" idx="1"/>
          </p:cNvCxnSpPr>
          <p:nvPr/>
        </p:nvCxnSpPr>
        <p:spPr>
          <a:xfrm rot="10800000">
            <a:off x="21655920" y="23561226"/>
            <a:ext cx="2078400" cy="381600"/>
          </a:xfrm>
          <a:prstGeom prst="straightConnector1">
            <a:avLst/>
          </a:prstGeom>
          <a:noFill/>
          <a:ln w="28575" cap="flat" cmpd="sng">
            <a:solidFill>
              <a:schemeClr val="dk2"/>
            </a:solidFill>
            <a:prstDash val="solid"/>
            <a:round/>
            <a:headEnd type="none" w="med" len="med"/>
            <a:tailEnd type="triangle" w="med" len="med"/>
          </a:ln>
        </p:spPr>
      </p:cxnSp>
      <p:cxnSp>
        <p:nvCxnSpPr>
          <p:cNvPr id="133" name="Google Shape;133;p13"/>
          <p:cNvCxnSpPr/>
          <p:nvPr/>
        </p:nvCxnSpPr>
        <p:spPr>
          <a:xfrm rot="10800000">
            <a:off x="20839432" y="23900212"/>
            <a:ext cx="3143100" cy="2816400"/>
          </a:xfrm>
          <a:prstGeom prst="straightConnector1">
            <a:avLst/>
          </a:prstGeom>
          <a:noFill/>
          <a:ln w="28575" cap="flat" cmpd="sng">
            <a:solidFill>
              <a:schemeClr val="dk2"/>
            </a:solidFill>
            <a:prstDash val="solid"/>
            <a:round/>
            <a:headEnd type="none" w="med" len="med"/>
            <a:tailEnd type="triangle" w="med" len="med"/>
          </a:ln>
        </p:spPr>
      </p:cxnSp>
      <p:cxnSp>
        <p:nvCxnSpPr>
          <p:cNvPr id="134" name="Google Shape;134;p13"/>
          <p:cNvCxnSpPr/>
          <p:nvPr/>
        </p:nvCxnSpPr>
        <p:spPr>
          <a:xfrm>
            <a:off x="20296357" y="26639462"/>
            <a:ext cx="352500" cy="495300"/>
          </a:xfrm>
          <a:prstGeom prst="straightConnector1">
            <a:avLst/>
          </a:prstGeom>
          <a:noFill/>
          <a:ln w="9525" cap="flat" cmpd="sng">
            <a:solidFill>
              <a:schemeClr val="dk2"/>
            </a:solidFill>
            <a:prstDash val="solid"/>
            <a:round/>
            <a:headEnd type="none" w="med" len="med"/>
            <a:tailEnd type="triangle" w="med" len="med"/>
          </a:ln>
        </p:spPr>
      </p:cxnSp>
      <p:cxnSp>
        <p:nvCxnSpPr>
          <p:cNvPr id="135" name="Google Shape;135;p13"/>
          <p:cNvCxnSpPr/>
          <p:nvPr/>
        </p:nvCxnSpPr>
        <p:spPr>
          <a:xfrm rot="10800000" flipH="1">
            <a:off x="20817482" y="24886562"/>
            <a:ext cx="142200" cy="1752900"/>
          </a:xfrm>
          <a:prstGeom prst="straightConnector1">
            <a:avLst/>
          </a:prstGeom>
          <a:noFill/>
          <a:ln w="28575" cap="flat" cmpd="sng">
            <a:solidFill>
              <a:schemeClr val="dk2"/>
            </a:solidFill>
            <a:prstDash val="solid"/>
            <a:round/>
            <a:headEnd type="none" w="med" len="med"/>
            <a:tailEnd type="triangle" w="med" len="med"/>
          </a:ln>
        </p:spPr>
      </p:cxnSp>
      <p:sp>
        <p:nvSpPr>
          <p:cNvPr id="136" name="Google Shape;136;p13"/>
          <p:cNvSpPr txBox="1"/>
          <p:nvPr/>
        </p:nvSpPr>
        <p:spPr>
          <a:xfrm flipH="1">
            <a:off x="12496032" y="22388237"/>
            <a:ext cx="43779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Fig.11. Thermo Picture of the Environmental Building</a:t>
            </a:r>
            <a:endParaRPr/>
          </a:p>
        </p:txBody>
      </p:sp>
      <p:sp>
        <p:nvSpPr>
          <p:cNvPr id="137" name="Google Shape;137;p13"/>
          <p:cNvSpPr txBox="1"/>
          <p:nvPr/>
        </p:nvSpPr>
        <p:spPr>
          <a:xfrm flipH="1">
            <a:off x="12556957" y="25667925"/>
            <a:ext cx="43779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Fig.13. Thermo Picture of the Cadman Plaza Park</a:t>
            </a:r>
            <a:endParaRPr/>
          </a:p>
        </p:txBody>
      </p:sp>
      <p:sp>
        <p:nvSpPr>
          <p:cNvPr id="138" name="Google Shape;138;p13"/>
          <p:cNvSpPr txBox="1"/>
          <p:nvPr/>
        </p:nvSpPr>
        <p:spPr>
          <a:xfrm flipH="1">
            <a:off x="12977462" y="28837325"/>
            <a:ext cx="43779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Fig.15. Thermo Picture of City Tech General Building</a:t>
            </a:r>
            <a:endParaRPr/>
          </a:p>
        </p:txBody>
      </p:sp>
      <p:sp>
        <p:nvSpPr>
          <p:cNvPr id="139" name="Google Shape;139;p13"/>
          <p:cNvSpPr txBox="1"/>
          <p:nvPr/>
        </p:nvSpPr>
        <p:spPr>
          <a:xfrm flipH="1">
            <a:off x="17641039" y="29036606"/>
            <a:ext cx="48291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Fig.16. Thermo Picture of City Tech </a:t>
            </a:r>
            <a:r>
              <a:rPr lang="en-US" dirty="0" err="1"/>
              <a:t>Klitgord</a:t>
            </a:r>
            <a:r>
              <a:rPr lang="en-US" dirty="0"/>
              <a:t> center building</a:t>
            </a:r>
            <a:endParaRPr dirty="0"/>
          </a:p>
        </p:txBody>
      </p:sp>
      <p:sp>
        <p:nvSpPr>
          <p:cNvPr id="140" name="Google Shape;140;p13"/>
          <p:cNvSpPr txBox="1"/>
          <p:nvPr/>
        </p:nvSpPr>
        <p:spPr>
          <a:xfrm flipH="1">
            <a:off x="23116407" y="25201510"/>
            <a:ext cx="43779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Fig.14. Thermo Picture of City Tech Howard Building</a:t>
            </a:r>
            <a:endParaRPr dirty="0"/>
          </a:p>
        </p:txBody>
      </p:sp>
      <p:sp>
        <p:nvSpPr>
          <p:cNvPr id="141" name="Google Shape;141;p13"/>
          <p:cNvSpPr txBox="1"/>
          <p:nvPr/>
        </p:nvSpPr>
        <p:spPr>
          <a:xfrm flipH="1">
            <a:off x="23327878" y="22136783"/>
            <a:ext cx="43779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Fig.12. Thermo Picture of the Voorhees Building</a:t>
            </a:r>
            <a:endParaRPr dirty="0"/>
          </a:p>
        </p:txBody>
      </p:sp>
      <p:sp>
        <p:nvSpPr>
          <p:cNvPr id="142" name="Google Shape;142;p13"/>
          <p:cNvSpPr txBox="1"/>
          <p:nvPr/>
        </p:nvSpPr>
        <p:spPr>
          <a:xfrm flipH="1">
            <a:off x="22971920" y="28876115"/>
            <a:ext cx="43779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Fig.17. Thermo Picture of City Tech Midway Building</a:t>
            </a:r>
            <a:endParaRPr dirty="0"/>
          </a:p>
        </p:txBody>
      </p:sp>
      <p:sp>
        <p:nvSpPr>
          <p:cNvPr id="143" name="Google Shape;143;p13"/>
          <p:cNvSpPr txBox="1"/>
          <p:nvPr/>
        </p:nvSpPr>
        <p:spPr>
          <a:xfrm>
            <a:off x="26960850" y="14586975"/>
            <a:ext cx="9601200" cy="35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000" dirty="0">
                <a:latin typeface="Times New Roman"/>
                <a:ea typeface="Times New Roman"/>
                <a:cs typeface="Times New Roman"/>
                <a:sym typeface="Times New Roman"/>
              </a:rPr>
              <a:t>By looking at the Air Quality Data, we can see that on a regular sunny day the air quality particles tend to have a low value, which is a good sign. Compare to humid and rainy days, in which the particle tends to have a high value, which demonstrate that there is a high pollution on those specific day. A factor to this high pollution rate might be that rain being more acidic as the day pass.</a:t>
            </a:r>
            <a:endParaRPr sz="3000" dirty="0">
              <a:latin typeface="Times New Roman"/>
              <a:ea typeface="Times New Roman"/>
              <a:cs typeface="Times New Roman"/>
              <a:sym typeface="Times New Roman"/>
            </a:endParaRPr>
          </a:p>
          <a:p>
            <a:pPr marL="0" lvl="0" indent="0" algn="l" rtl="0">
              <a:spcBef>
                <a:spcPts val="0"/>
              </a:spcBef>
              <a:spcAft>
                <a:spcPts val="0"/>
              </a:spcAft>
              <a:buNone/>
            </a:pPr>
            <a:endParaRPr sz="3000" dirty="0">
              <a:latin typeface="Calibri"/>
              <a:ea typeface="Calibri"/>
              <a:cs typeface="Calibri"/>
              <a:sym typeface="Calibri"/>
            </a:endParaRPr>
          </a:p>
        </p:txBody>
      </p:sp>
      <p:sp>
        <p:nvSpPr>
          <p:cNvPr id="144" name="Google Shape;144;p13"/>
          <p:cNvSpPr txBox="1"/>
          <p:nvPr/>
        </p:nvSpPr>
        <p:spPr>
          <a:xfrm>
            <a:off x="30229175" y="10373775"/>
            <a:ext cx="2926800"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Calibri"/>
                <a:ea typeface="Calibri"/>
                <a:cs typeface="Calibri"/>
                <a:sym typeface="Calibri"/>
              </a:rPr>
              <a:t>Fig.7. 3D Map of the building around NYCCT</a:t>
            </a:r>
            <a:endParaRPr sz="1200">
              <a:latin typeface="Calibri"/>
              <a:ea typeface="Calibri"/>
              <a:cs typeface="Calibri"/>
              <a:sym typeface="Calibri"/>
            </a:endParaRPr>
          </a:p>
        </p:txBody>
      </p:sp>
      <p:sp>
        <p:nvSpPr>
          <p:cNvPr id="145" name="Google Shape;145;p13"/>
          <p:cNvSpPr/>
          <p:nvPr/>
        </p:nvSpPr>
        <p:spPr>
          <a:xfrm>
            <a:off x="27989015" y="28460149"/>
            <a:ext cx="9232985" cy="144267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dirty="0">
              <a:latin typeface="Times New Roman"/>
              <a:ea typeface="Times New Roman"/>
              <a:cs typeface="Times New Roman"/>
              <a:sym typeface="Times New Roman"/>
            </a:endParaRPr>
          </a:p>
          <a:p>
            <a:pPr marL="0" lvl="0" indent="0" algn="l" rtl="0">
              <a:spcBef>
                <a:spcPts val="0"/>
              </a:spcBef>
              <a:spcAft>
                <a:spcPts val="0"/>
              </a:spcAft>
              <a:buNone/>
            </a:pPr>
            <a:endParaRPr sz="600" dirty="0">
              <a:latin typeface="Times New Roman"/>
              <a:ea typeface="Times New Roman"/>
              <a:cs typeface="Times New Roman"/>
              <a:sym typeface="Times New Roman"/>
            </a:endParaRPr>
          </a:p>
          <a:p>
            <a:pPr marL="0" lvl="0" indent="0" algn="l" rtl="0">
              <a:spcBef>
                <a:spcPts val="0"/>
              </a:spcBef>
              <a:spcAft>
                <a:spcPts val="0"/>
              </a:spcAft>
              <a:buClr>
                <a:srgbClr val="000000"/>
              </a:buClr>
              <a:buFont typeface="Arial"/>
              <a:buNone/>
            </a:pPr>
            <a:r>
              <a:rPr lang="en-US" sz="3000" dirty="0">
                <a:latin typeface="Times New Roman"/>
                <a:ea typeface="Times New Roman"/>
                <a:cs typeface="Times New Roman"/>
                <a:sym typeface="Times New Roman"/>
              </a:rPr>
              <a:t>We would like to thank Dr. Masato. Nakamura’s help and mentor!</a:t>
            </a:r>
            <a:endParaRPr sz="1800" dirty="0">
              <a:solidFill>
                <a:schemeClr val="lt1"/>
              </a:solidFill>
              <a:latin typeface="Calibri"/>
              <a:ea typeface="Calibri"/>
              <a:cs typeface="Calibri"/>
              <a:sym typeface="Calibri"/>
            </a:endParaRPr>
          </a:p>
          <a:p>
            <a:pPr marL="0" lvl="0" indent="0" algn="l" rtl="0">
              <a:spcBef>
                <a:spcPts val="0"/>
              </a:spcBef>
              <a:spcAft>
                <a:spcPts val="0"/>
              </a:spcAft>
              <a:buNone/>
            </a:pPr>
            <a:endParaRPr dirty="0"/>
          </a:p>
        </p:txBody>
      </p:sp>
      <p:sp>
        <p:nvSpPr>
          <p:cNvPr id="146" name="Google Shape;146;p13"/>
          <p:cNvSpPr/>
          <p:nvPr/>
        </p:nvSpPr>
        <p:spPr>
          <a:xfrm flipH="1">
            <a:off x="30459575" y="24469620"/>
            <a:ext cx="4581600" cy="605859"/>
          </a:xfrm>
          <a:prstGeom prst="ellipse">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chemeClr val="lt1"/>
                </a:solidFill>
                <a:latin typeface="Verdana"/>
                <a:ea typeface="Verdana"/>
                <a:cs typeface="Verdana"/>
                <a:sym typeface="Verdana"/>
              </a:rPr>
              <a:t>REFERENCES</a:t>
            </a:r>
            <a:endParaRPr sz="1800" b="0" i="0" u="none" strike="noStrike" cap="none" dirty="0">
              <a:solidFill>
                <a:schemeClr val="lt1"/>
              </a:solidFill>
              <a:latin typeface="Calibri"/>
              <a:ea typeface="Calibri"/>
              <a:cs typeface="Calibri"/>
              <a:sym typeface="Calibri"/>
            </a:endParaRPr>
          </a:p>
        </p:txBody>
      </p:sp>
      <p:sp>
        <p:nvSpPr>
          <p:cNvPr id="147" name="Google Shape;147;p13"/>
          <p:cNvSpPr/>
          <p:nvPr/>
        </p:nvSpPr>
        <p:spPr>
          <a:xfrm flipH="1">
            <a:off x="29065993" y="28183393"/>
            <a:ext cx="7346400" cy="615300"/>
          </a:xfrm>
          <a:prstGeom prst="ellipse">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solidFill>
                  <a:schemeClr val="lt1"/>
                </a:solidFill>
                <a:latin typeface="Verdana"/>
                <a:ea typeface="Verdana"/>
                <a:cs typeface="Verdana"/>
                <a:sym typeface="Verdana"/>
              </a:rPr>
              <a:t>ACKNOWLEDGEMENT</a:t>
            </a:r>
            <a:endParaRPr sz="1800" b="0" i="0" u="none" strike="noStrike" cap="none" dirty="0">
              <a:solidFill>
                <a:schemeClr val="lt1"/>
              </a:solidFill>
              <a:latin typeface="Calibri"/>
              <a:ea typeface="Calibri"/>
              <a:cs typeface="Calibri"/>
              <a:sym typeface="Calibri"/>
            </a:endParaRPr>
          </a:p>
        </p:txBody>
      </p:sp>
      <p:pic>
        <p:nvPicPr>
          <p:cNvPr id="148" name="Google Shape;148;p13"/>
          <p:cNvPicPr preferRelativeResize="0"/>
          <p:nvPr/>
        </p:nvPicPr>
        <p:blipFill>
          <a:blip r:embed="rId29">
            <a:alphaModFix/>
          </a:blip>
          <a:stretch>
            <a:fillRect/>
          </a:stretch>
        </p:blipFill>
        <p:spPr>
          <a:xfrm>
            <a:off x="1324850" y="24855950"/>
            <a:ext cx="3048000" cy="3048000"/>
          </a:xfrm>
          <a:prstGeom prst="rect">
            <a:avLst/>
          </a:prstGeom>
          <a:noFill/>
          <a:ln w="9525" cap="flat" cmpd="sng">
            <a:solidFill>
              <a:srgbClr val="000000"/>
            </a:solidFill>
            <a:prstDash val="solid"/>
            <a:round/>
            <a:headEnd type="none" w="sm" len="sm"/>
            <a:tailEnd type="none" w="sm" len="sm"/>
          </a:ln>
        </p:spPr>
      </p:pic>
      <p:pic>
        <p:nvPicPr>
          <p:cNvPr id="149" name="Google Shape;149;p13"/>
          <p:cNvPicPr preferRelativeResize="0"/>
          <p:nvPr/>
        </p:nvPicPr>
        <p:blipFill>
          <a:blip r:embed="rId30">
            <a:alphaModFix/>
          </a:blip>
          <a:stretch>
            <a:fillRect/>
          </a:stretch>
        </p:blipFill>
        <p:spPr>
          <a:xfrm>
            <a:off x="4739875" y="26005425"/>
            <a:ext cx="2926851" cy="3047999"/>
          </a:xfrm>
          <a:prstGeom prst="rect">
            <a:avLst/>
          </a:prstGeom>
          <a:noFill/>
          <a:ln w="9525" cap="flat" cmpd="sng">
            <a:solidFill>
              <a:srgbClr val="000000"/>
            </a:solidFill>
            <a:prstDash val="solid"/>
            <a:round/>
            <a:headEnd type="none" w="sm" len="sm"/>
            <a:tailEnd type="none" w="sm" len="sm"/>
          </a:ln>
        </p:spPr>
      </p:pic>
      <p:pic>
        <p:nvPicPr>
          <p:cNvPr id="150" name="Google Shape;150;p13"/>
          <p:cNvPicPr preferRelativeResize="0"/>
          <p:nvPr/>
        </p:nvPicPr>
        <p:blipFill>
          <a:blip r:embed="rId31">
            <a:alphaModFix/>
          </a:blip>
          <a:stretch>
            <a:fillRect/>
          </a:stretch>
        </p:blipFill>
        <p:spPr>
          <a:xfrm>
            <a:off x="8033763" y="24855950"/>
            <a:ext cx="3048024" cy="3047996"/>
          </a:xfrm>
          <a:prstGeom prst="rect">
            <a:avLst/>
          </a:prstGeom>
          <a:noFill/>
          <a:ln w="9525" cap="flat" cmpd="sng">
            <a:solidFill>
              <a:srgbClr val="000000"/>
            </a:solidFill>
            <a:prstDash val="solid"/>
            <a:round/>
            <a:headEnd type="none" w="sm" len="sm"/>
            <a:tailEnd type="none" w="sm" len="sm"/>
          </a:ln>
        </p:spPr>
      </p:pic>
      <p:sp>
        <p:nvSpPr>
          <p:cNvPr id="151" name="Google Shape;151;p13"/>
          <p:cNvSpPr txBox="1"/>
          <p:nvPr/>
        </p:nvSpPr>
        <p:spPr>
          <a:xfrm>
            <a:off x="1348850" y="28020645"/>
            <a:ext cx="3000000" cy="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33333"/>
                </a:solidFill>
                <a:highlight>
                  <a:srgbClr val="FFFFFF"/>
                </a:highlight>
              </a:rPr>
              <a:t>CFM/CMM Thermo-Anemometer</a:t>
            </a:r>
            <a:endParaRPr>
              <a:solidFill>
                <a:schemeClr val="dk1"/>
              </a:solidFill>
            </a:endParaRPr>
          </a:p>
        </p:txBody>
      </p:sp>
      <p:sp>
        <p:nvSpPr>
          <p:cNvPr id="152" name="Google Shape;152;p13"/>
          <p:cNvSpPr txBox="1"/>
          <p:nvPr/>
        </p:nvSpPr>
        <p:spPr>
          <a:xfrm>
            <a:off x="3912500" y="29145475"/>
            <a:ext cx="4581600" cy="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FFFFFF"/>
                </a:highlight>
              </a:rPr>
              <a:t>FLIR E53 240x180 Advanced Thermal Imaging Camera</a:t>
            </a:r>
            <a:endParaRPr/>
          </a:p>
        </p:txBody>
      </p:sp>
      <p:sp>
        <p:nvSpPr>
          <p:cNvPr id="153" name="Google Shape;153;p13"/>
          <p:cNvSpPr txBox="1"/>
          <p:nvPr/>
        </p:nvSpPr>
        <p:spPr>
          <a:xfrm>
            <a:off x="8389125" y="28020650"/>
            <a:ext cx="2337300" cy="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en-US"/>
              <a:t>PM2.5 Air Quality Sensor</a:t>
            </a:r>
            <a:endParaRPr>
              <a:solidFill>
                <a:srgbClr val="333333"/>
              </a:solidFill>
              <a:highlight>
                <a:srgbClr val="FFFFFF"/>
              </a:highligh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983</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masato</dc:creator>
  <cp:lastModifiedBy>EESL City Tech</cp:lastModifiedBy>
  <cp:revision>4</cp:revision>
  <dcterms:modified xsi:type="dcterms:W3CDTF">2019-05-09T19:13:34Z</dcterms:modified>
</cp:coreProperties>
</file>