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78000" t="1000" b="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B7435-70CC-4DDB-8914-E1D3972601E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85FEB-F976-47B8-8D87-2745238F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E-waste’s bad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Dust pollution</a:t>
            </a:r>
          </a:p>
          <a:p>
            <a:pPr lvl="1"/>
            <a:r>
              <a:rPr lang="en-US" dirty="0" smtClean="0"/>
              <a:t>Ingestion</a:t>
            </a:r>
          </a:p>
          <a:p>
            <a:pPr lvl="1"/>
            <a:r>
              <a:rPr lang="en-US" dirty="0" smtClean="0"/>
              <a:t>Inhalation</a:t>
            </a:r>
          </a:p>
          <a:p>
            <a:pPr lvl="1"/>
            <a:r>
              <a:rPr lang="en-US" dirty="0" smtClean="0"/>
              <a:t>Dermal absorption</a:t>
            </a:r>
          </a:p>
          <a:p>
            <a:r>
              <a:rPr lang="en-US" dirty="0" smtClean="0"/>
              <a:t>Heavy metals exposure </a:t>
            </a:r>
          </a:p>
          <a:p>
            <a:pPr lvl="1"/>
            <a:r>
              <a:rPr lang="en-US" dirty="0" smtClean="0"/>
              <a:t>Chronic toxicity</a:t>
            </a:r>
          </a:p>
          <a:p>
            <a:pPr lvl="1"/>
            <a:r>
              <a:rPr lang="en-US" dirty="0" smtClean="0"/>
              <a:t>Damage to central and peripheral nervous system</a:t>
            </a:r>
          </a:p>
          <a:p>
            <a:pPr lvl="1"/>
            <a:r>
              <a:rPr lang="en-US" dirty="0" smtClean="0"/>
              <a:t>Blood composition</a:t>
            </a:r>
          </a:p>
          <a:p>
            <a:pPr lvl="1"/>
            <a:r>
              <a:rPr lang="en-US" dirty="0" smtClean="0"/>
              <a:t>Damage on lungs, kidneys, liver</a:t>
            </a:r>
          </a:p>
          <a:p>
            <a:pPr lvl="1"/>
            <a:r>
              <a:rPr lang="en-US" dirty="0" smtClean="0"/>
              <a:t>Death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Registered E-waste Recycling</a:t>
            </a:r>
            <a:br>
              <a:rPr lang="en-US" dirty="0" smtClean="0"/>
            </a:br>
            <a:r>
              <a:rPr lang="en-US" dirty="0" smtClean="0"/>
              <a:t>Facilities in New York 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Bronx </a:t>
            </a:r>
          </a:p>
          <a:p>
            <a:pPr lvl="1"/>
            <a:r>
              <a:rPr lang="en-US" dirty="0" smtClean="0"/>
              <a:t>Per </a:t>
            </a:r>
            <a:r>
              <a:rPr lang="en-US" dirty="0" err="1" smtClean="0"/>
              <a:t>Scholas</a:t>
            </a:r>
            <a:r>
              <a:rPr lang="en-US" dirty="0" smtClean="0"/>
              <a:t>, Inc.</a:t>
            </a:r>
          </a:p>
          <a:p>
            <a:pPr lvl="2"/>
            <a:r>
              <a:rPr lang="en-US" dirty="0" smtClean="0"/>
              <a:t>1575 Bronx river Avenue, Bronx, NY, 10460</a:t>
            </a:r>
          </a:p>
          <a:p>
            <a:r>
              <a:rPr lang="en-US" dirty="0" smtClean="0"/>
              <a:t>Queens</a:t>
            </a:r>
          </a:p>
          <a:p>
            <a:pPr lvl="1"/>
            <a:r>
              <a:rPr lang="en-US" dirty="0" smtClean="0"/>
              <a:t>Prince Metal</a:t>
            </a:r>
          </a:p>
          <a:p>
            <a:pPr lvl="2"/>
            <a:r>
              <a:rPr lang="en-US" dirty="0" smtClean="0"/>
              <a:t>3790 Railroad Avenue, Long Island City, NY, 11101</a:t>
            </a:r>
          </a:p>
          <a:p>
            <a:r>
              <a:rPr lang="en-US" dirty="0" smtClean="0"/>
              <a:t>Brooklyn</a:t>
            </a:r>
          </a:p>
          <a:p>
            <a:pPr lvl="1"/>
            <a:r>
              <a:rPr lang="en-US" dirty="0" err="1" smtClean="0"/>
              <a:t>Alloco</a:t>
            </a:r>
            <a:r>
              <a:rPr lang="en-US" dirty="0" smtClean="0"/>
              <a:t> Recycling, Ltd</a:t>
            </a:r>
          </a:p>
          <a:p>
            <a:pPr lvl="2"/>
            <a:r>
              <a:rPr lang="en-US" dirty="0" smtClean="0"/>
              <a:t>540 Kingsland Avenue, NY, 11222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Registered E-waste Recycling </a:t>
            </a:r>
            <a:br>
              <a:rPr lang="en-US" dirty="0" smtClean="0"/>
            </a:br>
            <a:r>
              <a:rPr lang="en-US" dirty="0" smtClean="0"/>
              <a:t>Facilities in New York 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Brooklyn</a:t>
            </a:r>
          </a:p>
          <a:p>
            <a:pPr lvl="1"/>
            <a:r>
              <a:rPr lang="en-US" dirty="0" smtClean="0"/>
              <a:t>Curb Recycling, Inc.</a:t>
            </a:r>
          </a:p>
          <a:p>
            <a:pPr lvl="2"/>
            <a:r>
              <a:rPr lang="en-US" dirty="0" smtClean="0"/>
              <a:t>145 42</a:t>
            </a:r>
            <a:r>
              <a:rPr lang="en-US" baseline="30000" dirty="0" smtClean="0"/>
              <a:t>nd</a:t>
            </a:r>
            <a:r>
              <a:rPr lang="en-US" dirty="0" smtClean="0"/>
              <a:t> Street, Brooklyn, NY, 11220</a:t>
            </a:r>
          </a:p>
          <a:p>
            <a:pPr lvl="1"/>
            <a:r>
              <a:rPr lang="en-US" dirty="0" err="1" smtClean="0"/>
              <a:t>Greenchip</a:t>
            </a:r>
            <a:r>
              <a:rPr lang="en-US" dirty="0" smtClean="0"/>
              <a:t>, Inc.</a:t>
            </a:r>
          </a:p>
          <a:p>
            <a:pPr lvl="2"/>
            <a:r>
              <a:rPr lang="en-US" dirty="0" smtClean="0"/>
              <a:t>540 Kingsland Avenue, Brooklyn, NY, 11222</a:t>
            </a:r>
          </a:p>
          <a:p>
            <a:pPr lvl="1"/>
            <a:r>
              <a:rPr lang="en-US" dirty="0" smtClean="0"/>
              <a:t>Liquid Technology</a:t>
            </a:r>
          </a:p>
          <a:p>
            <a:pPr lvl="2"/>
            <a:r>
              <a:rPr lang="en-US" dirty="0" smtClean="0"/>
              <a:t>140 east 58 Street, Suite 3M, Brooklyn, NY, 11220</a:t>
            </a:r>
          </a:p>
          <a:p>
            <a:pPr lvl="1"/>
            <a:r>
              <a:rPr lang="en-US" dirty="0" err="1" smtClean="0"/>
              <a:t>Ombligo</a:t>
            </a:r>
            <a:r>
              <a:rPr lang="en-US" dirty="0" smtClean="0"/>
              <a:t>, Inc.</a:t>
            </a:r>
          </a:p>
          <a:p>
            <a:pPr lvl="2"/>
            <a:r>
              <a:rPr lang="en-US" dirty="0" smtClean="0"/>
              <a:t>32 33</a:t>
            </a:r>
            <a:r>
              <a:rPr lang="en-US" baseline="30000" dirty="0" smtClean="0"/>
              <a:t>rd</a:t>
            </a:r>
            <a:r>
              <a:rPr lang="en-US" dirty="0" smtClean="0"/>
              <a:t> Street, Brooklyn, NY, 11232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Registered E-waste Recycling</a:t>
            </a:r>
            <a:br>
              <a:rPr lang="en-US" dirty="0" smtClean="0"/>
            </a:br>
            <a:r>
              <a:rPr lang="en-US" dirty="0" smtClean="0"/>
              <a:t>Facilities in New York 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Brooklyn</a:t>
            </a:r>
          </a:p>
          <a:p>
            <a:pPr lvl="1"/>
            <a:r>
              <a:rPr lang="en-US" dirty="0" smtClean="0"/>
              <a:t>Vanguard Environmental Consulting Inc.</a:t>
            </a:r>
          </a:p>
          <a:p>
            <a:pPr lvl="2"/>
            <a:r>
              <a:rPr lang="en-US" dirty="0" smtClean="0"/>
              <a:t>465 Johnson Avenue, Brooklyn, NY, 11237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 dirty="0" smtClean="0"/>
              <a:t>E-waste Diagram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1447800"/>
            <a:ext cx="7620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Consumers</a:t>
            </a:r>
            <a:endParaRPr lang="en-US" sz="800" dirty="0"/>
          </a:p>
        </p:txBody>
      </p:sp>
      <p:cxnSp>
        <p:nvCxnSpPr>
          <p:cNvPr id="7" name="Straight Arrow Connector 6"/>
          <p:cNvCxnSpPr>
            <a:stCxn id="5" idx="2"/>
            <a:endCxn id="8" idx="0"/>
          </p:cNvCxnSpPr>
          <p:nvPr/>
        </p:nvCxnSpPr>
        <p:spPr>
          <a:xfrm>
            <a:off x="4267200" y="1663244"/>
            <a:ext cx="0" cy="24175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3800" y="1905000"/>
            <a:ext cx="1066800" cy="33855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Obsolete Electronics</a:t>
            </a:r>
            <a:br>
              <a:rPr lang="en-US" sz="800" dirty="0" smtClean="0"/>
            </a:br>
            <a:r>
              <a:rPr lang="en-US" sz="800" dirty="0" smtClean="0"/>
              <a:t>Broken Electronics</a:t>
            </a:r>
            <a:endParaRPr lang="en-US" sz="8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2590800"/>
            <a:ext cx="18288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E-waste Reuse &amp; Recycling Program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0" y="2438400"/>
            <a:ext cx="1447800" cy="21544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Fail to dispose E-waste safely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62800" y="2362200"/>
            <a:ext cx="1219200" cy="33855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Civil penalty˃ $100 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For each violation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3124200"/>
            <a:ext cx="1447800" cy="33855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Electronic take back &amp; trade in program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3124200"/>
            <a:ext cx="1676400" cy="33855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Participate in NYC safe disposal event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19600" y="3200400"/>
            <a:ext cx="1676400" cy="21544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Computers &amp; Electronics Recyclers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34200" y="3124200"/>
            <a:ext cx="1219200" cy="33855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Recycle or Donate for Charity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81800" y="4800600"/>
            <a:ext cx="2057400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en-US" sz="800" dirty="0" smtClean="0">
                <a:solidFill>
                  <a:schemeClr val="tx1"/>
                </a:solidFill>
              </a:rPr>
              <a:t>Developing Countries</a:t>
            </a:r>
          </a:p>
          <a:p>
            <a:pPr algn="ctr">
              <a:buFont typeface="Wingdings" pitchFamily="2" charset="2"/>
              <a:buChar char="§"/>
            </a:pPr>
            <a:r>
              <a:rPr lang="en-US" sz="800" dirty="0" smtClean="0">
                <a:solidFill>
                  <a:schemeClr val="tx1"/>
                </a:solidFill>
              </a:rPr>
              <a:t>Orphanage</a:t>
            </a:r>
          </a:p>
          <a:p>
            <a:pPr algn="ctr">
              <a:buFont typeface="Wingdings" pitchFamily="2" charset="2"/>
              <a:buChar char="§"/>
            </a:pPr>
            <a:r>
              <a:rPr lang="en-US" sz="800" dirty="0" smtClean="0">
                <a:solidFill>
                  <a:schemeClr val="tx1"/>
                </a:solidFill>
              </a:rPr>
              <a:t>Isolated Library, Village, School, or Community throughout the 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05200" y="3962400"/>
            <a:ext cx="2438400" cy="21544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Registered E-waste Recycling Facilities in NYC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733800" y="4572000"/>
            <a:ext cx="16764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Raw materials (Recycling Products)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38800" y="5943600"/>
            <a:ext cx="9906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Residual Products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67600" y="5943600"/>
            <a:ext cx="9144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Landfilling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0" y="4800600"/>
            <a:ext cx="5334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Market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9600" y="4267200"/>
            <a:ext cx="9906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Electronic Factory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3400" y="3733800"/>
            <a:ext cx="11430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Manufacturer’s Brand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38400" y="5334000"/>
            <a:ext cx="15240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Fail to dispose E-waste to MRF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143000" y="5334000"/>
            <a:ext cx="10668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Fail to submit report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143000" y="5867400"/>
            <a:ext cx="1143000" cy="2154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Civil penalty˃ $1000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438400" y="5791200"/>
            <a:ext cx="2667000" cy="3385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Civil penalty˃ $1000 for the first violation, and $2500 for the second and continuous violation</a:t>
            </a:r>
          </a:p>
        </p:txBody>
      </p:sp>
      <p:cxnSp>
        <p:nvCxnSpPr>
          <p:cNvPr id="44" name="Straight Arrow Connector 43"/>
          <p:cNvCxnSpPr>
            <a:stCxn id="15" idx="2"/>
            <a:endCxn id="26" idx="0"/>
          </p:cNvCxnSpPr>
          <p:nvPr/>
        </p:nvCxnSpPr>
        <p:spPr>
          <a:xfrm>
            <a:off x="1104900" y="3462754"/>
            <a:ext cx="0" cy="27104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6" idx="2"/>
            <a:endCxn id="25" idx="0"/>
          </p:cNvCxnSpPr>
          <p:nvPr/>
        </p:nvCxnSpPr>
        <p:spPr>
          <a:xfrm>
            <a:off x="1104900" y="3949244"/>
            <a:ext cx="0" cy="31795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9" idx="2"/>
            <a:endCxn id="19" idx="2"/>
          </p:cNvCxnSpPr>
          <p:nvPr/>
        </p:nvCxnSpPr>
        <p:spPr>
          <a:xfrm>
            <a:off x="7810500" y="538537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24" idx="1"/>
            <a:endCxn id="5" idx="1"/>
          </p:cNvCxnSpPr>
          <p:nvPr/>
        </p:nvCxnSpPr>
        <p:spPr>
          <a:xfrm rot="10800000" flipH="1">
            <a:off x="762000" y="1555522"/>
            <a:ext cx="3124200" cy="3352800"/>
          </a:xfrm>
          <a:prstGeom prst="bentConnector3">
            <a:avLst>
              <a:gd name="adj1" fmla="val -18598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25" idx="2"/>
            <a:endCxn id="24" idx="0"/>
          </p:cNvCxnSpPr>
          <p:nvPr/>
        </p:nvCxnSpPr>
        <p:spPr>
          <a:xfrm rot="5400000">
            <a:off x="907822" y="4603522"/>
            <a:ext cx="317956" cy="762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1" idx="2"/>
            <a:endCxn id="15" idx="0"/>
          </p:cNvCxnSpPr>
          <p:nvPr/>
        </p:nvCxnSpPr>
        <p:spPr>
          <a:xfrm rot="5400000">
            <a:off x="2488972" y="1422172"/>
            <a:ext cx="317956" cy="30861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1" idx="2"/>
            <a:endCxn id="18" idx="0"/>
          </p:cNvCxnSpPr>
          <p:nvPr/>
        </p:nvCxnSpPr>
        <p:spPr>
          <a:xfrm rot="16200000" flipH="1">
            <a:off x="5708422" y="1288822"/>
            <a:ext cx="317956" cy="33528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16" idx="0"/>
          </p:cNvCxnSpPr>
          <p:nvPr/>
        </p:nvCxnSpPr>
        <p:spPr>
          <a:xfrm>
            <a:off x="3048000" y="2971800"/>
            <a:ext cx="0" cy="1524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endCxn id="17" idx="0"/>
          </p:cNvCxnSpPr>
          <p:nvPr/>
        </p:nvCxnSpPr>
        <p:spPr>
          <a:xfrm>
            <a:off x="5257800" y="2971800"/>
            <a:ext cx="0" cy="2286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6" idx="2"/>
            <a:endCxn id="20" idx="0"/>
          </p:cNvCxnSpPr>
          <p:nvPr/>
        </p:nvCxnSpPr>
        <p:spPr>
          <a:xfrm rot="16200000" flipH="1">
            <a:off x="3636377" y="2874377"/>
            <a:ext cx="499646" cy="16764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Elbow Connector 90"/>
          <p:cNvCxnSpPr/>
          <p:nvPr/>
        </p:nvCxnSpPr>
        <p:spPr>
          <a:xfrm rot="5400000">
            <a:off x="4717822" y="3435578"/>
            <a:ext cx="546556" cy="533400"/>
          </a:xfrm>
          <a:prstGeom prst="bentConnector3">
            <a:avLst>
              <a:gd name="adj1" fmla="val 53485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18" idx="1"/>
            <a:endCxn id="20" idx="3"/>
          </p:cNvCxnSpPr>
          <p:nvPr/>
        </p:nvCxnSpPr>
        <p:spPr>
          <a:xfrm rot="10800000" flipV="1">
            <a:off x="5943600" y="3293476"/>
            <a:ext cx="990600" cy="776645"/>
          </a:xfrm>
          <a:prstGeom prst="bentConnector3">
            <a:avLst>
              <a:gd name="adj1" fmla="val 60577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26" idx="3"/>
          </p:cNvCxnSpPr>
          <p:nvPr/>
        </p:nvCxnSpPr>
        <p:spPr>
          <a:xfrm>
            <a:off x="1676400" y="3841522"/>
            <a:ext cx="228600" cy="1492478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hape 103"/>
          <p:cNvCxnSpPr>
            <a:stCxn id="26" idx="3"/>
            <a:endCxn id="27" idx="0"/>
          </p:cNvCxnSpPr>
          <p:nvPr/>
        </p:nvCxnSpPr>
        <p:spPr>
          <a:xfrm>
            <a:off x="1676400" y="3841522"/>
            <a:ext cx="1524000" cy="1492478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1676400" y="5562600"/>
            <a:ext cx="0" cy="3048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3200400" y="5562600"/>
            <a:ext cx="0" cy="2286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4724400" y="4191000"/>
            <a:ext cx="0" cy="38100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3" idx="3"/>
            <a:endCxn id="14" idx="1"/>
          </p:cNvCxnSpPr>
          <p:nvPr/>
        </p:nvCxnSpPr>
        <p:spPr>
          <a:xfrm flipV="1">
            <a:off x="6781800" y="2531477"/>
            <a:ext cx="381000" cy="1464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18" idx="2"/>
          </p:cNvCxnSpPr>
          <p:nvPr/>
        </p:nvCxnSpPr>
        <p:spPr>
          <a:xfrm>
            <a:off x="7543800" y="3462754"/>
            <a:ext cx="0" cy="133784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hape 137"/>
          <p:cNvCxnSpPr>
            <a:stCxn id="21" idx="3"/>
            <a:endCxn id="22" idx="0"/>
          </p:cNvCxnSpPr>
          <p:nvPr/>
        </p:nvCxnSpPr>
        <p:spPr>
          <a:xfrm>
            <a:off x="5410200" y="4679722"/>
            <a:ext cx="723900" cy="1263878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" name="Shape 141"/>
          <p:cNvCxnSpPr>
            <a:stCxn id="8" idx="3"/>
            <a:endCxn id="13" idx="0"/>
          </p:cNvCxnSpPr>
          <p:nvPr/>
        </p:nvCxnSpPr>
        <p:spPr>
          <a:xfrm>
            <a:off x="4800600" y="2074277"/>
            <a:ext cx="1257300" cy="364123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8" idx="2"/>
          </p:cNvCxnSpPr>
          <p:nvPr/>
        </p:nvCxnSpPr>
        <p:spPr>
          <a:xfrm>
            <a:off x="4267200" y="2243554"/>
            <a:ext cx="0" cy="34724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838200" y="1600200"/>
            <a:ext cx="228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Consumer buy new electronic </a:t>
            </a:r>
            <a:r>
              <a:rPr lang="en-US" sz="900" dirty="0" err="1" smtClean="0"/>
              <a:t>procucts</a:t>
            </a:r>
            <a:endParaRPr lang="en-US" sz="900" dirty="0"/>
          </a:p>
        </p:txBody>
      </p:sp>
      <p:cxnSp>
        <p:nvCxnSpPr>
          <p:cNvPr id="155" name="Shape 154"/>
          <p:cNvCxnSpPr>
            <a:stCxn id="26" idx="1"/>
            <a:endCxn id="5" idx="0"/>
          </p:cNvCxnSpPr>
          <p:nvPr/>
        </p:nvCxnSpPr>
        <p:spPr>
          <a:xfrm rot="10800000" flipH="1">
            <a:off x="533400" y="1447800"/>
            <a:ext cx="3733800" cy="2393722"/>
          </a:xfrm>
          <a:prstGeom prst="bentConnector4">
            <a:avLst>
              <a:gd name="adj1" fmla="val -6122"/>
              <a:gd name="adj2" fmla="val 10955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04800" y="990600"/>
            <a:ext cx="2819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Manufactures give discount or cash back to consumer</a:t>
            </a:r>
            <a:endParaRPr lang="en-US" sz="900" dirty="0"/>
          </a:p>
        </p:txBody>
      </p:sp>
      <p:cxnSp>
        <p:nvCxnSpPr>
          <p:cNvPr id="161" name="Elbow Connector 160"/>
          <p:cNvCxnSpPr/>
          <p:nvPr/>
        </p:nvCxnSpPr>
        <p:spPr>
          <a:xfrm flipV="1">
            <a:off x="1600200" y="4038600"/>
            <a:ext cx="19050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 rot="5400000">
            <a:off x="7086600" y="4114800"/>
            <a:ext cx="12954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Useable electronics</a:t>
            </a:r>
            <a:endParaRPr lang="en-US" sz="900" dirty="0"/>
          </a:p>
        </p:txBody>
      </p:sp>
      <p:sp>
        <p:nvSpPr>
          <p:cNvPr id="167" name="TextBox 166"/>
          <p:cNvSpPr txBox="1"/>
          <p:nvPr/>
        </p:nvSpPr>
        <p:spPr>
          <a:xfrm rot="5400000">
            <a:off x="5906616" y="3694584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Broken electronic</a:t>
            </a:r>
            <a:endParaRPr lang="en-US" sz="900" dirty="0"/>
          </a:p>
        </p:txBody>
      </p:sp>
      <p:cxnSp>
        <p:nvCxnSpPr>
          <p:cNvPr id="172" name="Straight Arrow Connector 171"/>
          <p:cNvCxnSpPr>
            <a:stCxn id="22" idx="3"/>
            <a:endCxn id="23" idx="1"/>
          </p:cNvCxnSpPr>
          <p:nvPr/>
        </p:nvCxnSpPr>
        <p:spPr>
          <a:xfrm>
            <a:off x="6629400" y="6051322"/>
            <a:ext cx="8382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Elbow Connector 175"/>
          <p:cNvCxnSpPr/>
          <p:nvPr/>
        </p:nvCxnSpPr>
        <p:spPr>
          <a:xfrm rot="10800000">
            <a:off x="1600200" y="4419600"/>
            <a:ext cx="21336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1981200" y="4114800"/>
            <a:ext cx="6096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E-waste</a:t>
            </a:r>
            <a:endParaRPr lang="en-US" sz="9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285</Words>
  <Application>Microsoft Office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E-waste’s bad effect</vt:lpstr>
      <vt:lpstr>Registered E-waste Recycling Facilities in New York City</vt:lpstr>
      <vt:lpstr>Registered E-waste Recycling  Facilities in New York City</vt:lpstr>
      <vt:lpstr>Registered E-waste Recycling Facilities in New York City</vt:lpstr>
      <vt:lpstr>E-waste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Masa</dc:creator>
  <cp:lastModifiedBy>MNakamura</cp:lastModifiedBy>
  <cp:revision>5</cp:revision>
  <dcterms:created xsi:type="dcterms:W3CDTF">2013-03-28T14:28:24Z</dcterms:created>
  <dcterms:modified xsi:type="dcterms:W3CDTF">2013-03-28T17:59:33Z</dcterms:modified>
</cp:coreProperties>
</file>