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ambria Math" panose="02040503050406030204" pitchFamily="18" charset="0"/>
      <p:regular r:id="rId14"/>
    </p:embeddedFont>
    <p:embeddedFont>
      <p:font typeface="Lato" panose="020F0502020204030203"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 Dele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2-07T00:05:01.058" idx="1">
    <p:pos x="6000" y="0"/>
    <p:text>Frederick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2-07T00:05:47.244" idx="2">
    <p:pos x="6000" y="0"/>
    <p:text>KC</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12-07T00:05:40.903" idx="3">
    <p:pos x="6000" y="0"/>
    <p:text>Frederick</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12-07T00:07:59.738" idx="4">
    <p:pos x="6000" y="0"/>
    <p:text>KC</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0-12-07T00:08:06.726" idx="5">
    <p:pos x="6000" y="0"/>
    <p:text>Victor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f59e321d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f59e321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efabe33bc_1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efabe33bc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efabe33bc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efabe33bc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efabe33bc_1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efabe33bc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efabe33bc_1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efabe33bc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efabe33bc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efabe33bc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efabe33bc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efabe33bc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efabe33bc_1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efabe33bc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efabe33bc_1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efabe33bc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ebsupport1.citytech.cuny.edu/faculty/ttradler/Precalculus-Tradler-Carley.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aia.org/" TargetMode="External"/><Relationship Id="rId5" Type="http://schemas.openxmlformats.org/officeDocument/2006/relationships/hyperlink" Target="https://www.youtube.com/watch?v=Kfs2cJjIldQ&amp;t=1s" TargetMode="External"/><Relationship Id="rId4" Type="http://schemas.openxmlformats.org/officeDocument/2006/relationships/hyperlink" Target="https://openlab.citytech.cuny.edu/mat1375coursehub/2020/03/19/lesson-12-polynomial-and-rational-inequalit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rgbClr val="82C7A5"/>
                </a:solidFill>
              </a:rPr>
              <a:t>Polynomial</a:t>
            </a:r>
            <a:r>
              <a:rPr lang="en" sz="3500"/>
              <a:t> and </a:t>
            </a:r>
            <a:r>
              <a:rPr lang="en" sz="3500">
                <a:solidFill>
                  <a:schemeClr val="accent1"/>
                </a:solidFill>
              </a:rPr>
              <a:t>Rational</a:t>
            </a:r>
            <a:r>
              <a:rPr lang="en" sz="3500"/>
              <a:t> Inequalities in </a:t>
            </a:r>
            <a:r>
              <a:rPr lang="en" sz="3500">
                <a:solidFill>
                  <a:schemeClr val="accent5"/>
                </a:solidFill>
              </a:rPr>
              <a:t>Architecture</a:t>
            </a:r>
            <a:endParaRPr sz="3500">
              <a:solidFill>
                <a:schemeClr val="accent5"/>
              </a:solidFill>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Victor Charles, Frederick De Leon, KC Rampersad, Diana Gil, Kenny Uruchima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Conclusion</a:t>
            </a:r>
            <a:endParaRPr/>
          </a:p>
        </p:txBody>
      </p:sp>
      <p:sp>
        <p:nvSpPr>
          <p:cNvPr id="196" name="Google Shape;196;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In the STEM field, many manners of problems need to be solved. Understanding the dynamics of how the world works is key to solving these problems; The purpose of learning STEM is to understand and solve the problems that come with evolution and advancement.</a:t>
            </a:r>
            <a:endParaRPr/>
          </a:p>
          <a:p>
            <a:pPr marL="0" lvl="0" indent="457200" algn="l" rtl="0">
              <a:spcBef>
                <a:spcPts val="1600"/>
              </a:spcBef>
              <a:spcAft>
                <a:spcPts val="0"/>
              </a:spcAft>
              <a:buNone/>
            </a:pPr>
            <a:r>
              <a:rPr lang="en"/>
              <a:t>Inequalities, polynomial, rational, or otherwise,  are a constant in all manner of organic life;  especially in human life. Understanding  where they are featured in our lives and fields of study is only half the battle, the other half being the numbers and dynamics behind these inequalities.</a:t>
            </a:r>
            <a:endParaRPr/>
          </a:p>
          <a:p>
            <a:pPr marL="0" lvl="0" indent="457200" algn="l" rtl="0">
              <a:spcBef>
                <a:spcPts val="1600"/>
              </a:spcBef>
              <a:spcAft>
                <a:spcPts val="0"/>
              </a:spcAft>
              <a:buNone/>
            </a:pPr>
            <a:r>
              <a:rPr lang="en"/>
              <a:t>In Architecture, a cornerstone of </a:t>
            </a:r>
            <a:r>
              <a:rPr lang="en" i="1"/>
              <a:t>literally</a:t>
            </a:r>
            <a:r>
              <a:rPr lang="en"/>
              <a:t> building any society, inequalities are ever-present. We hope this presentation gave a glimpse as to some situations where inequalities can be identified in the field, and how applied knowledge of them can be used to solve them.</a:t>
            </a:r>
            <a:endParaRPr/>
          </a:p>
          <a:p>
            <a:pPr marL="0" lvl="0" indent="457200" algn="l" rtl="0">
              <a:spcBef>
                <a:spcPts val="1600"/>
              </a:spcBef>
              <a:spcAft>
                <a:spcPts val="1600"/>
              </a:spcAft>
              <a:buNone/>
            </a:pPr>
            <a:r>
              <a:rPr lang="en"/>
              <a:t>												</a:t>
            </a:r>
            <a:r>
              <a:rPr lang="en" sz="1500"/>
              <a:t>Thank You</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02" name="Google Shape;202;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a:t>Precalculus Second Edition; Session 12: “Polynomial and rational inequalities”  By Thomas Tradler and Holly Carley </a:t>
            </a:r>
            <a:r>
              <a:rPr lang="en" u="sng">
                <a:solidFill>
                  <a:schemeClr val="hlink"/>
                </a:solidFill>
                <a:hlinkClick r:id="rId3"/>
              </a:rPr>
              <a:t>http://websupport1.citytech.cuny.edu/faculty/ttradler/Precalculus-Tradler-Carley.pdf</a:t>
            </a:r>
            <a:endParaRPr/>
          </a:p>
          <a:p>
            <a:pPr marL="457200" lvl="0" indent="-311150" algn="l" rtl="0">
              <a:spcBef>
                <a:spcPts val="0"/>
              </a:spcBef>
              <a:spcAft>
                <a:spcPts val="0"/>
              </a:spcAft>
              <a:buSzPts val="1300"/>
              <a:buAutoNum type="arabicPeriod"/>
            </a:pPr>
            <a:r>
              <a:rPr lang="en"/>
              <a:t>Video Lesson 12 Open Lab Polynomial and Rational Inequalities </a:t>
            </a:r>
            <a:r>
              <a:rPr lang="en" u="sng">
                <a:solidFill>
                  <a:schemeClr val="hlink"/>
                </a:solidFill>
                <a:hlinkClick r:id="rId4"/>
              </a:rPr>
              <a:t>https://openlab.citytech.cuny.edu/mat1375coursehub/2020/03/19/lesson-12-polynomial-and-rational-inequalities/</a:t>
            </a:r>
            <a:endParaRPr/>
          </a:p>
          <a:p>
            <a:pPr marL="457200" lvl="0" indent="-311150" algn="l" rtl="0">
              <a:spcBef>
                <a:spcPts val="0"/>
              </a:spcBef>
              <a:spcAft>
                <a:spcPts val="0"/>
              </a:spcAft>
              <a:buSzPts val="1300"/>
              <a:buAutoNum type="arabicPeriod"/>
            </a:pPr>
            <a:r>
              <a:rPr lang="en"/>
              <a:t>Applications Involving Polynomial and Rational Inequalities video example problems </a:t>
            </a:r>
            <a:r>
              <a:rPr lang="en" u="sng">
                <a:solidFill>
                  <a:schemeClr val="hlink"/>
                </a:solidFill>
                <a:hlinkClick r:id="rId5"/>
              </a:rPr>
              <a:t>https://www.youtube.com/watch?v=Kfs2cJjIldQ&amp;t=1s</a:t>
            </a:r>
            <a:endParaRPr/>
          </a:p>
          <a:p>
            <a:pPr marL="457200" lvl="0" indent="-311150" algn="l" rtl="0">
              <a:spcBef>
                <a:spcPts val="0"/>
              </a:spcBef>
              <a:spcAft>
                <a:spcPts val="0"/>
              </a:spcAft>
              <a:buSzPts val="1300"/>
              <a:buAutoNum type="arabicPeriod"/>
            </a:pPr>
            <a:r>
              <a:rPr lang="en"/>
              <a:t>American Institute of Architects </a:t>
            </a:r>
            <a:r>
              <a:rPr lang="en" u="sng">
                <a:solidFill>
                  <a:schemeClr val="hlink"/>
                </a:solidFill>
                <a:hlinkClick r:id="rId6"/>
              </a:rPr>
              <a:t>https://www.aia.org/</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46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Polynomial Inequality </a:t>
            </a:r>
            <a:endParaRPr/>
          </a:p>
        </p:txBody>
      </p:sp>
      <p:sp>
        <p:nvSpPr>
          <p:cNvPr id="141" name="Google Shape;141;p14"/>
          <p:cNvSpPr txBox="1">
            <a:spLocks noGrp="1"/>
          </p:cNvSpPr>
          <p:nvPr>
            <p:ph type="body" idx="1"/>
          </p:nvPr>
        </p:nvSpPr>
        <p:spPr>
          <a:xfrm>
            <a:off x="1297500" y="1095600"/>
            <a:ext cx="7038900" cy="376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 </a:t>
            </a:r>
            <a:r>
              <a:rPr lang="en">
                <a:solidFill>
                  <a:srgbClr val="82C7A5"/>
                </a:solidFill>
              </a:rPr>
              <a:t>polynomial inequality</a:t>
            </a:r>
            <a:r>
              <a:rPr lang="en"/>
              <a:t> is a mathematical statement that relates a polynomial expression as either less than or greater than another polynomial expression. A </a:t>
            </a:r>
            <a:r>
              <a:rPr lang="en">
                <a:solidFill>
                  <a:srgbClr val="82C7A5"/>
                </a:solidFill>
              </a:rPr>
              <a:t>polynomial</a:t>
            </a:r>
            <a:r>
              <a:rPr lang="en"/>
              <a:t> is a sum or difference of monomials, and a </a:t>
            </a:r>
            <a:r>
              <a:rPr lang="en">
                <a:solidFill>
                  <a:srgbClr val="82C7A5"/>
                </a:solidFill>
              </a:rPr>
              <a:t>monomial</a:t>
            </a:r>
            <a:r>
              <a:rPr lang="en"/>
              <a:t> is a number, variable, or a product of numbers and variables.</a:t>
            </a:r>
            <a:endParaRPr/>
          </a:p>
          <a:p>
            <a:pPr marL="0" lvl="0" indent="0" algn="l" rtl="0">
              <a:lnSpc>
                <a:spcPct val="100000"/>
              </a:lnSpc>
              <a:spcBef>
                <a:spcPts val="1600"/>
              </a:spcBef>
              <a:spcAft>
                <a:spcPts val="0"/>
              </a:spcAft>
              <a:buNone/>
            </a:pPr>
            <a:r>
              <a:rPr lang="en"/>
              <a:t>For Example: -3x + 7 &gt; 19,  -2x ≤ -6,  3  &lt; -6x - 4 ≤ 13,  x^2 - 3x + 4 ≥ 0 </a:t>
            </a:r>
            <a:endParaRPr/>
          </a:p>
          <a:p>
            <a:pPr marL="0" lvl="0" indent="0" algn="l" rtl="0">
              <a:lnSpc>
                <a:spcPct val="100000"/>
              </a:lnSpc>
              <a:spcBef>
                <a:spcPts val="1600"/>
              </a:spcBef>
              <a:spcAft>
                <a:spcPts val="0"/>
              </a:spcAft>
              <a:buNone/>
            </a:pPr>
            <a:r>
              <a:rPr lang="en"/>
              <a:t>To solve you evaluate for the variable, which in this case is x: </a:t>
            </a:r>
            <a:endParaRPr/>
          </a:p>
          <a:p>
            <a:pPr marL="0" lvl="0" indent="0" algn="l" rtl="0">
              <a:lnSpc>
                <a:spcPct val="100000"/>
              </a:lnSpc>
              <a:spcBef>
                <a:spcPts val="1600"/>
              </a:spcBef>
              <a:spcAft>
                <a:spcPts val="0"/>
              </a:spcAft>
              <a:buNone/>
            </a:pPr>
            <a:r>
              <a:rPr lang="en"/>
              <a:t>2x +5 ≥ 4x - 11 </a:t>
            </a:r>
            <a:endParaRPr/>
          </a:p>
          <a:p>
            <a:pPr marL="0" lvl="0" indent="0" algn="l" rtl="0">
              <a:lnSpc>
                <a:spcPct val="100000"/>
              </a:lnSpc>
              <a:spcBef>
                <a:spcPts val="1600"/>
              </a:spcBef>
              <a:spcAft>
                <a:spcPts val="0"/>
              </a:spcAft>
              <a:buNone/>
            </a:pPr>
            <a:r>
              <a:rPr lang="en"/>
              <a:t>2x + 5 - 4x ≥ -11</a:t>
            </a:r>
            <a:endParaRPr/>
          </a:p>
          <a:p>
            <a:pPr marL="0" lvl="0" indent="0" algn="l" rtl="0">
              <a:lnSpc>
                <a:spcPct val="100000"/>
              </a:lnSpc>
              <a:spcBef>
                <a:spcPts val="1600"/>
              </a:spcBef>
              <a:spcAft>
                <a:spcPts val="0"/>
              </a:spcAft>
              <a:buNone/>
            </a:pPr>
            <a:r>
              <a:rPr lang="en"/>
              <a:t>-2x ≥-16</a:t>
            </a:r>
            <a:endParaRPr/>
          </a:p>
          <a:p>
            <a:pPr marL="0" lvl="0" indent="0" algn="l" rtl="0">
              <a:lnSpc>
                <a:spcPct val="100000"/>
              </a:lnSpc>
              <a:spcBef>
                <a:spcPts val="1600"/>
              </a:spcBef>
              <a:spcAft>
                <a:spcPts val="0"/>
              </a:spcAft>
              <a:buNone/>
            </a:pPr>
            <a:r>
              <a:rPr lang="en"/>
              <a:t>x ≤ 8 </a:t>
            </a:r>
            <a:endParaRPr/>
          </a:p>
          <a:p>
            <a:pPr marL="0" lvl="0" indent="0" algn="l" rtl="0">
              <a:lnSpc>
                <a:spcPct val="100000"/>
              </a:lnSpc>
              <a:spcBef>
                <a:spcPts val="1600"/>
              </a:spcBef>
              <a:spcAft>
                <a:spcPts val="0"/>
              </a:spcAft>
              <a:buNone/>
            </a:pPr>
            <a:r>
              <a:rPr lang="en"/>
              <a:t>So the solution to the </a:t>
            </a:r>
            <a:r>
              <a:rPr lang="en">
                <a:solidFill>
                  <a:srgbClr val="82C7A5"/>
                </a:solidFill>
              </a:rPr>
              <a:t>polynomial inequality</a:t>
            </a:r>
            <a:r>
              <a:rPr lang="en"/>
              <a:t>, 2x +5 ≥ 4x - 11 , is (-∞, 8]. </a:t>
            </a:r>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6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Inequality</a:t>
            </a:r>
            <a:endParaRPr/>
          </a:p>
        </p:txBody>
      </p:sp>
      <p:sp>
        <p:nvSpPr>
          <p:cNvPr id="147" name="Google Shape;147;p15"/>
          <p:cNvSpPr txBox="1">
            <a:spLocks noGrp="1"/>
          </p:cNvSpPr>
          <p:nvPr>
            <p:ph type="body" idx="1"/>
          </p:nvPr>
        </p:nvSpPr>
        <p:spPr>
          <a:xfrm>
            <a:off x="1297500" y="1181525"/>
            <a:ext cx="7038900" cy="329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t>A </a:t>
            </a:r>
            <a:r>
              <a:rPr lang="en-US" dirty="0">
                <a:solidFill>
                  <a:srgbClr val="82C7A5"/>
                </a:solidFill>
              </a:rPr>
              <a:t>rational inequality</a:t>
            </a:r>
            <a:r>
              <a:rPr lang="en-US" dirty="0"/>
              <a:t> is an inequality that contains a rational expression. A </a:t>
            </a:r>
            <a:r>
              <a:rPr lang="en-US" dirty="0">
                <a:solidFill>
                  <a:srgbClr val="82C7A5"/>
                </a:solidFill>
              </a:rPr>
              <a:t>rational expression</a:t>
            </a:r>
            <a:r>
              <a:rPr lang="en-US" dirty="0"/>
              <a:t> is a quotient of two polynomials, a fraction with a polynomial numerator and denominator.  </a:t>
            </a:r>
          </a:p>
          <a:p>
            <a:pPr marL="0" lvl="0" indent="0" algn="l" rtl="0">
              <a:lnSpc>
                <a:spcPct val="100000"/>
              </a:lnSpc>
              <a:spcBef>
                <a:spcPts val="1600"/>
              </a:spcBef>
              <a:spcAft>
                <a:spcPts val="0"/>
              </a:spcAft>
              <a:buNone/>
            </a:pPr>
            <a:r>
              <a:rPr lang="en-US" dirty="0"/>
              <a:t>For Example:  x-3/x-1 ≥ 0,  ((5x-2)/3 - (7x-3))/5 &gt; x/4,  (2x-3)/4 + 9 ≥ 3 + 4x/3 </a:t>
            </a:r>
          </a:p>
          <a:p>
            <a:pPr marL="0" lvl="0" indent="0" algn="l" rtl="0">
              <a:lnSpc>
                <a:spcPct val="100000"/>
              </a:lnSpc>
              <a:spcBef>
                <a:spcPts val="1600"/>
              </a:spcBef>
              <a:spcAft>
                <a:spcPts val="0"/>
              </a:spcAft>
              <a:buNone/>
            </a:pPr>
            <a:r>
              <a:rPr lang="en-US" dirty="0"/>
              <a:t>To solve you evaluate for the variable, which in this case is x:</a:t>
            </a:r>
          </a:p>
          <a:p>
            <a:pPr marL="0" indent="0">
              <a:lnSpc>
                <a:spcPct val="100000"/>
              </a:lnSpc>
              <a:spcBef>
                <a:spcPts val="1600"/>
              </a:spcBef>
              <a:buNone/>
            </a:pPr>
            <a:r>
              <a:rPr lang="en-US" dirty="0"/>
              <a:t>Therefore, the solution to this </a:t>
            </a:r>
            <a:r>
              <a:rPr lang="en-US" dirty="0">
                <a:solidFill>
                  <a:srgbClr val="82C7A5"/>
                </a:solidFill>
              </a:rPr>
              <a:t>rational inequality</a:t>
            </a:r>
            <a:r>
              <a:rPr lang="en-US" dirty="0"/>
              <a:t>, </a:t>
            </a:r>
          </a:p>
          <a:p>
            <a:pPr marL="0" indent="0">
              <a:lnSpc>
                <a:spcPct val="100000"/>
              </a:lnSpc>
              <a:spcBef>
                <a:spcPts val="1600"/>
              </a:spcBef>
              <a:buNone/>
            </a:pPr>
            <a:r>
              <a:rPr lang="en-US" dirty="0"/>
              <a:t>((5x-2)/3 - (7x-3))/5 &gt; x/4, is (4, ∞). </a:t>
            </a:r>
          </a:p>
          <a:p>
            <a:pPr marL="0" lvl="0" indent="0" algn="l" rtl="0">
              <a:lnSpc>
                <a:spcPct val="100000"/>
              </a:lnSpc>
              <a:spcBef>
                <a:spcPts val="1600"/>
              </a:spcBef>
              <a:spcAft>
                <a:spcPts val="0"/>
              </a:spcAft>
              <a:buNone/>
            </a:pPr>
            <a:endParaRPr lang="en-US" dirty="0"/>
          </a:p>
        </p:txBody>
      </p:sp>
      <mc:AlternateContent xmlns:mc="http://schemas.openxmlformats.org/markup-compatibility/2006">
        <mc:Choice xmlns:a14="http://schemas.microsoft.com/office/drawing/2010/main" Requires="a14">
          <p:sp>
            <p:nvSpPr>
              <p:cNvPr id="11" name="Text Placeholder 4">
                <a:extLst>
                  <a:ext uri="{FF2B5EF4-FFF2-40B4-BE49-F238E27FC236}">
                    <a16:creationId xmlns:a16="http://schemas.microsoft.com/office/drawing/2014/main" id="{C0DE7AA8-19D8-4D0E-B18E-D6F20C24A396}"/>
                  </a:ext>
                </a:extLst>
              </p:cNvPr>
              <p:cNvSpPr txBox="1">
                <a:spLocks/>
              </p:cNvSpPr>
              <p:nvPr/>
            </p:nvSpPr>
            <p:spPr>
              <a:xfrm>
                <a:off x="5799161" y="2098494"/>
                <a:ext cx="2329955" cy="2823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14:m>
                  <m:oMath xmlns:m="http://schemas.openxmlformats.org/officeDocument/2006/math">
                    <m:f>
                      <m:fPr>
                        <m:ctrlPr>
                          <a:rPr lang="en-US" sz="1200" i="1" smtClean="0">
                            <a:solidFill>
                              <a:schemeClr val="bg1"/>
                            </a:solidFill>
                            <a:latin typeface="Cambria Math" panose="02040503050406030204" pitchFamily="18" charset="0"/>
                          </a:rPr>
                        </m:ctrlPr>
                      </m:fPr>
                      <m:num>
                        <m:r>
                          <a:rPr lang="en-US" sz="1200">
                            <a:solidFill>
                              <a:schemeClr val="bg1"/>
                            </a:solidFill>
                            <a:latin typeface="Cambria Math" panose="02040503050406030204" pitchFamily="18" charset="0"/>
                          </a:rPr>
                          <m:t>5</m:t>
                        </m:r>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2</m:t>
                        </m:r>
                      </m:num>
                      <m:den>
                        <m:r>
                          <a:rPr lang="en-US" sz="1200">
                            <a:solidFill>
                              <a:schemeClr val="bg1"/>
                            </a:solidFill>
                            <a:latin typeface="Cambria Math" panose="02040503050406030204" pitchFamily="18" charset="0"/>
                          </a:rPr>
                          <m:t>3</m:t>
                        </m:r>
                      </m:den>
                    </m:f>
                    <m:r>
                      <a:rPr lang="en-US" sz="1200">
                        <a:solidFill>
                          <a:schemeClr val="bg1"/>
                        </a:solidFill>
                        <a:latin typeface="Cambria Math" panose="02040503050406030204" pitchFamily="18" charset="0"/>
                      </a:rPr>
                      <m:t>−</m:t>
                    </m:r>
                    <m:f>
                      <m:fPr>
                        <m:ctrlPr>
                          <a:rPr lang="en-US" sz="1200" i="1">
                            <a:solidFill>
                              <a:schemeClr val="bg1"/>
                            </a:solidFill>
                            <a:latin typeface="Cambria Math" panose="02040503050406030204" pitchFamily="18" charset="0"/>
                          </a:rPr>
                        </m:ctrlPr>
                      </m:fPr>
                      <m:num>
                        <m:r>
                          <a:rPr lang="en-US" sz="1200">
                            <a:solidFill>
                              <a:schemeClr val="bg1"/>
                            </a:solidFill>
                            <a:latin typeface="Cambria Math" panose="02040503050406030204" pitchFamily="18" charset="0"/>
                          </a:rPr>
                          <m:t>7</m:t>
                        </m:r>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3</m:t>
                        </m:r>
                      </m:num>
                      <m:den>
                        <m:r>
                          <a:rPr lang="en-US" sz="1200">
                            <a:solidFill>
                              <a:schemeClr val="bg1"/>
                            </a:solidFill>
                            <a:latin typeface="Cambria Math" panose="02040503050406030204" pitchFamily="18" charset="0"/>
                          </a:rPr>
                          <m:t>5</m:t>
                        </m:r>
                      </m:den>
                    </m:f>
                    <m:r>
                      <a:rPr lang="en-US" sz="1200">
                        <a:solidFill>
                          <a:schemeClr val="bg1"/>
                        </a:solidFill>
                        <a:latin typeface="Cambria Math" panose="02040503050406030204" pitchFamily="18" charset="0"/>
                      </a:rPr>
                      <m:t>&gt;</m:t>
                    </m:r>
                    <m:f>
                      <m:fPr>
                        <m:ctrlPr>
                          <a:rPr lang="en-US" sz="1200" i="1">
                            <a:solidFill>
                              <a:schemeClr val="bg1"/>
                            </a:solidFill>
                            <a:latin typeface="Cambria Math" panose="02040503050406030204" pitchFamily="18" charset="0"/>
                          </a:rPr>
                        </m:ctrlPr>
                      </m:fPr>
                      <m:num>
                        <m:r>
                          <a:rPr lang="en-US" sz="1200" i="1">
                            <a:solidFill>
                              <a:schemeClr val="bg1"/>
                            </a:solidFill>
                            <a:latin typeface="Cambria Math" panose="02040503050406030204" pitchFamily="18" charset="0"/>
                          </a:rPr>
                          <m:t>𝑥</m:t>
                        </m:r>
                      </m:num>
                      <m:den>
                        <m:r>
                          <a:rPr lang="en-US" sz="1200">
                            <a:solidFill>
                              <a:schemeClr val="bg1"/>
                            </a:solidFill>
                            <a:latin typeface="Cambria Math" panose="02040503050406030204" pitchFamily="18" charset="0"/>
                          </a:rPr>
                          <m:t>4</m:t>
                        </m:r>
                      </m:den>
                    </m:f>
                  </m:oMath>
                </a14:m>
                <a:endParaRPr lang="en-US" sz="1200" dirty="0">
                  <a:latin typeface="Times New Roman" panose="02020603050405020304" pitchFamily="18" charset="0"/>
                  <a:cs typeface="Times New Roman" panose="02020603050405020304" pitchFamily="18" charset="0"/>
                </a:endParaRPr>
              </a:p>
              <a:p>
                <a14:m>
                  <m:oMath xmlns:m="http://schemas.openxmlformats.org/officeDocument/2006/math">
                    <m:f>
                      <m:fPr>
                        <m:ctrlPr>
                          <a:rPr lang="ar-AE" sz="1200" i="1" dirty="0">
                            <a:latin typeface="Cambria Math" panose="02040503050406030204" pitchFamily="18" charset="0"/>
                          </a:rPr>
                        </m:ctrlPr>
                      </m:fPr>
                      <m:num>
                        <m:r>
                          <a:rPr lang="ar-AE" sz="1200" dirty="0">
                            <a:latin typeface="Cambria Math" panose="02040503050406030204" pitchFamily="18" charset="0"/>
                          </a:rPr>
                          <m:t>25</m:t>
                        </m:r>
                        <m:r>
                          <a:rPr lang="ar-AE" sz="1200" i="1" dirty="0">
                            <a:latin typeface="Cambria Math" panose="02040503050406030204" pitchFamily="18" charset="0"/>
                          </a:rPr>
                          <m:t>𝑥</m:t>
                        </m:r>
                        <m:r>
                          <a:rPr lang="ar-AE" sz="1200" dirty="0">
                            <a:latin typeface="Cambria Math" panose="02040503050406030204" pitchFamily="18" charset="0"/>
                          </a:rPr>
                          <m:t>−</m:t>
                        </m:r>
                        <m:r>
                          <a:rPr lang="ar-AE" sz="1200" dirty="0">
                            <a:latin typeface="Cambria Math" panose="02040503050406030204" pitchFamily="18" charset="0"/>
                          </a:rPr>
                          <m:t>10</m:t>
                        </m:r>
                        <m:r>
                          <a:rPr lang="ar-AE" sz="1200" dirty="0">
                            <a:latin typeface="Cambria Math" panose="02040503050406030204" pitchFamily="18" charset="0"/>
                          </a:rPr>
                          <m:t>−</m:t>
                        </m:r>
                        <m:r>
                          <a:rPr lang="ar-AE" sz="1200" dirty="0">
                            <a:latin typeface="Cambria Math" panose="02040503050406030204" pitchFamily="18" charset="0"/>
                          </a:rPr>
                          <m:t>21</m:t>
                        </m:r>
                        <m:r>
                          <a:rPr lang="ar-AE" sz="1200" i="1" dirty="0">
                            <a:latin typeface="Cambria Math" panose="02040503050406030204" pitchFamily="18" charset="0"/>
                          </a:rPr>
                          <m:t>𝑥</m:t>
                        </m:r>
                        <m:r>
                          <a:rPr lang="ar-AE" sz="1200" dirty="0">
                            <a:latin typeface="Cambria Math" panose="02040503050406030204" pitchFamily="18" charset="0"/>
                          </a:rPr>
                          <m:t>+</m:t>
                        </m:r>
                        <m:r>
                          <a:rPr lang="ar-AE" sz="1200" dirty="0">
                            <a:latin typeface="Cambria Math" panose="02040503050406030204" pitchFamily="18" charset="0"/>
                          </a:rPr>
                          <m:t>9</m:t>
                        </m:r>
                      </m:num>
                      <m:den>
                        <m:r>
                          <a:rPr lang="ar-AE" sz="1200" dirty="0">
                            <a:latin typeface="Cambria Math" panose="02040503050406030204" pitchFamily="18" charset="0"/>
                          </a:rPr>
                          <m:t>15</m:t>
                        </m:r>
                      </m:den>
                    </m:f>
                    <m:r>
                      <a:rPr lang="ar-AE" sz="1200" dirty="0">
                        <a:latin typeface="Cambria Math" panose="02040503050406030204" pitchFamily="18" charset="0"/>
                      </a:rPr>
                      <m:t>&gt;</m:t>
                    </m:r>
                    <m:f>
                      <m:fPr>
                        <m:ctrlPr>
                          <a:rPr lang="ar-AE" sz="1200" i="1" dirty="0">
                            <a:latin typeface="Cambria Math" panose="02040503050406030204" pitchFamily="18" charset="0"/>
                          </a:rPr>
                        </m:ctrlPr>
                      </m:fPr>
                      <m:num>
                        <m:r>
                          <a:rPr lang="ar-AE" sz="1200" i="1" dirty="0">
                            <a:latin typeface="Cambria Math" panose="02040503050406030204" pitchFamily="18" charset="0"/>
                          </a:rPr>
                          <m:t>𝑥</m:t>
                        </m:r>
                      </m:num>
                      <m:den>
                        <m:r>
                          <a:rPr lang="ar-AE" sz="1200" dirty="0">
                            <a:latin typeface="Cambria Math" panose="02040503050406030204" pitchFamily="18" charset="0"/>
                          </a:rPr>
                          <m:t>4</m:t>
                        </m:r>
                      </m:den>
                    </m:f>
                  </m:oMath>
                </a14:m>
                <a:endParaRPr lang="en-US" sz="1200" i="1" dirty="0">
                  <a:latin typeface="Times New Roman" panose="02020603050405020304" pitchFamily="18" charset="0"/>
                  <a:cs typeface="Times New Roman" panose="02020603050405020304" pitchFamily="18" charset="0"/>
                </a:endParaRPr>
              </a:p>
              <a:p>
                <a14:m>
                  <m:oMath xmlns:m="http://schemas.openxmlformats.org/officeDocument/2006/math">
                    <m:f>
                      <m:fPr>
                        <m:ctrlPr>
                          <a:rPr lang="ar-AE" sz="1200" i="1" dirty="0">
                            <a:latin typeface="Cambria Math" panose="02040503050406030204" pitchFamily="18" charset="0"/>
                          </a:rPr>
                        </m:ctrlPr>
                      </m:fPr>
                      <m:num>
                        <m:r>
                          <a:rPr lang="ar-AE" sz="1200" dirty="0">
                            <a:latin typeface="Cambria Math" panose="02040503050406030204" pitchFamily="18" charset="0"/>
                          </a:rPr>
                          <m:t>4</m:t>
                        </m:r>
                        <m:r>
                          <a:rPr lang="ar-AE" sz="1200" i="1" dirty="0">
                            <a:latin typeface="Cambria Math" panose="02040503050406030204" pitchFamily="18" charset="0"/>
                          </a:rPr>
                          <m:t>𝑥</m:t>
                        </m:r>
                        <m:r>
                          <a:rPr lang="ar-AE" sz="1200" dirty="0">
                            <a:latin typeface="Cambria Math" panose="02040503050406030204" pitchFamily="18" charset="0"/>
                          </a:rPr>
                          <m:t>−</m:t>
                        </m:r>
                        <m:r>
                          <a:rPr lang="ar-AE" sz="1200" dirty="0">
                            <a:latin typeface="Cambria Math" panose="02040503050406030204" pitchFamily="18" charset="0"/>
                          </a:rPr>
                          <m:t>1</m:t>
                        </m:r>
                      </m:num>
                      <m:den>
                        <m:r>
                          <a:rPr lang="ar-AE" sz="1200" dirty="0">
                            <a:latin typeface="Cambria Math" panose="02040503050406030204" pitchFamily="18" charset="0"/>
                          </a:rPr>
                          <m:t>15</m:t>
                        </m:r>
                      </m:den>
                    </m:f>
                    <m:r>
                      <a:rPr lang="ar-AE" sz="1200" dirty="0">
                        <a:latin typeface="Cambria Math" panose="02040503050406030204" pitchFamily="18" charset="0"/>
                      </a:rPr>
                      <m:t>&gt;</m:t>
                    </m:r>
                    <m:f>
                      <m:fPr>
                        <m:ctrlPr>
                          <a:rPr lang="ar-AE" sz="1200" i="1" dirty="0">
                            <a:latin typeface="Cambria Math" panose="02040503050406030204" pitchFamily="18" charset="0"/>
                          </a:rPr>
                        </m:ctrlPr>
                      </m:fPr>
                      <m:num>
                        <m:r>
                          <a:rPr lang="ar-AE" sz="1200" i="1" dirty="0">
                            <a:latin typeface="Cambria Math" panose="02040503050406030204" pitchFamily="18" charset="0"/>
                          </a:rPr>
                          <m:t>𝑥</m:t>
                        </m:r>
                      </m:num>
                      <m:den>
                        <m:r>
                          <a:rPr lang="ar-AE" sz="1200" dirty="0">
                            <a:latin typeface="Cambria Math" panose="02040503050406030204" pitchFamily="18" charset="0"/>
                          </a:rPr>
                          <m:t>4</m:t>
                        </m:r>
                      </m:den>
                    </m:f>
                  </m:oMath>
                </a14:m>
                <a:endParaRPr lang="ar-AE" sz="1200" dirty="0">
                  <a:latin typeface="Times New Roman" panose="02020603050405020304" pitchFamily="18" charset="0"/>
                  <a:cs typeface="Times New Roman" panose="02020603050405020304" pitchFamily="18" charset="0"/>
                </a:endParaRPr>
              </a:p>
              <a:p>
                <a14:m>
                  <m:oMath xmlns:m="http://schemas.openxmlformats.org/officeDocument/2006/math">
                    <m:r>
                      <a:rPr lang="ar-AE" sz="1200" dirty="0">
                        <a:latin typeface="Cambria Math" panose="02040503050406030204" pitchFamily="18" charset="0"/>
                      </a:rPr>
                      <m:t>4</m:t>
                    </m:r>
                    <m:d>
                      <m:dPr>
                        <m:ctrlPr>
                          <a:rPr lang="ar-AE" sz="1200" i="1" dirty="0">
                            <a:latin typeface="Cambria Math" panose="02040503050406030204" pitchFamily="18" charset="0"/>
                          </a:rPr>
                        </m:ctrlPr>
                      </m:dPr>
                      <m:e>
                        <m:f>
                          <m:fPr>
                            <m:ctrlPr>
                              <a:rPr lang="ar-AE" sz="1200" i="1" dirty="0">
                                <a:latin typeface="Cambria Math" panose="02040503050406030204" pitchFamily="18" charset="0"/>
                              </a:rPr>
                            </m:ctrlPr>
                          </m:fPr>
                          <m:num>
                            <m:r>
                              <a:rPr lang="ar-AE" sz="1200" dirty="0">
                                <a:latin typeface="Cambria Math" panose="02040503050406030204" pitchFamily="18" charset="0"/>
                              </a:rPr>
                              <m:t>4</m:t>
                            </m:r>
                            <m:r>
                              <a:rPr lang="ar-AE" sz="1200" i="1" dirty="0">
                                <a:latin typeface="Cambria Math" panose="02040503050406030204" pitchFamily="18" charset="0"/>
                              </a:rPr>
                              <m:t>𝑥</m:t>
                            </m:r>
                            <m:r>
                              <a:rPr lang="ar-AE" sz="1200" dirty="0">
                                <a:latin typeface="Cambria Math" panose="02040503050406030204" pitchFamily="18" charset="0"/>
                              </a:rPr>
                              <m:t>−</m:t>
                            </m:r>
                            <m:r>
                              <a:rPr lang="ar-AE" sz="1200" dirty="0">
                                <a:latin typeface="Cambria Math" panose="02040503050406030204" pitchFamily="18" charset="0"/>
                              </a:rPr>
                              <m:t>1</m:t>
                            </m:r>
                          </m:num>
                          <m:den>
                            <m:r>
                              <a:rPr lang="ar-AE" sz="1200" dirty="0">
                                <a:latin typeface="Cambria Math" panose="02040503050406030204" pitchFamily="18" charset="0"/>
                              </a:rPr>
                              <m:t>15</m:t>
                            </m:r>
                          </m:den>
                        </m:f>
                      </m:e>
                    </m:d>
                    <m:r>
                      <a:rPr lang="ar-AE" sz="1200" dirty="0">
                        <a:latin typeface="Cambria Math" panose="02040503050406030204" pitchFamily="18" charset="0"/>
                      </a:rPr>
                      <m:t>&gt;</m:t>
                    </m:r>
                    <m:d>
                      <m:dPr>
                        <m:ctrlPr>
                          <a:rPr lang="ar-AE" sz="1200" i="1" dirty="0">
                            <a:latin typeface="Cambria Math" panose="02040503050406030204" pitchFamily="18" charset="0"/>
                          </a:rPr>
                        </m:ctrlPr>
                      </m:dPr>
                      <m:e>
                        <m:f>
                          <m:fPr>
                            <m:ctrlPr>
                              <a:rPr lang="ar-AE" sz="1200" i="1" dirty="0">
                                <a:latin typeface="Cambria Math" panose="02040503050406030204" pitchFamily="18" charset="0"/>
                              </a:rPr>
                            </m:ctrlPr>
                          </m:fPr>
                          <m:num>
                            <m:r>
                              <a:rPr lang="ar-AE" sz="1200" i="1" dirty="0">
                                <a:latin typeface="Cambria Math" panose="02040503050406030204" pitchFamily="18" charset="0"/>
                              </a:rPr>
                              <m:t>𝑥</m:t>
                            </m:r>
                          </m:num>
                          <m:den>
                            <m:r>
                              <a:rPr lang="ar-AE" sz="1200" dirty="0">
                                <a:latin typeface="Cambria Math" panose="02040503050406030204" pitchFamily="18" charset="0"/>
                              </a:rPr>
                              <m:t>4</m:t>
                            </m:r>
                          </m:den>
                        </m:f>
                      </m:e>
                    </m:d>
                    <m:r>
                      <a:rPr lang="ar-AE" sz="1200" dirty="0">
                        <a:latin typeface="Cambria Math" panose="02040503050406030204" pitchFamily="18" charset="0"/>
                      </a:rPr>
                      <m:t>4</m:t>
                    </m:r>
                  </m:oMath>
                </a14:m>
                <a:endParaRPr lang="ar-AE" sz="1200" dirty="0">
                  <a:latin typeface="Times New Roman" panose="02020603050405020304" pitchFamily="18" charset="0"/>
                  <a:cs typeface="Times New Roman" panose="02020603050405020304" pitchFamily="18" charset="0"/>
                </a:endParaRPr>
              </a:p>
              <a:p>
                <a14:m>
                  <m:oMath xmlns:m="http://schemas.openxmlformats.org/officeDocument/2006/math">
                    <m:d>
                      <m:dPr>
                        <m:ctrlPr>
                          <a:rPr lang="en-US" sz="1200" i="1">
                            <a:solidFill>
                              <a:schemeClr val="bg1"/>
                            </a:solidFill>
                            <a:latin typeface="Cambria Math" panose="02040503050406030204" pitchFamily="18" charset="0"/>
                          </a:rPr>
                        </m:ctrlPr>
                      </m:dPr>
                      <m:e>
                        <m:f>
                          <m:fPr>
                            <m:ctrlPr>
                              <a:rPr lang="en-US" sz="1200" i="1">
                                <a:solidFill>
                                  <a:schemeClr val="bg1"/>
                                </a:solidFill>
                                <a:latin typeface="Cambria Math" panose="02040503050406030204" pitchFamily="18" charset="0"/>
                              </a:rPr>
                            </m:ctrlPr>
                          </m:fPr>
                          <m:num>
                            <m:r>
                              <a:rPr lang="en-US" sz="1200">
                                <a:solidFill>
                                  <a:schemeClr val="bg1"/>
                                </a:solidFill>
                                <a:latin typeface="Cambria Math" panose="02040503050406030204" pitchFamily="18" charset="0"/>
                              </a:rPr>
                              <m:t>4</m:t>
                            </m:r>
                          </m:num>
                          <m:den>
                            <m:r>
                              <a:rPr lang="en-US" sz="1200">
                                <a:solidFill>
                                  <a:schemeClr val="bg1"/>
                                </a:solidFill>
                                <a:latin typeface="Cambria Math" panose="02040503050406030204" pitchFamily="18" charset="0"/>
                              </a:rPr>
                              <m:t>15</m:t>
                            </m:r>
                          </m:den>
                        </m:f>
                      </m:e>
                    </m:d>
                    <m:d>
                      <m:dPr>
                        <m:ctrlPr>
                          <a:rPr lang="en-US" sz="1200" i="1">
                            <a:solidFill>
                              <a:schemeClr val="bg1"/>
                            </a:solidFill>
                            <a:latin typeface="Cambria Math" panose="02040503050406030204" pitchFamily="18" charset="0"/>
                          </a:rPr>
                        </m:ctrlPr>
                      </m:dPr>
                      <m:e>
                        <m:r>
                          <a:rPr lang="en-US" sz="1200">
                            <a:solidFill>
                              <a:schemeClr val="bg1"/>
                            </a:solidFill>
                            <a:latin typeface="Cambria Math" panose="02040503050406030204" pitchFamily="18" charset="0"/>
                          </a:rPr>
                          <m:t>4</m:t>
                        </m:r>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1</m:t>
                        </m:r>
                      </m:e>
                    </m:d>
                    <m:r>
                      <a:rPr lang="en-US" sz="1200">
                        <a:solidFill>
                          <a:schemeClr val="bg1"/>
                        </a:solidFill>
                        <a:latin typeface="Cambria Math" panose="02040503050406030204" pitchFamily="18" charset="0"/>
                      </a:rPr>
                      <m:t>&gt;</m:t>
                    </m:r>
                    <m:r>
                      <a:rPr lang="en-US" sz="1200" i="1">
                        <a:solidFill>
                          <a:schemeClr val="bg1"/>
                        </a:solidFill>
                        <a:latin typeface="Cambria Math" panose="02040503050406030204" pitchFamily="18" charset="0"/>
                      </a:rPr>
                      <m:t>𝑥</m:t>
                    </m:r>
                  </m:oMath>
                </a14:m>
                <a:endParaRPr lang="en-US" sz="1200" dirty="0">
                  <a:solidFill>
                    <a:schemeClr val="bg1"/>
                  </a:solidFill>
                  <a:latin typeface="Times New Roman" panose="02020603050405020304" pitchFamily="18" charset="0"/>
                  <a:cs typeface="Times New Roman" panose="02020603050405020304" pitchFamily="18" charset="0"/>
                </a:endParaRPr>
              </a:p>
              <a:p>
                <a14:m>
                  <m:oMath xmlns:m="http://schemas.openxmlformats.org/officeDocument/2006/math">
                    <m:r>
                      <a:rPr lang="en-US" sz="1200">
                        <a:solidFill>
                          <a:schemeClr val="bg1"/>
                        </a:solidFill>
                        <a:latin typeface="Cambria Math" panose="02040503050406030204" pitchFamily="18" charset="0"/>
                      </a:rPr>
                      <m:t>15</m:t>
                    </m:r>
                    <m:d>
                      <m:dPr>
                        <m:ctrlPr>
                          <a:rPr lang="en-US" sz="1200" i="1">
                            <a:solidFill>
                              <a:schemeClr val="bg1"/>
                            </a:solidFill>
                            <a:latin typeface="Cambria Math" panose="02040503050406030204" pitchFamily="18" charset="0"/>
                          </a:rPr>
                        </m:ctrlPr>
                      </m:dPr>
                      <m:e>
                        <m:f>
                          <m:fPr>
                            <m:ctrlPr>
                              <a:rPr lang="en-US" sz="1200" i="1">
                                <a:solidFill>
                                  <a:schemeClr val="bg1"/>
                                </a:solidFill>
                                <a:latin typeface="Cambria Math" panose="02040503050406030204" pitchFamily="18" charset="0"/>
                              </a:rPr>
                            </m:ctrlPr>
                          </m:fPr>
                          <m:num>
                            <m:r>
                              <a:rPr lang="en-US" sz="1200">
                                <a:solidFill>
                                  <a:schemeClr val="bg1"/>
                                </a:solidFill>
                                <a:latin typeface="Cambria Math" panose="02040503050406030204" pitchFamily="18" charset="0"/>
                              </a:rPr>
                              <m:t>4</m:t>
                            </m:r>
                          </m:num>
                          <m:den>
                            <m:r>
                              <a:rPr lang="en-US" sz="1200">
                                <a:solidFill>
                                  <a:schemeClr val="bg1"/>
                                </a:solidFill>
                                <a:latin typeface="Cambria Math" panose="02040503050406030204" pitchFamily="18" charset="0"/>
                              </a:rPr>
                              <m:t>15</m:t>
                            </m:r>
                          </m:den>
                        </m:f>
                      </m:e>
                    </m:d>
                    <m:d>
                      <m:dPr>
                        <m:ctrlPr>
                          <a:rPr lang="en-US" sz="1200" i="1">
                            <a:solidFill>
                              <a:schemeClr val="bg1"/>
                            </a:solidFill>
                            <a:latin typeface="Cambria Math" panose="02040503050406030204" pitchFamily="18" charset="0"/>
                          </a:rPr>
                        </m:ctrlPr>
                      </m:dPr>
                      <m:e>
                        <m:r>
                          <a:rPr lang="en-US" sz="1200">
                            <a:solidFill>
                              <a:schemeClr val="bg1"/>
                            </a:solidFill>
                            <a:latin typeface="Cambria Math" panose="02040503050406030204" pitchFamily="18" charset="0"/>
                          </a:rPr>
                          <m:t>4</m:t>
                        </m:r>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1</m:t>
                        </m:r>
                      </m:e>
                    </m:d>
                    <m:r>
                      <a:rPr lang="en-US" sz="1200">
                        <a:solidFill>
                          <a:schemeClr val="bg1"/>
                        </a:solidFill>
                        <a:latin typeface="Cambria Math" panose="02040503050406030204" pitchFamily="18" charset="0"/>
                      </a:rPr>
                      <m:t>&gt;</m:t>
                    </m:r>
                    <m:d>
                      <m:dPr>
                        <m:ctrlPr>
                          <a:rPr lang="en-US" sz="1200" i="1">
                            <a:solidFill>
                              <a:schemeClr val="bg1"/>
                            </a:solidFill>
                            <a:latin typeface="Cambria Math" panose="02040503050406030204" pitchFamily="18" charset="0"/>
                          </a:rPr>
                        </m:ctrlPr>
                      </m:dPr>
                      <m:e>
                        <m:r>
                          <a:rPr lang="en-US" sz="1200" i="1">
                            <a:solidFill>
                              <a:schemeClr val="bg1"/>
                            </a:solidFill>
                            <a:latin typeface="Cambria Math" panose="02040503050406030204" pitchFamily="18" charset="0"/>
                          </a:rPr>
                          <m:t>𝑥</m:t>
                        </m:r>
                      </m:e>
                    </m:d>
                    <m:r>
                      <a:rPr lang="en-US" sz="1200">
                        <a:solidFill>
                          <a:schemeClr val="bg1"/>
                        </a:solidFill>
                        <a:latin typeface="Cambria Math" panose="02040503050406030204" pitchFamily="18" charset="0"/>
                      </a:rPr>
                      <m:t>15</m:t>
                    </m:r>
                  </m:oMath>
                </a14:m>
                <a:endParaRPr lang="en-US" sz="1200" dirty="0">
                  <a:solidFill>
                    <a:schemeClr val="bg1"/>
                  </a:solidFill>
                  <a:latin typeface="Times New Roman" panose="02020603050405020304" pitchFamily="18" charset="0"/>
                  <a:cs typeface="Times New Roman" panose="02020603050405020304" pitchFamily="18" charset="0"/>
                </a:endParaRPr>
              </a:p>
              <a:p>
                <a14:m>
                  <m:oMath xmlns:m="http://schemas.openxmlformats.org/officeDocument/2006/math">
                    <m:r>
                      <a:rPr lang="en-US" sz="1200">
                        <a:solidFill>
                          <a:schemeClr val="bg1"/>
                        </a:solidFill>
                        <a:latin typeface="Cambria Math" panose="02040503050406030204" pitchFamily="18" charset="0"/>
                      </a:rPr>
                      <m:t>4</m:t>
                    </m:r>
                    <m:d>
                      <m:dPr>
                        <m:ctrlPr>
                          <a:rPr lang="en-US" sz="1200" i="1">
                            <a:solidFill>
                              <a:schemeClr val="bg1"/>
                            </a:solidFill>
                            <a:latin typeface="Cambria Math" panose="02040503050406030204" pitchFamily="18" charset="0"/>
                          </a:rPr>
                        </m:ctrlPr>
                      </m:dPr>
                      <m:e>
                        <m:r>
                          <a:rPr lang="en-US" sz="1200">
                            <a:solidFill>
                              <a:schemeClr val="bg1"/>
                            </a:solidFill>
                            <a:latin typeface="Cambria Math" panose="02040503050406030204" pitchFamily="18" charset="0"/>
                          </a:rPr>
                          <m:t>4</m:t>
                        </m:r>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1</m:t>
                        </m:r>
                      </m:e>
                    </m:d>
                    <m:r>
                      <a:rPr lang="en-US" sz="1200">
                        <a:solidFill>
                          <a:schemeClr val="bg1"/>
                        </a:solidFill>
                        <a:latin typeface="Cambria Math" panose="02040503050406030204" pitchFamily="18" charset="0"/>
                      </a:rPr>
                      <m:t>&gt;</m:t>
                    </m:r>
                    <m:r>
                      <a:rPr lang="en-US" sz="1200">
                        <a:solidFill>
                          <a:schemeClr val="bg1"/>
                        </a:solidFill>
                        <a:latin typeface="Cambria Math" panose="02040503050406030204" pitchFamily="18" charset="0"/>
                      </a:rPr>
                      <m:t>15</m:t>
                    </m:r>
                    <m:r>
                      <a:rPr lang="en-US" sz="1200" i="1">
                        <a:solidFill>
                          <a:schemeClr val="bg1"/>
                        </a:solidFill>
                        <a:latin typeface="Cambria Math" panose="02040503050406030204" pitchFamily="18" charset="0"/>
                      </a:rPr>
                      <m:t>𝑥</m:t>
                    </m:r>
                  </m:oMath>
                </a14:m>
                <a:endParaRPr lang="en-US" sz="1200" dirty="0">
                  <a:solidFill>
                    <a:schemeClr val="bg1"/>
                  </a:solidFill>
                  <a:latin typeface="Times New Roman" panose="02020603050405020304" pitchFamily="18" charset="0"/>
                  <a:cs typeface="Times New Roman" panose="02020603050405020304" pitchFamily="18" charset="0"/>
                </a:endParaRPr>
              </a:p>
              <a:p>
                <a14:m>
                  <m:oMath xmlns:m="http://schemas.openxmlformats.org/officeDocument/2006/math">
                    <m:r>
                      <a:rPr lang="en-US" sz="1200">
                        <a:solidFill>
                          <a:schemeClr val="bg1"/>
                        </a:solidFill>
                        <a:latin typeface="Cambria Math" panose="02040503050406030204" pitchFamily="18" charset="0"/>
                      </a:rPr>
                      <m:t>16</m:t>
                    </m:r>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4</m:t>
                    </m:r>
                    <m:r>
                      <a:rPr lang="en-US" sz="1200">
                        <a:solidFill>
                          <a:schemeClr val="bg1"/>
                        </a:solidFill>
                        <a:latin typeface="Cambria Math" panose="02040503050406030204" pitchFamily="18" charset="0"/>
                      </a:rPr>
                      <m:t>&gt;</m:t>
                    </m:r>
                    <m:r>
                      <a:rPr lang="en-US" sz="1200">
                        <a:solidFill>
                          <a:schemeClr val="bg1"/>
                        </a:solidFill>
                        <a:latin typeface="Cambria Math" panose="02040503050406030204" pitchFamily="18" charset="0"/>
                      </a:rPr>
                      <m:t>15</m:t>
                    </m:r>
                    <m:r>
                      <a:rPr lang="en-US" sz="1200" i="1">
                        <a:solidFill>
                          <a:schemeClr val="bg1"/>
                        </a:solidFill>
                        <a:latin typeface="Cambria Math" panose="02040503050406030204" pitchFamily="18" charset="0"/>
                      </a:rPr>
                      <m:t>𝑥</m:t>
                    </m:r>
                  </m:oMath>
                </a14:m>
                <a:endParaRPr lang="en-US" sz="1200" dirty="0">
                  <a:solidFill>
                    <a:schemeClr val="bg1"/>
                  </a:solidFill>
                  <a:latin typeface="Times New Roman" panose="02020603050405020304" pitchFamily="18" charset="0"/>
                  <a:cs typeface="Times New Roman" panose="02020603050405020304" pitchFamily="18" charset="0"/>
                </a:endParaRPr>
              </a:p>
              <a:p>
                <a14:m>
                  <m:oMath xmlns:m="http://schemas.openxmlformats.org/officeDocument/2006/math">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m:t>
                    </m:r>
                    <m:r>
                      <a:rPr lang="en-US" sz="1200">
                        <a:solidFill>
                          <a:schemeClr val="bg1"/>
                        </a:solidFill>
                        <a:latin typeface="Cambria Math" panose="02040503050406030204" pitchFamily="18" charset="0"/>
                      </a:rPr>
                      <m:t>4</m:t>
                    </m:r>
                    <m:r>
                      <a:rPr lang="en-US" sz="1200">
                        <a:solidFill>
                          <a:schemeClr val="bg1"/>
                        </a:solidFill>
                        <a:latin typeface="Cambria Math" panose="02040503050406030204" pitchFamily="18" charset="0"/>
                      </a:rPr>
                      <m:t>&gt;</m:t>
                    </m:r>
                    <m:r>
                      <a:rPr lang="en-US" sz="1200">
                        <a:solidFill>
                          <a:schemeClr val="bg1"/>
                        </a:solidFill>
                        <a:latin typeface="Cambria Math" panose="02040503050406030204" pitchFamily="18" charset="0"/>
                      </a:rPr>
                      <m:t>0</m:t>
                    </m:r>
                  </m:oMath>
                </a14:m>
                <a:endParaRPr lang="en-US" sz="1200" dirty="0">
                  <a:solidFill>
                    <a:schemeClr val="bg1"/>
                  </a:solidFill>
                  <a:latin typeface="Times New Roman" panose="02020603050405020304" pitchFamily="18" charset="0"/>
                  <a:cs typeface="Times New Roman" panose="02020603050405020304" pitchFamily="18" charset="0"/>
                </a:endParaRPr>
              </a:p>
              <a:p>
                <a14:m>
                  <m:oMath xmlns:m="http://schemas.openxmlformats.org/officeDocument/2006/math">
                    <m:r>
                      <a:rPr lang="en-US" sz="1200" i="1">
                        <a:solidFill>
                          <a:schemeClr val="bg1"/>
                        </a:solidFill>
                        <a:latin typeface="Cambria Math" panose="02040503050406030204" pitchFamily="18" charset="0"/>
                      </a:rPr>
                      <m:t>𝑥</m:t>
                    </m:r>
                    <m:r>
                      <a:rPr lang="en-US" sz="1200">
                        <a:solidFill>
                          <a:schemeClr val="bg1"/>
                        </a:solidFill>
                        <a:latin typeface="Cambria Math" panose="02040503050406030204" pitchFamily="18" charset="0"/>
                      </a:rPr>
                      <m:t>&gt;</m:t>
                    </m:r>
                    <m:r>
                      <a:rPr lang="en-US" sz="1200">
                        <a:solidFill>
                          <a:schemeClr val="bg1"/>
                        </a:solidFill>
                        <a:latin typeface="Cambria Math" panose="02040503050406030204" pitchFamily="18" charset="0"/>
                      </a:rPr>
                      <m:t>4</m:t>
                    </m:r>
                  </m:oMath>
                </a14:m>
                <a:endParaRPr lang="en-US" sz="1200" dirty="0">
                  <a:solidFill>
                    <a:schemeClr val="bg1"/>
                  </a:solidFill>
                  <a:latin typeface="Times New Roman" panose="02020603050405020304" pitchFamily="18" charset="0"/>
                  <a:cs typeface="Times New Roman" panose="02020603050405020304" pitchFamily="18" charset="0"/>
                </a:endParaRPr>
              </a:p>
              <a:p>
                <a:pPr marL="146050" indent="0">
                  <a:buFont typeface="Lato"/>
                  <a:buNone/>
                </a:pPr>
                <a:endParaRPr lang="ar-AE" sz="1400" i="1" dirty="0">
                  <a:latin typeface="Cambria Math" panose="02040503050406030204" pitchFamily="18" charset="0"/>
                </a:endParaRPr>
              </a:p>
              <a:p>
                <a:endParaRPr lang="en-US" sz="1400" dirty="0">
                  <a:latin typeface="Times New Roman" panose="02020603050405020304" pitchFamily="18" charset="0"/>
                  <a:cs typeface="Times New Roman" panose="02020603050405020304" pitchFamily="18" charset="0"/>
                </a:endParaRPr>
              </a:p>
              <a:p>
                <a:endParaRPr lang="en-US" dirty="0"/>
              </a:p>
            </p:txBody>
          </p:sp>
        </mc:Choice>
        <mc:Fallback>
          <p:sp>
            <p:nvSpPr>
              <p:cNvPr id="11" name="Text Placeholder 4">
                <a:extLst>
                  <a:ext uri="{FF2B5EF4-FFF2-40B4-BE49-F238E27FC236}">
                    <a16:creationId xmlns:a16="http://schemas.microsoft.com/office/drawing/2014/main" id="{C0DE7AA8-19D8-4D0E-B18E-D6F20C24A396}"/>
                  </a:ext>
                </a:extLst>
              </p:cNvPr>
              <p:cNvSpPr txBox="1">
                <a:spLocks noRot="1" noChangeAspect="1" noMove="1" noResize="1" noEditPoints="1" noAdjustHandles="1" noChangeArrowheads="1" noChangeShapeType="1" noTextEdit="1"/>
              </p:cNvSpPr>
              <p:nvPr/>
            </p:nvSpPr>
            <p:spPr>
              <a:xfrm>
                <a:off x="5799161" y="2098494"/>
                <a:ext cx="2329955" cy="2823587"/>
              </a:xfrm>
              <a:prstGeom prst="rect">
                <a:avLst/>
              </a:prstGeom>
              <a:blipFill>
                <a:blip r:embed="rId3"/>
                <a:stretch>
                  <a:fillRect b="-10151"/>
                </a:stretch>
              </a:blipFill>
              <a:ln>
                <a:noFill/>
              </a:ln>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E32C8A-987A-44DC-90BF-74ABC1D674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38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608450"/>
            <a:ext cx="7038900" cy="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Architecture</a:t>
            </a:r>
            <a:endParaRPr/>
          </a:p>
        </p:txBody>
      </p:sp>
      <p:pic>
        <p:nvPicPr>
          <p:cNvPr id="153" name="Google Shape;153;p16"/>
          <p:cNvPicPr preferRelativeResize="0"/>
          <p:nvPr/>
        </p:nvPicPr>
        <p:blipFill>
          <a:blip r:embed="rId3">
            <a:alphaModFix/>
          </a:blip>
          <a:stretch>
            <a:fillRect/>
          </a:stretch>
        </p:blipFill>
        <p:spPr>
          <a:xfrm>
            <a:off x="325375" y="1517468"/>
            <a:ext cx="3700326" cy="2896482"/>
          </a:xfrm>
          <a:prstGeom prst="rect">
            <a:avLst/>
          </a:prstGeom>
          <a:noFill/>
          <a:ln>
            <a:noFill/>
          </a:ln>
        </p:spPr>
      </p:pic>
      <p:sp>
        <p:nvSpPr>
          <p:cNvPr id="154" name="Google Shape;154;p16"/>
          <p:cNvSpPr txBox="1"/>
          <p:nvPr/>
        </p:nvSpPr>
        <p:spPr>
          <a:xfrm>
            <a:off x="4025700" y="1308050"/>
            <a:ext cx="4310700" cy="361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sz="1300">
                <a:solidFill>
                  <a:schemeClr val="lt1"/>
                </a:solidFill>
                <a:latin typeface="Lato"/>
                <a:ea typeface="Lato"/>
                <a:cs typeface="Lato"/>
                <a:sym typeface="Lato"/>
              </a:rPr>
              <a:t>A STEM field that utilizes both polynomial inequalities and rational inequalities is </a:t>
            </a:r>
            <a:r>
              <a:rPr lang="en" sz="1300">
                <a:solidFill>
                  <a:srgbClr val="FFFFFF"/>
                </a:solidFill>
                <a:latin typeface="Lato"/>
                <a:ea typeface="Lato"/>
                <a:cs typeface="Lato"/>
                <a:sym typeface="Lato"/>
              </a:rPr>
              <a:t>Architecture</a:t>
            </a:r>
            <a:r>
              <a:rPr lang="en" sz="1300">
                <a:solidFill>
                  <a:schemeClr val="lt1"/>
                </a:solidFill>
                <a:latin typeface="Lato"/>
                <a:ea typeface="Lato"/>
                <a:cs typeface="Lato"/>
                <a:sym typeface="Lato"/>
              </a:rPr>
              <a:t>. </a:t>
            </a:r>
            <a:r>
              <a:rPr lang="en" sz="1300">
                <a:solidFill>
                  <a:srgbClr val="82C7A5"/>
                </a:solidFill>
                <a:latin typeface="Lato"/>
                <a:ea typeface="Lato"/>
                <a:cs typeface="Lato"/>
                <a:sym typeface="Lato"/>
              </a:rPr>
              <a:t>Architecture</a:t>
            </a:r>
            <a:r>
              <a:rPr lang="en" sz="1300">
                <a:solidFill>
                  <a:schemeClr val="lt1"/>
                </a:solidFill>
                <a:latin typeface="Lato"/>
                <a:ea typeface="Lato"/>
                <a:cs typeface="Lato"/>
                <a:sym typeface="Lato"/>
              </a:rPr>
              <a:t> is the process of planning, designing, and constructing buildings or other structures. These inequalities are used in the field of architecture to get ranges of values for making </a:t>
            </a:r>
            <a:r>
              <a:rPr lang="en" sz="1300">
                <a:solidFill>
                  <a:srgbClr val="FFFFFF"/>
                </a:solidFill>
                <a:latin typeface="Lato"/>
                <a:ea typeface="Lato"/>
                <a:cs typeface="Lato"/>
                <a:sym typeface="Lato"/>
              </a:rPr>
              <a:t>accurate CAD models and drafts of building plans. A rational inequality can for example be used to model the range of possible values of the trapezoidal base of a structure while still remaining under a certain maximum area. </a:t>
            </a:r>
            <a:endParaRPr sz="1300">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297500" y="615525"/>
            <a:ext cx="7038900" cy="6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of Choosing Architecture</a:t>
            </a:r>
            <a:endParaRPr/>
          </a:p>
        </p:txBody>
      </p:sp>
      <p:sp>
        <p:nvSpPr>
          <p:cNvPr id="160" name="Google Shape;160;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a:t>We chose Architecture over the many other STEM applications because architecture was a field we were interested in and wanted to know more about and about the way in which polynomial and rational inequalities could be used in it. It’s also such an integral part of our society and human development throughout history, so we wanted to see the role polynomial and rational inequalities played in this vitally important field.  </a:t>
            </a:r>
            <a:endParaRPr/>
          </a:p>
        </p:txBody>
      </p:sp>
      <p:pic>
        <p:nvPicPr>
          <p:cNvPr id="161" name="Google Shape;161;p17"/>
          <p:cNvPicPr preferRelativeResize="0"/>
          <p:nvPr/>
        </p:nvPicPr>
        <p:blipFill>
          <a:blip r:embed="rId3">
            <a:alphaModFix/>
          </a:blip>
          <a:stretch>
            <a:fillRect/>
          </a:stretch>
        </p:blipFill>
        <p:spPr>
          <a:xfrm>
            <a:off x="5306225" y="3183350"/>
            <a:ext cx="2688474" cy="1836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297500" y="393750"/>
            <a:ext cx="32376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Architectural Tools </a:t>
            </a:r>
            <a:endParaRPr/>
          </a:p>
        </p:txBody>
      </p:sp>
      <p:pic>
        <p:nvPicPr>
          <p:cNvPr id="167" name="Google Shape;167;p18"/>
          <p:cNvPicPr preferRelativeResize="0"/>
          <p:nvPr/>
        </p:nvPicPr>
        <p:blipFill>
          <a:blip r:embed="rId3">
            <a:alphaModFix/>
          </a:blip>
          <a:stretch>
            <a:fillRect/>
          </a:stretch>
        </p:blipFill>
        <p:spPr>
          <a:xfrm>
            <a:off x="1975489" y="1307850"/>
            <a:ext cx="2951461" cy="2911199"/>
          </a:xfrm>
          <a:prstGeom prst="rect">
            <a:avLst/>
          </a:prstGeom>
          <a:noFill/>
          <a:ln>
            <a:noFill/>
          </a:ln>
        </p:spPr>
      </p:pic>
      <p:pic>
        <p:nvPicPr>
          <p:cNvPr id="168" name="Google Shape;168;p18"/>
          <p:cNvPicPr preferRelativeResize="0"/>
          <p:nvPr/>
        </p:nvPicPr>
        <p:blipFill>
          <a:blip r:embed="rId4">
            <a:alphaModFix/>
          </a:blip>
          <a:stretch>
            <a:fillRect/>
          </a:stretch>
        </p:blipFill>
        <p:spPr>
          <a:xfrm>
            <a:off x="4926950" y="1307850"/>
            <a:ext cx="1567875" cy="1234151"/>
          </a:xfrm>
          <a:prstGeom prst="rect">
            <a:avLst/>
          </a:prstGeom>
          <a:noFill/>
          <a:ln>
            <a:noFill/>
          </a:ln>
        </p:spPr>
      </p:pic>
      <p:pic>
        <p:nvPicPr>
          <p:cNvPr id="169" name="Google Shape;169;p18"/>
          <p:cNvPicPr preferRelativeResize="0"/>
          <p:nvPr/>
        </p:nvPicPr>
        <p:blipFill>
          <a:blip r:embed="rId5">
            <a:alphaModFix/>
          </a:blip>
          <a:stretch>
            <a:fillRect/>
          </a:stretch>
        </p:blipFill>
        <p:spPr>
          <a:xfrm>
            <a:off x="1266425" y="4219050"/>
            <a:ext cx="7541900" cy="646250"/>
          </a:xfrm>
          <a:prstGeom prst="rect">
            <a:avLst/>
          </a:prstGeom>
          <a:noFill/>
          <a:ln>
            <a:noFill/>
          </a:ln>
        </p:spPr>
      </p:pic>
      <p:sp>
        <p:nvSpPr>
          <p:cNvPr id="170" name="Google Shape;170;p18"/>
          <p:cNvSpPr txBox="1"/>
          <p:nvPr/>
        </p:nvSpPr>
        <p:spPr>
          <a:xfrm>
            <a:off x="581700" y="1307850"/>
            <a:ext cx="1393800" cy="16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Lato"/>
                <a:ea typeface="Lato"/>
                <a:cs typeface="Lato"/>
                <a:sym typeface="Lato"/>
              </a:rPr>
              <a:t>Architect Scale Ruler: </a:t>
            </a:r>
            <a:endParaRPr sz="1300">
              <a:solidFill>
                <a:srgbClr val="FFFFFF"/>
              </a:solidFill>
              <a:latin typeface="Lato"/>
              <a:ea typeface="Lato"/>
              <a:cs typeface="Lato"/>
              <a:sym typeface="Lato"/>
            </a:endParaRPr>
          </a:p>
          <a:p>
            <a:pPr marL="0" lvl="0" indent="0" algn="l" rtl="0">
              <a:spcBef>
                <a:spcPts val="0"/>
              </a:spcBef>
              <a:spcAft>
                <a:spcPts val="0"/>
              </a:spcAft>
              <a:buNone/>
            </a:pPr>
            <a:r>
              <a:rPr lang="en" sz="1300">
                <a:solidFill>
                  <a:srgbClr val="FFFFFF"/>
                </a:solidFill>
                <a:latin typeface="Lato"/>
                <a:ea typeface="Lato"/>
                <a:cs typeface="Lato"/>
                <a:sym typeface="Lato"/>
              </a:rPr>
              <a:t>Has three color coded sides with six scales,  1-½”, 1-¾”, ⅜”, 3/32”, ½”, ¼”, and ⅛”.</a:t>
            </a:r>
            <a:endParaRPr sz="1300">
              <a:solidFill>
                <a:srgbClr val="FFFFFF"/>
              </a:solidFill>
              <a:latin typeface="Lato"/>
              <a:ea typeface="Lato"/>
              <a:cs typeface="Lato"/>
              <a:sym typeface="Lato"/>
            </a:endParaRPr>
          </a:p>
        </p:txBody>
      </p:sp>
      <p:sp>
        <p:nvSpPr>
          <p:cNvPr id="171" name="Google Shape;171;p18"/>
          <p:cNvSpPr txBox="1"/>
          <p:nvPr/>
        </p:nvSpPr>
        <p:spPr>
          <a:xfrm>
            <a:off x="4926950" y="480750"/>
            <a:ext cx="3350700" cy="8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Lato"/>
                <a:ea typeface="Lato"/>
                <a:cs typeface="Lato"/>
                <a:sym typeface="Lato"/>
              </a:rPr>
              <a:t>Measuring Tape: Used for measuring things longer than 12” and can be used to measure corners and irregularly shaped objects. </a:t>
            </a:r>
            <a:endParaRPr sz="1300">
              <a:solidFill>
                <a:srgbClr val="FFFFFF"/>
              </a:solidFill>
              <a:latin typeface="Lato"/>
              <a:ea typeface="Lato"/>
              <a:cs typeface="Lato"/>
              <a:sym typeface="Lato"/>
            </a:endParaRPr>
          </a:p>
        </p:txBody>
      </p:sp>
      <p:sp>
        <p:nvSpPr>
          <p:cNvPr id="172" name="Google Shape;172;p18"/>
          <p:cNvSpPr txBox="1"/>
          <p:nvPr/>
        </p:nvSpPr>
        <p:spPr>
          <a:xfrm>
            <a:off x="2582350" y="4837000"/>
            <a:ext cx="5539800"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Lato"/>
                <a:ea typeface="Lato"/>
                <a:cs typeface="Lato"/>
                <a:sym typeface="Lato"/>
              </a:rPr>
              <a:t>Mechanical Drafting Pencil: Used for accurate drawing of models and plans</a:t>
            </a:r>
            <a:endParaRPr sz="1300">
              <a:solidFill>
                <a:srgbClr val="FFFFFF"/>
              </a:solidFill>
              <a:latin typeface="Lato"/>
              <a:ea typeface="Lato"/>
              <a:cs typeface="Lato"/>
              <a:sym typeface="Lato"/>
            </a:endParaRPr>
          </a:p>
        </p:txBody>
      </p:sp>
      <p:pic>
        <p:nvPicPr>
          <p:cNvPr id="173" name="Google Shape;173;p18"/>
          <p:cNvPicPr preferRelativeResize="0"/>
          <p:nvPr/>
        </p:nvPicPr>
        <p:blipFill>
          <a:blip r:embed="rId6">
            <a:alphaModFix/>
          </a:blip>
          <a:stretch>
            <a:fillRect/>
          </a:stretch>
        </p:blipFill>
        <p:spPr>
          <a:xfrm>
            <a:off x="4926950" y="2318248"/>
            <a:ext cx="3564975" cy="1889502"/>
          </a:xfrm>
          <a:prstGeom prst="rect">
            <a:avLst/>
          </a:prstGeom>
          <a:noFill/>
          <a:ln>
            <a:noFill/>
          </a:ln>
        </p:spPr>
      </p:pic>
      <p:sp>
        <p:nvSpPr>
          <p:cNvPr id="174" name="Google Shape;174;p18"/>
          <p:cNvSpPr txBox="1"/>
          <p:nvPr/>
        </p:nvSpPr>
        <p:spPr>
          <a:xfrm>
            <a:off x="6494825" y="1598950"/>
            <a:ext cx="1997100" cy="7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Lato"/>
                <a:ea typeface="Lato"/>
                <a:cs typeface="Lato"/>
                <a:sym typeface="Lato"/>
              </a:rPr>
              <a:t>CAD Software: Software used to model architecture digitally </a:t>
            </a:r>
            <a:endParaRPr sz="1300">
              <a:solidFill>
                <a:srgbClr val="FFFF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1160300" y="393750"/>
            <a:ext cx="6784800" cy="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Polynomial Inequalities</a:t>
            </a:r>
            <a:endParaRPr/>
          </a:p>
        </p:txBody>
      </p:sp>
      <p:sp>
        <p:nvSpPr>
          <p:cNvPr id="180" name="Google Shape;180;p19"/>
          <p:cNvSpPr txBox="1">
            <a:spLocks noGrp="1"/>
          </p:cNvSpPr>
          <p:nvPr>
            <p:ph type="body" idx="1"/>
          </p:nvPr>
        </p:nvSpPr>
        <p:spPr>
          <a:xfrm>
            <a:off x="1297500" y="1116150"/>
            <a:ext cx="7038900" cy="6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You are constructing a circular koi pond in your backyard. What are possible values for the diameter of the pond if the area is to be no more than 78.5 ft^2? Use 3.14 to represent </a:t>
            </a:r>
            <a:r>
              <a:rPr lang="en" b="1">
                <a:solidFill>
                  <a:srgbClr val="FFFFFF"/>
                </a:solidFill>
              </a:rPr>
              <a:t>ℼ</a:t>
            </a:r>
            <a:r>
              <a:rPr lang="en">
                <a:solidFill>
                  <a:srgbClr val="FFFFFF"/>
                </a:solidFill>
              </a:rPr>
              <a:t>.</a:t>
            </a:r>
            <a:endParaRPr>
              <a:solidFill>
                <a:srgbClr val="FFFFFF"/>
              </a:solidFill>
            </a:endParaRPr>
          </a:p>
          <a:p>
            <a:pPr marL="0" lvl="0" indent="0" algn="l" rtl="0">
              <a:spcBef>
                <a:spcPts val="4000"/>
              </a:spcBef>
              <a:spcAft>
                <a:spcPts val="0"/>
              </a:spcAft>
              <a:buNone/>
            </a:pPr>
            <a:r>
              <a:rPr lang="en">
                <a:solidFill>
                  <a:srgbClr val="FFFFFF"/>
                </a:solidFill>
                <a:latin typeface="Times New Roman"/>
                <a:ea typeface="Times New Roman"/>
                <a:cs typeface="Times New Roman"/>
                <a:sym typeface="Times New Roman"/>
              </a:rPr>
              <a:t>                                                                                                  </a:t>
            </a:r>
            <a:endParaRPr>
              <a:solidFill>
                <a:srgbClr val="FFFFFF"/>
              </a:solidFill>
              <a:latin typeface="Times New Roman"/>
              <a:ea typeface="Times New Roman"/>
              <a:cs typeface="Times New Roman"/>
              <a:sym typeface="Times New Roman"/>
            </a:endParaRPr>
          </a:p>
          <a:p>
            <a:pPr marL="0" lvl="0" indent="0" algn="l" rtl="0">
              <a:spcBef>
                <a:spcPts val="4000"/>
              </a:spcBef>
              <a:spcAft>
                <a:spcPts val="0"/>
              </a:spcAft>
              <a:buNone/>
            </a:pPr>
            <a:endParaRPr>
              <a:solidFill>
                <a:srgbClr val="FFFFFF"/>
              </a:solidFill>
              <a:latin typeface="Times New Roman"/>
              <a:ea typeface="Times New Roman"/>
              <a:cs typeface="Times New Roman"/>
              <a:sym typeface="Times New Roman"/>
            </a:endParaRPr>
          </a:p>
          <a:p>
            <a:pPr marL="0" lvl="0" indent="0" algn="l" rtl="0">
              <a:spcBef>
                <a:spcPts val="4000"/>
              </a:spcBef>
              <a:spcAft>
                <a:spcPts val="0"/>
              </a:spcAft>
              <a:buNone/>
            </a:pPr>
            <a:endParaRPr>
              <a:solidFill>
                <a:srgbClr val="FFFFFF"/>
              </a:solidFill>
              <a:latin typeface="Times New Roman"/>
              <a:ea typeface="Times New Roman"/>
              <a:cs typeface="Times New Roman"/>
              <a:sym typeface="Times New Roman"/>
            </a:endParaRPr>
          </a:p>
          <a:p>
            <a:pPr marL="0" lvl="0" indent="0" algn="l" rtl="0">
              <a:spcBef>
                <a:spcPts val="4000"/>
              </a:spcBef>
              <a:spcAft>
                <a:spcPts val="0"/>
              </a:spcAft>
              <a:buNone/>
            </a:pPr>
            <a:endParaRPr>
              <a:solidFill>
                <a:srgbClr val="FFFFFF"/>
              </a:solidFill>
              <a:latin typeface="Times New Roman"/>
              <a:ea typeface="Times New Roman"/>
              <a:cs typeface="Times New Roman"/>
              <a:sym typeface="Times New Roman"/>
            </a:endParaRPr>
          </a:p>
          <a:p>
            <a:pPr marL="0" lvl="0" indent="0" algn="l" rtl="0">
              <a:spcBef>
                <a:spcPts val="4000"/>
              </a:spcBef>
              <a:spcAft>
                <a:spcPts val="4000"/>
              </a:spcAft>
              <a:buNone/>
            </a:pPr>
            <a:endParaRPr>
              <a:solidFill>
                <a:srgbClr val="FFFFFF"/>
              </a:solidFill>
              <a:latin typeface="Times New Roman"/>
              <a:ea typeface="Times New Roman"/>
              <a:cs typeface="Times New Roman"/>
              <a:sym typeface="Times New Roman"/>
            </a:endParaRPr>
          </a:p>
        </p:txBody>
      </p:sp>
      <p:pic>
        <p:nvPicPr>
          <p:cNvPr id="181" name="Google Shape;181;p19"/>
          <p:cNvPicPr preferRelativeResize="0"/>
          <p:nvPr/>
        </p:nvPicPr>
        <p:blipFill>
          <a:blip r:embed="rId3">
            <a:alphaModFix/>
          </a:blip>
          <a:stretch>
            <a:fillRect/>
          </a:stretch>
        </p:blipFill>
        <p:spPr>
          <a:xfrm>
            <a:off x="1160300" y="1764150"/>
            <a:ext cx="3797348" cy="3274325"/>
          </a:xfrm>
          <a:prstGeom prst="rect">
            <a:avLst/>
          </a:prstGeom>
          <a:noFill/>
          <a:ln>
            <a:noFill/>
          </a:ln>
        </p:spPr>
      </p:pic>
      <p:sp>
        <p:nvSpPr>
          <p:cNvPr id="182" name="Google Shape;182;p19"/>
          <p:cNvSpPr txBox="1"/>
          <p:nvPr/>
        </p:nvSpPr>
        <p:spPr>
          <a:xfrm>
            <a:off x="4966625" y="1775825"/>
            <a:ext cx="3410100" cy="32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FFFFFF"/>
                </a:solidFill>
                <a:latin typeface="Lato"/>
                <a:ea typeface="Lato"/>
                <a:cs typeface="Lato"/>
                <a:sym typeface="Lato"/>
              </a:rPr>
              <a:t>The possible values for the diameter of the pond if the area can not be more than 78.5 sq ft is any value greater than or equal to 0 and less than or equal to 10. </a:t>
            </a:r>
            <a:endParaRPr sz="1300">
              <a:solidFill>
                <a:srgbClr val="FFFFFF"/>
              </a:solidFill>
              <a:latin typeface="Lato"/>
              <a:ea typeface="Lato"/>
              <a:cs typeface="Lato"/>
              <a:sym typeface="Lato"/>
            </a:endParaRPr>
          </a:p>
          <a:p>
            <a:pPr marL="0" lvl="0" indent="0" algn="l" rtl="0">
              <a:lnSpc>
                <a:spcPct val="115000"/>
              </a:lnSpc>
              <a:spcBef>
                <a:spcPts val="4000"/>
              </a:spcBef>
              <a:spcAft>
                <a:spcPts val="4000"/>
              </a:spcAft>
              <a:buNone/>
            </a:pPr>
            <a:r>
              <a:rPr lang="en" sz="1300">
                <a:solidFill>
                  <a:srgbClr val="FFFFFF"/>
                </a:solidFill>
                <a:latin typeface="Lato"/>
                <a:ea typeface="Lato"/>
                <a:cs typeface="Lato"/>
                <a:sym typeface="Lato"/>
              </a:rPr>
              <a:t>We can see here the usefulness of a polynomial inequality in architecture. It can allow an architect to determine a range of values for what they’re trying to construct. </a:t>
            </a:r>
            <a:endParaRPr sz="1300">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1297500" y="608450"/>
            <a:ext cx="7038900" cy="6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Rational Inequalities</a:t>
            </a:r>
            <a:endParaRPr/>
          </a:p>
        </p:txBody>
      </p:sp>
      <p:sp>
        <p:nvSpPr>
          <p:cNvPr id="188" name="Google Shape;188;p20"/>
          <p:cNvSpPr txBox="1">
            <a:spLocks noGrp="1"/>
          </p:cNvSpPr>
          <p:nvPr>
            <p:ph type="body" idx="1"/>
          </p:nvPr>
        </p:nvSpPr>
        <p:spPr>
          <a:xfrm>
            <a:off x="1297500" y="1400850"/>
            <a:ext cx="7038900" cy="1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drawing up plans for a new park/garden area with a trapezoidal shape that must have a height of 50 ft and an area of no more than 0.25 acre, or 10,890 sqft. The length of the bottom base of the park must also be 2 times the length of the top base of the park. What are the possible values for the length of the top base of the park, a? </a:t>
            </a:r>
            <a:endParaRPr/>
          </a:p>
          <a:p>
            <a:pPr marL="0" lvl="0" indent="0" algn="l" rtl="0">
              <a:spcBef>
                <a:spcPts val="1600"/>
              </a:spcBef>
              <a:spcAft>
                <a:spcPts val="1600"/>
              </a:spcAft>
              <a:buNone/>
            </a:pPr>
            <a:endParaRPr/>
          </a:p>
        </p:txBody>
      </p:sp>
      <p:pic>
        <p:nvPicPr>
          <p:cNvPr id="189" name="Google Shape;189;p20"/>
          <p:cNvPicPr preferRelativeResize="0"/>
          <p:nvPr/>
        </p:nvPicPr>
        <p:blipFill>
          <a:blip r:embed="rId3">
            <a:alphaModFix/>
          </a:blip>
          <a:stretch>
            <a:fillRect/>
          </a:stretch>
        </p:blipFill>
        <p:spPr>
          <a:xfrm>
            <a:off x="1297500" y="2412450"/>
            <a:ext cx="2910154" cy="2426252"/>
          </a:xfrm>
          <a:prstGeom prst="rect">
            <a:avLst/>
          </a:prstGeom>
          <a:noFill/>
          <a:ln>
            <a:noFill/>
          </a:ln>
        </p:spPr>
      </p:pic>
      <p:sp>
        <p:nvSpPr>
          <p:cNvPr id="190" name="Google Shape;190;p20"/>
          <p:cNvSpPr txBox="1"/>
          <p:nvPr/>
        </p:nvSpPr>
        <p:spPr>
          <a:xfrm>
            <a:off x="4216675" y="2419650"/>
            <a:ext cx="4119600" cy="242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00">
                <a:solidFill>
                  <a:srgbClr val="FFFFFF"/>
                </a:solidFill>
                <a:latin typeface="Lato"/>
                <a:ea typeface="Lato"/>
                <a:cs typeface="Lato"/>
                <a:sym typeface="Lato"/>
              </a:rPr>
              <a:t>The possible values for the length of the top base of the park if the area can not exceed 0.25 acre is any value greater or equal to 0 ft and less than or equal to 145.2 ft. </a:t>
            </a:r>
            <a:endParaRPr sz="1300">
              <a:solidFill>
                <a:srgbClr val="FFFFFF"/>
              </a:solidFill>
              <a:latin typeface="Lato"/>
              <a:ea typeface="Lato"/>
              <a:cs typeface="Lato"/>
              <a:sym typeface="Lato"/>
            </a:endParaRPr>
          </a:p>
          <a:p>
            <a:pPr marL="0" lvl="0" indent="0" algn="l" rtl="0">
              <a:lnSpc>
                <a:spcPct val="150000"/>
              </a:lnSpc>
              <a:spcBef>
                <a:spcPts val="0"/>
              </a:spcBef>
              <a:spcAft>
                <a:spcPts val="0"/>
              </a:spcAft>
              <a:buNone/>
            </a:pPr>
            <a:endParaRPr sz="1300">
              <a:solidFill>
                <a:srgbClr val="FFFFFF"/>
              </a:solidFill>
              <a:latin typeface="Lato"/>
              <a:ea typeface="Lato"/>
              <a:cs typeface="Lato"/>
              <a:sym typeface="Lato"/>
            </a:endParaRPr>
          </a:p>
          <a:p>
            <a:pPr marL="0" lvl="0" indent="0" algn="ctr" rtl="0">
              <a:lnSpc>
                <a:spcPct val="150000"/>
              </a:lnSpc>
              <a:spcBef>
                <a:spcPts val="0"/>
              </a:spcBef>
              <a:spcAft>
                <a:spcPts val="0"/>
              </a:spcAft>
              <a:buNone/>
            </a:pPr>
            <a:r>
              <a:rPr lang="en" sz="1300">
                <a:solidFill>
                  <a:srgbClr val="FFFFFF"/>
                </a:solidFill>
                <a:latin typeface="Lato"/>
                <a:ea typeface="Lato"/>
                <a:cs typeface="Lato"/>
                <a:sym typeface="Lato"/>
              </a:rPr>
              <a:t>a = [0, 145.2]     or     0 </a:t>
            </a:r>
            <a:r>
              <a:rPr lang="en" sz="1300">
                <a:solidFill>
                  <a:schemeClr val="lt1"/>
                </a:solidFill>
                <a:latin typeface="Lato"/>
                <a:ea typeface="Lato"/>
                <a:cs typeface="Lato"/>
                <a:sym typeface="Lato"/>
              </a:rPr>
              <a:t>≤ a ≤ 145.2 </a:t>
            </a:r>
            <a:endParaRPr sz="130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1074</Words>
  <Application>Microsoft Office PowerPoint</Application>
  <PresentationFormat>On-screen Show (16:9)</PresentationFormat>
  <Paragraphs>62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vt:lpstr>
      <vt:lpstr>Lato</vt:lpstr>
      <vt:lpstr>Cambria Math</vt:lpstr>
      <vt:lpstr>Times New Roman</vt:lpstr>
      <vt:lpstr>Arial</vt:lpstr>
      <vt:lpstr>Focus</vt:lpstr>
      <vt:lpstr>Polynomial and Rational Inequalities in Architecture</vt:lpstr>
      <vt:lpstr>Polynomial Inequality </vt:lpstr>
      <vt:lpstr>Rational Inequality</vt:lpstr>
      <vt:lpstr>PowerPoint Presentation</vt:lpstr>
      <vt:lpstr>Architecture</vt:lpstr>
      <vt:lpstr>Purpose of Choosing Architecture</vt:lpstr>
      <vt:lpstr>Architectural Tools </vt:lpstr>
      <vt:lpstr>Problem: Polynomial Inequalities</vt:lpstr>
      <vt:lpstr>Problem: Rational Inequalities</vt:lpstr>
      <vt:lpstr>In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Polynomial and Rational Inequalities in Architecture</dc:title>
  <cp:lastModifiedBy>Frederick De Leon</cp:lastModifiedBy>
  <cp:revision>5</cp:revision>
  <dcterms:modified xsi:type="dcterms:W3CDTF">2020-12-08T01:14:30Z</dcterms:modified>
</cp:coreProperties>
</file>