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41817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Font typeface="Arial"/>
              <a:buNone/>
              <a:defRPr sz="4800" b="1" i="0" u="none" strike="noStrike" cap="small" baseline="0">
                <a:solidFill>
                  <a:srgbClr val="F3E5A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Font typeface="Arial"/>
              <a:buNone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3E5AF"/>
              </a:buClr>
              <a:buFont typeface="Arial"/>
              <a:buNone/>
              <a:defRPr sz="4100" b="1" cap="none" baseline="0">
                <a:solidFill>
                  <a:srgbClr val="F3E5A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217419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250190" algn="l" rtl="0">
              <a:spcBef>
                <a:spcPts val="560"/>
              </a:spcBef>
              <a:buClr>
                <a:srgbClr val="FAFAFA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1pPr>
            <a:lvl2pPr marL="868680" indent="-128905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1133856" indent="-73405" algn="l" rtl="0">
              <a:spcBef>
                <a:spcPts val="440"/>
              </a:spcBef>
              <a:buClr>
                <a:schemeClr val="lt1"/>
              </a:buClr>
              <a:buFont typeface="Arial"/>
              <a:buChar char="•"/>
              <a:defRPr sz="2200">
                <a:solidFill>
                  <a:schemeClr val="lt1"/>
                </a:solidFill>
              </a:defRPr>
            </a:lvl3pPr>
            <a:lvl4pPr marL="1353312" indent="-32511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545336" indent="-34036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64792" indent="-56642" algn="l" rtl="0">
              <a:spcBef>
                <a:spcPts val="36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65960" indent="-76835" algn="l" rtl="0">
              <a:spcBef>
                <a:spcPts val="32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7pPr>
            <a:lvl8pPr marL="2167128" indent="-81152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</a:defRPr>
            </a:lvl8pPr>
            <a:lvl9pPr marL="2368296" indent="-79120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3E5AF"/>
              </a:buClr>
              <a:buFont typeface="Arial"/>
              <a:buNone/>
              <a:defRPr sz="4100" b="1" cap="none" baseline="0">
                <a:solidFill>
                  <a:srgbClr val="F3E5A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250190" algn="l" rtl="0">
              <a:spcBef>
                <a:spcPts val="560"/>
              </a:spcBef>
              <a:buClr>
                <a:srgbClr val="FAFAFA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1pPr>
            <a:lvl2pPr marL="868680" indent="-128905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1133856" indent="-73405" algn="l" rtl="0">
              <a:spcBef>
                <a:spcPts val="440"/>
              </a:spcBef>
              <a:buClr>
                <a:schemeClr val="lt1"/>
              </a:buClr>
              <a:buFont typeface="Arial"/>
              <a:buChar char="•"/>
              <a:defRPr sz="2200">
                <a:solidFill>
                  <a:schemeClr val="lt1"/>
                </a:solidFill>
              </a:defRPr>
            </a:lvl3pPr>
            <a:lvl4pPr marL="1353312" indent="-32511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545336" indent="-34036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64792" indent="-56642" algn="l" rtl="0">
              <a:spcBef>
                <a:spcPts val="36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65960" indent="-76835" algn="l" rtl="0">
              <a:spcBef>
                <a:spcPts val="32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7pPr>
            <a:lvl8pPr marL="2167128" indent="-81152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</a:defRPr>
            </a:lvl8pPr>
            <a:lvl9pPr marL="2368296" indent="-79120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3E5AF"/>
              </a:buClr>
              <a:buFont typeface="Arial"/>
              <a:buNone/>
              <a:defRPr sz="4100" b="1" cap="none" baseline="0">
                <a:solidFill>
                  <a:srgbClr val="F3E5A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250190" algn="l" rtl="0">
              <a:spcBef>
                <a:spcPts val="560"/>
              </a:spcBef>
              <a:buClr>
                <a:srgbClr val="FAFAFA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1pPr>
            <a:lvl2pPr marL="868680" indent="-128905" algn="l" rtl="0">
              <a:spcBef>
                <a:spcPts val="48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2pPr>
            <a:lvl3pPr marL="1133856" indent="-73405" algn="l" rtl="0">
              <a:spcBef>
                <a:spcPts val="440"/>
              </a:spcBef>
              <a:buClr>
                <a:schemeClr val="lt1"/>
              </a:buClr>
              <a:buFont typeface="Arial"/>
              <a:buChar char="•"/>
              <a:defRPr sz="2200">
                <a:solidFill>
                  <a:schemeClr val="lt1"/>
                </a:solidFill>
              </a:defRPr>
            </a:lvl3pPr>
            <a:lvl4pPr marL="1353312" indent="-32511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1545336" indent="-34036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1764792" indent="-56642" algn="l" rtl="0">
              <a:spcBef>
                <a:spcPts val="36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</a:defRPr>
            </a:lvl6pPr>
            <a:lvl7pPr marL="1965960" indent="-76835" algn="l" rtl="0">
              <a:spcBef>
                <a:spcPts val="32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</a:defRPr>
            </a:lvl7pPr>
            <a:lvl8pPr marL="2167128" indent="-81152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</a:defRPr>
            </a:lvl8pPr>
            <a:lvl9pPr marL="2368296" indent="-79120" algn="l" rtl="0">
              <a:spcBef>
                <a:spcPts val="280"/>
              </a:spcBef>
              <a:buClr>
                <a:schemeClr val="lt1"/>
              </a:buClr>
              <a:buFont typeface="Arial"/>
              <a:buChar char="•"/>
              <a:defRPr sz="14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E5D594"/>
              </a:buClr>
              <a:buFont typeface="Arial"/>
              <a:buNone/>
              <a:defRPr sz="4800" b="1" cap="none" baseline="0">
                <a:solidFill>
                  <a:srgbClr val="E5D594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600200" y="2507784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3152" indent="-9652" algn="l" rtl="0">
              <a:buClr>
                <a:schemeClr val="lt1"/>
              </a:buClr>
              <a:buFont typeface="Arial"/>
              <a:buNone/>
              <a:defRPr sz="2000"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3E5AF"/>
              </a:buClr>
              <a:buFont typeface="Arial"/>
              <a:buNone/>
              <a:defRPr sz="4100" b="1" cap="none" baseline="0">
                <a:solidFill>
                  <a:srgbClr val="F3E5A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1"/>
              </a:buClr>
              <a:buFont typeface="Arial"/>
              <a:buNone/>
              <a:defRPr sz="2400" b="0" cap="small" baseline="0">
                <a:solidFill>
                  <a:schemeClr val="lt1"/>
                </a:solidFill>
              </a:defRPr>
            </a:lvl1pPr>
            <a:lvl2pPr rtl="0">
              <a:buFont typeface="Arial"/>
              <a:buNone/>
              <a:defRPr sz="2000" b="1"/>
            </a:lvl2pPr>
            <a:lvl3pPr rtl="0">
              <a:buFont typeface="Arial"/>
              <a:buNone/>
              <a:defRPr sz="1800" b="1"/>
            </a:lvl3pPr>
            <a:lvl4pPr rtl="0">
              <a:buFont typeface="Arial"/>
              <a:buNone/>
              <a:defRPr sz="1600" b="1"/>
            </a:lvl4pPr>
            <a:lvl5pPr rtl="0">
              <a:buFont typeface="A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3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chemeClr val="lt1"/>
              </a:buClr>
              <a:buFont typeface="Arial"/>
              <a:buNone/>
              <a:defRPr sz="2400" b="0" cap="small" baseline="0">
                <a:solidFill>
                  <a:schemeClr val="lt1"/>
                </a:solidFill>
              </a:defRPr>
            </a:lvl1pPr>
            <a:lvl2pPr rtl="0">
              <a:buFont typeface="Arial"/>
              <a:buNone/>
              <a:defRPr sz="2000" b="1"/>
            </a:lvl2pPr>
            <a:lvl3pPr rtl="0">
              <a:buFont typeface="Arial"/>
              <a:buNone/>
              <a:defRPr sz="1800" b="1"/>
            </a:lvl3pPr>
            <a:lvl4pPr rtl="0">
              <a:buFont typeface="Arial"/>
              <a:buNone/>
              <a:defRPr sz="1600" b="1"/>
            </a:lvl4pPr>
            <a:lvl5pPr rtl="0">
              <a:buFont typeface="A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3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3E5AF"/>
              </a:buClr>
              <a:buFont typeface="Arial"/>
              <a:buNone/>
              <a:defRPr sz="4100" b="1" cap="none" baseline="0">
                <a:solidFill>
                  <a:srgbClr val="F3E5A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Clr>
                <a:srgbClr val="FBE9A7"/>
              </a:buClr>
              <a:buFont typeface="Arial"/>
              <a:buNone/>
              <a:defRPr sz="2200" b="0">
                <a:solidFill>
                  <a:srgbClr val="FBE9A7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rtl="0">
              <a:buFont typeface="Arial"/>
              <a:buNone/>
              <a:defRPr sz="1200"/>
            </a:lvl2pPr>
            <a:lvl3pPr rtl="0">
              <a:buFont typeface="Arial"/>
              <a:buNone/>
              <a:defRPr sz="1000"/>
            </a:lvl3pPr>
            <a:lvl4pPr rtl="0">
              <a:buFont typeface="Arial"/>
              <a:buNone/>
              <a:defRPr sz="900"/>
            </a:lvl4pPr>
            <a:lvl5pPr rtl="0">
              <a:buFont typeface="Arial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200"/>
            </a:lvl3pPr>
            <a:lvl4pPr rtl="0">
              <a:defRPr sz="20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buFont typeface="Arial"/>
              <a:buNone/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3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buFont typeface="Arial"/>
              <a:buNone/>
              <a:defRPr sz="14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Font typeface="Arial"/>
              <a:buNone/>
              <a:defRPr sz="4100" b="1" i="0" u="none" strike="noStrike" cap="none" baseline="0">
                <a:solidFill>
                  <a:srgbClr val="F3E5A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indent="-25019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868680" marR="0" indent="-12890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33856" marR="0" indent="-7340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53312" marR="0" indent="-3251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545336" marR="0" indent="-340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764792" marR="0" indent="-5664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65960" marR="0" indent="-76835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67128" marR="0" indent="-81152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68296" marR="0" indent="-7912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Font typeface="Arial"/>
              <a:buNone/>
              <a:defRPr sz="1200" b="0" i="0" u="none" strike="noStrike" cap="none" baseline="0">
                <a:solidFill>
                  <a:srgbClr val="BBBBBB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723041" y="728604"/>
            <a:ext cx="5774700" cy="4075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Murad</a:t>
            </a:r>
            <a:r>
              <a:rPr lang="en-US" sz="24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Pervez					</a:t>
            </a:r>
            <a:r>
              <a:rPr lang="en-US" sz="24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5/17/13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Ruslan</a:t>
            </a:r>
            <a:r>
              <a:rPr lang="en-US" sz="24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Yelizarov</a:t>
            </a:r>
            <a:r>
              <a:rPr lang="en-US" sz="24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lang="en-US" sz="24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4800" dirty="0"/>
              <a:t>Study time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4800" dirty="0" err="1"/>
              <a:t>Vs</a:t>
            </a:r>
            <a:endParaRPr lang="en-US" sz="4800" dirty="0"/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4800" dirty="0"/>
              <a:t> Grade</a:t>
            </a:r>
          </a:p>
          <a:p>
            <a:endParaRPr lang="en-US" sz="4800"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>
                <a:solidFill>
                  <a:srgbClr val="F3E5A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Findin</a:t>
            </a:r>
            <a:r>
              <a:rPr lang="en-US" sz="4100" b="1" i="0" u="none" strike="noStrike" cap="none" baseline="0">
                <a:solidFill>
                  <a:srgbClr val="F3E5AF"/>
                </a:solidFill>
                <a:latin typeface="Arial"/>
                <a:ea typeface="Arial"/>
                <a:cs typeface="Arial"/>
                <a:sym typeface="Arial"/>
                <a:rtl val="0"/>
              </a:rPr>
              <a:t>g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65476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a positive moderate correlation of 0.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77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between 0.5 and .9 for the case of English course </a:t>
            </a:r>
          </a:p>
          <a:p>
            <a:pPr marL="548640" marR="0" lvl="0" indent="-4216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65476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positive moderate correlation of  0.  between  0 and 1 for the Math course</a:t>
            </a:r>
          </a:p>
          <a:p>
            <a:pPr marL="548640" marR="0" lvl="0" indent="-4216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65476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The regression line also confirmed that as the grade increase by 1, the number of hour should also increases by 0.081% for the English  students and by 0.09% for the Math students 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42600" y="23759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Arial"/>
              <a:buNone/>
            </a:pPr>
            <a:r>
              <a:rPr lang="en-US" sz="37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Discussion 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Thank You For Your Time!</a:t>
            </a:r>
          </a:p>
        </p:txBody>
      </p:sp>
      <p:sp>
        <p:nvSpPr>
          <p:cNvPr id="149" name="Shape 149"/>
          <p:cNvSpPr/>
          <p:nvPr/>
        </p:nvSpPr>
        <p:spPr>
          <a:xfrm>
            <a:off x="178861" y="1417637"/>
            <a:ext cx="6662026" cy="544036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837375" y="760650"/>
            <a:ext cx="5406000" cy="426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         </a:t>
            </a:r>
            <a:r>
              <a:rPr lang="en-US" sz="2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Hypothesis:</a:t>
            </a:r>
          </a:p>
          <a:p>
            <a:endParaRPr lang="en-US" sz="24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WE ASSUME THAT THE GRADE A STUDENT EARNS AT THE END OF THE SEMESTER, IS DIRECTLY CORRELATED TO THE TIME THEY SPENT STUDYING. WE ALSO BELIEVE THAT A STUDENT MUST SPEND MORE TIME ON COURSES THAT THEY FIND MORE CHALLENGING. More studying=Better Grades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>
                <a:solidFill>
                  <a:srgbClr val="F3E5A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Research Question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6594599" cy="3773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65000"/>
              <a:buFont typeface="Wingdings"/>
              <a:buChar char="§"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Is there a relationship between students’ final grade and the number of hours of study per day? </a:t>
            </a:r>
          </a:p>
          <a:p>
            <a:pPr marL="548640" marR="0" lvl="0" indent="-4216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65000"/>
              <a:buFont typeface="Wingdings"/>
              <a:buChar char="§"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  <a:r>
              <a:rPr lang="en-US" sz="2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if students found a course difficult, would they obtained higher grade at the end of the semester if they study more or less hours per day?” 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Sample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85343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37160" marR="0" lvl="0" indent="-1016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 </a:t>
            </a:r>
            <a:r>
              <a:rPr lang="en-US" sz="2800" b="0" i="0" u="sng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Group A    </a:t>
            </a: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                                 </a:t>
            </a:r>
            <a:r>
              <a:rPr lang="en-US" sz="2800" b="0" i="0" u="sng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Group 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English 1101 class                         Math 1475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Section 1 and 2                           Section 1 and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  <a:r>
              <a:rPr lang="en-US" sz="28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22 </a:t>
            </a: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NCCT students                       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r>
            <a:r>
              <a:rPr lang="en-US" sz="28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students </a:t>
            </a:r>
            <a:endParaRPr lang="en-US" sz="2800" b="0" i="0" u="none" strike="noStrike" cap="none" baseline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10 males ,10 females               8 males, 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</a:t>
            </a:r>
            <a:r>
              <a:rPr lang="en-US" sz="2800" b="0" i="0" u="none" strike="noStrike" cap="none" baseline="0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females</a:t>
            </a:r>
            <a:endParaRPr lang="en-US" sz="2800" b="0" i="0" u="none" strike="noStrike" cap="none" baseline="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</a:p>
        </p:txBody>
      </p:sp>
      <p:sp>
        <p:nvSpPr>
          <p:cNvPr id="103" name="Shape 103"/>
          <p:cNvSpPr/>
          <p:nvPr/>
        </p:nvSpPr>
        <p:spPr>
          <a:xfrm>
            <a:off x="609600" y="4648200"/>
            <a:ext cx="1714500" cy="1714500"/>
          </a:xfrm>
          <a:prstGeom prst="roundRect">
            <a:avLst>
              <a:gd name="adj" fmla="val 8594"/>
            </a:avLst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199" y="7140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SCATTER PLOT</a:t>
            </a:r>
            <a:r>
              <a:rPr lang="en-US" sz="4100" b="1" i="0" u="none" strike="noStrike" cap="none" baseline="0">
                <a:solidFill>
                  <a:srgbClr val="F3E5A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</a:p>
        </p:txBody>
      </p:sp>
      <p:sp>
        <p:nvSpPr>
          <p:cNvPr id="109" name="Shape 109"/>
          <p:cNvSpPr/>
          <p:nvPr/>
        </p:nvSpPr>
        <p:spPr>
          <a:xfrm>
            <a:off x="457200" y="1600200"/>
            <a:ext cx="6174794" cy="46481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Histogram </a:t>
            </a:r>
          </a:p>
        </p:txBody>
      </p:sp>
      <p:sp>
        <p:nvSpPr>
          <p:cNvPr id="115" name="Shape 115"/>
          <p:cNvSpPr/>
          <p:nvPr/>
        </p:nvSpPr>
        <p:spPr>
          <a:xfrm>
            <a:off x="457200" y="1219200"/>
            <a:ext cx="6569001" cy="4724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2878050" y="4428425"/>
            <a:ext cx="5941198" cy="2941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Here Comes Math...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Arial"/>
              <a:buNone/>
            </a:pPr>
            <a:r>
              <a:rPr lang="en-US" sz="41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Scatter Plot</a:t>
            </a:r>
          </a:p>
        </p:txBody>
      </p:sp>
      <p:sp>
        <p:nvSpPr>
          <p:cNvPr id="126" name="Shape 126"/>
          <p:cNvSpPr/>
          <p:nvPr/>
        </p:nvSpPr>
        <p:spPr>
          <a:xfrm>
            <a:off x="457200" y="1219200"/>
            <a:ext cx="6737347" cy="48767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90097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E5AF"/>
              </a:buClr>
              <a:buSzPct val="25000"/>
              <a:buFont typeface="Times New Roman"/>
              <a:buNone/>
            </a:pPr>
            <a:r>
              <a:rPr lang="en-US" sz="4100" b="1" i="0" u="none" strike="noStrike" cap="none" baseline="0">
                <a:solidFill>
                  <a:srgbClr val="F3E5A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Stastical analysis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52400" y="1143000"/>
            <a:ext cx="8839199" cy="56126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</a:t>
            </a: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Sample size A: 20                                                  Sample size B: 16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 Mean grade: 81.35                                                Mean grade :79.37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Mean Hours :2.9                                                     Mean Hour: 2.4375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Standard Deviation: ~12                                 Standard  Deviation : 8.935        Correlation coefficient r = 0.77                 Correlation coefficient r= 0. 88                                      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y = 0.0697x - 2.771                                        </a:t>
            </a:r>
            <a:r>
              <a:rPr lang="en-US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y = 0.0721x - 3.2866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Y</a:t>
            </a:r>
            <a:r>
              <a:rPr lang="en-US" sz="2000" b="1" i="0" u="none" strike="noStrike" cap="none" baseline="-2500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A</a:t>
            </a: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= 0.0697(95)-2.771 = 3.8505              Y</a:t>
            </a:r>
            <a:r>
              <a:rPr lang="en-US" sz="2000" b="1" i="0" u="none" strike="noStrike" cap="none" baseline="-2500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B</a:t>
            </a:r>
            <a:r>
              <a:rPr lang="en-US" sz="2000" b="1" i="0" u="none" strike="noStrike" cap="none" baseline="0">
                <a:solidFill>
                  <a:srgbClr val="F3F1F5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= 0.0721(75) - 3.2866 = 2.12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FAFA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                                                                                     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305</Words>
  <Application>Microsoft Office PowerPoint</Application>
  <PresentationFormat>On-screen Show (4:3)</PresentationFormat>
  <Paragraphs>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PowerPoint Presentation</vt:lpstr>
      <vt:lpstr>PowerPoint Presentation</vt:lpstr>
      <vt:lpstr>Research Question </vt:lpstr>
      <vt:lpstr>Sample</vt:lpstr>
      <vt:lpstr>SCATTER PLOT </vt:lpstr>
      <vt:lpstr>Histogram </vt:lpstr>
      <vt:lpstr>PowerPoint Presentation</vt:lpstr>
      <vt:lpstr>Scatter Plot</vt:lpstr>
      <vt:lpstr>Stastical analysis </vt:lpstr>
      <vt:lpstr>Finding </vt:lpstr>
      <vt:lpstr>Discussion </vt:lpstr>
      <vt:lpstr>Thank You For Your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Student</cp:lastModifiedBy>
  <cp:revision>2</cp:revision>
  <dcterms:modified xsi:type="dcterms:W3CDTF">2013-05-23T20:30:58Z</dcterms:modified>
</cp:coreProperties>
</file>