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1-Statistics%20-%20mat1372%20spring%202013\Project%202\final%20project%20report-%20survey%20-%20omar%20ros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1-Statistics%20-%20mat1372%20spring%202013\Project%202\final%20project%20report-%20survey%20-%20omar%20ros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1-Statistics%20-%20mat1372%20spring%202013\Project%202\final%20project%20report-%20survey%20-%20omar%20ros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Frequency of Hours Worked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'Histogram all data'!$C$2:$C$7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</c:numCache>
            </c:numRef>
          </c:cat>
          <c:val>
            <c:numRef>
              <c:f>'Histogram all data'!$D$2:$D$7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21</c:v>
                </c:pt>
                <c:pt idx="3">
                  <c:v>9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293120"/>
        <c:axId val="148295040"/>
      </c:barChart>
      <c:catAx>
        <c:axId val="148293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Hours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8295040"/>
        <c:crosses val="autoZero"/>
        <c:auto val="1"/>
        <c:lblAlgn val="ctr"/>
        <c:lblOffset val="100"/>
        <c:noMultiLvlLbl val="0"/>
      </c:catAx>
      <c:valAx>
        <c:axId val="148295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 lang="en-US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829312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GPA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'Histogram all data'!$E$2:$E$6</c:f>
              <c:numCache>
                <c:formatCode>General</c:formatCode>
                <c:ptCount val="5"/>
                <c:pt idx="0">
                  <c:v>2</c:v>
                </c:pt>
                <c:pt idx="1">
                  <c:v>2.5</c:v>
                </c:pt>
                <c:pt idx="2">
                  <c:v>3</c:v>
                </c:pt>
                <c:pt idx="3">
                  <c:v>3.5</c:v>
                </c:pt>
                <c:pt idx="4">
                  <c:v>4</c:v>
                </c:pt>
              </c:numCache>
            </c:numRef>
          </c:cat>
          <c:val>
            <c:numRef>
              <c:f>'Histogram all data'!$F$2:$F$6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044608"/>
        <c:axId val="149059072"/>
      </c:barChart>
      <c:catAx>
        <c:axId val="149044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GPA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9059072"/>
        <c:crosses val="autoZero"/>
        <c:auto val="1"/>
        <c:lblAlgn val="ctr"/>
        <c:lblOffset val="100"/>
        <c:noMultiLvlLbl val="0"/>
      </c:catAx>
      <c:valAx>
        <c:axId val="149059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 lang="en-US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904460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HOURS WORKED VS. GPA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2777072585754368"/>
                  <c:y val="0.3647637795275591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baseline="0" dirty="0"/>
                      <a:t>y = -0.0149x + </a:t>
                    </a:r>
                    <a:r>
                      <a:rPr lang="en-US" sz="2000" b="1" baseline="0" dirty="0" smtClean="0"/>
                      <a:t>3.5481
R² </a:t>
                    </a:r>
                    <a:r>
                      <a:rPr lang="en-US" sz="2000" b="1" baseline="0" dirty="0"/>
                      <a:t>= 0.1578</a:t>
                    </a:r>
                    <a:endParaRPr lang="en-US" sz="2000" b="1" dirty="0"/>
                  </a:p>
                </c:rich>
              </c:tx>
              <c:numFmt formatCode="General" sourceLinked="0"/>
            </c:trendlineLbl>
          </c:trendline>
          <c:xVal>
            <c:numRef>
              <c:f>'All Data'!$B$2:$B$51</c:f>
              <c:numCache>
                <c:formatCode>General</c:formatCode>
                <c:ptCount val="50"/>
                <c:pt idx="0">
                  <c:v>40</c:v>
                </c:pt>
                <c:pt idx="1">
                  <c:v>30</c:v>
                </c:pt>
                <c:pt idx="2">
                  <c:v>26</c:v>
                </c:pt>
                <c:pt idx="3">
                  <c:v>41</c:v>
                </c:pt>
                <c:pt idx="4">
                  <c:v>40</c:v>
                </c:pt>
                <c:pt idx="5">
                  <c:v>60</c:v>
                </c:pt>
                <c:pt idx="6">
                  <c:v>9.5</c:v>
                </c:pt>
                <c:pt idx="7">
                  <c:v>25</c:v>
                </c:pt>
                <c:pt idx="8">
                  <c:v>40</c:v>
                </c:pt>
                <c:pt idx="9">
                  <c:v>35</c:v>
                </c:pt>
                <c:pt idx="10">
                  <c:v>45</c:v>
                </c:pt>
                <c:pt idx="11">
                  <c:v>10</c:v>
                </c:pt>
                <c:pt idx="12">
                  <c:v>25</c:v>
                </c:pt>
                <c:pt idx="13">
                  <c:v>27</c:v>
                </c:pt>
                <c:pt idx="14">
                  <c:v>39</c:v>
                </c:pt>
                <c:pt idx="15">
                  <c:v>25</c:v>
                </c:pt>
                <c:pt idx="16">
                  <c:v>15</c:v>
                </c:pt>
                <c:pt idx="17">
                  <c:v>22</c:v>
                </c:pt>
                <c:pt idx="18">
                  <c:v>20</c:v>
                </c:pt>
                <c:pt idx="19">
                  <c:v>30</c:v>
                </c:pt>
                <c:pt idx="20">
                  <c:v>13</c:v>
                </c:pt>
                <c:pt idx="21">
                  <c:v>29</c:v>
                </c:pt>
                <c:pt idx="22">
                  <c:v>23</c:v>
                </c:pt>
                <c:pt idx="23">
                  <c:v>10</c:v>
                </c:pt>
                <c:pt idx="24">
                  <c:v>45</c:v>
                </c:pt>
                <c:pt idx="25">
                  <c:v>35</c:v>
                </c:pt>
                <c:pt idx="26">
                  <c:v>25</c:v>
                </c:pt>
                <c:pt idx="27">
                  <c:v>24</c:v>
                </c:pt>
                <c:pt idx="28">
                  <c:v>28</c:v>
                </c:pt>
                <c:pt idx="29">
                  <c:v>30</c:v>
                </c:pt>
                <c:pt idx="30">
                  <c:v>45</c:v>
                </c:pt>
                <c:pt idx="31">
                  <c:v>11</c:v>
                </c:pt>
                <c:pt idx="32">
                  <c:v>25</c:v>
                </c:pt>
                <c:pt idx="33">
                  <c:v>35</c:v>
                </c:pt>
                <c:pt idx="34">
                  <c:v>40</c:v>
                </c:pt>
                <c:pt idx="35">
                  <c:v>45</c:v>
                </c:pt>
                <c:pt idx="36">
                  <c:v>15</c:v>
                </c:pt>
                <c:pt idx="37">
                  <c:v>30</c:v>
                </c:pt>
                <c:pt idx="38">
                  <c:v>24</c:v>
                </c:pt>
                <c:pt idx="39">
                  <c:v>36</c:v>
                </c:pt>
                <c:pt idx="40">
                  <c:v>18</c:v>
                </c:pt>
                <c:pt idx="41">
                  <c:v>22</c:v>
                </c:pt>
                <c:pt idx="42">
                  <c:v>29</c:v>
                </c:pt>
                <c:pt idx="43">
                  <c:v>17</c:v>
                </c:pt>
                <c:pt idx="44">
                  <c:v>26</c:v>
                </c:pt>
                <c:pt idx="45">
                  <c:v>17</c:v>
                </c:pt>
                <c:pt idx="46">
                  <c:v>24</c:v>
                </c:pt>
                <c:pt idx="47">
                  <c:v>20</c:v>
                </c:pt>
                <c:pt idx="48">
                  <c:v>10</c:v>
                </c:pt>
                <c:pt idx="49">
                  <c:v>48</c:v>
                </c:pt>
              </c:numCache>
            </c:numRef>
          </c:xVal>
          <c:yVal>
            <c:numRef>
              <c:f>'All Data'!$C$2:$C$51</c:f>
              <c:numCache>
                <c:formatCode>General</c:formatCode>
                <c:ptCount val="50"/>
                <c:pt idx="0">
                  <c:v>2.9</c:v>
                </c:pt>
                <c:pt idx="1">
                  <c:v>3.5</c:v>
                </c:pt>
                <c:pt idx="2">
                  <c:v>3.58</c:v>
                </c:pt>
                <c:pt idx="3">
                  <c:v>3</c:v>
                </c:pt>
                <c:pt idx="4">
                  <c:v>2.98</c:v>
                </c:pt>
                <c:pt idx="5">
                  <c:v>4</c:v>
                </c:pt>
                <c:pt idx="6">
                  <c:v>3.1</c:v>
                </c:pt>
                <c:pt idx="7">
                  <c:v>3.5</c:v>
                </c:pt>
                <c:pt idx="8">
                  <c:v>2.5</c:v>
                </c:pt>
                <c:pt idx="9">
                  <c:v>2.7</c:v>
                </c:pt>
                <c:pt idx="10">
                  <c:v>2.2999999999999998</c:v>
                </c:pt>
                <c:pt idx="11">
                  <c:v>3.6</c:v>
                </c:pt>
                <c:pt idx="12">
                  <c:v>3</c:v>
                </c:pt>
                <c:pt idx="13">
                  <c:v>2.9</c:v>
                </c:pt>
                <c:pt idx="14">
                  <c:v>2.82</c:v>
                </c:pt>
                <c:pt idx="15">
                  <c:v>3.2</c:v>
                </c:pt>
                <c:pt idx="16">
                  <c:v>3.3</c:v>
                </c:pt>
                <c:pt idx="17">
                  <c:v>3.55</c:v>
                </c:pt>
                <c:pt idx="18">
                  <c:v>3.8</c:v>
                </c:pt>
                <c:pt idx="19">
                  <c:v>3.07</c:v>
                </c:pt>
                <c:pt idx="20">
                  <c:v>4</c:v>
                </c:pt>
                <c:pt idx="21">
                  <c:v>3.1</c:v>
                </c:pt>
                <c:pt idx="22">
                  <c:v>3</c:v>
                </c:pt>
                <c:pt idx="23">
                  <c:v>3.4699999999999998</c:v>
                </c:pt>
                <c:pt idx="24">
                  <c:v>2.5299999999999998</c:v>
                </c:pt>
                <c:pt idx="25">
                  <c:v>3.1</c:v>
                </c:pt>
                <c:pt idx="26">
                  <c:v>3</c:v>
                </c:pt>
                <c:pt idx="27">
                  <c:v>3.2</c:v>
                </c:pt>
                <c:pt idx="28">
                  <c:v>3</c:v>
                </c:pt>
                <c:pt idx="29">
                  <c:v>2.7</c:v>
                </c:pt>
                <c:pt idx="30">
                  <c:v>3.5</c:v>
                </c:pt>
                <c:pt idx="31">
                  <c:v>2.5</c:v>
                </c:pt>
                <c:pt idx="32">
                  <c:v>3.7</c:v>
                </c:pt>
                <c:pt idx="33">
                  <c:v>3.2</c:v>
                </c:pt>
                <c:pt idx="34">
                  <c:v>2.6</c:v>
                </c:pt>
                <c:pt idx="35">
                  <c:v>2.2999999999999998</c:v>
                </c:pt>
                <c:pt idx="36">
                  <c:v>3</c:v>
                </c:pt>
                <c:pt idx="37">
                  <c:v>3.3</c:v>
                </c:pt>
                <c:pt idx="38">
                  <c:v>2.9</c:v>
                </c:pt>
                <c:pt idx="39">
                  <c:v>2.6</c:v>
                </c:pt>
                <c:pt idx="40">
                  <c:v>3.2</c:v>
                </c:pt>
                <c:pt idx="41">
                  <c:v>3.3</c:v>
                </c:pt>
                <c:pt idx="42">
                  <c:v>3.2</c:v>
                </c:pt>
                <c:pt idx="43">
                  <c:v>3.8</c:v>
                </c:pt>
                <c:pt idx="44">
                  <c:v>3.11</c:v>
                </c:pt>
                <c:pt idx="45">
                  <c:v>3.9</c:v>
                </c:pt>
                <c:pt idx="46">
                  <c:v>3.1</c:v>
                </c:pt>
                <c:pt idx="47">
                  <c:v>2.8</c:v>
                </c:pt>
                <c:pt idx="48">
                  <c:v>3.6</c:v>
                </c:pt>
                <c:pt idx="49">
                  <c:v>2.5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081088"/>
        <c:axId val="149247104"/>
      </c:scatterChart>
      <c:valAx>
        <c:axId val="149081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800" b="1" i="0" u="none" strike="noStrike" kern="1200" baseline="0" dirty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u="none" strike="noStrike" kern="1200" baseline="0" dirty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Hours worked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49247104"/>
        <c:crosses val="autoZero"/>
        <c:crossBetween val="midCat"/>
      </c:valAx>
      <c:valAx>
        <c:axId val="149247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 lang="en-US" sz="1800" b="1" i="0" u="none" strike="noStrike" kern="1200" baseline="0" dirty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u="none" strike="noStrike" kern="1200" baseline="0" dirty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GPA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49081088"/>
        <c:crosses val="autoZero"/>
        <c:crossBetween val="midCat"/>
      </c:valAx>
    </c:plotArea>
    <c:plotVisOnly val="1"/>
    <c:dispBlanksAs val="gap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6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5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8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1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5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C2F6-4CE5-44CD-9786-7CFFA954A611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E294B-DA59-4042-94CB-91D911DA8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7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CORRELATION BETWEEN GPA AND HOURS </a:t>
            </a:r>
            <a:r>
              <a:rPr lang="en-US" b="1" dirty="0" smtClean="0">
                <a:solidFill>
                  <a:schemeClr val="bg1"/>
                </a:solidFill>
              </a:rPr>
              <a:t>WORKED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Does the amount of hours worked affects your GPA?</a:t>
            </a:r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5334000"/>
            <a:ext cx="5037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Amandeep</a:t>
            </a:r>
            <a:r>
              <a:rPr lang="en-US" sz="2800" dirty="0">
                <a:solidFill>
                  <a:schemeClr val="bg1"/>
                </a:solidFill>
              </a:rPr>
              <a:t> Singh and Omar Rosa</a:t>
            </a:r>
          </a:p>
        </p:txBody>
      </p:sp>
    </p:spTree>
    <p:extLst>
      <p:ext uri="{BB962C8B-B14F-4D97-AF65-F5344CB8AC3E}">
        <p14:creationId xmlns:p14="http://schemas.microsoft.com/office/powerpoint/2010/main" val="23637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HYPOTHESIS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more hours students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work per week,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lower their GPA gets because of the amount of time that is dedicated to studying is very small compare to the amount of time at work. As a result, we will have a very moderate to high negative correlation.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POPULATION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population for this experiment is based on college students of City Tech, who work between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60 hours per week, and people who do not have a job or students that work less than ten or more than 60 were not in the experiment.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VARIABLES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variables for this experiment would be the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hours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worked and the students current (overall) GPA. We chose these two variables because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 want to identify how likely the hours worked will affect the performance of students.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DATA COLLECTION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data collection process was made random and discrete in order to have a more efficient and truthfully results.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interviewed 50 students with a GPA of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2.0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4.0 who work 9 to 60 hours per week. 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269231"/>
              </p:ext>
            </p:extLst>
          </p:nvPr>
        </p:nvGraphicFramePr>
        <p:xfrm>
          <a:off x="152400" y="1219200"/>
          <a:ext cx="5715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86326396"/>
              </p:ext>
            </p:extLst>
          </p:nvPr>
        </p:nvGraphicFramePr>
        <p:xfrm>
          <a:off x="228600" y="3962400"/>
          <a:ext cx="5638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35240"/>
              </p:ext>
            </p:extLst>
          </p:nvPr>
        </p:nvGraphicFramePr>
        <p:xfrm>
          <a:off x="6096000" y="1295400"/>
          <a:ext cx="26670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5999"/>
                <a:gridCol w="1651001"/>
              </a:tblGrid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Sum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724.5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Mean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28.98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Std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effectLst/>
                        </a:rPr>
                        <a:t>12.75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675209"/>
              </p:ext>
            </p:extLst>
          </p:nvPr>
        </p:nvGraphicFramePr>
        <p:xfrm>
          <a:off x="6172200" y="4038601"/>
          <a:ext cx="25908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  <a:gridCol w="1295400"/>
              </a:tblGrid>
              <a:tr h="997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Sum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79.4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5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Mean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3.176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5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Std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0.449259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Scatter plot with Regression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2954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FINDINGS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 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= -0.40276</a:t>
            </a:r>
          </a:p>
          <a:p>
            <a:pPr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Moderate negative correlation.</a:t>
            </a:r>
          </a:p>
          <a:p>
            <a:pPr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As the number of hours increases, the GPA decreases.</a:t>
            </a:r>
          </a:p>
          <a:p>
            <a:pPr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amount of hours worked really affect the students GPA.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Our hypothesis is correct because the expected correlation for this experiment is negative, and using our model we can determine how x amount of hours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per week </a:t>
            </a:r>
            <a:r>
              <a:rPr lang="en-US" sz="2400" b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and the GPA 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are negatively correlated to </a:t>
            </a:r>
            <a:r>
              <a:rPr lang="en-US" sz="2400" b="1">
                <a:solidFill>
                  <a:schemeClr val="accent3">
                    <a:lumMod val="60000"/>
                    <a:lumOff val="40000"/>
                  </a:schemeClr>
                </a:solidFill>
              </a:rPr>
              <a:t>each </a:t>
            </a:r>
            <a:r>
              <a:rPr lang="en-US" sz="2400" b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other.</a:t>
            </a:r>
            <a:endParaRPr lang="en-US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41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312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CORRELATION BETWEEN GPA AND HOURS WORKED</vt:lpstr>
      <vt:lpstr>HYPOTHESIS</vt:lpstr>
      <vt:lpstr>POPULATION</vt:lpstr>
      <vt:lpstr>VARIABLES</vt:lpstr>
      <vt:lpstr>DATA COLLECTION</vt:lpstr>
      <vt:lpstr>DISTRIBUTION</vt:lpstr>
      <vt:lpstr>Scatter plot with Regression Line</vt:lpstr>
      <vt:lpstr>FINDINGS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basic16</dc:creator>
  <cp:lastModifiedBy>Student</cp:lastModifiedBy>
  <cp:revision>51</cp:revision>
  <dcterms:created xsi:type="dcterms:W3CDTF">2013-05-23T12:57:35Z</dcterms:created>
  <dcterms:modified xsi:type="dcterms:W3CDTF">2013-05-23T20:41:39Z</dcterms:modified>
</cp:coreProperties>
</file>