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71" r:id="rId4"/>
    <p:sldId id="262" r:id="rId5"/>
    <p:sldId id="263" r:id="rId6"/>
    <p:sldId id="265" r:id="rId7"/>
    <p:sldId id="267" r:id="rId8"/>
    <p:sldId id="266" r:id="rId9"/>
    <p:sldId id="268" r:id="rId10"/>
    <p:sldId id="269" r:id="rId11"/>
    <p:sldId id="272" r:id="rId12"/>
    <p:sldId id="27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manuella\Documents\AllSurvey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manuella\Documents\AllSurvey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mmanuella\Documents\AllSurvey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mmanuella\Documents\AllSurveyDat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mmanuella\Documents\AllSurvey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students</a:t>
            </a:r>
          </a:p>
        </c:rich>
      </c:tx>
      <c:layout>
        <c:manualLayout>
          <c:xMode val="edge"/>
          <c:yMode val="edge"/>
          <c:x val="0.3966495883220077"/>
          <c:y val="1.785714285714285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3841416129801957"/>
          <c:y val="0.12243483573174042"/>
          <c:w val="0.71403937007874063"/>
          <c:h val="0.720536235053951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Part1!$F$3:$F$22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cat>
          <c:val>
            <c:numRef>
              <c:f>Part1!$G$3:$G$22</c:f>
              <c:numCache>
                <c:formatCode>General</c:formatCode>
                <c:ptCount val="20"/>
                <c:pt idx="0">
                  <c:v>29</c:v>
                </c:pt>
                <c:pt idx="1">
                  <c:v>26</c:v>
                </c:pt>
                <c:pt idx="2">
                  <c:v>2</c:v>
                </c:pt>
                <c:pt idx="3">
                  <c:v>11</c:v>
                </c:pt>
                <c:pt idx="4">
                  <c:v>7</c:v>
                </c:pt>
                <c:pt idx="5">
                  <c:v>8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17440"/>
        <c:axId val="109519616"/>
      </c:barChart>
      <c:catAx>
        <c:axId val="10951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 played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519616"/>
        <c:crosses val="autoZero"/>
        <c:auto val="1"/>
        <c:lblAlgn val="ctr"/>
        <c:lblOffset val="100"/>
        <c:noMultiLvlLbl val="0"/>
      </c:catAx>
      <c:valAx>
        <c:axId val="109519616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l">
                  <a:defRPr/>
                </a:pPr>
                <a:r>
                  <a:rPr lang="en-US" dirty="0"/>
                  <a:t>Frequency of  hours played</a:t>
                </a:r>
              </a:p>
            </c:rich>
          </c:tx>
          <c:layout>
            <c:manualLayout>
              <c:xMode val="edge"/>
              <c:yMode val="edge"/>
              <c:x val="0"/>
              <c:y val="0.413829758349171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9517440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students' GPA</a:t>
            </a:r>
          </a:p>
        </c:rich>
      </c:tx>
      <c:layout>
        <c:manualLayout>
          <c:xMode val="edge"/>
          <c:yMode val="edge"/>
          <c:x val="0.41684590850194359"/>
          <c:y val="0.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132317861976705"/>
          <c:y val="0.18175274046626544"/>
          <c:w val="0.67728080998422202"/>
          <c:h val="0.5669889609387062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Part2!$B$2:$B$12</c:f>
              <c:numCache>
                <c:formatCode>General</c:formatCode>
                <c:ptCount val="11"/>
                <c:pt idx="0">
                  <c:v>2</c:v>
                </c:pt>
                <c:pt idx="1">
                  <c:v>2.2000000000000002</c:v>
                </c:pt>
                <c:pt idx="2">
                  <c:v>2.4</c:v>
                </c:pt>
                <c:pt idx="3">
                  <c:v>2.6</c:v>
                </c:pt>
                <c:pt idx="4">
                  <c:v>2.8</c:v>
                </c:pt>
                <c:pt idx="5">
                  <c:v>3</c:v>
                </c:pt>
                <c:pt idx="6">
                  <c:v>3.2</c:v>
                </c:pt>
                <c:pt idx="7">
                  <c:v>3.4</c:v>
                </c:pt>
                <c:pt idx="8">
                  <c:v>3.6</c:v>
                </c:pt>
                <c:pt idx="9">
                  <c:v>3.8</c:v>
                </c:pt>
                <c:pt idx="10">
                  <c:v>4</c:v>
                </c:pt>
              </c:numCache>
            </c:numRef>
          </c:cat>
          <c:val>
            <c:numRef>
              <c:f>Part2!$C$2:$C$12</c:f>
              <c:numCache>
                <c:formatCode>General</c:formatCode>
                <c:ptCount val="11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15</c:v>
                </c:pt>
                <c:pt idx="5">
                  <c:v>18</c:v>
                </c:pt>
                <c:pt idx="6">
                  <c:v>12</c:v>
                </c:pt>
                <c:pt idx="7">
                  <c:v>8</c:v>
                </c:pt>
                <c:pt idx="8">
                  <c:v>12</c:v>
                </c:pt>
                <c:pt idx="9">
                  <c:v>11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16576"/>
        <c:axId val="109555712"/>
      </c:barChart>
      <c:catAx>
        <c:axId val="105416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GPA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555712"/>
        <c:crosses val="autoZero"/>
        <c:auto val="1"/>
        <c:lblAlgn val="ctr"/>
        <c:lblOffset val="100"/>
        <c:noMultiLvlLbl val="0"/>
      </c:catAx>
      <c:valAx>
        <c:axId val="1095557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>
            <c:manualLayout>
              <c:xMode val="edge"/>
              <c:yMode val="edge"/>
              <c:x val="3.0555555555555572E-2"/>
              <c:y val="0.455661636045494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541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GPA</c:v>
          </c:tx>
          <c:spPr>
            <a:ln w="4762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Part4!$B$2:$B$94</c:f>
              <c:numCache>
                <c:formatCode>General</c:formatCode>
                <c:ptCount val="93"/>
                <c:pt idx="0">
                  <c:v>4</c:v>
                </c:pt>
                <c:pt idx="1">
                  <c:v>35</c:v>
                </c:pt>
                <c:pt idx="2">
                  <c:v>56</c:v>
                </c:pt>
                <c:pt idx="3">
                  <c:v>20</c:v>
                </c:pt>
                <c:pt idx="4">
                  <c:v>84</c:v>
                </c:pt>
                <c:pt idx="5">
                  <c:v>2</c:v>
                </c:pt>
                <c:pt idx="6">
                  <c:v>40</c:v>
                </c:pt>
                <c:pt idx="7">
                  <c:v>28</c:v>
                </c:pt>
                <c:pt idx="8">
                  <c:v>16</c:v>
                </c:pt>
                <c:pt idx="9">
                  <c:v>8</c:v>
                </c:pt>
                <c:pt idx="10">
                  <c:v>10</c:v>
                </c:pt>
                <c:pt idx="11">
                  <c:v>35</c:v>
                </c:pt>
                <c:pt idx="12">
                  <c:v>21</c:v>
                </c:pt>
                <c:pt idx="13">
                  <c:v>1</c:v>
                </c:pt>
                <c:pt idx="14">
                  <c:v>14</c:v>
                </c:pt>
                <c:pt idx="15">
                  <c:v>24</c:v>
                </c:pt>
                <c:pt idx="16">
                  <c:v>10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8</c:v>
                </c:pt>
                <c:pt idx="23">
                  <c:v>2</c:v>
                </c:pt>
                <c:pt idx="24">
                  <c:v>21</c:v>
                </c:pt>
                <c:pt idx="25">
                  <c:v>12</c:v>
                </c:pt>
                <c:pt idx="26">
                  <c:v>4</c:v>
                </c:pt>
                <c:pt idx="27">
                  <c:v>30</c:v>
                </c:pt>
                <c:pt idx="28">
                  <c:v>18</c:v>
                </c:pt>
                <c:pt idx="29">
                  <c:v>20</c:v>
                </c:pt>
                <c:pt idx="30">
                  <c:v>3</c:v>
                </c:pt>
                <c:pt idx="31">
                  <c:v>2</c:v>
                </c:pt>
                <c:pt idx="32">
                  <c:v>10</c:v>
                </c:pt>
                <c:pt idx="33">
                  <c:v>10</c:v>
                </c:pt>
                <c:pt idx="34">
                  <c:v>3</c:v>
                </c:pt>
                <c:pt idx="35">
                  <c:v>30</c:v>
                </c:pt>
                <c:pt idx="36">
                  <c:v>2</c:v>
                </c:pt>
                <c:pt idx="37">
                  <c:v>4</c:v>
                </c:pt>
                <c:pt idx="38">
                  <c:v>1</c:v>
                </c:pt>
                <c:pt idx="39">
                  <c:v>30</c:v>
                </c:pt>
                <c:pt idx="40">
                  <c:v>10</c:v>
                </c:pt>
                <c:pt idx="41">
                  <c:v>6</c:v>
                </c:pt>
                <c:pt idx="42">
                  <c:v>4</c:v>
                </c:pt>
                <c:pt idx="43">
                  <c:v>8</c:v>
                </c:pt>
                <c:pt idx="44">
                  <c:v>2</c:v>
                </c:pt>
                <c:pt idx="45">
                  <c:v>17</c:v>
                </c:pt>
                <c:pt idx="46">
                  <c:v>8</c:v>
                </c:pt>
                <c:pt idx="47">
                  <c:v>21</c:v>
                </c:pt>
                <c:pt idx="48">
                  <c:v>2</c:v>
                </c:pt>
                <c:pt idx="49">
                  <c:v>20</c:v>
                </c:pt>
                <c:pt idx="50">
                  <c:v>1</c:v>
                </c:pt>
                <c:pt idx="51">
                  <c:v>2</c:v>
                </c:pt>
                <c:pt idx="52">
                  <c:v>4</c:v>
                </c:pt>
                <c:pt idx="53">
                  <c:v>3</c:v>
                </c:pt>
                <c:pt idx="54">
                  <c:v>1</c:v>
                </c:pt>
                <c:pt idx="55">
                  <c:v>16</c:v>
                </c:pt>
                <c:pt idx="56">
                  <c:v>16</c:v>
                </c:pt>
                <c:pt idx="57">
                  <c:v>1</c:v>
                </c:pt>
                <c:pt idx="58">
                  <c:v>3</c:v>
                </c:pt>
                <c:pt idx="59">
                  <c:v>4</c:v>
                </c:pt>
                <c:pt idx="60">
                  <c:v>1</c:v>
                </c:pt>
                <c:pt idx="61">
                  <c:v>40</c:v>
                </c:pt>
                <c:pt idx="62">
                  <c:v>20</c:v>
                </c:pt>
                <c:pt idx="63">
                  <c:v>30</c:v>
                </c:pt>
                <c:pt idx="64">
                  <c:v>50</c:v>
                </c:pt>
                <c:pt idx="65">
                  <c:v>100</c:v>
                </c:pt>
                <c:pt idx="66">
                  <c:v>50</c:v>
                </c:pt>
                <c:pt idx="67">
                  <c:v>100</c:v>
                </c:pt>
                <c:pt idx="68">
                  <c:v>24</c:v>
                </c:pt>
                <c:pt idx="69">
                  <c:v>10</c:v>
                </c:pt>
                <c:pt idx="70">
                  <c:v>30</c:v>
                </c:pt>
                <c:pt idx="71">
                  <c:v>18</c:v>
                </c:pt>
                <c:pt idx="72">
                  <c:v>5</c:v>
                </c:pt>
                <c:pt idx="73">
                  <c:v>7</c:v>
                </c:pt>
                <c:pt idx="74">
                  <c:v>10</c:v>
                </c:pt>
                <c:pt idx="75">
                  <c:v>6</c:v>
                </c:pt>
                <c:pt idx="76">
                  <c:v>10</c:v>
                </c:pt>
                <c:pt idx="77">
                  <c:v>10</c:v>
                </c:pt>
                <c:pt idx="78">
                  <c:v>10</c:v>
                </c:pt>
                <c:pt idx="79">
                  <c:v>8</c:v>
                </c:pt>
                <c:pt idx="80">
                  <c:v>27</c:v>
                </c:pt>
                <c:pt idx="81">
                  <c:v>7</c:v>
                </c:pt>
                <c:pt idx="82">
                  <c:v>10</c:v>
                </c:pt>
                <c:pt idx="83">
                  <c:v>21</c:v>
                </c:pt>
                <c:pt idx="84">
                  <c:v>30</c:v>
                </c:pt>
                <c:pt idx="85">
                  <c:v>10</c:v>
                </c:pt>
                <c:pt idx="86">
                  <c:v>8</c:v>
                </c:pt>
                <c:pt idx="87">
                  <c:v>25</c:v>
                </c:pt>
                <c:pt idx="88">
                  <c:v>8</c:v>
                </c:pt>
                <c:pt idx="89">
                  <c:v>6</c:v>
                </c:pt>
                <c:pt idx="90">
                  <c:v>6</c:v>
                </c:pt>
                <c:pt idx="91">
                  <c:v>16</c:v>
                </c:pt>
                <c:pt idx="92">
                  <c:v>6</c:v>
                </c:pt>
              </c:numCache>
            </c:numRef>
          </c:xVal>
          <c:yVal>
            <c:numRef>
              <c:f>Part4!$C$2:$C$94</c:f>
              <c:numCache>
                <c:formatCode>General</c:formatCode>
                <c:ptCount val="93"/>
                <c:pt idx="0">
                  <c:v>3.7</c:v>
                </c:pt>
                <c:pt idx="1">
                  <c:v>3.6</c:v>
                </c:pt>
                <c:pt idx="2">
                  <c:v>3.4</c:v>
                </c:pt>
                <c:pt idx="3">
                  <c:v>3.1</c:v>
                </c:pt>
                <c:pt idx="4">
                  <c:v>2.8</c:v>
                </c:pt>
                <c:pt idx="5">
                  <c:v>3.45</c:v>
                </c:pt>
                <c:pt idx="6">
                  <c:v>3.76</c:v>
                </c:pt>
                <c:pt idx="7">
                  <c:v>3.3</c:v>
                </c:pt>
                <c:pt idx="8">
                  <c:v>2.8</c:v>
                </c:pt>
                <c:pt idx="9">
                  <c:v>3.3</c:v>
                </c:pt>
                <c:pt idx="10">
                  <c:v>3.6</c:v>
                </c:pt>
                <c:pt idx="11">
                  <c:v>2.9</c:v>
                </c:pt>
                <c:pt idx="12">
                  <c:v>3</c:v>
                </c:pt>
                <c:pt idx="13">
                  <c:v>3.8</c:v>
                </c:pt>
                <c:pt idx="14">
                  <c:v>3.7</c:v>
                </c:pt>
                <c:pt idx="15">
                  <c:v>3</c:v>
                </c:pt>
                <c:pt idx="16">
                  <c:v>2.5</c:v>
                </c:pt>
                <c:pt idx="17">
                  <c:v>2.7</c:v>
                </c:pt>
                <c:pt idx="18">
                  <c:v>3.9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2.35</c:v>
                </c:pt>
                <c:pt idx="23">
                  <c:v>2.89</c:v>
                </c:pt>
                <c:pt idx="24">
                  <c:v>2</c:v>
                </c:pt>
                <c:pt idx="25">
                  <c:v>2.8</c:v>
                </c:pt>
                <c:pt idx="26">
                  <c:v>2.91</c:v>
                </c:pt>
                <c:pt idx="27">
                  <c:v>3.73</c:v>
                </c:pt>
                <c:pt idx="28">
                  <c:v>3.6</c:v>
                </c:pt>
                <c:pt idx="29">
                  <c:v>2.8</c:v>
                </c:pt>
                <c:pt idx="30">
                  <c:v>2.1</c:v>
                </c:pt>
                <c:pt idx="31">
                  <c:v>2.6</c:v>
                </c:pt>
                <c:pt idx="32">
                  <c:v>2.7</c:v>
                </c:pt>
                <c:pt idx="33">
                  <c:v>2.1</c:v>
                </c:pt>
                <c:pt idx="34">
                  <c:v>2.7</c:v>
                </c:pt>
                <c:pt idx="35">
                  <c:v>3.3</c:v>
                </c:pt>
                <c:pt idx="36">
                  <c:v>3.9</c:v>
                </c:pt>
                <c:pt idx="37">
                  <c:v>2.7</c:v>
                </c:pt>
                <c:pt idx="38">
                  <c:v>3.56</c:v>
                </c:pt>
                <c:pt idx="39">
                  <c:v>2.1</c:v>
                </c:pt>
                <c:pt idx="40">
                  <c:v>2.8</c:v>
                </c:pt>
                <c:pt idx="41">
                  <c:v>3.2</c:v>
                </c:pt>
                <c:pt idx="42">
                  <c:v>3</c:v>
                </c:pt>
                <c:pt idx="43">
                  <c:v>2.2999999999999998</c:v>
                </c:pt>
                <c:pt idx="44">
                  <c:v>3.8</c:v>
                </c:pt>
                <c:pt idx="45">
                  <c:v>3.95</c:v>
                </c:pt>
                <c:pt idx="46">
                  <c:v>3.15</c:v>
                </c:pt>
                <c:pt idx="47">
                  <c:v>3.2</c:v>
                </c:pt>
                <c:pt idx="48">
                  <c:v>3</c:v>
                </c:pt>
                <c:pt idx="49">
                  <c:v>3.53</c:v>
                </c:pt>
                <c:pt idx="50">
                  <c:v>3.65</c:v>
                </c:pt>
                <c:pt idx="51">
                  <c:v>3.4</c:v>
                </c:pt>
                <c:pt idx="52">
                  <c:v>2.7</c:v>
                </c:pt>
                <c:pt idx="53">
                  <c:v>3.33</c:v>
                </c:pt>
                <c:pt idx="54">
                  <c:v>2.5</c:v>
                </c:pt>
                <c:pt idx="55">
                  <c:v>2.34</c:v>
                </c:pt>
                <c:pt idx="56">
                  <c:v>2.7</c:v>
                </c:pt>
                <c:pt idx="57">
                  <c:v>2</c:v>
                </c:pt>
                <c:pt idx="58">
                  <c:v>3.45</c:v>
                </c:pt>
                <c:pt idx="59">
                  <c:v>3.3</c:v>
                </c:pt>
                <c:pt idx="60">
                  <c:v>3.2</c:v>
                </c:pt>
                <c:pt idx="61">
                  <c:v>3.6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3.8</c:v>
                </c:pt>
                <c:pt idx="66">
                  <c:v>2.9</c:v>
                </c:pt>
                <c:pt idx="67">
                  <c:v>2</c:v>
                </c:pt>
                <c:pt idx="68">
                  <c:v>3.1</c:v>
                </c:pt>
                <c:pt idx="69">
                  <c:v>3.5</c:v>
                </c:pt>
                <c:pt idx="70">
                  <c:v>2.7</c:v>
                </c:pt>
                <c:pt idx="71">
                  <c:v>3.8</c:v>
                </c:pt>
                <c:pt idx="72">
                  <c:v>2.7</c:v>
                </c:pt>
                <c:pt idx="73">
                  <c:v>3.4</c:v>
                </c:pt>
                <c:pt idx="74">
                  <c:v>3.1</c:v>
                </c:pt>
                <c:pt idx="75">
                  <c:v>3.7</c:v>
                </c:pt>
                <c:pt idx="76">
                  <c:v>3.1</c:v>
                </c:pt>
                <c:pt idx="77">
                  <c:v>2.8</c:v>
                </c:pt>
                <c:pt idx="78">
                  <c:v>2.85</c:v>
                </c:pt>
                <c:pt idx="79">
                  <c:v>2.65</c:v>
                </c:pt>
                <c:pt idx="80">
                  <c:v>3.5249999999999999</c:v>
                </c:pt>
                <c:pt idx="81">
                  <c:v>3.43</c:v>
                </c:pt>
                <c:pt idx="82">
                  <c:v>3.2</c:v>
                </c:pt>
                <c:pt idx="83">
                  <c:v>3.2</c:v>
                </c:pt>
                <c:pt idx="84">
                  <c:v>3.2</c:v>
                </c:pt>
                <c:pt idx="85">
                  <c:v>3.5</c:v>
                </c:pt>
                <c:pt idx="86">
                  <c:v>3.2</c:v>
                </c:pt>
                <c:pt idx="87">
                  <c:v>3</c:v>
                </c:pt>
                <c:pt idx="88">
                  <c:v>3.8</c:v>
                </c:pt>
                <c:pt idx="89">
                  <c:v>3</c:v>
                </c:pt>
                <c:pt idx="90">
                  <c:v>2.9</c:v>
                </c:pt>
                <c:pt idx="91">
                  <c:v>3.9</c:v>
                </c:pt>
                <c:pt idx="92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89792"/>
        <c:axId val="109638784"/>
      </c:scatterChart>
      <c:valAx>
        <c:axId val="14108979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Hrs/week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638784"/>
        <c:crosses val="autoZero"/>
        <c:crossBetween val="midCat"/>
      </c:valAx>
      <c:valAx>
        <c:axId val="10963878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GPA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0897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All </a:t>
            </a:r>
            <a:r>
              <a:rPr lang="en-US" dirty="0" smtClean="0"/>
              <a:t>Female </a:t>
            </a:r>
            <a:r>
              <a:rPr lang="en-US" dirty="0"/>
              <a:t>Students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25636564593056327"/>
          <c:y val="6.4063459480618534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GPA</c:v>
          </c:tx>
          <c:spPr>
            <a:ln w="4762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Part4!$F$2:$F$22</c:f>
              <c:numCache>
                <c:formatCode>General</c:formatCode>
                <c:ptCount val="21"/>
                <c:pt idx="0">
                  <c:v>4</c:v>
                </c:pt>
                <c:pt idx="1">
                  <c:v>10</c:v>
                </c:pt>
                <c:pt idx="2">
                  <c:v>1</c:v>
                </c:pt>
                <c:pt idx="3">
                  <c:v>14</c:v>
                </c:pt>
                <c:pt idx="4">
                  <c:v>2</c:v>
                </c:pt>
                <c:pt idx="5">
                  <c:v>2</c:v>
                </c:pt>
                <c:pt idx="6">
                  <c:v>10</c:v>
                </c:pt>
                <c:pt idx="7">
                  <c:v>10</c:v>
                </c:pt>
                <c:pt idx="8">
                  <c:v>3</c:v>
                </c:pt>
                <c:pt idx="9">
                  <c:v>1</c:v>
                </c:pt>
                <c:pt idx="10">
                  <c:v>30</c:v>
                </c:pt>
                <c:pt idx="11">
                  <c:v>8</c:v>
                </c:pt>
                <c:pt idx="12">
                  <c:v>2</c:v>
                </c:pt>
                <c:pt idx="13">
                  <c:v>8</c:v>
                </c:pt>
                <c:pt idx="14">
                  <c:v>21</c:v>
                </c:pt>
                <c:pt idx="15">
                  <c:v>20</c:v>
                </c:pt>
                <c:pt idx="16">
                  <c:v>1</c:v>
                </c:pt>
                <c:pt idx="17">
                  <c:v>24</c:v>
                </c:pt>
                <c:pt idx="18">
                  <c:v>8</c:v>
                </c:pt>
                <c:pt idx="19">
                  <c:v>6</c:v>
                </c:pt>
                <c:pt idx="20">
                  <c:v>6</c:v>
                </c:pt>
              </c:numCache>
            </c:numRef>
          </c:xVal>
          <c:yVal>
            <c:numRef>
              <c:f>Part4!$G$2:$G$22</c:f>
              <c:numCache>
                <c:formatCode>General</c:formatCode>
                <c:ptCount val="21"/>
                <c:pt idx="0">
                  <c:v>3.7</c:v>
                </c:pt>
                <c:pt idx="1">
                  <c:v>3.6</c:v>
                </c:pt>
                <c:pt idx="2">
                  <c:v>3.8</c:v>
                </c:pt>
                <c:pt idx="3">
                  <c:v>3.7</c:v>
                </c:pt>
                <c:pt idx="4">
                  <c:v>3</c:v>
                </c:pt>
                <c:pt idx="5">
                  <c:v>2.6</c:v>
                </c:pt>
                <c:pt idx="6">
                  <c:v>2.7</c:v>
                </c:pt>
                <c:pt idx="7">
                  <c:v>2.1</c:v>
                </c:pt>
                <c:pt idx="8">
                  <c:v>2.7</c:v>
                </c:pt>
                <c:pt idx="9">
                  <c:v>3.56</c:v>
                </c:pt>
                <c:pt idx="10">
                  <c:v>2.1</c:v>
                </c:pt>
                <c:pt idx="11">
                  <c:v>2.2999999999999998</c:v>
                </c:pt>
                <c:pt idx="12">
                  <c:v>3.8</c:v>
                </c:pt>
                <c:pt idx="13">
                  <c:v>3.15</c:v>
                </c:pt>
                <c:pt idx="14">
                  <c:v>3.2</c:v>
                </c:pt>
                <c:pt idx="15">
                  <c:v>3.53</c:v>
                </c:pt>
                <c:pt idx="16">
                  <c:v>3.2</c:v>
                </c:pt>
                <c:pt idx="17">
                  <c:v>3.1</c:v>
                </c:pt>
                <c:pt idx="18">
                  <c:v>3.8</c:v>
                </c:pt>
                <c:pt idx="19">
                  <c:v>3</c:v>
                </c:pt>
                <c:pt idx="20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317376"/>
        <c:axId val="111319296"/>
      </c:scatterChart>
      <c:valAx>
        <c:axId val="11131737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Hrs/week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319296"/>
        <c:crosses val="autoZero"/>
        <c:crossBetween val="midCat"/>
      </c:valAx>
      <c:valAx>
        <c:axId val="11131929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GPA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3173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Male Students</a:t>
            </a:r>
          </a:p>
        </c:rich>
      </c:tx>
      <c:layout>
        <c:manualLayout>
          <c:xMode val="edge"/>
          <c:yMode val="edge"/>
          <c:x val="0.16663188976377952"/>
          <c:y val="2.7777777777777801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GPA</c:v>
          </c:tx>
          <c:spPr>
            <a:ln w="4762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Part4!$F$23:$F$94</c:f>
              <c:numCache>
                <c:formatCode>General</c:formatCode>
                <c:ptCount val="72"/>
                <c:pt idx="0">
                  <c:v>35</c:v>
                </c:pt>
                <c:pt idx="1">
                  <c:v>56</c:v>
                </c:pt>
                <c:pt idx="2">
                  <c:v>20</c:v>
                </c:pt>
                <c:pt idx="3">
                  <c:v>84</c:v>
                </c:pt>
                <c:pt idx="4">
                  <c:v>2</c:v>
                </c:pt>
                <c:pt idx="5">
                  <c:v>40</c:v>
                </c:pt>
                <c:pt idx="6">
                  <c:v>28</c:v>
                </c:pt>
                <c:pt idx="7">
                  <c:v>16</c:v>
                </c:pt>
                <c:pt idx="8">
                  <c:v>8</c:v>
                </c:pt>
                <c:pt idx="9">
                  <c:v>35</c:v>
                </c:pt>
                <c:pt idx="10">
                  <c:v>21</c:v>
                </c:pt>
                <c:pt idx="11">
                  <c:v>24</c:v>
                </c:pt>
                <c:pt idx="12">
                  <c:v>10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8</c:v>
                </c:pt>
                <c:pt idx="18">
                  <c:v>2</c:v>
                </c:pt>
                <c:pt idx="19">
                  <c:v>21</c:v>
                </c:pt>
                <c:pt idx="20">
                  <c:v>12</c:v>
                </c:pt>
                <c:pt idx="21">
                  <c:v>4</c:v>
                </c:pt>
                <c:pt idx="22">
                  <c:v>30</c:v>
                </c:pt>
                <c:pt idx="23">
                  <c:v>18</c:v>
                </c:pt>
                <c:pt idx="24">
                  <c:v>20</c:v>
                </c:pt>
                <c:pt idx="25">
                  <c:v>3</c:v>
                </c:pt>
                <c:pt idx="26">
                  <c:v>30</c:v>
                </c:pt>
                <c:pt idx="27">
                  <c:v>2</c:v>
                </c:pt>
                <c:pt idx="28">
                  <c:v>4</c:v>
                </c:pt>
                <c:pt idx="29">
                  <c:v>10</c:v>
                </c:pt>
                <c:pt idx="30">
                  <c:v>6</c:v>
                </c:pt>
                <c:pt idx="31">
                  <c:v>4</c:v>
                </c:pt>
                <c:pt idx="32">
                  <c:v>17</c:v>
                </c:pt>
                <c:pt idx="33">
                  <c:v>2</c:v>
                </c:pt>
                <c:pt idx="34">
                  <c:v>1</c:v>
                </c:pt>
                <c:pt idx="35">
                  <c:v>2</c:v>
                </c:pt>
                <c:pt idx="36">
                  <c:v>4</c:v>
                </c:pt>
                <c:pt idx="37">
                  <c:v>3</c:v>
                </c:pt>
                <c:pt idx="38">
                  <c:v>1</c:v>
                </c:pt>
                <c:pt idx="39">
                  <c:v>16</c:v>
                </c:pt>
                <c:pt idx="40">
                  <c:v>16</c:v>
                </c:pt>
                <c:pt idx="41">
                  <c:v>1</c:v>
                </c:pt>
                <c:pt idx="42">
                  <c:v>3</c:v>
                </c:pt>
                <c:pt idx="43">
                  <c:v>4</c:v>
                </c:pt>
                <c:pt idx="44">
                  <c:v>40</c:v>
                </c:pt>
                <c:pt idx="45">
                  <c:v>20</c:v>
                </c:pt>
                <c:pt idx="46">
                  <c:v>30</c:v>
                </c:pt>
                <c:pt idx="47">
                  <c:v>50</c:v>
                </c:pt>
                <c:pt idx="48">
                  <c:v>100</c:v>
                </c:pt>
                <c:pt idx="49">
                  <c:v>50</c:v>
                </c:pt>
                <c:pt idx="50">
                  <c:v>100</c:v>
                </c:pt>
                <c:pt idx="51">
                  <c:v>10</c:v>
                </c:pt>
                <c:pt idx="52">
                  <c:v>30</c:v>
                </c:pt>
                <c:pt idx="53">
                  <c:v>18</c:v>
                </c:pt>
                <c:pt idx="54">
                  <c:v>5</c:v>
                </c:pt>
                <c:pt idx="55">
                  <c:v>7</c:v>
                </c:pt>
                <c:pt idx="56">
                  <c:v>10</c:v>
                </c:pt>
                <c:pt idx="57">
                  <c:v>6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8</c:v>
                </c:pt>
                <c:pt idx="62">
                  <c:v>27</c:v>
                </c:pt>
                <c:pt idx="63">
                  <c:v>7</c:v>
                </c:pt>
                <c:pt idx="64">
                  <c:v>10</c:v>
                </c:pt>
                <c:pt idx="65">
                  <c:v>21</c:v>
                </c:pt>
                <c:pt idx="66">
                  <c:v>30</c:v>
                </c:pt>
                <c:pt idx="67">
                  <c:v>10</c:v>
                </c:pt>
                <c:pt idx="68">
                  <c:v>8</c:v>
                </c:pt>
                <c:pt idx="69">
                  <c:v>25</c:v>
                </c:pt>
                <c:pt idx="70">
                  <c:v>6</c:v>
                </c:pt>
                <c:pt idx="71">
                  <c:v>16</c:v>
                </c:pt>
              </c:numCache>
            </c:numRef>
          </c:xVal>
          <c:yVal>
            <c:numRef>
              <c:f>Part4!$G$23:$G$94</c:f>
              <c:numCache>
                <c:formatCode>General</c:formatCode>
                <c:ptCount val="72"/>
                <c:pt idx="0">
                  <c:v>3.6</c:v>
                </c:pt>
                <c:pt idx="1">
                  <c:v>3.4</c:v>
                </c:pt>
                <c:pt idx="2">
                  <c:v>3.1</c:v>
                </c:pt>
                <c:pt idx="3">
                  <c:v>2.8</c:v>
                </c:pt>
                <c:pt idx="4">
                  <c:v>3.45</c:v>
                </c:pt>
                <c:pt idx="5">
                  <c:v>3.76</c:v>
                </c:pt>
                <c:pt idx="6">
                  <c:v>3.3</c:v>
                </c:pt>
                <c:pt idx="7">
                  <c:v>2.8</c:v>
                </c:pt>
                <c:pt idx="8">
                  <c:v>3.3</c:v>
                </c:pt>
                <c:pt idx="9">
                  <c:v>2.9</c:v>
                </c:pt>
                <c:pt idx="10">
                  <c:v>3</c:v>
                </c:pt>
                <c:pt idx="11">
                  <c:v>3</c:v>
                </c:pt>
                <c:pt idx="12">
                  <c:v>2.5</c:v>
                </c:pt>
                <c:pt idx="13">
                  <c:v>2.7</c:v>
                </c:pt>
                <c:pt idx="14">
                  <c:v>3.9</c:v>
                </c:pt>
                <c:pt idx="15">
                  <c:v>3</c:v>
                </c:pt>
                <c:pt idx="16">
                  <c:v>3</c:v>
                </c:pt>
                <c:pt idx="17">
                  <c:v>2.35</c:v>
                </c:pt>
                <c:pt idx="18">
                  <c:v>2.89</c:v>
                </c:pt>
                <c:pt idx="19">
                  <c:v>2</c:v>
                </c:pt>
                <c:pt idx="20">
                  <c:v>2.8</c:v>
                </c:pt>
                <c:pt idx="21">
                  <c:v>2.91</c:v>
                </c:pt>
                <c:pt idx="22">
                  <c:v>3.73</c:v>
                </c:pt>
                <c:pt idx="23">
                  <c:v>3.6</c:v>
                </c:pt>
                <c:pt idx="24">
                  <c:v>2.8</c:v>
                </c:pt>
                <c:pt idx="25">
                  <c:v>2.1</c:v>
                </c:pt>
                <c:pt idx="26">
                  <c:v>3.3</c:v>
                </c:pt>
                <c:pt idx="27">
                  <c:v>3.9</c:v>
                </c:pt>
                <c:pt idx="28">
                  <c:v>2.7</c:v>
                </c:pt>
                <c:pt idx="29">
                  <c:v>2.8</c:v>
                </c:pt>
                <c:pt idx="30">
                  <c:v>3.2</c:v>
                </c:pt>
                <c:pt idx="31">
                  <c:v>3</c:v>
                </c:pt>
                <c:pt idx="32">
                  <c:v>3.95</c:v>
                </c:pt>
                <c:pt idx="33">
                  <c:v>3</c:v>
                </c:pt>
                <c:pt idx="34">
                  <c:v>3.65</c:v>
                </c:pt>
                <c:pt idx="35">
                  <c:v>3.4</c:v>
                </c:pt>
                <c:pt idx="36">
                  <c:v>2.7</c:v>
                </c:pt>
                <c:pt idx="37">
                  <c:v>3.33</c:v>
                </c:pt>
                <c:pt idx="38">
                  <c:v>2.5</c:v>
                </c:pt>
                <c:pt idx="39">
                  <c:v>2.34</c:v>
                </c:pt>
                <c:pt idx="40">
                  <c:v>2.7</c:v>
                </c:pt>
                <c:pt idx="41">
                  <c:v>2</c:v>
                </c:pt>
                <c:pt idx="42">
                  <c:v>3.45</c:v>
                </c:pt>
                <c:pt idx="43">
                  <c:v>3.3</c:v>
                </c:pt>
                <c:pt idx="44">
                  <c:v>3.6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3.8</c:v>
                </c:pt>
                <c:pt idx="49">
                  <c:v>2.9</c:v>
                </c:pt>
                <c:pt idx="50">
                  <c:v>2</c:v>
                </c:pt>
                <c:pt idx="51">
                  <c:v>3.5</c:v>
                </c:pt>
                <c:pt idx="52">
                  <c:v>2.7</c:v>
                </c:pt>
                <c:pt idx="53">
                  <c:v>3.8</c:v>
                </c:pt>
                <c:pt idx="54">
                  <c:v>2.7</c:v>
                </c:pt>
                <c:pt idx="55">
                  <c:v>3.4</c:v>
                </c:pt>
                <c:pt idx="56">
                  <c:v>3.1</c:v>
                </c:pt>
                <c:pt idx="57">
                  <c:v>3.7</c:v>
                </c:pt>
                <c:pt idx="58">
                  <c:v>3.1</c:v>
                </c:pt>
                <c:pt idx="59">
                  <c:v>2.8</c:v>
                </c:pt>
                <c:pt idx="60">
                  <c:v>2.85</c:v>
                </c:pt>
                <c:pt idx="61">
                  <c:v>2.65</c:v>
                </c:pt>
                <c:pt idx="62">
                  <c:v>3.5249999999999999</c:v>
                </c:pt>
                <c:pt idx="63">
                  <c:v>3.43</c:v>
                </c:pt>
                <c:pt idx="64">
                  <c:v>3.2</c:v>
                </c:pt>
                <c:pt idx="65">
                  <c:v>3.2</c:v>
                </c:pt>
                <c:pt idx="66">
                  <c:v>3.2</c:v>
                </c:pt>
                <c:pt idx="67">
                  <c:v>3.5</c:v>
                </c:pt>
                <c:pt idx="68">
                  <c:v>3.2</c:v>
                </c:pt>
                <c:pt idx="69">
                  <c:v>3</c:v>
                </c:pt>
                <c:pt idx="70">
                  <c:v>2.9</c:v>
                </c:pt>
                <c:pt idx="71">
                  <c:v>3.9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361024"/>
        <c:axId val="111363200"/>
      </c:scatterChart>
      <c:valAx>
        <c:axId val="11136102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Hrs/week</a:t>
                </a:r>
              </a:p>
            </c:rich>
          </c:tx>
          <c:layout>
            <c:manualLayout>
              <c:xMode val="edge"/>
              <c:yMode val="edge"/>
              <c:x val="0.31849759405074385"/>
              <c:y val="0.878680373286672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1363200"/>
        <c:crosses val="autoZero"/>
        <c:crossBetween val="midCat"/>
      </c:valAx>
      <c:valAx>
        <c:axId val="11136320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GPA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3610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0.72973</cdr:x>
      <cdr:y>0.12903</cdr:y>
    </cdr:from>
    <cdr:to>
      <cdr:x>1</cdr:x>
      <cdr:y>0.25806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172200" y="609600"/>
          <a:ext cx="2286000" cy="60960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0.70664</cdr:x>
      <cdr:y>0.01736</cdr:y>
    </cdr:from>
    <cdr:to>
      <cdr:x>1</cdr:x>
      <cdr:y>0.14626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743325" y="47625"/>
          <a:ext cx="1341236" cy="353599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0.67708</cdr:x>
      <cdr:y>0.06944</cdr:y>
    </cdr:from>
    <cdr:to>
      <cdr:x>0.97711</cdr:x>
      <cdr:y>0.19834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95625" y="190500"/>
          <a:ext cx="1371719" cy="35359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69F533-96D9-43E0-B4BA-575240F11AC4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C5823F-3ADA-4DD9-ACD2-C60B245E7A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1828800"/>
          </a:xfrm>
        </p:spPr>
        <p:txBody>
          <a:bodyPr/>
          <a:lstStyle/>
          <a:p>
            <a:r>
              <a:rPr lang="en-US" dirty="0" smtClean="0"/>
              <a:t>The effect of </a:t>
            </a:r>
            <a:r>
              <a:rPr lang="en-US" sz="5400" dirty="0" smtClean="0"/>
              <a:t>Gaming</a:t>
            </a:r>
            <a:r>
              <a:rPr lang="en-US" dirty="0" smtClean="0"/>
              <a:t> on GPA</a:t>
            </a:r>
            <a:endParaRPr lang="en-US" dirty="0"/>
          </a:p>
        </p:txBody>
      </p:sp>
      <p:pic>
        <p:nvPicPr>
          <p:cNvPr id="5" name="Picture 2" descr="http://blog.mlive.com/grpress/entertainment_impact/2009/02/large_gam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76600"/>
            <a:ext cx="4191000" cy="2942026"/>
          </a:xfrm>
          <a:prstGeom prst="rect">
            <a:avLst/>
          </a:prstGeom>
          <a:noFill/>
        </p:spPr>
      </p:pic>
      <p:pic>
        <p:nvPicPr>
          <p:cNvPr id="75778" name="Picture 2" descr="http://www.gsb.stanford.edu/sites/default/files/mba/group_schwab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3810000" cy="303758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Scatterplot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with Regression Line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phique 7"/>
          <p:cNvGraphicFramePr/>
          <p:nvPr/>
        </p:nvGraphicFramePr>
        <p:xfrm>
          <a:off x="533400" y="457200"/>
          <a:ext cx="8276772" cy="594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533400" y="533400"/>
          <a:ext cx="8153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 Obtained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091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amount of time spent gaming does not seem to affect GPA.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2946" name="Picture 2" descr="http://3.bp.blogspot.com/-O5OI3eEwnG0/UWp8rvpRPFI/AAAAAAAABJc/b1vxQ6zQBCk/s1600/make-online-game-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05200"/>
            <a:ext cx="3333750" cy="27241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0" y="5103674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Joshua Jansen</a:t>
            </a:r>
          </a:p>
          <a:p>
            <a:pPr>
              <a:buFont typeface="Wingdings" pitchFamily="2" charset="2"/>
              <a:buChar char="v"/>
            </a:pP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Maria Zherebtsova</a:t>
            </a:r>
          </a:p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Dekuwin Emmanuella Kogda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5867400"/>
          </a:xfrm>
        </p:spPr>
        <p:txBody>
          <a:bodyPr>
            <a:normAutofit/>
          </a:bodyPr>
          <a:lstStyle/>
          <a:p>
            <a:pPr hangingPunct="0"/>
            <a:r>
              <a:rPr lang="en-US" dirty="0" smtClean="0"/>
              <a:t> </a:t>
            </a:r>
            <a:r>
              <a:rPr lang="en-US" sz="3200" dirty="0" smtClean="0"/>
              <a:t>Video games have been around for 30+ years, and their popularity has never been greater.</a:t>
            </a:r>
            <a:endParaRPr lang="en-US" dirty="0" smtClean="0"/>
          </a:p>
          <a:p>
            <a:pPr hangingPunct="0"/>
            <a:endParaRPr lang="en-US" dirty="0" smtClean="0"/>
          </a:p>
          <a:p>
            <a:pPr hangingPunct="0">
              <a:buNone/>
            </a:pPr>
            <a:endParaRPr lang="en-US" sz="3200" dirty="0" smtClean="0"/>
          </a:p>
          <a:p>
            <a:pPr hangingPunct="0"/>
            <a:endParaRPr lang="en-US" sz="3200" dirty="0" smtClean="0"/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4" descr="http://screenshots.en.sftcdn.net/en/scrn/28000/28517/deluxe-pacman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3304674" cy="2616200"/>
          </a:xfrm>
          <a:prstGeom prst="rect">
            <a:avLst/>
          </a:prstGeom>
          <a:noFill/>
        </p:spPr>
      </p:pic>
      <p:pic>
        <p:nvPicPr>
          <p:cNvPr id="10" name="Picture 6" descr="http://cdn.imore.com/sites/imore.com/files/field/image/2013/04/candy_crush_iphone_he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3276600" cy="2590800"/>
          </a:xfrm>
          <a:prstGeom prst="rect">
            <a:avLst/>
          </a:prstGeom>
          <a:noFill/>
        </p:spPr>
      </p:pic>
      <p:pic>
        <p:nvPicPr>
          <p:cNvPr id="11" name="Picture 8" descr="http://86bb71d19d3bcb79effc-d9e6924a0395cb1b5b9f03b7640d26eb.r91.cf1.rackcdn.com/wp-content/uploads/2013/04/assassins-creed-4-artwork-wallpap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267200"/>
            <a:ext cx="4605867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ttp://www.picgifs.com/clip-art/cartoons/super-mario/clip-art-super-mario-3408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11064241"/>
          </a:xfrm>
          <a:prstGeom prst="rect">
            <a:avLst/>
          </a:prstGeom>
          <a:noFill/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2286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the amount of time students dedicate to video games have an impact on GPA?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We expect to see a  negative correlation between the number of hours played per week  and the GPA of the student who plays games.</a:t>
            </a:r>
            <a:endParaRPr lang="en-US" dirty="0"/>
          </a:p>
        </p:txBody>
      </p:sp>
      <p:pic>
        <p:nvPicPr>
          <p:cNvPr id="79874" name="Picture 2" descr="http://blog.lifeukfinancial.com/wp-content/uploads/2011/09/Arrow-pointing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6632" y="4038600"/>
            <a:ext cx="3500915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Population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en-US" dirty="0" smtClean="0"/>
          </a:p>
          <a:p>
            <a:pPr hangingPunct="0">
              <a:buNone/>
            </a:pPr>
            <a:endParaRPr lang="en-US" dirty="0" smtClean="0"/>
          </a:p>
          <a:p>
            <a:pPr hangingPunct="0"/>
            <a:r>
              <a:rPr lang="en-US" dirty="0" smtClean="0"/>
              <a:t>Survey of 93 video-game-playing students on the City Tech campus.</a:t>
            </a:r>
          </a:p>
          <a:p>
            <a:pPr hangingPunct="0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Variables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Hours per week played by the student gamers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GPA of the gamers. The range goes from 0 to 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Our Experiment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781800" y="3429000"/>
          <a:ext cx="2362200" cy="1600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80757"/>
                <a:gridCol w="1281443"/>
              </a:tblGrid>
              <a:tr h="4000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Hours played per week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Sample: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Mean: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16.065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standard: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19.033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0" y="2057400"/>
          <a:ext cx="6705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705600" y="2743198"/>
          <a:ext cx="2209800" cy="17526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93819"/>
                <a:gridCol w="915981"/>
              </a:tblGrid>
              <a:tr h="4381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GPA Students Gamers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sample: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Mean: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3.1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standard: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0" y="685800"/>
          <a:ext cx="6019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Statistical 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R2 value = 0.0000162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53.7% played 10 or more hours per week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hangingPunct="0"/>
            <a:r>
              <a:rPr lang="en-US" dirty="0" smtClean="0"/>
              <a:t>8.6% played more than 40</a:t>
            </a:r>
          </a:p>
          <a:p>
            <a:pPr hangingPunct="0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572</TotalTime>
  <Words>212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The effect of Gaming on GPA</vt:lpstr>
      <vt:lpstr>PowerPoint Presentation</vt:lpstr>
      <vt:lpstr>PowerPoint Presentation</vt:lpstr>
      <vt:lpstr>Hypothesis</vt:lpstr>
      <vt:lpstr>Population</vt:lpstr>
      <vt:lpstr>Variables</vt:lpstr>
      <vt:lpstr>Our Experiment</vt:lpstr>
      <vt:lpstr>PowerPoint Presentation</vt:lpstr>
      <vt:lpstr>Statistical Analysis</vt:lpstr>
      <vt:lpstr>Scatterplot with Regression Line</vt:lpstr>
      <vt:lpstr>PowerPoint Presentation</vt:lpstr>
      <vt:lpstr>PowerPoint Presentation</vt:lpstr>
      <vt:lpstr>Results Obtained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Affection of Gaming on GPA</dc:title>
  <dc:creator>Emmanuella</dc:creator>
  <cp:lastModifiedBy>Student</cp:lastModifiedBy>
  <cp:revision>7</cp:revision>
  <dcterms:created xsi:type="dcterms:W3CDTF">2013-05-22T19:07:11Z</dcterms:created>
  <dcterms:modified xsi:type="dcterms:W3CDTF">2013-05-23T20:16:11Z</dcterms:modified>
</cp:coreProperties>
</file>