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62" r:id="rId5"/>
    <p:sldId id="264" r:id="rId6"/>
    <p:sldId id="263" r:id="rId7"/>
    <p:sldId id="259" r:id="rId8"/>
    <p:sldId id="260" r:id="rId9"/>
    <p:sldId id="261" r:id="rId10"/>
    <p:sldId id="266" r:id="rId11"/>
    <p:sldId id="265"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608" y="-4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Histogram</a:t>
            </a:r>
            <a:endParaRPr lang="en-US" dirty="0"/>
          </a:p>
        </c:rich>
      </c:tx>
      <c:layout/>
      <c:overlay val="0"/>
    </c:title>
    <c:autoTitleDeleted val="0"/>
    <c:plotArea>
      <c:layout/>
      <c:barChart>
        <c:barDir val="col"/>
        <c:grouping val="clustered"/>
        <c:varyColors val="0"/>
        <c:ser>
          <c:idx val="0"/>
          <c:order val="0"/>
          <c:invertIfNegative val="0"/>
          <c:cat>
            <c:strRef>
              <c:f>Sheet1!$A$3:$A$6</c:f>
              <c:strCache>
                <c:ptCount val="4"/>
                <c:pt idx="0">
                  <c:v>20 - 29</c:v>
                </c:pt>
                <c:pt idx="1">
                  <c:v>30 - 39</c:v>
                </c:pt>
                <c:pt idx="2">
                  <c:v>40 - 49</c:v>
                </c:pt>
                <c:pt idx="3">
                  <c:v>50+</c:v>
                </c:pt>
              </c:strCache>
            </c:strRef>
          </c:cat>
          <c:val>
            <c:numRef>
              <c:f>Sheet1!$B$3:$B$6</c:f>
              <c:numCache>
                <c:formatCode>General</c:formatCode>
                <c:ptCount val="4"/>
                <c:pt idx="0">
                  <c:v>7</c:v>
                </c:pt>
                <c:pt idx="1">
                  <c:v>14</c:v>
                </c:pt>
                <c:pt idx="2">
                  <c:v>11</c:v>
                </c:pt>
                <c:pt idx="3">
                  <c:v>8</c:v>
                </c:pt>
              </c:numCache>
            </c:numRef>
          </c:val>
        </c:ser>
        <c:dLbls>
          <c:showLegendKey val="0"/>
          <c:showVal val="0"/>
          <c:showCatName val="0"/>
          <c:showSerName val="0"/>
          <c:showPercent val="0"/>
          <c:showBubbleSize val="0"/>
        </c:dLbls>
        <c:gapWidth val="150"/>
        <c:axId val="141306112"/>
        <c:axId val="141640064"/>
      </c:barChart>
      <c:catAx>
        <c:axId val="141306112"/>
        <c:scaling>
          <c:orientation val="minMax"/>
        </c:scaling>
        <c:delete val="0"/>
        <c:axPos val="b"/>
        <c:title>
          <c:tx>
            <c:rich>
              <a:bodyPr/>
              <a:lstStyle/>
              <a:p>
                <a:pPr>
                  <a:defRPr/>
                </a:pPr>
                <a:r>
                  <a:rPr lang="en-US" dirty="0"/>
                  <a:t>Amount</a:t>
                </a:r>
                <a:r>
                  <a:rPr lang="en-US" baseline="0" dirty="0"/>
                  <a:t> of Sleep per Week</a:t>
                </a:r>
                <a:endParaRPr lang="en-US" dirty="0"/>
              </a:p>
            </c:rich>
          </c:tx>
          <c:layout/>
          <c:overlay val="0"/>
        </c:title>
        <c:majorTickMark val="out"/>
        <c:minorTickMark val="none"/>
        <c:tickLblPos val="nextTo"/>
        <c:crossAx val="141640064"/>
        <c:crosses val="autoZero"/>
        <c:auto val="1"/>
        <c:lblAlgn val="ctr"/>
        <c:lblOffset val="100"/>
        <c:noMultiLvlLbl val="0"/>
      </c:catAx>
      <c:valAx>
        <c:axId val="141640064"/>
        <c:scaling>
          <c:orientation val="minMax"/>
        </c:scaling>
        <c:delete val="0"/>
        <c:axPos val="l"/>
        <c:majorGridlines/>
        <c:title>
          <c:tx>
            <c:rich>
              <a:bodyPr rot="-5400000" vert="horz"/>
              <a:lstStyle/>
              <a:p>
                <a:pPr>
                  <a:defRPr/>
                </a:pPr>
                <a:r>
                  <a:rPr lang="en-US" dirty="0"/>
                  <a:t>Frequency</a:t>
                </a:r>
              </a:p>
            </c:rich>
          </c:tx>
          <c:layout/>
          <c:overlay val="0"/>
        </c:title>
        <c:numFmt formatCode="General" sourceLinked="1"/>
        <c:majorTickMark val="out"/>
        <c:minorTickMark val="none"/>
        <c:tickLblPos val="nextTo"/>
        <c:crossAx val="14130611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Histogram</a:t>
            </a:r>
          </a:p>
        </c:rich>
      </c:tx>
      <c:layout/>
      <c:overlay val="0"/>
    </c:title>
    <c:autoTitleDeleted val="0"/>
    <c:plotArea>
      <c:layout/>
      <c:barChart>
        <c:barDir val="col"/>
        <c:grouping val="clustered"/>
        <c:varyColors val="0"/>
        <c:ser>
          <c:idx val="0"/>
          <c:order val="0"/>
          <c:invertIfNegative val="0"/>
          <c:cat>
            <c:strRef>
              <c:f>Sheet1!$A$15:$A$18</c:f>
              <c:strCache>
                <c:ptCount val="4"/>
                <c:pt idx="0">
                  <c:v>20 - 29</c:v>
                </c:pt>
                <c:pt idx="1">
                  <c:v>30 - 39</c:v>
                </c:pt>
                <c:pt idx="2">
                  <c:v>40 - 49</c:v>
                </c:pt>
                <c:pt idx="3">
                  <c:v>50+</c:v>
                </c:pt>
              </c:strCache>
            </c:strRef>
          </c:cat>
          <c:val>
            <c:numRef>
              <c:f>Sheet1!$B$15:$B$18</c:f>
              <c:numCache>
                <c:formatCode>General</c:formatCode>
                <c:ptCount val="4"/>
                <c:pt idx="0">
                  <c:v>3</c:v>
                </c:pt>
                <c:pt idx="1">
                  <c:v>8</c:v>
                </c:pt>
                <c:pt idx="2">
                  <c:v>6</c:v>
                </c:pt>
                <c:pt idx="3">
                  <c:v>3</c:v>
                </c:pt>
              </c:numCache>
            </c:numRef>
          </c:val>
        </c:ser>
        <c:dLbls>
          <c:showLegendKey val="0"/>
          <c:showVal val="0"/>
          <c:showCatName val="0"/>
          <c:showSerName val="0"/>
          <c:showPercent val="0"/>
          <c:showBubbleSize val="0"/>
        </c:dLbls>
        <c:gapWidth val="150"/>
        <c:axId val="141559296"/>
        <c:axId val="141561216"/>
      </c:barChart>
      <c:catAx>
        <c:axId val="141559296"/>
        <c:scaling>
          <c:orientation val="minMax"/>
        </c:scaling>
        <c:delete val="0"/>
        <c:axPos val="b"/>
        <c:title>
          <c:tx>
            <c:rich>
              <a:bodyPr/>
              <a:lstStyle/>
              <a:p>
                <a:pPr>
                  <a:defRPr/>
                </a:pPr>
                <a:r>
                  <a:rPr lang="en-US" dirty="0"/>
                  <a:t>Amount</a:t>
                </a:r>
                <a:r>
                  <a:rPr lang="en-US" baseline="0" dirty="0"/>
                  <a:t> of sleep per week</a:t>
                </a:r>
                <a:endParaRPr lang="en-US" dirty="0"/>
              </a:p>
            </c:rich>
          </c:tx>
          <c:layout/>
          <c:overlay val="0"/>
        </c:title>
        <c:majorTickMark val="out"/>
        <c:minorTickMark val="none"/>
        <c:tickLblPos val="nextTo"/>
        <c:crossAx val="141561216"/>
        <c:crosses val="autoZero"/>
        <c:auto val="1"/>
        <c:lblAlgn val="ctr"/>
        <c:lblOffset val="100"/>
        <c:noMultiLvlLbl val="0"/>
      </c:catAx>
      <c:valAx>
        <c:axId val="141561216"/>
        <c:scaling>
          <c:orientation val="minMax"/>
        </c:scaling>
        <c:delete val="0"/>
        <c:axPos val="l"/>
        <c:majorGridlines/>
        <c:title>
          <c:tx>
            <c:rich>
              <a:bodyPr rot="-5400000" vert="horz"/>
              <a:lstStyle/>
              <a:p>
                <a:pPr>
                  <a:defRPr/>
                </a:pPr>
                <a:r>
                  <a:rPr lang="en-US" dirty="0"/>
                  <a:t>Frequency</a:t>
                </a:r>
              </a:p>
            </c:rich>
          </c:tx>
          <c:layout/>
          <c:overlay val="0"/>
        </c:title>
        <c:numFmt formatCode="General" sourceLinked="1"/>
        <c:majorTickMark val="out"/>
        <c:minorTickMark val="none"/>
        <c:tickLblPos val="nextTo"/>
        <c:crossAx val="14155929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Histogram</a:t>
            </a:r>
          </a:p>
        </c:rich>
      </c:tx>
      <c:layout/>
      <c:overlay val="0"/>
    </c:title>
    <c:autoTitleDeleted val="0"/>
    <c:plotArea>
      <c:layout/>
      <c:barChart>
        <c:barDir val="col"/>
        <c:grouping val="clustered"/>
        <c:varyColors val="0"/>
        <c:ser>
          <c:idx val="0"/>
          <c:order val="0"/>
          <c:invertIfNegative val="0"/>
          <c:cat>
            <c:strRef>
              <c:f>Sheet1!$A$9:$A$12</c:f>
              <c:strCache>
                <c:ptCount val="4"/>
                <c:pt idx="0">
                  <c:v>20 - 29</c:v>
                </c:pt>
                <c:pt idx="1">
                  <c:v>30 - 39</c:v>
                </c:pt>
                <c:pt idx="2">
                  <c:v>40 - 49</c:v>
                </c:pt>
                <c:pt idx="3">
                  <c:v>50+</c:v>
                </c:pt>
              </c:strCache>
            </c:strRef>
          </c:cat>
          <c:val>
            <c:numRef>
              <c:f>Sheet1!$B$9:$B$12</c:f>
              <c:numCache>
                <c:formatCode>General</c:formatCode>
                <c:ptCount val="4"/>
                <c:pt idx="0">
                  <c:v>4</c:v>
                </c:pt>
                <c:pt idx="1">
                  <c:v>6</c:v>
                </c:pt>
                <c:pt idx="2">
                  <c:v>5</c:v>
                </c:pt>
                <c:pt idx="3">
                  <c:v>5</c:v>
                </c:pt>
              </c:numCache>
            </c:numRef>
          </c:val>
        </c:ser>
        <c:dLbls>
          <c:showLegendKey val="0"/>
          <c:showVal val="0"/>
          <c:showCatName val="0"/>
          <c:showSerName val="0"/>
          <c:showPercent val="0"/>
          <c:showBubbleSize val="0"/>
        </c:dLbls>
        <c:gapWidth val="150"/>
        <c:axId val="140841728"/>
        <c:axId val="140843648"/>
      </c:barChart>
      <c:catAx>
        <c:axId val="140841728"/>
        <c:scaling>
          <c:orientation val="minMax"/>
        </c:scaling>
        <c:delete val="0"/>
        <c:axPos val="b"/>
        <c:title>
          <c:tx>
            <c:rich>
              <a:bodyPr/>
              <a:lstStyle/>
              <a:p>
                <a:pPr>
                  <a:defRPr/>
                </a:pPr>
                <a:r>
                  <a:rPr lang="en-US" dirty="0"/>
                  <a:t>Amount</a:t>
                </a:r>
                <a:r>
                  <a:rPr lang="en-US" baseline="0" dirty="0"/>
                  <a:t> of Sleep per Week</a:t>
                </a:r>
                <a:endParaRPr lang="en-US" dirty="0"/>
              </a:p>
            </c:rich>
          </c:tx>
          <c:layout/>
          <c:overlay val="0"/>
        </c:title>
        <c:majorTickMark val="out"/>
        <c:minorTickMark val="none"/>
        <c:tickLblPos val="nextTo"/>
        <c:crossAx val="140843648"/>
        <c:crosses val="autoZero"/>
        <c:auto val="1"/>
        <c:lblAlgn val="ctr"/>
        <c:lblOffset val="100"/>
        <c:noMultiLvlLbl val="0"/>
      </c:catAx>
      <c:valAx>
        <c:axId val="140843648"/>
        <c:scaling>
          <c:orientation val="minMax"/>
        </c:scaling>
        <c:delete val="0"/>
        <c:axPos val="l"/>
        <c:majorGridlines/>
        <c:title>
          <c:tx>
            <c:rich>
              <a:bodyPr rot="-5400000" vert="horz"/>
              <a:lstStyle/>
              <a:p>
                <a:pPr>
                  <a:defRPr/>
                </a:pPr>
                <a:r>
                  <a:rPr lang="en-US" dirty="0"/>
                  <a:t>Frequency</a:t>
                </a:r>
              </a:p>
            </c:rich>
          </c:tx>
          <c:layout/>
          <c:overlay val="0"/>
        </c:title>
        <c:numFmt formatCode="General" sourceLinked="1"/>
        <c:majorTickMark val="out"/>
        <c:minorTickMark val="none"/>
        <c:tickLblPos val="nextTo"/>
        <c:crossAx val="140841728"/>
        <c:crosses val="autoZero"/>
        <c:crossBetween val="between"/>
      </c:valAx>
    </c:plotArea>
    <c:legend>
      <c:legendPos val="r"/>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5C7091D-5AD9-442B-BC17-A2558AEADA83}" type="datetimeFigureOut">
              <a:rPr lang="en-US" smtClean="0"/>
              <a:t>5/23/2013</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EE81705-6122-4055-A863-39112BABD7EE}"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C7091D-5AD9-442B-BC17-A2558AEADA83}" type="datetimeFigureOut">
              <a:rPr lang="en-US" smtClean="0"/>
              <a:t>5/23/2013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EE81705-6122-4055-A863-39112BABD7E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C7091D-5AD9-442B-BC17-A2558AEADA83}" type="datetimeFigureOut">
              <a:rPr lang="en-US" smtClean="0"/>
              <a:t>5/23/2013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EE81705-6122-4055-A863-39112BABD7E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C7091D-5AD9-442B-BC17-A2558AEADA83}" type="datetimeFigureOut">
              <a:rPr lang="en-US" smtClean="0"/>
              <a:t>5/23/2013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EE81705-6122-4055-A863-39112BABD7EE}"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5C7091D-5AD9-442B-BC17-A2558AEADA83}" type="datetimeFigureOut">
              <a:rPr lang="en-US" smtClean="0"/>
              <a:t>5/23/2013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EE81705-6122-4055-A863-39112BABD7EE}"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5C7091D-5AD9-442B-BC17-A2558AEADA83}" type="datetimeFigureOut">
              <a:rPr lang="en-US" smtClean="0"/>
              <a:t>5/23/2013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EE81705-6122-4055-A863-39112BABD7EE}"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5C7091D-5AD9-442B-BC17-A2558AEADA83}" type="datetimeFigureOut">
              <a:rPr lang="en-US" smtClean="0"/>
              <a:t>5/23/2013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EE81705-6122-4055-A863-39112BABD7EE}"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5C7091D-5AD9-442B-BC17-A2558AEADA83}" type="datetimeFigureOut">
              <a:rPr lang="en-US" smtClean="0"/>
              <a:t>5/23/2013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EE81705-6122-4055-A863-39112BABD7EE}"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5C7091D-5AD9-442B-BC17-A2558AEADA83}" type="datetimeFigureOut">
              <a:rPr lang="en-US" smtClean="0"/>
              <a:t>5/23/2013</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EE81705-6122-4055-A863-39112BABD7E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5C7091D-5AD9-442B-BC17-A2558AEADA83}" type="datetimeFigureOut">
              <a:rPr lang="en-US" smtClean="0"/>
              <a:t>5/23/2013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EE81705-6122-4055-A863-39112BABD7EE}"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5C7091D-5AD9-442B-BC17-A2558AEADA83}" type="datetimeFigureOut">
              <a:rPr lang="en-US" smtClean="0"/>
              <a:t>5/23/2013</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EE81705-6122-4055-A863-39112BABD7EE}"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5C7091D-5AD9-442B-BC17-A2558AEADA83}" type="datetimeFigureOut">
              <a:rPr lang="en-US" smtClean="0"/>
              <a:t>5/23/2013</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EE81705-6122-4055-A863-39112BABD7EE}"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Presentation on Students GPA and </a:t>
            </a:r>
            <a:r>
              <a:rPr lang="en-US" smtClean="0"/>
              <a:t>the Amount of </a:t>
            </a:r>
            <a:r>
              <a:rPr lang="en-US" dirty="0" smtClean="0"/>
              <a:t>Hours of sleep per Week</a:t>
            </a:r>
            <a:endParaRPr lang="en-US" dirty="0"/>
          </a:p>
        </p:txBody>
      </p:sp>
      <p:sp>
        <p:nvSpPr>
          <p:cNvPr id="3" name="Subtitle 2"/>
          <p:cNvSpPr>
            <a:spLocks noGrp="1"/>
          </p:cNvSpPr>
          <p:nvPr>
            <p:ph type="subTitle" idx="1"/>
          </p:nvPr>
        </p:nvSpPr>
        <p:spPr>
          <a:xfrm>
            <a:off x="1371600" y="5029200"/>
            <a:ext cx="6400800" cy="609600"/>
          </a:xfrm>
        </p:spPr>
        <p:txBody>
          <a:bodyPr/>
          <a:lstStyle/>
          <a:p>
            <a:r>
              <a:rPr lang="en-US" dirty="0" smtClean="0"/>
              <a:t>By Ivan Facey</a:t>
            </a:r>
            <a:endParaRPr lang="en-US" dirty="0"/>
          </a:p>
        </p:txBody>
      </p:sp>
    </p:spTree>
    <p:extLst>
      <p:ext uri="{BB962C8B-B14F-4D97-AF65-F5344CB8AC3E}">
        <p14:creationId xmlns:p14="http://schemas.microsoft.com/office/powerpoint/2010/main" val="1380020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Average GPA: 2.96125</a:t>
            </a:r>
          </a:p>
          <a:p>
            <a:endParaRPr lang="en-US" dirty="0"/>
          </a:p>
          <a:p>
            <a:endParaRPr lang="en-US" dirty="0" smtClean="0"/>
          </a:p>
          <a:p>
            <a:endParaRPr lang="en-US" dirty="0"/>
          </a:p>
          <a:p>
            <a:endParaRPr lang="en-US" dirty="0" smtClean="0"/>
          </a:p>
          <a:p>
            <a:r>
              <a:rPr lang="en-US" dirty="0" smtClean="0"/>
              <a:t>Average amount of sleep/Week: 38.15 hr’s/wk</a:t>
            </a:r>
            <a:endParaRPr lang="en-US" dirty="0"/>
          </a:p>
        </p:txBody>
      </p:sp>
      <p:sp>
        <p:nvSpPr>
          <p:cNvPr id="3" name="Title 2"/>
          <p:cNvSpPr>
            <a:spLocks noGrp="1"/>
          </p:cNvSpPr>
          <p:nvPr>
            <p:ph type="title"/>
          </p:nvPr>
        </p:nvSpPr>
        <p:spPr/>
        <p:txBody>
          <a:bodyPr/>
          <a:lstStyle/>
          <a:p>
            <a:pPr algn="ctr"/>
            <a:r>
              <a:rPr lang="en-US" dirty="0" smtClean="0"/>
              <a:t> Averages overall</a:t>
            </a:r>
            <a:endParaRPr lang="en-US" dirty="0"/>
          </a:p>
        </p:txBody>
      </p:sp>
    </p:spTree>
    <p:extLst>
      <p:ext uri="{BB962C8B-B14F-4D97-AF65-F5344CB8AC3E}">
        <p14:creationId xmlns:p14="http://schemas.microsoft.com/office/powerpoint/2010/main" val="1896979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Comparison</a:t>
            </a:r>
            <a:endParaRPr lang="en-US" dirty="0"/>
          </a:p>
        </p:txBody>
      </p:sp>
      <p:sp>
        <p:nvSpPr>
          <p:cNvPr id="4" name="Text Placeholder 3"/>
          <p:cNvSpPr>
            <a:spLocks noGrp="1"/>
          </p:cNvSpPr>
          <p:nvPr>
            <p:ph type="body" idx="1"/>
          </p:nvPr>
        </p:nvSpPr>
        <p:spPr/>
        <p:txBody>
          <a:bodyPr/>
          <a:lstStyle/>
          <a:p>
            <a:r>
              <a:rPr lang="en-US" dirty="0" smtClean="0"/>
              <a:t>Male Students </a:t>
            </a:r>
            <a:endParaRPr lang="en-US" dirty="0"/>
          </a:p>
        </p:txBody>
      </p:sp>
      <p:sp>
        <p:nvSpPr>
          <p:cNvPr id="6" name="Text Placeholder 5"/>
          <p:cNvSpPr>
            <a:spLocks noGrp="1"/>
          </p:cNvSpPr>
          <p:nvPr>
            <p:ph type="body" sz="half" idx="3"/>
          </p:nvPr>
        </p:nvSpPr>
        <p:spPr/>
        <p:txBody>
          <a:bodyPr/>
          <a:lstStyle/>
          <a:p>
            <a:r>
              <a:rPr lang="en-US" dirty="0" smtClean="0"/>
              <a:t>Female Students</a:t>
            </a:r>
            <a:endParaRPr lang="en-US" dirty="0"/>
          </a:p>
        </p:txBody>
      </p:sp>
      <p:sp>
        <p:nvSpPr>
          <p:cNvPr id="5" name="Content Placeholder 4"/>
          <p:cNvSpPr>
            <a:spLocks noGrp="1"/>
          </p:cNvSpPr>
          <p:nvPr>
            <p:ph sz="quarter" idx="2"/>
          </p:nvPr>
        </p:nvSpPr>
        <p:spPr/>
        <p:txBody>
          <a:bodyPr/>
          <a:lstStyle/>
          <a:p>
            <a:r>
              <a:rPr lang="en-US" dirty="0" smtClean="0"/>
              <a:t>Average GPA: 2.955</a:t>
            </a:r>
          </a:p>
          <a:p>
            <a:endParaRPr lang="en-US" dirty="0" smtClean="0"/>
          </a:p>
          <a:p>
            <a:endParaRPr lang="en-US" dirty="0"/>
          </a:p>
          <a:p>
            <a:r>
              <a:rPr lang="en-US" dirty="0" smtClean="0"/>
              <a:t>Average Amount of Sleep/Week: 38.05 hr’s/wk</a:t>
            </a:r>
            <a:endParaRPr lang="en-US" dirty="0"/>
          </a:p>
        </p:txBody>
      </p:sp>
      <p:sp>
        <p:nvSpPr>
          <p:cNvPr id="7" name="Content Placeholder 6"/>
          <p:cNvSpPr>
            <a:spLocks noGrp="1"/>
          </p:cNvSpPr>
          <p:nvPr>
            <p:ph sz="quarter" idx="4"/>
          </p:nvPr>
        </p:nvSpPr>
        <p:spPr/>
        <p:txBody>
          <a:bodyPr/>
          <a:lstStyle/>
          <a:p>
            <a:r>
              <a:rPr lang="en-US" dirty="0" smtClean="0"/>
              <a:t>Average GPA: 2.9675</a:t>
            </a:r>
          </a:p>
          <a:p>
            <a:endParaRPr lang="en-US" dirty="0"/>
          </a:p>
          <a:p>
            <a:endParaRPr lang="en-US" dirty="0" smtClean="0"/>
          </a:p>
          <a:p>
            <a:endParaRPr lang="en-US" dirty="0"/>
          </a:p>
          <a:p>
            <a:r>
              <a:rPr lang="en-US" dirty="0" smtClean="0"/>
              <a:t>Average Amount of Sleep/Week: 38.25 hr’s/wk</a:t>
            </a:r>
            <a:endParaRPr lang="en-US" dirty="0"/>
          </a:p>
        </p:txBody>
      </p:sp>
    </p:spTree>
    <p:extLst>
      <p:ext uri="{BB962C8B-B14F-4D97-AF65-F5344CB8AC3E}">
        <p14:creationId xmlns:p14="http://schemas.microsoft.com/office/powerpoint/2010/main" val="4059860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Autofit/>
          </a:bodyPr>
          <a:lstStyle/>
          <a:p>
            <a:r>
              <a:rPr lang="en-US" sz="2100" dirty="0" smtClean="0"/>
              <a:t>From looking into the numbers and data, it seems that students relatively overall had solid GPA’s despite not having the perceive amount of sleep more or less. </a:t>
            </a:r>
          </a:p>
          <a:p>
            <a:r>
              <a:rPr lang="en-US" sz="2100" dirty="0" smtClean="0"/>
              <a:t>Even thought female students graded to have higher GPA’s and higher amount of sleep per week, overall their wasn’t much of a difference between the two sexes. </a:t>
            </a:r>
          </a:p>
          <a:p>
            <a:r>
              <a:rPr lang="en-US" sz="2100" dirty="0" smtClean="0"/>
              <a:t>I wasn’t quite surprise by the data that was presented. While a lack of rest can impaired your performance, overall I do think it’s not as drastic as people might perceive. It’s a busy world and sometimes, you don’t have time for sleep especially in places like NYC (Reason why it’s called the city that never sleeps). </a:t>
            </a:r>
          </a:p>
        </p:txBody>
      </p:sp>
      <p:sp>
        <p:nvSpPr>
          <p:cNvPr id="7" name="Title 6"/>
          <p:cNvSpPr>
            <a:spLocks noGrp="1"/>
          </p:cNvSpPr>
          <p:nvPr>
            <p:ph type="title"/>
          </p:nvPr>
        </p:nvSpPr>
        <p:spPr/>
        <p:txBody>
          <a:bodyPr/>
          <a:lstStyle/>
          <a:p>
            <a:pPr algn="ctr"/>
            <a:r>
              <a:rPr lang="en-US" dirty="0" smtClean="0"/>
              <a:t>Analysis</a:t>
            </a:r>
            <a:endParaRPr lang="en-US" dirty="0"/>
          </a:p>
        </p:txBody>
      </p:sp>
    </p:spTree>
    <p:extLst>
      <p:ext uri="{BB962C8B-B14F-4D97-AF65-F5344CB8AC3E}">
        <p14:creationId xmlns:p14="http://schemas.microsoft.com/office/powerpoint/2010/main" val="699095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000" dirty="0" smtClean="0"/>
              <a:t>After completing my research and my data and doing my analysis, my overall conclusion is that maybe the amount of rest you get doesn’t necessarily affects your performance. The numbers do bear that. Not to mention this applies to whether you are a male or female student just from looking at the data.</a:t>
            </a:r>
          </a:p>
        </p:txBody>
      </p:sp>
      <p:sp>
        <p:nvSpPr>
          <p:cNvPr id="3" name="Title 2"/>
          <p:cNvSpPr>
            <a:spLocks noGrp="1"/>
          </p:cNvSpPr>
          <p:nvPr>
            <p:ph type="title"/>
          </p:nvPr>
        </p:nvSpPr>
        <p:spPr/>
        <p:txBody>
          <a:bodyPr/>
          <a:lstStyle/>
          <a:p>
            <a:pPr algn="ctr"/>
            <a:r>
              <a:rPr lang="en-US" dirty="0" smtClean="0"/>
              <a:t>Conclusion</a:t>
            </a:r>
            <a:endParaRPr lang="en-US" dirty="0"/>
          </a:p>
        </p:txBody>
      </p:sp>
    </p:spTree>
    <p:extLst>
      <p:ext uri="{BB962C8B-B14F-4D97-AF65-F5344CB8AC3E}">
        <p14:creationId xmlns:p14="http://schemas.microsoft.com/office/powerpoint/2010/main" val="1741886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Well this presentation is to explained and reveal if there is any relationship between the amount hours of sleep per week and how does that affect your performance in the class room.</a:t>
            </a:r>
          </a:p>
          <a:p>
            <a:r>
              <a:rPr lang="en-US" dirty="0" smtClean="0"/>
              <a:t>This research was broken down into three ways: One for males, females, and both sexes.</a:t>
            </a:r>
          </a:p>
          <a:p>
            <a:r>
              <a:rPr lang="en-US" dirty="0" smtClean="0"/>
              <a:t>All research and the students who were surveyed was at City Tech. </a:t>
            </a:r>
          </a:p>
          <a:p>
            <a:pPr marL="0" indent="0">
              <a:buNone/>
            </a:pPr>
            <a:endParaRPr lang="en-US" dirty="0"/>
          </a:p>
        </p:txBody>
      </p:sp>
      <p:sp>
        <p:nvSpPr>
          <p:cNvPr id="2" name="Title 1"/>
          <p:cNvSpPr>
            <a:spLocks noGrp="1"/>
          </p:cNvSpPr>
          <p:nvPr>
            <p:ph type="title"/>
          </p:nvPr>
        </p:nvSpPr>
        <p:spPr/>
        <p:txBody>
          <a:bodyPr>
            <a:normAutofit/>
          </a:bodyPr>
          <a:lstStyle/>
          <a:p>
            <a:r>
              <a:rPr lang="en-US" sz="2800" dirty="0" smtClean="0"/>
              <a:t>What is this presentation about?</a:t>
            </a:r>
            <a:endParaRPr lang="en-US" sz="2800" dirty="0"/>
          </a:p>
        </p:txBody>
      </p:sp>
    </p:spTree>
    <p:extLst>
      <p:ext uri="{BB962C8B-B14F-4D97-AF65-F5344CB8AC3E}">
        <p14:creationId xmlns:p14="http://schemas.microsoft.com/office/powerpoint/2010/main" val="2961120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Overall I surveyed 40 students in City Tech.</a:t>
            </a:r>
          </a:p>
          <a:p>
            <a:r>
              <a:rPr lang="en-US" dirty="0" smtClean="0"/>
              <a:t>Of the 40 students, I surveyed 20 males and 20 females.</a:t>
            </a:r>
          </a:p>
          <a:p>
            <a:r>
              <a:rPr lang="en-US" dirty="0" smtClean="0"/>
              <a:t>It was simple, I asked them their GPA and the amount of sleep per week.</a:t>
            </a:r>
          </a:p>
          <a:p>
            <a:r>
              <a:rPr lang="en-US" dirty="0" smtClean="0"/>
              <a:t>After those numbers were taken, I was able to delve into my research.  </a:t>
            </a:r>
            <a:endParaRPr lang="en-US" dirty="0"/>
          </a:p>
        </p:txBody>
      </p:sp>
      <p:sp>
        <p:nvSpPr>
          <p:cNvPr id="2" name="Title 1"/>
          <p:cNvSpPr>
            <a:spLocks noGrp="1"/>
          </p:cNvSpPr>
          <p:nvPr>
            <p:ph type="title"/>
          </p:nvPr>
        </p:nvSpPr>
        <p:spPr/>
        <p:txBody>
          <a:bodyPr>
            <a:normAutofit fontScale="90000"/>
          </a:bodyPr>
          <a:lstStyle/>
          <a:p>
            <a:r>
              <a:rPr lang="en-US" dirty="0" smtClean="0"/>
              <a:t>How The data was broken down</a:t>
            </a:r>
            <a:endParaRPr lang="en-US" dirty="0"/>
          </a:p>
        </p:txBody>
      </p:sp>
    </p:spTree>
    <p:extLst>
      <p:ext uri="{BB962C8B-B14F-4D97-AF65-F5344CB8AC3E}">
        <p14:creationId xmlns:p14="http://schemas.microsoft.com/office/powerpoint/2010/main" val="2213093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77028430"/>
              </p:ext>
            </p:extLst>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noAutofit/>
          </a:bodyPr>
          <a:lstStyle/>
          <a:p>
            <a:r>
              <a:rPr lang="en-US" sz="3000" dirty="0" smtClean="0"/>
              <a:t>First, I did a Histogram on the 40 City Tech Students on how much sleep they get per week</a:t>
            </a:r>
            <a:r>
              <a:rPr lang="en-US" sz="3600" dirty="0" smtClean="0"/>
              <a:t>. </a:t>
            </a:r>
            <a:endParaRPr lang="en-US" sz="3600" dirty="0"/>
          </a:p>
        </p:txBody>
      </p:sp>
    </p:spTree>
    <p:extLst>
      <p:ext uri="{BB962C8B-B14F-4D97-AF65-F5344CB8AC3E}">
        <p14:creationId xmlns:p14="http://schemas.microsoft.com/office/powerpoint/2010/main" val="1767698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normAutofit fontScale="90000"/>
          </a:bodyPr>
          <a:lstStyle/>
          <a:p>
            <a:r>
              <a:rPr lang="en-US" dirty="0" smtClean="0"/>
              <a:t>I then, did another Histogram for only the female Students (Ladies First!) </a:t>
            </a:r>
            <a:endParaRPr lang="en-US" dirty="0"/>
          </a:p>
        </p:txBody>
      </p:sp>
    </p:spTree>
    <p:extLst>
      <p:ext uri="{BB962C8B-B14F-4D97-AF65-F5344CB8AC3E}">
        <p14:creationId xmlns:p14="http://schemas.microsoft.com/office/powerpoint/2010/main" val="3120839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normAutofit fontScale="90000"/>
          </a:bodyPr>
          <a:lstStyle/>
          <a:p>
            <a:r>
              <a:rPr lang="en-US" dirty="0" smtClean="0"/>
              <a:t>Then I did the same again but only for male Students.</a:t>
            </a:r>
            <a:endParaRPr lang="en-US" dirty="0"/>
          </a:p>
        </p:txBody>
      </p:sp>
    </p:spTree>
    <p:extLst>
      <p:ext uri="{BB962C8B-B14F-4D97-AF65-F5344CB8AC3E}">
        <p14:creationId xmlns:p14="http://schemas.microsoft.com/office/powerpoint/2010/main" val="106161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17585041"/>
              </p:ext>
            </p:extLst>
          </p:nvPr>
        </p:nvGraphicFramePr>
        <p:xfrm>
          <a:off x="457200" y="1600200"/>
          <a:ext cx="8458200" cy="4572000"/>
        </p:xfrm>
        <a:graphic>
          <a:graphicData uri="http://schemas.openxmlformats.org/drawingml/2006/table">
            <a:tbl>
              <a:tblPr firstRow="1" bandRow="1">
                <a:tableStyleId>{5C22544A-7EE6-4342-B048-85BDC9FD1C3A}</a:tableStyleId>
              </a:tblPr>
              <a:tblGrid>
                <a:gridCol w="4229100"/>
                <a:gridCol w="4229100"/>
              </a:tblGrid>
              <a:tr h="914400">
                <a:tc>
                  <a:txBody>
                    <a:bodyPr/>
                    <a:lstStyle/>
                    <a:p>
                      <a:r>
                        <a:rPr lang="en-US" dirty="0" smtClean="0"/>
                        <a:t>GPA</a:t>
                      </a:r>
                      <a:endParaRPr lang="en-US" dirty="0"/>
                    </a:p>
                  </a:txBody>
                  <a:tcPr/>
                </a:tc>
                <a:tc>
                  <a:txBody>
                    <a:bodyPr/>
                    <a:lstStyle/>
                    <a:p>
                      <a:r>
                        <a:rPr lang="en-US" dirty="0" smtClean="0"/>
                        <a:t>Amount</a:t>
                      </a:r>
                      <a:r>
                        <a:rPr lang="en-US" baseline="0" dirty="0" smtClean="0"/>
                        <a:t> of Sleep per Week</a:t>
                      </a:r>
                      <a:endParaRPr lang="en-US" dirty="0"/>
                    </a:p>
                  </a:txBody>
                  <a:tcPr/>
                </a:tc>
              </a:tr>
              <a:tr h="914400">
                <a:tc>
                  <a:txBody>
                    <a:bodyPr/>
                    <a:lstStyle/>
                    <a:p>
                      <a:r>
                        <a:rPr lang="en-US" dirty="0" smtClean="0"/>
                        <a:t>2.0 – 2.5</a:t>
                      </a:r>
                      <a:endParaRPr lang="en-US" dirty="0"/>
                    </a:p>
                  </a:txBody>
                  <a:tcPr/>
                </a:tc>
                <a:tc>
                  <a:txBody>
                    <a:bodyPr/>
                    <a:lstStyle/>
                    <a:p>
                      <a:r>
                        <a:rPr lang="en-US" dirty="0" smtClean="0"/>
                        <a:t>25, 30, 35, 39, 40,</a:t>
                      </a:r>
                      <a:r>
                        <a:rPr lang="en-US" baseline="0" dirty="0" smtClean="0"/>
                        <a:t> 44, 48</a:t>
                      </a:r>
                      <a:endParaRPr lang="en-US" dirty="0"/>
                    </a:p>
                  </a:txBody>
                  <a:tcPr/>
                </a:tc>
              </a:tr>
              <a:tr h="914400">
                <a:tc>
                  <a:txBody>
                    <a:bodyPr/>
                    <a:lstStyle/>
                    <a:p>
                      <a:r>
                        <a:rPr lang="en-US" dirty="0" smtClean="0"/>
                        <a:t>2.6 – 3.0</a:t>
                      </a:r>
                      <a:endParaRPr lang="en-US" dirty="0"/>
                    </a:p>
                  </a:txBody>
                  <a:tcPr/>
                </a:tc>
                <a:tc>
                  <a:txBody>
                    <a:bodyPr/>
                    <a:lstStyle/>
                    <a:p>
                      <a:r>
                        <a:rPr lang="en-US" dirty="0" smtClean="0"/>
                        <a:t>25,</a:t>
                      </a:r>
                      <a:r>
                        <a:rPr lang="en-US" baseline="0" dirty="0" smtClean="0"/>
                        <a:t> 28, 28, 28, 30, 30, 30, 30, 30, 42, 49, 50, 50, 56, 68</a:t>
                      </a:r>
                      <a:endParaRPr lang="en-US" dirty="0"/>
                    </a:p>
                  </a:txBody>
                  <a:tcPr/>
                </a:tc>
              </a:tr>
              <a:tr h="914400">
                <a:tc>
                  <a:txBody>
                    <a:bodyPr/>
                    <a:lstStyle/>
                    <a:p>
                      <a:r>
                        <a:rPr lang="en-US" dirty="0" smtClean="0"/>
                        <a:t>3.1 – 3.5</a:t>
                      </a:r>
                      <a:endParaRPr lang="en-US" dirty="0"/>
                    </a:p>
                  </a:txBody>
                  <a:tcPr/>
                </a:tc>
                <a:tc>
                  <a:txBody>
                    <a:bodyPr/>
                    <a:lstStyle/>
                    <a:p>
                      <a:r>
                        <a:rPr lang="en-US" dirty="0" smtClean="0"/>
                        <a:t>28, 29, 30, 30, 30, 32, 35, 42,</a:t>
                      </a:r>
                      <a:r>
                        <a:rPr lang="en-US" baseline="0" dirty="0" smtClean="0"/>
                        <a:t> 42, 48, 49, 50, 52, 56</a:t>
                      </a:r>
                      <a:endParaRPr lang="en-US" dirty="0"/>
                    </a:p>
                  </a:txBody>
                  <a:tcPr/>
                </a:tc>
              </a:tr>
              <a:tr h="914400">
                <a:tc>
                  <a:txBody>
                    <a:bodyPr/>
                    <a:lstStyle/>
                    <a:p>
                      <a:r>
                        <a:rPr lang="en-US" dirty="0" smtClean="0"/>
                        <a:t>3.6 – 4.0</a:t>
                      </a:r>
                      <a:endParaRPr lang="en-US" dirty="0"/>
                    </a:p>
                  </a:txBody>
                  <a:tcPr/>
                </a:tc>
                <a:tc>
                  <a:txBody>
                    <a:bodyPr/>
                    <a:lstStyle/>
                    <a:p>
                      <a:r>
                        <a:rPr lang="en-US" dirty="0" smtClean="0"/>
                        <a:t>30, 42, 48, 56</a:t>
                      </a:r>
                      <a:endParaRPr lang="en-US" dirty="0"/>
                    </a:p>
                  </a:txBody>
                  <a:tcPr/>
                </a:tc>
              </a:tr>
            </a:tbl>
          </a:graphicData>
        </a:graphic>
      </p:graphicFrame>
      <p:sp>
        <p:nvSpPr>
          <p:cNvPr id="2" name="Title 1"/>
          <p:cNvSpPr>
            <a:spLocks noGrp="1"/>
          </p:cNvSpPr>
          <p:nvPr>
            <p:ph type="title"/>
          </p:nvPr>
        </p:nvSpPr>
        <p:spPr/>
        <p:txBody>
          <a:bodyPr>
            <a:normAutofit fontScale="90000"/>
          </a:bodyPr>
          <a:lstStyle/>
          <a:p>
            <a:r>
              <a:rPr lang="en-US" dirty="0" smtClean="0"/>
              <a:t>A Table of the 40 students overall</a:t>
            </a:r>
            <a:endParaRPr lang="en-US" dirty="0"/>
          </a:p>
        </p:txBody>
      </p:sp>
    </p:spTree>
    <p:extLst>
      <p:ext uri="{BB962C8B-B14F-4D97-AF65-F5344CB8AC3E}">
        <p14:creationId xmlns:p14="http://schemas.microsoft.com/office/powerpoint/2010/main" val="39895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659291758"/>
              </p:ext>
            </p:extLst>
          </p:nvPr>
        </p:nvGraphicFramePr>
        <p:xfrm>
          <a:off x="457200" y="1600200"/>
          <a:ext cx="8534400" cy="4876800"/>
        </p:xfrm>
        <a:graphic>
          <a:graphicData uri="http://schemas.openxmlformats.org/drawingml/2006/table">
            <a:tbl>
              <a:tblPr firstRow="1" bandRow="1">
                <a:tableStyleId>{5C22544A-7EE6-4342-B048-85BDC9FD1C3A}</a:tableStyleId>
              </a:tblPr>
              <a:tblGrid>
                <a:gridCol w="4267200"/>
                <a:gridCol w="4267200"/>
              </a:tblGrid>
              <a:tr h="975360">
                <a:tc>
                  <a:txBody>
                    <a:bodyPr/>
                    <a:lstStyle/>
                    <a:p>
                      <a:r>
                        <a:rPr lang="en-US" dirty="0" smtClean="0"/>
                        <a:t>GPA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Amount</a:t>
                      </a:r>
                      <a:r>
                        <a:rPr lang="en-US" baseline="0" dirty="0" smtClean="0"/>
                        <a:t> of Sleep per Week</a:t>
                      </a:r>
                      <a:endParaRPr lang="en-US" dirty="0" smtClean="0"/>
                    </a:p>
                    <a:p>
                      <a:endParaRPr lang="en-US" dirty="0"/>
                    </a:p>
                  </a:txBody>
                  <a:tcPr/>
                </a:tc>
              </a:tr>
              <a:tr h="975360">
                <a:tc>
                  <a:txBody>
                    <a:bodyPr/>
                    <a:lstStyle/>
                    <a:p>
                      <a:r>
                        <a:rPr lang="en-US" dirty="0" smtClean="0"/>
                        <a:t>2.0 – 2.5</a:t>
                      </a:r>
                      <a:endParaRPr lang="en-US" dirty="0"/>
                    </a:p>
                  </a:txBody>
                  <a:tcPr/>
                </a:tc>
                <a:tc>
                  <a:txBody>
                    <a:bodyPr/>
                    <a:lstStyle/>
                    <a:p>
                      <a:r>
                        <a:rPr lang="en-US" dirty="0" smtClean="0"/>
                        <a:t>25, 30, 35, 40, 48</a:t>
                      </a:r>
                      <a:endParaRPr lang="en-US" dirty="0"/>
                    </a:p>
                  </a:txBody>
                  <a:tcPr/>
                </a:tc>
              </a:tr>
              <a:tr h="975360">
                <a:tc>
                  <a:txBody>
                    <a:bodyPr/>
                    <a:lstStyle/>
                    <a:p>
                      <a:r>
                        <a:rPr lang="en-US" dirty="0" smtClean="0"/>
                        <a:t>2.6 – 3.0</a:t>
                      </a:r>
                      <a:endParaRPr lang="en-US" dirty="0"/>
                    </a:p>
                  </a:txBody>
                  <a:tcPr/>
                </a:tc>
                <a:tc>
                  <a:txBody>
                    <a:bodyPr/>
                    <a:lstStyle/>
                    <a:p>
                      <a:r>
                        <a:rPr lang="en-US" dirty="0" smtClean="0"/>
                        <a:t>25, 30, 30, 42, 50, 68</a:t>
                      </a:r>
                      <a:endParaRPr lang="en-US" dirty="0"/>
                    </a:p>
                  </a:txBody>
                  <a:tcPr/>
                </a:tc>
              </a:tr>
              <a:tr h="975360">
                <a:tc>
                  <a:txBody>
                    <a:bodyPr/>
                    <a:lstStyle/>
                    <a:p>
                      <a:r>
                        <a:rPr lang="en-US" dirty="0" smtClean="0"/>
                        <a:t>3.1 – 3.5</a:t>
                      </a:r>
                      <a:endParaRPr lang="en-US" dirty="0"/>
                    </a:p>
                  </a:txBody>
                  <a:tcPr/>
                </a:tc>
                <a:tc>
                  <a:txBody>
                    <a:bodyPr/>
                    <a:lstStyle/>
                    <a:p>
                      <a:r>
                        <a:rPr lang="en-US" dirty="0" smtClean="0"/>
                        <a:t>28, 30, 30, 35, 48, 49, 50</a:t>
                      </a:r>
                      <a:endParaRPr lang="en-US" dirty="0"/>
                    </a:p>
                  </a:txBody>
                  <a:tcPr/>
                </a:tc>
              </a:tr>
              <a:tr h="975360">
                <a:tc>
                  <a:txBody>
                    <a:bodyPr/>
                    <a:lstStyle/>
                    <a:p>
                      <a:r>
                        <a:rPr lang="en-US" dirty="0" smtClean="0"/>
                        <a:t>3.6</a:t>
                      </a:r>
                      <a:r>
                        <a:rPr lang="en-US" baseline="0" dirty="0" smtClean="0"/>
                        <a:t> – 4.0</a:t>
                      </a:r>
                      <a:endParaRPr lang="en-US" dirty="0"/>
                    </a:p>
                  </a:txBody>
                  <a:tcPr/>
                </a:tc>
                <a:tc>
                  <a:txBody>
                    <a:bodyPr/>
                    <a:lstStyle/>
                    <a:p>
                      <a:r>
                        <a:rPr lang="en-US" dirty="0" smtClean="0"/>
                        <a:t>30, 42</a:t>
                      </a:r>
                      <a:endParaRPr lang="en-US" dirty="0"/>
                    </a:p>
                  </a:txBody>
                  <a:tcPr/>
                </a:tc>
              </a:tr>
            </a:tbl>
          </a:graphicData>
        </a:graphic>
      </p:graphicFrame>
      <p:sp>
        <p:nvSpPr>
          <p:cNvPr id="2" name="Title 1"/>
          <p:cNvSpPr>
            <a:spLocks noGrp="1"/>
          </p:cNvSpPr>
          <p:nvPr>
            <p:ph type="title"/>
          </p:nvPr>
        </p:nvSpPr>
        <p:spPr/>
        <p:txBody>
          <a:bodyPr>
            <a:normAutofit fontScale="90000"/>
          </a:bodyPr>
          <a:lstStyle/>
          <a:p>
            <a:r>
              <a:rPr lang="en-US" dirty="0" smtClean="0"/>
              <a:t>A Table for the Female Students (Ladies first LOL!) </a:t>
            </a:r>
            <a:endParaRPr lang="en-US" dirty="0"/>
          </a:p>
        </p:txBody>
      </p:sp>
    </p:spTree>
    <p:extLst>
      <p:ext uri="{BB962C8B-B14F-4D97-AF65-F5344CB8AC3E}">
        <p14:creationId xmlns:p14="http://schemas.microsoft.com/office/powerpoint/2010/main" val="3088905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46908112"/>
              </p:ext>
            </p:extLst>
          </p:nvPr>
        </p:nvGraphicFramePr>
        <p:xfrm>
          <a:off x="457200" y="1600200"/>
          <a:ext cx="8382000" cy="5029200"/>
        </p:xfrm>
        <a:graphic>
          <a:graphicData uri="http://schemas.openxmlformats.org/drawingml/2006/table">
            <a:tbl>
              <a:tblPr firstRow="1" bandRow="1">
                <a:tableStyleId>{5C22544A-7EE6-4342-B048-85BDC9FD1C3A}</a:tableStyleId>
              </a:tblPr>
              <a:tblGrid>
                <a:gridCol w="4191000"/>
                <a:gridCol w="4191000"/>
              </a:tblGrid>
              <a:tr h="1005840">
                <a:tc>
                  <a:txBody>
                    <a:bodyPr/>
                    <a:lstStyle/>
                    <a:p>
                      <a:r>
                        <a:rPr lang="en-US" dirty="0" smtClean="0"/>
                        <a:t>GPA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Amount</a:t>
                      </a:r>
                      <a:r>
                        <a:rPr lang="en-US" baseline="0" dirty="0" smtClean="0"/>
                        <a:t> of Sleep per Week</a:t>
                      </a:r>
                      <a:endParaRPr lang="en-US" dirty="0" smtClean="0"/>
                    </a:p>
                    <a:p>
                      <a:endParaRPr lang="en-US" dirty="0"/>
                    </a:p>
                  </a:txBody>
                  <a:tcPr/>
                </a:tc>
              </a:tr>
              <a:tr h="1005840">
                <a:tc>
                  <a:txBody>
                    <a:bodyPr/>
                    <a:lstStyle/>
                    <a:p>
                      <a:r>
                        <a:rPr lang="en-US" dirty="0" smtClean="0"/>
                        <a:t>2.0 – 2.5</a:t>
                      </a:r>
                      <a:endParaRPr lang="en-US" dirty="0"/>
                    </a:p>
                  </a:txBody>
                  <a:tcPr/>
                </a:tc>
                <a:tc>
                  <a:txBody>
                    <a:bodyPr/>
                    <a:lstStyle/>
                    <a:p>
                      <a:r>
                        <a:rPr lang="en-US" dirty="0" smtClean="0"/>
                        <a:t>39, 44</a:t>
                      </a:r>
                      <a:endParaRPr lang="en-US" dirty="0"/>
                    </a:p>
                  </a:txBody>
                  <a:tcPr/>
                </a:tc>
              </a:tr>
              <a:tr h="1005840">
                <a:tc>
                  <a:txBody>
                    <a:bodyPr/>
                    <a:lstStyle/>
                    <a:p>
                      <a:r>
                        <a:rPr lang="en-US" dirty="0" smtClean="0"/>
                        <a:t>2.6 – 3.0</a:t>
                      </a:r>
                      <a:endParaRPr lang="en-US" dirty="0"/>
                    </a:p>
                  </a:txBody>
                  <a:tcPr/>
                </a:tc>
                <a:tc>
                  <a:txBody>
                    <a:bodyPr/>
                    <a:lstStyle/>
                    <a:p>
                      <a:r>
                        <a:rPr lang="en-US" dirty="0" smtClean="0"/>
                        <a:t>28, 28, 28, 30, 30, 30, 49, 50, 56</a:t>
                      </a:r>
                      <a:endParaRPr lang="en-US" dirty="0"/>
                    </a:p>
                  </a:txBody>
                  <a:tcPr/>
                </a:tc>
              </a:tr>
              <a:tr h="1005840">
                <a:tc>
                  <a:txBody>
                    <a:bodyPr/>
                    <a:lstStyle/>
                    <a:p>
                      <a:r>
                        <a:rPr lang="en-US" dirty="0" smtClean="0"/>
                        <a:t>3.1 – 3.5</a:t>
                      </a:r>
                      <a:endParaRPr lang="en-US" dirty="0"/>
                    </a:p>
                  </a:txBody>
                  <a:tcPr/>
                </a:tc>
                <a:tc>
                  <a:txBody>
                    <a:bodyPr/>
                    <a:lstStyle/>
                    <a:p>
                      <a:r>
                        <a:rPr lang="en-US" dirty="0" smtClean="0"/>
                        <a:t>29, 30, 32,</a:t>
                      </a:r>
                      <a:r>
                        <a:rPr lang="en-US" baseline="0" dirty="0" smtClean="0"/>
                        <a:t> </a:t>
                      </a:r>
                      <a:r>
                        <a:rPr lang="en-US" dirty="0" smtClean="0"/>
                        <a:t>42, 42, 52, 56</a:t>
                      </a:r>
                      <a:endParaRPr lang="en-US" dirty="0"/>
                    </a:p>
                  </a:txBody>
                  <a:tcPr/>
                </a:tc>
              </a:tr>
              <a:tr h="1005840">
                <a:tc>
                  <a:txBody>
                    <a:bodyPr/>
                    <a:lstStyle/>
                    <a:p>
                      <a:r>
                        <a:rPr lang="en-US" dirty="0" smtClean="0"/>
                        <a:t>3.6 – 4.0</a:t>
                      </a:r>
                      <a:endParaRPr lang="en-US" dirty="0"/>
                    </a:p>
                  </a:txBody>
                  <a:tcPr/>
                </a:tc>
                <a:tc>
                  <a:txBody>
                    <a:bodyPr/>
                    <a:lstStyle/>
                    <a:p>
                      <a:r>
                        <a:rPr lang="en-US" dirty="0" smtClean="0"/>
                        <a:t>48, 56</a:t>
                      </a:r>
                      <a:endParaRPr lang="en-US" dirty="0"/>
                    </a:p>
                  </a:txBody>
                  <a:tcPr/>
                </a:tc>
              </a:tr>
            </a:tbl>
          </a:graphicData>
        </a:graphic>
      </p:graphicFrame>
      <p:sp>
        <p:nvSpPr>
          <p:cNvPr id="2" name="Title 1"/>
          <p:cNvSpPr>
            <a:spLocks noGrp="1"/>
          </p:cNvSpPr>
          <p:nvPr>
            <p:ph type="title"/>
          </p:nvPr>
        </p:nvSpPr>
        <p:spPr/>
        <p:txBody>
          <a:bodyPr>
            <a:normAutofit/>
          </a:bodyPr>
          <a:lstStyle/>
          <a:p>
            <a:r>
              <a:rPr lang="en-US" dirty="0" smtClean="0"/>
              <a:t>A Table for the male Students.</a:t>
            </a:r>
            <a:endParaRPr lang="en-US" dirty="0"/>
          </a:p>
        </p:txBody>
      </p:sp>
    </p:spTree>
    <p:extLst>
      <p:ext uri="{BB962C8B-B14F-4D97-AF65-F5344CB8AC3E}">
        <p14:creationId xmlns:p14="http://schemas.microsoft.com/office/powerpoint/2010/main" val="12101499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147</TotalTime>
  <Words>664</Words>
  <Application>Microsoft Office PowerPoint</Application>
  <PresentationFormat>On-screen Show (4:3)</PresentationFormat>
  <Paragraphs>81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Presentation on Students GPA and the Amount of Hours of sleep per Week</vt:lpstr>
      <vt:lpstr>What is this presentation about?</vt:lpstr>
      <vt:lpstr>How The data was broken down</vt:lpstr>
      <vt:lpstr>First, I did a Histogram on the 40 City Tech Students on how much sleep they get per week. </vt:lpstr>
      <vt:lpstr>I then, did another Histogram for only the female Students (Ladies First!) </vt:lpstr>
      <vt:lpstr>Then I did the same again but only for male Students.</vt:lpstr>
      <vt:lpstr>A Table of the 40 students overall</vt:lpstr>
      <vt:lpstr>A Table for the Female Students (Ladies first LOL!) </vt:lpstr>
      <vt:lpstr>A Table for the male Students.</vt:lpstr>
      <vt:lpstr> Averages overall</vt:lpstr>
      <vt:lpstr>Comparison</vt:lpstr>
      <vt:lpstr>Analysis</vt:lpstr>
      <vt:lpstr>Conclusion</vt:lpstr>
    </vt:vector>
  </TitlesOfParts>
  <Company>NYCCT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Students GPA and the Amount Hours of sleep per Week</dc:title>
  <dc:creator>internet</dc:creator>
  <cp:lastModifiedBy>Student</cp:lastModifiedBy>
  <cp:revision>10</cp:revision>
  <dcterms:created xsi:type="dcterms:W3CDTF">2013-05-23T15:38:36Z</dcterms:created>
  <dcterms:modified xsi:type="dcterms:W3CDTF">2013-05-23T20:20:13Z</dcterms:modified>
</cp:coreProperties>
</file>