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1" r:id="rId4"/>
    <p:sldId id="262" r:id="rId5"/>
    <p:sldId id="263" r:id="rId6"/>
    <p:sldId id="266" r:id="rId7"/>
    <p:sldId id="267" r:id="rId8"/>
    <p:sldId id="276" r:id="rId9"/>
    <p:sldId id="268" r:id="rId10"/>
    <p:sldId id="270" r:id="rId11"/>
    <p:sldId id="277" r:id="rId12"/>
    <p:sldId id="274" r:id="rId13"/>
    <p:sldId id="275" r:id="rId14"/>
  </p:sldIdLst>
  <p:sldSz cx="9144000" cy="6858000" type="screen4x3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Alcoholic </a:t>
            </a:r>
            <a:r>
              <a:rPr lang="en-US" dirty="0"/>
              <a:t>and non-alcoholic </a:t>
            </a:r>
            <a:r>
              <a:rPr lang="en-US" dirty="0" smtClean="0"/>
              <a:t>beverages/week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102193956524662E-2"/>
          <c:y val="0.14185437326692041"/>
          <c:w val="0.78956852356072316"/>
          <c:h val="0.77369000020705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'Rel NA. A'!$C$1</c:f>
              <c:strCache>
                <c:ptCount val="1"/>
                <c:pt idx="0">
                  <c:v>A/week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912545373317697"/>
                  <c:y val="-0.53548859277205729"/>
                </c:manualLayout>
              </c:layout>
              <c:numFmt formatCode="General" sourceLinked="0"/>
            </c:trendlineLbl>
          </c:trendline>
          <c:xVal>
            <c:numRef>
              <c:f>'Rel NA. A'!$B$2:$B$76</c:f>
              <c:numCache>
                <c:formatCode>General</c:formatCode>
                <c:ptCount val="75"/>
                <c:pt idx="0">
                  <c:v>28</c:v>
                </c:pt>
                <c:pt idx="1">
                  <c:v>35</c:v>
                </c:pt>
                <c:pt idx="2">
                  <c:v>40</c:v>
                </c:pt>
                <c:pt idx="3">
                  <c:v>46</c:v>
                </c:pt>
                <c:pt idx="4">
                  <c:v>70</c:v>
                </c:pt>
                <c:pt idx="5">
                  <c:v>27</c:v>
                </c:pt>
                <c:pt idx="6">
                  <c:v>35</c:v>
                </c:pt>
                <c:pt idx="7">
                  <c:v>17</c:v>
                </c:pt>
                <c:pt idx="8">
                  <c:v>15</c:v>
                </c:pt>
                <c:pt idx="9">
                  <c:v>21</c:v>
                </c:pt>
                <c:pt idx="10">
                  <c:v>7</c:v>
                </c:pt>
                <c:pt idx="11">
                  <c:v>16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56</c:v>
                </c:pt>
                <c:pt idx="16">
                  <c:v>35</c:v>
                </c:pt>
                <c:pt idx="17">
                  <c:v>30</c:v>
                </c:pt>
                <c:pt idx="18">
                  <c:v>20</c:v>
                </c:pt>
                <c:pt idx="19">
                  <c:v>28</c:v>
                </c:pt>
                <c:pt idx="20">
                  <c:v>21</c:v>
                </c:pt>
                <c:pt idx="21">
                  <c:v>35</c:v>
                </c:pt>
                <c:pt idx="22">
                  <c:v>21</c:v>
                </c:pt>
                <c:pt idx="23">
                  <c:v>10</c:v>
                </c:pt>
                <c:pt idx="24">
                  <c:v>14</c:v>
                </c:pt>
                <c:pt idx="25">
                  <c:v>35</c:v>
                </c:pt>
                <c:pt idx="26">
                  <c:v>49</c:v>
                </c:pt>
                <c:pt idx="27">
                  <c:v>14</c:v>
                </c:pt>
                <c:pt idx="28">
                  <c:v>49</c:v>
                </c:pt>
                <c:pt idx="29">
                  <c:v>49</c:v>
                </c:pt>
                <c:pt idx="30">
                  <c:v>42</c:v>
                </c:pt>
                <c:pt idx="31">
                  <c:v>49</c:v>
                </c:pt>
                <c:pt idx="32">
                  <c:v>49</c:v>
                </c:pt>
                <c:pt idx="33">
                  <c:v>49</c:v>
                </c:pt>
                <c:pt idx="34">
                  <c:v>49</c:v>
                </c:pt>
                <c:pt idx="35">
                  <c:v>28</c:v>
                </c:pt>
                <c:pt idx="36">
                  <c:v>42</c:v>
                </c:pt>
                <c:pt idx="37">
                  <c:v>56</c:v>
                </c:pt>
                <c:pt idx="38">
                  <c:v>49</c:v>
                </c:pt>
                <c:pt idx="39">
                  <c:v>35</c:v>
                </c:pt>
                <c:pt idx="40">
                  <c:v>56</c:v>
                </c:pt>
                <c:pt idx="41">
                  <c:v>77</c:v>
                </c:pt>
                <c:pt idx="42">
                  <c:v>70</c:v>
                </c:pt>
                <c:pt idx="43">
                  <c:v>35</c:v>
                </c:pt>
                <c:pt idx="44">
                  <c:v>105</c:v>
                </c:pt>
                <c:pt idx="45">
                  <c:v>42</c:v>
                </c:pt>
                <c:pt idx="46">
                  <c:v>35</c:v>
                </c:pt>
                <c:pt idx="47">
                  <c:v>42</c:v>
                </c:pt>
                <c:pt idx="48">
                  <c:v>56</c:v>
                </c:pt>
                <c:pt idx="49">
                  <c:v>63</c:v>
                </c:pt>
                <c:pt idx="50">
                  <c:v>9</c:v>
                </c:pt>
                <c:pt idx="51">
                  <c:v>20</c:v>
                </c:pt>
                <c:pt idx="52">
                  <c:v>14</c:v>
                </c:pt>
                <c:pt idx="53">
                  <c:v>10</c:v>
                </c:pt>
                <c:pt idx="54">
                  <c:v>50</c:v>
                </c:pt>
                <c:pt idx="55">
                  <c:v>60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10</c:v>
                </c:pt>
                <c:pt idx="60">
                  <c:v>12</c:v>
                </c:pt>
                <c:pt idx="61">
                  <c:v>14</c:v>
                </c:pt>
                <c:pt idx="62">
                  <c:v>14</c:v>
                </c:pt>
                <c:pt idx="63">
                  <c:v>10</c:v>
                </c:pt>
                <c:pt idx="64">
                  <c:v>14</c:v>
                </c:pt>
                <c:pt idx="65">
                  <c:v>5</c:v>
                </c:pt>
                <c:pt idx="66">
                  <c:v>5</c:v>
                </c:pt>
                <c:pt idx="67">
                  <c:v>21</c:v>
                </c:pt>
                <c:pt idx="68">
                  <c:v>30</c:v>
                </c:pt>
                <c:pt idx="69">
                  <c:v>12</c:v>
                </c:pt>
                <c:pt idx="70">
                  <c:v>21</c:v>
                </c:pt>
                <c:pt idx="71">
                  <c:v>35</c:v>
                </c:pt>
                <c:pt idx="72">
                  <c:v>21</c:v>
                </c:pt>
                <c:pt idx="73">
                  <c:v>23</c:v>
                </c:pt>
                <c:pt idx="74">
                  <c:v>25</c:v>
                </c:pt>
              </c:numCache>
            </c:numRef>
          </c:xVal>
          <c:yVal>
            <c:numRef>
              <c:f>'Rel NA. A'!$C$2:$C$76</c:f>
              <c:numCache>
                <c:formatCode>General</c:formatCode>
                <c:ptCount val="7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</c:v>
                </c:pt>
                <c:pt idx="45" formatCode="0.00000">
                  <c:v>3.8460000000000001E-2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4</c:v>
                </c:pt>
                <c:pt idx="53">
                  <c:v>0</c:v>
                </c:pt>
                <c:pt idx="54">
                  <c:v>0</c:v>
                </c:pt>
                <c:pt idx="55">
                  <c:v>40</c:v>
                </c:pt>
                <c:pt idx="56">
                  <c:v>2</c:v>
                </c:pt>
                <c:pt idx="57">
                  <c:v>2</c:v>
                </c:pt>
                <c:pt idx="58">
                  <c:v>4</c:v>
                </c:pt>
                <c:pt idx="59">
                  <c:v>2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2</c:v>
                </c:pt>
                <c:pt idx="70">
                  <c:v>0</c:v>
                </c:pt>
                <c:pt idx="71">
                  <c:v>0</c:v>
                </c:pt>
                <c:pt idx="72">
                  <c:v>3</c:v>
                </c:pt>
                <c:pt idx="73">
                  <c:v>0</c:v>
                </c:pt>
                <c:pt idx="7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81568"/>
        <c:axId val="91358336"/>
      </c:scatterChart>
      <c:valAx>
        <c:axId val="8918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58336"/>
        <c:crosses val="autoZero"/>
        <c:crossBetween val="midCat"/>
      </c:valAx>
      <c:valAx>
        <c:axId val="91358336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181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999215051389621"/>
          <c:y val="0.49248031496062994"/>
          <c:w val="0.1406620550935806"/>
          <c:h val="0.188605774278215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E937E42-0B80-4901-AFB8-B9EF31C513EF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2A9A5230-559E-4134-AFD4-AFBC21309A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3533F42B-55BE-41C9-9EA3-69C28AF9C7C4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B022C358-D3F3-4908-AA7E-707C48E1F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1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C358-D3F3-4908-AA7E-707C48E1F1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9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535122-30D2-4E6F-8AF1-E0CFD24AE6B1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154244-0775-48AB-94FC-E8BCF56F97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upload.wikimedia.org/wikipedia/commons/2/2a/Soft_drink_shelf.JPG" TargetMode="External"/><Relationship Id="rId7" Type="http://schemas.openxmlformats.org/officeDocument/2006/relationships/hyperlink" Target="http://www.google.com/url?sa=i&amp;source=images&amp;cd=&amp;cad=rja&amp;docid=RxaXTNlUjBCEHM&amp;tbnid=w5hdGw7PwfxQsM:&amp;ved=0CAgQjRwwAA&amp;url=http://www.privatelabeltrader.com/St--Nicolaus--A-S----Beverages--Non-Alcoholic-Drinks--Alcoholic-Drinks-pid-1716.html&amp;ei=EsqbUeeVIcbh4APc5oDAAQ&amp;psig=AFQjCNGm1-9cxnk0dTRKeMe_-XY-96OSgQ&amp;ust=13692507065861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topic+of+alcoholic+and+non+alcoholic+beverages&amp;source=images&amp;cd=&amp;cad=rja&amp;docid=PPhlmK5cWJOurM&amp;tbnid=5fbERAYnMGIW9M:&amp;ved=0CAUQjRw&amp;url=http://holidays.thefuntimesguide.com/2009/02/green_drinks_green_cocktails.php&amp;ei=t8SbUfONAuPP0wGSr4CgBQ&amp;bvm=bv.46865395,d.dmQ&amp;psig=AFQjCNEgAxM5rHLL6bqZ_VEH01fd6QPLLA&amp;ust=1369249327469586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rct=j&amp;q=topic+of+alcoholic+and+non+alcoholic+beverages&amp;source=images&amp;cd=&amp;cad=rja&amp;docid=Xz8Pd9pqFKKfgM&amp;tbnid=o7HNbkrk0Qv0MM:&amp;ved=0CAUQjRw&amp;url=http://www.bubblews.com/news/471443-coffee-the-number-one-non-alcoholic-drink&amp;ei=IMabUf3YL8_F4APY3YCwBA&amp;bvm=bv.46865395,d.dmQ&amp;psig=AFQjCNEgAxM5rHLL6bqZ_VEH01fd6QPLLA&amp;ust=136924932746958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3505200" cy="2286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Non-Alcoholic Consumption</a:t>
            </a:r>
            <a:br>
              <a:rPr lang="en-US" sz="2800" dirty="0" smtClean="0"/>
            </a:br>
            <a:r>
              <a:rPr lang="en-US" sz="2800" dirty="0" smtClean="0"/>
              <a:t> vs. </a:t>
            </a:r>
            <a:br>
              <a:rPr lang="en-US" sz="2800" dirty="0" smtClean="0"/>
            </a:br>
            <a:r>
              <a:rPr lang="en-US" sz="2800" dirty="0" smtClean="0"/>
              <a:t>Alcoholic Consumption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971800"/>
            <a:ext cx="3505200" cy="1524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By Pablo Lara, Dennis Trotter </a:t>
            </a:r>
            <a:r>
              <a:rPr lang="en-US" sz="2800" b="1" dirty="0"/>
              <a:t>J</a:t>
            </a:r>
            <a:r>
              <a:rPr lang="en-US" sz="2800" b="1" dirty="0" smtClean="0"/>
              <a:t>r., &amp; Ahou Eby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635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9342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Descriptive Statistics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42164"/>
              </p:ext>
            </p:extLst>
          </p:nvPr>
        </p:nvGraphicFramePr>
        <p:xfrm>
          <a:off x="1066801" y="1524000"/>
          <a:ext cx="6858000" cy="4906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69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Describing</a:t>
                      </a:r>
                      <a:r>
                        <a:rPr lang="en-US" sz="2200" baseline="0" dirty="0" smtClean="0">
                          <a:effectLst/>
                        </a:rPr>
                        <a:t> data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non-alcoholic beverage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alcoholic beverage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36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32.53333333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1.133846133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36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Mode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36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Median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665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Total Frequency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75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69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Standard deviation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19.21031067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4.665255345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36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R^2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0.024545606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Correlation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0.156670372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Expected Value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2440.00000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85.03846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05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3000"/>
            <a:ext cx="7924800" cy="6466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Non </a:t>
            </a:r>
            <a:r>
              <a:rPr lang="en-US" sz="2800" dirty="0" smtClean="0"/>
              <a:t>Alcohol </a:t>
            </a:r>
            <a:r>
              <a:rPr lang="en-US" sz="2800" dirty="0" smtClean="0"/>
              <a:t>Vs. </a:t>
            </a:r>
            <a:r>
              <a:rPr lang="en-US" sz="2800" dirty="0" smtClean="0"/>
              <a:t>Alcohol(Male vs. Female)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86000"/>
            <a:ext cx="38100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00"/>
            <a:ext cx="39624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9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18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People consumed more non-alcoholic beverages, especially soda.</a:t>
            </a:r>
          </a:p>
          <a:p>
            <a:r>
              <a:rPr lang="en-US" sz="4000" dirty="0" smtClean="0"/>
              <a:t>The correlation of our data for the given variables was positive and very close to  what we expected.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569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024744" cy="18288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THANK YOU</a:t>
            </a:r>
            <a:br>
              <a:rPr lang="en-US" sz="7200" b="1" dirty="0" smtClean="0"/>
            </a:br>
            <a:r>
              <a:rPr lang="en-US" sz="7200" b="1" dirty="0" smtClean="0"/>
              <a:t>AND GOODBYE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4628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</a:t>
            </a:r>
            <a:r>
              <a:rPr lang="en-US" sz="3200" b="1" dirty="0" smtClean="0"/>
              <a:t>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0600"/>
            <a:ext cx="6777317" cy="48420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non-alcoholic drink, also called soft drink, it is a beverage that contains no </a:t>
            </a:r>
            <a:r>
              <a:rPr lang="en-US" sz="2800" dirty="0" smtClean="0"/>
              <a:t>alcohol.</a:t>
            </a:r>
            <a:endParaRPr lang="en-US" sz="2800" dirty="0" smtClean="0"/>
          </a:p>
          <a:p>
            <a:r>
              <a:rPr lang="en-US" sz="2800" dirty="0" smtClean="0"/>
              <a:t>An alcohol beverage contains ethyl </a:t>
            </a:r>
            <a:r>
              <a:rPr lang="en-US" sz="2800" dirty="0" smtClean="0"/>
              <a:t>alcohol.</a:t>
            </a:r>
            <a:endParaRPr lang="en-US" sz="2800" dirty="0" smtClean="0"/>
          </a:p>
          <a:p>
            <a:r>
              <a:rPr lang="en-US" sz="2800" dirty="0" smtClean="0"/>
              <a:t>People drink a lot of different things to quench their thirst today, our research is conducted to find what people drink  the most.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people drink more alcoholic or non-alcoholic </a:t>
            </a:r>
            <a:r>
              <a:rPr lang="en-US" sz="3200" dirty="0" smtClean="0"/>
              <a:t>beverages</a:t>
            </a:r>
            <a:r>
              <a:rPr lang="en-US" sz="3200" dirty="0" smtClean="0">
                <a:latin typeface="Adobe Fangsong Std R"/>
                <a:ea typeface="Adobe Fangsong Std R"/>
              </a:rPr>
              <a:t>?</a:t>
            </a:r>
            <a:endParaRPr lang="en-US" sz="3200" dirty="0" smtClean="0"/>
          </a:p>
          <a:p>
            <a:r>
              <a:rPr lang="en-US" sz="3200" dirty="0" smtClean="0"/>
              <a:t>What drinks do they mostly </a:t>
            </a:r>
            <a:r>
              <a:rPr lang="en-US" sz="3200" dirty="0" smtClean="0"/>
              <a:t>like</a:t>
            </a:r>
            <a:r>
              <a:rPr lang="en-US" sz="3200" dirty="0" smtClean="0">
                <a:latin typeface="Adobe Fangsong Std R"/>
                <a:ea typeface="Adobe Fangsong Std R"/>
              </a:rPr>
              <a:t>?</a:t>
            </a:r>
            <a:endParaRPr lang="en-US" sz="3200" dirty="0" smtClean="0"/>
          </a:p>
          <a:p>
            <a:r>
              <a:rPr lang="en-US" sz="3200" dirty="0" smtClean="0"/>
              <a:t>Can we correlate this data to establish which liquids are drunk most and why</a:t>
            </a:r>
            <a:r>
              <a:rPr lang="en-US" sz="3200" dirty="0" smtClean="0">
                <a:latin typeface="Adobe Fangsong Std R"/>
                <a:ea typeface="Adobe Fangsong Std R"/>
              </a:rPr>
              <a:t>?</a:t>
            </a:r>
            <a:endParaRPr lang="en-US" sz="3200" dirty="0" smtClean="0"/>
          </a:p>
          <a:p>
            <a:r>
              <a:rPr lang="en-US" sz="3200" dirty="0" smtClean="0"/>
              <a:t>What are the expectations</a:t>
            </a:r>
            <a:r>
              <a:rPr lang="en-US" sz="3200" dirty="0" smtClean="0">
                <a:latin typeface="Adobe Fangsong Std R"/>
                <a:ea typeface="Adobe Fangsong Std R"/>
              </a:rPr>
              <a:t>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7646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15240"/>
            <a:ext cx="350520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6371"/>
            <a:ext cx="7848600" cy="491822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object of this experiment is to attempt to determine if there is a relationship between weekly non-alcoholic and alcoholic beverages consumed by people; the data recorded is based on a survey of 75  NYC College of Technology students, and some </a:t>
            </a:r>
            <a:r>
              <a:rPr lang="en-US" sz="3200" dirty="0" smtClean="0"/>
              <a:t>friends.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9290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oductPic18650" descr="http://content.etilize.com/images/250/250/10171295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336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Variables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8" y="998842"/>
            <a:ext cx="5943600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Hot and cold </a:t>
            </a:r>
            <a:r>
              <a:rPr lang="en-US" sz="2800" dirty="0" smtClean="0"/>
              <a:t>weather. </a:t>
            </a:r>
            <a:endParaRPr lang="en-US" sz="2800" dirty="0" smtClean="0"/>
          </a:p>
          <a:p>
            <a:r>
              <a:rPr lang="en-US" sz="2800" dirty="0" smtClean="0"/>
              <a:t>Females and males of different </a:t>
            </a:r>
            <a:r>
              <a:rPr lang="en-US" sz="2800" dirty="0" smtClean="0"/>
              <a:t>ages. </a:t>
            </a:r>
            <a:endParaRPr lang="en-US" sz="2800" dirty="0" smtClean="0"/>
          </a:p>
          <a:p>
            <a:r>
              <a:rPr lang="en-US" sz="2800" dirty="0" smtClean="0"/>
              <a:t>The different types of alcoholic and non-alcoholic beverages </a:t>
            </a:r>
            <a:r>
              <a:rPr lang="en-US" sz="2800" dirty="0" smtClean="0"/>
              <a:t>consumed.</a:t>
            </a:r>
            <a:endParaRPr lang="en-US" sz="2800" dirty="0" smtClean="0"/>
          </a:p>
        </p:txBody>
      </p:sp>
      <p:pic>
        <p:nvPicPr>
          <p:cNvPr id="4" name="Picture 3" descr="File:Soft drink shelf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4495800"/>
            <a:ext cx="313944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food.thefuntimesguide.com/images/blogs/green-drink-by-medialoog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438399"/>
            <a:ext cx="1638300" cy="188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privatelabeltrader.com/upload/photo/product/large/1252136443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2763"/>
            <a:ext cx="2336800" cy="208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bubblews.com/assets/images/news/786467752_1367775231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1981200" cy="1905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2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15240"/>
            <a:ext cx="3505200" cy="6248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DATA COLLECTING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6777317" cy="5257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data collected was for drinks consumed in a </a:t>
            </a:r>
            <a:r>
              <a:rPr lang="en-US" sz="4000" dirty="0" smtClean="0"/>
              <a:t>week.</a:t>
            </a:r>
            <a:endParaRPr lang="en-US" sz="4000" dirty="0" smtClean="0"/>
          </a:p>
          <a:p>
            <a:r>
              <a:rPr lang="en-US" sz="4000" dirty="0" smtClean="0"/>
              <a:t>A pen and pencil survey was conducted among students at NYCCT and in neighborhood in New York City and </a:t>
            </a:r>
            <a:r>
              <a:rPr lang="en-US" sz="4000" dirty="0" smtClean="0"/>
              <a:t>ourselves.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74048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523"/>
            <a:ext cx="4114800" cy="308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114800" cy="31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-24809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Data Set 1(1-75)</a:t>
            </a:r>
            <a:endParaRPr lang="en-US" sz="3200" b="1" dirty="0">
              <a:ln w="12700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1116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199"/>
            <a:ext cx="4111625" cy="30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3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-24809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Data Set 2(1-75)</a:t>
            </a:r>
            <a:endParaRPr lang="en-US" sz="3200" b="1" dirty="0">
              <a:ln w="12700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72829"/>
              </p:ext>
            </p:extLst>
          </p:nvPr>
        </p:nvGraphicFramePr>
        <p:xfrm>
          <a:off x="457200" y="76200"/>
          <a:ext cx="3562350" cy="335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Worksheet" r:id="rId3" imgW="3562485" imgH="4962615" progId="Excel.Sheet.12">
                  <p:embed/>
                </p:oleObj>
              </mc:Choice>
              <mc:Fallback>
                <p:oleObj name="Worksheet" r:id="rId3" imgW="3562485" imgH="4962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"/>
                        <a:ext cx="3562350" cy="335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40424"/>
              </p:ext>
            </p:extLst>
          </p:nvPr>
        </p:nvGraphicFramePr>
        <p:xfrm>
          <a:off x="457200" y="3429000"/>
          <a:ext cx="35623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Worksheet" r:id="rId5" imgW="3562485" imgH="4772025" progId="Excel.Sheet.12">
                  <p:embed/>
                </p:oleObj>
              </mc:Choice>
              <mc:Fallback>
                <p:oleObj name="Worksheet" r:id="rId5" imgW="3562485" imgH="4772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429000"/>
                        <a:ext cx="3562350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01039"/>
              </p:ext>
            </p:extLst>
          </p:nvPr>
        </p:nvGraphicFramePr>
        <p:xfrm>
          <a:off x="4143374" y="762000"/>
          <a:ext cx="446722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7" imgW="3562485" imgH="4962615" progId="Excel.Sheet.12">
                  <p:embed/>
                </p:oleObj>
              </mc:Choice>
              <mc:Fallback>
                <p:oleObj name="Worksheet" r:id="rId7" imgW="3562485" imgH="4962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4" y="762000"/>
                        <a:ext cx="4467225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93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STUDY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762000"/>
            <a:ext cx="8001000" cy="56388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dirty="0" smtClean="0"/>
              <a:t>The correlation </a:t>
            </a:r>
            <a:r>
              <a:rPr lang="en-US" dirty="0"/>
              <a:t>between alcoholic and non-alcoholic beverage is </a:t>
            </a:r>
            <a:r>
              <a:rPr lang="en-US" dirty="0" smtClean="0"/>
              <a:t>0.15667037</a:t>
            </a:r>
            <a:r>
              <a:rPr lang="en-US" baseline="0" dirty="0" smtClean="0"/>
              <a:t> </a:t>
            </a:r>
            <a:r>
              <a:rPr lang="en-US" baseline="0" dirty="0" smtClean="0"/>
              <a:t>and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have a positive </a:t>
            </a:r>
            <a:r>
              <a:rPr lang="en-US" dirty="0" smtClean="0"/>
              <a:t>&amp; </a:t>
            </a:r>
            <a:r>
              <a:rPr lang="en-US" dirty="0"/>
              <a:t>strong </a:t>
            </a:r>
            <a:r>
              <a:rPr lang="en-US" dirty="0" smtClean="0"/>
              <a:t>correlation, </a:t>
            </a:r>
            <a:r>
              <a:rPr lang="en-US" dirty="0"/>
              <a:t>because the slope is 0.038 and the tend line </a:t>
            </a:r>
            <a:r>
              <a:rPr lang="en-US" dirty="0" smtClean="0"/>
              <a:t>increases.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156641"/>
              </p:ext>
            </p:extLst>
          </p:nvPr>
        </p:nvGraphicFramePr>
        <p:xfrm>
          <a:off x="457200" y="838200"/>
          <a:ext cx="8153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409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485</TotalTime>
  <Words>321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Austin</vt:lpstr>
      <vt:lpstr>Worksheet</vt:lpstr>
      <vt:lpstr>Non-Alcoholic Consumption  vs.  Alcoholic Consumption</vt:lpstr>
      <vt:lpstr>INTRODUCTION</vt:lpstr>
      <vt:lpstr>HYPOTHESIS</vt:lpstr>
      <vt:lpstr>Population</vt:lpstr>
      <vt:lpstr>Variables</vt:lpstr>
      <vt:lpstr>DATA COLLECTING</vt:lpstr>
      <vt:lpstr>PowerPoint Presentation</vt:lpstr>
      <vt:lpstr>PowerPoint Presentation</vt:lpstr>
      <vt:lpstr>STUDY DESIGN</vt:lpstr>
      <vt:lpstr>Descriptive Statistics</vt:lpstr>
      <vt:lpstr>Non Alcohol Vs. Alcohol(Male vs. Female)</vt:lpstr>
      <vt:lpstr>Conclusion</vt:lpstr>
      <vt:lpstr>THANK YOU AND GOODBYE</vt:lpstr>
    </vt:vector>
  </TitlesOfParts>
  <Company>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Non-Alcoholic Consumption vs. Alcoholic Consumption</dc:title>
  <dc:creator>Student</dc:creator>
  <cp:lastModifiedBy>Student</cp:lastModifiedBy>
  <cp:revision>51</cp:revision>
  <cp:lastPrinted>2013-05-22T01:25:49Z</cp:lastPrinted>
  <dcterms:created xsi:type="dcterms:W3CDTF">2013-05-20T14:05:26Z</dcterms:created>
  <dcterms:modified xsi:type="dcterms:W3CDTF">2013-05-22T14:59:29Z</dcterms:modified>
</cp:coreProperties>
</file>