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asum\My%20Documents\Stats%20Final%20Projec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mily\Desktop\Stats%20Final%20Project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Masum\My%20Documents\Stats%20Final%20Proje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>
        <c:manualLayout>
          <c:layoutTarget val="inner"/>
          <c:xMode val="edge"/>
          <c:yMode val="edge"/>
          <c:x val="0.1616460166743863"/>
          <c:y val="0.16239250775471248"/>
          <c:w val="0.77928844372394623"/>
          <c:h val="0.60928251014077783"/>
        </c:manualLayout>
      </c:layout>
      <c:barChart>
        <c:barDir val="col"/>
        <c:grouping val="clustered"/>
        <c:ser>
          <c:idx val="0"/>
          <c:order val="0"/>
          <c:cat>
            <c:strRef>
              <c:f>'[Stats Final Project.xlsx]Sheet1'!$I$2:$I$13</c:f>
              <c:strCache>
                <c:ptCount val="12"/>
                <c:pt idx="0">
                  <c:v>26-30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51-55</c:v>
                </c:pt>
                <c:pt idx="6">
                  <c:v>56-60</c:v>
                </c:pt>
                <c:pt idx="7">
                  <c:v>61-65</c:v>
                </c:pt>
                <c:pt idx="8">
                  <c:v>66-70</c:v>
                </c:pt>
                <c:pt idx="9">
                  <c:v>71-75</c:v>
                </c:pt>
                <c:pt idx="10">
                  <c:v>76-80</c:v>
                </c:pt>
                <c:pt idx="11">
                  <c:v>81-85</c:v>
                </c:pt>
              </c:strCache>
            </c:strRef>
          </c:cat>
          <c:val>
            <c:numRef>
              <c:f>'[Stats Final Project.xlsx]Sheet1'!$J$2:$J$13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gapWidth val="43"/>
        <c:axId val="48609920"/>
        <c:axId val="66625920"/>
      </c:barChart>
      <c:catAx>
        <c:axId val="48609920"/>
        <c:scaling>
          <c:orientation val="minMax"/>
        </c:scaling>
        <c:axPos val="b"/>
        <c:tickLblPos val="nextTo"/>
        <c:crossAx val="66625920"/>
        <c:crosses val="autoZero"/>
        <c:auto val="1"/>
        <c:lblAlgn val="ctr"/>
        <c:lblOffset val="100"/>
      </c:catAx>
      <c:valAx>
        <c:axId val="66625920"/>
        <c:scaling>
          <c:orientation val="minMax"/>
        </c:scaling>
        <c:axPos val="l"/>
        <c:majorGridlines/>
        <c:numFmt formatCode="General" sourceLinked="1"/>
        <c:tickLblPos val="nextTo"/>
        <c:crossAx val="48609920"/>
        <c:crosses val="autoZero"/>
        <c:crossBetween val="between"/>
      </c:valAx>
    </c:plotArea>
    <c:plotVisOnly val="1"/>
  </c:chart>
  <c:spPr>
    <a:ln w="38100"/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385953614534241"/>
          <c:y val="0.20128774314169676"/>
          <c:w val="0.66625979373396171"/>
          <c:h val="0.61831062162712924"/>
        </c:manualLayout>
      </c:layout>
      <c:scatterChart>
        <c:scatterStyle val="lineMarker"/>
        <c:ser>
          <c:idx val="0"/>
          <c:order val="0"/>
          <c:spPr>
            <a:ln w="666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3705601664656784"/>
                  <c:y val="-0.44518838543956307"/>
                </c:manualLayout>
              </c:layout>
              <c:numFmt formatCode="General" sourceLinked="0"/>
            </c:trendlineLbl>
          </c:trendline>
          <c:xVal>
            <c:numRef>
              <c:f>Sheet1!$B$2:$B$51</c:f>
              <c:numCache>
                <c:formatCode>General</c:formatCode>
                <c:ptCount val="50"/>
                <c:pt idx="0">
                  <c:v>20</c:v>
                </c:pt>
                <c:pt idx="1">
                  <c:v>19</c:v>
                </c:pt>
                <c:pt idx="2">
                  <c:v>19</c:v>
                </c:pt>
                <c:pt idx="3">
                  <c:v>26</c:v>
                </c:pt>
                <c:pt idx="4">
                  <c:v>28</c:v>
                </c:pt>
                <c:pt idx="5">
                  <c:v>23</c:v>
                </c:pt>
                <c:pt idx="6">
                  <c:v>26</c:v>
                </c:pt>
                <c:pt idx="7">
                  <c:v>27</c:v>
                </c:pt>
                <c:pt idx="8">
                  <c:v>19</c:v>
                </c:pt>
                <c:pt idx="9">
                  <c:v>20</c:v>
                </c:pt>
                <c:pt idx="10">
                  <c:v>18</c:v>
                </c:pt>
                <c:pt idx="11">
                  <c:v>22</c:v>
                </c:pt>
                <c:pt idx="12">
                  <c:v>23</c:v>
                </c:pt>
                <c:pt idx="13">
                  <c:v>19</c:v>
                </c:pt>
                <c:pt idx="14">
                  <c:v>18</c:v>
                </c:pt>
                <c:pt idx="15">
                  <c:v>22</c:v>
                </c:pt>
                <c:pt idx="16">
                  <c:v>21</c:v>
                </c:pt>
                <c:pt idx="17">
                  <c:v>24</c:v>
                </c:pt>
                <c:pt idx="18">
                  <c:v>19</c:v>
                </c:pt>
                <c:pt idx="19">
                  <c:v>25</c:v>
                </c:pt>
                <c:pt idx="20">
                  <c:v>26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19</c:v>
                </c:pt>
                <c:pt idx="25">
                  <c:v>21</c:v>
                </c:pt>
                <c:pt idx="26">
                  <c:v>26</c:v>
                </c:pt>
                <c:pt idx="27">
                  <c:v>27</c:v>
                </c:pt>
                <c:pt idx="28">
                  <c:v>19</c:v>
                </c:pt>
                <c:pt idx="29">
                  <c:v>20</c:v>
                </c:pt>
                <c:pt idx="30">
                  <c:v>22</c:v>
                </c:pt>
                <c:pt idx="31">
                  <c:v>23</c:v>
                </c:pt>
                <c:pt idx="32">
                  <c:v>22</c:v>
                </c:pt>
                <c:pt idx="33">
                  <c:v>27</c:v>
                </c:pt>
                <c:pt idx="34">
                  <c:v>18</c:v>
                </c:pt>
                <c:pt idx="35">
                  <c:v>25</c:v>
                </c:pt>
                <c:pt idx="36">
                  <c:v>22</c:v>
                </c:pt>
                <c:pt idx="37">
                  <c:v>19</c:v>
                </c:pt>
                <c:pt idx="38">
                  <c:v>18</c:v>
                </c:pt>
                <c:pt idx="39">
                  <c:v>22</c:v>
                </c:pt>
                <c:pt idx="40">
                  <c:v>24</c:v>
                </c:pt>
                <c:pt idx="41">
                  <c:v>22</c:v>
                </c:pt>
                <c:pt idx="42">
                  <c:v>27</c:v>
                </c:pt>
                <c:pt idx="43">
                  <c:v>22</c:v>
                </c:pt>
                <c:pt idx="44">
                  <c:v>26</c:v>
                </c:pt>
                <c:pt idx="45">
                  <c:v>18</c:v>
                </c:pt>
                <c:pt idx="46">
                  <c:v>20</c:v>
                </c:pt>
                <c:pt idx="47">
                  <c:v>18</c:v>
                </c:pt>
                <c:pt idx="48">
                  <c:v>19</c:v>
                </c:pt>
                <c:pt idx="49">
                  <c:v>20</c:v>
                </c:pt>
              </c:numCache>
            </c:numRef>
          </c:xVal>
          <c:yVal>
            <c:numRef>
              <c:f>Sheet1!$C$2:$C$51</c:f>
              <c:numCache>
                <c:formatCode>General</c:formatCode>
                <c:ptCount val="50"/>
                <c:pt idx="0">
                  <c:v>47</c:v>
                </c:pt>
                <c:pt idx="1">
                  <c:v>61</c:v>
                </c:pt>
                <c:pt idx="2">
                  <c:v>45</c:v>
                </c:pt>
                <c:pt idx="3">
                  <c:v>39</c:v>
                </c:pt>
                <c:pt idx="4">
                  <c:v>31</c:v>
                </c:pt>
                <c:pt idx="5">
                  <c:v>46</c:v>
                </c:pt>
                <c:pt idx="6">
                  <c:v>36</c:v>
                </c:pt>
                <c:pt idx="7">
                  <c:v>33</c:v>
                </c:pt>
                <c:pt idx="8">
                  <c:v>48</c:v>
                </c:pt>
                <c:pt idx="9">
                  <c:v>50</c:v>
                </c:pt>
                <c:pt idx="10">
                  <c:v>48</c:v>
                </c:pt>
                <c:pt idx="11">
                  <c:v>63</c:v>
                </c:pt>
                <c:pt idx="12">
                  <c:v>72</c:v>
                </c:pt>
                <c:pt idx="13">
                  <c:v>48</c:v>
                </c:pt>
                <c:pt idx="14">
                  <c:v>53</c:v>
                </c:pt>
                <c:pt idx="15">
                  <c:v>57</c:v>
                </c:pt>
                <c:pt idx="16">
                  <c:v>59</c:v>
                </c:pt>
                <c:pt idx="17">
                  <c:v>63</c:v>
                </c:pt>
                <c:pt idx="18">
                  <c:v>65</c:v>
                </c:pt>
                <c:pt idx="19">
                  <c:v>44</c:v>
                </c:pt>
                <c:pt idx="20">
                  <c:v>43</c:v>
                </c:pt>
                <c:pt idx="21">
                  <c:v>71</c:v>
                </c:pt>
                <c:pt idx="22">
                  <c:v>51</c:v>
                </c:pt>
                <c:pt idx="23">
                  <c:v>79</c:v>
                </c:pt>
                <c:pt idx="24">
                  <c:v>62</c:v>
                </c:pt>
                <c:pt idx="25">
                  <c:v>55</c:v>
                </c:pt>
                <c:pt idx="26">
                  <c:v>47</c:v>
                </c:pt>
                <c:pt idx="27">
                  <c:v>25</c:v>
                </c:pt>
                <c:pt idx="28">
                  <c:v>72</c:v>
                </c:pt>
                <c:pt idx="29">
                  <c:v>63</c:v>
                </c:pt>
                <c:pt idx="30">
                  <c:v>65</c:v>
                </c:pt>
                <c:pt idx="31">
                  <c:v>48</c:v>
                </c:pt>
                <c:pt idx="32">
                  <c:v>57</c:v>
                </c:pt>
                <c:pt idx="33">
                  <c:v>29</c:v>
                </c:pt>
                <c:pt idx="34">
                  <c:v>44</c:v>
                </c:pt>
                <c:pt idx="35">
                  <c:v>40</c:v>
                </c:pt>
                <c:pt idx="36">
                  <c:v>57</c:v>
                </c:pt>
                <c:pt idx="37">
                  <c:v>52</c:v>
                </c:pt>
                <c:pt idx="38">
                  <c:v>49</c:v>
                </c:pt>
                <c:pt idx="39">
                  <c:v>45</c:v>
                </c:pt>
                <c:pt idx="40">
                  <c:v>48</c:v>
                </c:pt>
                <c:pt idx="41">
                  <c:v>64</c:v>
                </c:pt>
                <c:pt idx="42">
                  <c:v>33</c:v>
                </c:pt>
                <c:pt idx="43">
                  <c:v>53</c:v>
                </c:pt>
                <c:pt idx="44">
                  <c:v>32</c:v>
                </c:pt>
                <c:pt idx="45">
                  <c:v>59</c:v>
                </c:pt>
                <c:pt idx="46">
                  <c:v>43</c:v>
                </c:pt>
                <c:pt idx="47">
                  <c:v>73</c:v>
                </c:pt>
                <c:pt idx="48">
                  <c:v>53</c:v>
                </c:pt>
                <c:pt idx="49">
                  <c:v>81</c:v>
                </c:pt>
              </c:numCache>
            </c:numRef>
          </c:yVal>
        </c:ser>
        <c:axId val="48579712"/>
        <c:axId val="48582016"/>
      </c:scatterChart>
      <c:valAx>
        <c:axId val="48579712"/>
        <c:scaling>
          <c:orientation val="minMax"/>
          <c:max val="30"/>
          <c:min val="18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 i="0" baseline="0">
                <a:solidFill>
                  <a:schemeClr val="bg2"/>
                </a:solidFill>
              </a:defRPr>
            </a:pPr>
            <a:endParaRPr lang="en-US"/>
          </a:p>
        </c:txPr>
        <c:crossAx val="48582016"/>
        <c:crosses val="autoZero"/>
        <c:crossBetween val="midCat"/>
        <c:majorUnit val="2"/>
      </c:valAx>
      <c:valAx>
        <c:axId val="485820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48579712"/>
        <c:crosses val="autoZero"/>
        <c:crossBetween val="midCat"/>
      </c:valAx>
    </c:plotArea>
    <c:plotVisOnly val="1"/>
  </c:chart>
  <c:spPr>
    <a:gradFill rotWithShape="1">
      <a:gsLst>
        <a:gs pos="0">
          <a:schemeClr val="dk1">
            <a:tint val="10000"/>
            <a:satMod val="300000"/>
          </a:schemeClr>
        </a:gs>
        <a:gs pos="34000">
          <a:schemeClr val="dk1">
            <a:tint val="13500"/>
            <a:satMod val="250000"/>
          </a:schemeClr>
        </a:gs>
        <a:gs pos="100000">
          <a:schemeClr val="dk1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dk1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plotArea>
      <c:layout>
        <c:manualLayout>
          <c:layoutTarget val="inner"/>
          <c:xMode val="edge"/>
          <c:yMode val="edge"/>
          <c:x val="0.11040692061434139"/>
          <c:y val="0.13518010434003572"/>
          <c:w val="0.78645798384143373"/>
          <c:h val="0.69476364201559349"/>
        </c:manualLayout>
      </c:layout>
      <c:barChart>
        <c:barDir val="col"/>
        <c:grouping val="clustered"/>
        <c:ser>
          <c:idx val="0"/>
          <c:order val="0"/>
          <c:tx>
            <c:v>Female</c:v>
          </c:tx>
          <c:val>
            <c:numRef>
              <c:f>'[Stats Final Project.xlsx]# Of Apps DL vs Male &amp; Female'!$A$2:$A$23</c:f>
              <c:numCache>
                <c:formatCode>General</c:formatCode>
                <c:ptCount val="22"/>
                <c:pt idx="0">
                  <c:v>45</c:v>
                </c:pt>
                <c:pt idx="1">
                  <c:v>39</c:v>
                </c:pt>
                <c:pt idx="2">
                  <c:v>46</c:v>
                </c:pt>
                <c:pt idx="3">
                  <c:v>33</c:v>
                </c:pt>
                <c:pt idx="4">
                  <c:v>50</c:v>
                </c:pt>
                <c:pt idx="5">
                  <c:v>57</c:v>
                </c:pt>
                <c:pt idx="6">
                  <c:v>59</c:v>
                </c:pt>
                <c:pt idx="7">
                  <c:v>65</c:v>
                </c:pt>
                <c:pt idx="8">
                  <c:v>44</c:v>
                </c:pt>
                <c:pt idx="9">
                  <c:v>51</c:v>
                </c:pt>
                <c:pt idx="10">
                  <c:v>62</c:v>
                </c:pt>
                <c:pt idx="11">
                  <c:v>47</c:v>
                </c:pt>
                <c:pt idx="12">
                  <c:v>25</c:v>
                </c:pt>
                <c:pt idx="13">
                  <c:v>57</c:v>
                </c:pt>
                <c:pt idx="14">
                  <c:v>29</c:v>
                </c:pt>
                <c:pt idx="15">
                  <c:v>57</c:v>
                </c:pt>
                <c:pt idx="16">
                  <c:v>52</c:v>
                </c:pt>
                <c:pt idx="17">
                  <c:v>45</c:v>
                </c:pt>
                <c:pt idx="18">
                  <c:v>64</c:v>
                </c:pt>
                <c:pt idx="19">
                  <c:v>32</c:v>
                </c:pt>
                <c:pt idx="20">
                  <c:v>43</c:v>
                </c:pt>
                <c:pt idx="21">
                  <c:v>53</c:v>
                </c:pt>
              </c:numCache>
            </c:numRef>
          </c:val>
        </c:ser>
        <c:ser>
          <c:idx val="1"/>
          <c:order val="1"/>
          <c:tx>
            <c:v>Male</c:v>
          </c:tx>
          <c:val>
            <c:numRef>
              <c:f>'[Stats Final Project.xlsx]# Of Apps DL vs Male &amp; Female'!$A$24:$A$51</c:f>
              <c:numCache>
                <c:formatCode>General</c:formatCode>
                <c:ptCount val="28"/>
                <c:pt idx="0">
                  <c:v>47</c:v>
                </c:pt>
                <c:pt idx="1">
                  <c:v>61</c:v>
                </c:pt>
                <c:pt idx="2">
                  <c:v>31</c:v>
                </c:pt>
                <c:pt idx="3">
                  <c:v>36</c:v>
                </c:pt>
                <c:pt idx="4">
                  <c:v>48</c:v>
                </c:pt>
                <c:pt idx="5">
                  <c:v>48</c:v>
                </c:pt>
                <c:pt idx="6">
                  <c:v>63</c:v>
                </c:pt>
                <c:pt idx="7">
                  <c:v>72</c:v>
                </c:pt>
                <c:pt idx="8">
                  <c:v>48</c:v>
                </c:pt>
                <c:pt idx="9">
                  <c:v>53</c:v>
                </c:pt>
                <c:pt idx="10">
                  <c:v>63</c:v>
                </c:pt>
                <c:pt idx="11">
                  <c:v>43</c:v>
                </c:pt>
                <c:pt idx="12">
                  <c:v>71</c:v>
                </c:pt>
                <c:pt idx="13">
                  <c:v>79</c:v>
                </c:pt>
                <c:pt idx="14">
                  <c:v>55</c:v>
                </c:pt>
                <c:pt idx="15">
                  <c:v>72</c:v>
                </c:pt>
                <c:pt idx="16">
                  <c:v>63</c:v>
                </c:pt>
                <c:pt idx="17">
                  <c:v>65</c:v>
                </c:pt>
                <c:pt idx="18">
                  <c:v>48</c:v>
                </c:pt>
                <c:pt idx="19">
                  <c:v>44</c:v>
                </c:pt>
                <c:pt idx="20">
                  <c:v>40</c:v>
                </c:pt>
                <c:pt idx="21">
                  <c:v>49</c:v>
                </c:pt>
                <c:pt idx="22">
                  <c:v>48</c:v>
                </c:pt>
                <c:pt idx="23">
                  <c:v>33</c:v>
                </c:pt>
                <c:pt idx="24">
                  <c:v>53</c:v>
                </c:pt>
                <c:pt idx="25">
                  <c:v>59</c:v>
                </c:pt>
                <c:pt idx="26">
                  <c:v>73</c:v>
                </c:pt>
                <c:pt idx="27">
                  <c:v>81</c:v>
                </c:pt>
              </c:numCache>
            </c:numRef>
          </c:val>
        </c:ser>
        <c:gapWidth val="50"/>
        <c:axId val="66914176"/>
        <c:axId val="72816896"/>
      </c:barChart>
      <c:catAx>
        <c:axId val="66914176"/>
        <c:scaling>
          <c:orientation val="minMax"/>
        </c:scaling>
        <c:axPos val="b"/>
        <c:tickLblPos val="nextTo"/>
        <c:crossAx val="72816896"/>
        <c:crosses val="autoZero"/>
        <c:auto val="1"/>
        <c:lblAlgn val="ctr"/>
        <c:lblOffset val="100"/>
      </c:catAx>
      <c:valAx>
        <c:axId val="72816896"/>
        <c:scaling>
          <c:orientation val="minMax"/>
        </c:scaling>
        <c:axPos val="l"/>
        <c:majorGridlines/>
        <c:numFmt formatCode="General" sourceLinked="1"/>
        <c:tickLblPos val="nextTo"/>
        <c:crossAx val="66914176"/>
        <c:crosses val="autoZero"/>
        <c:crossBetween val="between"/>
      </c:valAx>
    </c:plotArea>
    <c:legend>
      <c:legendPos val="r"/>
      <c:layout/>
    </c:legend>
    <c:plotVisOnly val="1"/>
  </c:chart>
  <c:spPr>
    <a:gradFill rotWithShape="1">
      <a:gsLst>
        <a:gs pos="0">
          <a:schemeClr val="accent6">
            <a:tint val="10000"/>
            <a:satMod val="300000"/>
          </a:schemeClr>
        </a:gs>
        <a:gs pos="34000">
          <a:schemeClr val="accent6">
            <a:tint val="13500"/>
            <a:satMod val="250000"/>
          </a:schemeClr>
        </a:gs>
        <a:gs pos="100000">
          <a:schemeClr val="accent6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6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0.30957</cdr:x>
      <cdr:y>0</cdr:y>
    </cdr:from>
    <cdr:to>
      <cdr:x>0.68432</cdr:x>
      <cdr:y>0.12637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0"/>
          <a:ext cx="1752600" cy="452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500" b="1" dirty="0">
              <a:solidFill>
                <a:schemeClr val="tx1"/>
              </a:solidFill>
            </a:rPr>
            <a:t>Histogram</a:t>
          </a:r>
        </a:p>
      </cdr:txBody>
    </cdr:sp>
  </cdr:relSizeAnchor>
  <cdr:relSizeAnchor xmlns:cdr="http://schemas.openxmlformats.org/drawingml/2006/chartDrawing">
    <cdr:from>
      <cdr:x>0.02648</cdr:x>
      <cdr:y>0.39362</cdr:y>
    </cdr:from>
    <cdr:to>
      <cdr:x>0.1446</cdr:x>
      <cdr:y>0.61702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0" y="1533527"/>
          <a:ext cx="800100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Frequency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</cdr:x>
      <cdr:y>0.24653</cdr:y>
    </cdr:from>
    <cdr:to>
      <cdr:x>1</cdr:x>
      <cdr:y>0.57986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0" y="676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0.02602</cdr:x>
      <cdr:y>0.28462</cdr:y>
    </cdr:from>
    <cdr:to>
      <cdr:x>0.08178</cdr:x>
      <cdr:y>0.69701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486673" y="1678787"/>
          <a:ext cx="1531960" cy="288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# Of Apps </a:t>
          </a:r>
          <a:r>
            <a:rPr lang="en-US" sz="1100" baseline="0"/>
            <a:t> On The Phone</a:t>
          </a:r>
          <a:endParaRPr lang="en-US" sz="1100"/>
        </a:p>
      </cdr:txBody>
    </cdr:sp>
  </cdr:relSizeAnchor>
  <cdr:relSizeAnchor xmlns:cdr="http://schemas.openxmlformats.org/drawingml/2006/chartDrawing">
    <cdr:from>
      <cdr:x>0.43866</cdr:x>
      <cdr:y>0.88205</cdr:y>
    </cdr:from>
    <cdr:to>
      <cdr:x>0.6171</cdr:x>
      <cdr:y>0.97949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47900" y="3276601"/>
          <a:ext cx="9144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300"/>
            <a:t>Age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0.47759</cdr:x>
      <cdr:y>0.88276</cdr:y>
    </cdr:from>
    <cdr:to>
      <cdr:x>0.64033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7627" y="3657600"/>
          <a:ext cx="1314450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0.45755</cdr:x>
      <cdr:y>0.89885</cdr:y>
    </cdr:from>
    <cdr:to>
      <cdr:x>0.66038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95723" y="3724274"/>
          <a:ext cx="1638277" cy="419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# </a:t>
          </a:r>
          <a:r>
            <a:rPr lang="en-US" sz="1400" b="1" dirty="0" smtClean="0">
              <a:solidFill>
                <a:schemeClr val="bg1"/>
              </a:solidFill>
            </a:rPr>
            <a:t>Of </a:t>
          </a:r>
          <a:r>
            <a:rPr lang="en-US" sz="1400" b="1" dirty="0">
              <a:solidFill>
                <a:schemeClr val="bg1"/>
              </a:solidFill>
            </a:rPr>
            <a:t>People</a:t>
          </a:r>
        </a:p>
      </cdr:txBody>
    </cdr:sp>
  </cdr:relSizeAnchor>
  <cdr:relSizeAnchor xmlns:cdr="http://schemas.openxmlformats.org/drawingml/2006/chartDrawing">
    <cdr:from>
      <cdr:x>0.01887</cdr:x>
      <cdr:y>0.20575</cdr:y>
    </cdr:from>
    <cdr:to>
      <cdr:x>0.07193</cdr:x>
      <cdr:y>0.68929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635064" y="1639953"/>
          <a:ext cx="2003506" cy="428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#</a:t>
          </a:r>
          <a:r>
            <a:rPr lang="en-US" sz="1400" b="1" baseline="0" dirty="0">
              <a:solidFill>
                <a:schemeClr val="bg1"/>
              </a:solidFill>
            </a:rPr>
            <a:t> Of Apps  </a:t>
          </a:r>
          <a:r>
            <a:rPr lang="en-US" sz="1400" b="1" baseline="0" dirty="0" smtClean="0">
              <a:solidFill>
                <a:schemeClr val="bg1"/>
              </a:solidFill>
            </a:rPr>
            <a:t>Downloads</a:t>
          </a:r>
          <a:endParaRPr lang="en-US" sz="14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5/21/2013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1425575"/>
            <a:ext cx="8062912" cy="1470025"/>
          </a:xfrm>
        </p:spPr>
        <p:txBody>
          <a:bodyPr/>
          <a:lstStyle/>
          <a:p>
            <a:r>
              <a:rPr lang="en-US" dirty="0" smtClean="0"/>
              <a:t>Linear Regression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062912" cy="17526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Smart Phone Apps Download Study By Age</a:t>
            </a:r>
            <a:endParaRPr lang="en-US" sz="2900" b="1" dirty="0"/>
          </a:p>
        </p:txBody>
      </p:sp>
      <p:pic>
        <p:nvPicPr>
          <p:cNvPr id="75780" name="Picture 4" descr="http://blog.appszoom.com/wp-content/uploads/ap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734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2988" y="5715000"/>
            <a:ext cx="229101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Emily &amp; Alamgir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Data Graph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52400" y="1981200"/>
          <a:ext cx="5562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4"/>
          <p:cNvSpPr txBox="1"/>
          <p:nvPr/>
        </p:nvSpPr>
        <p:spPr>
          <a:xfrm>
            <a:off x="1489334" y="6172200"/>
            <a:ext cx="3387466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Bins for #</a:t>
            </a:r>
            <a:r>
              <a:rPr lang="en-US" sz="1400" b="1" baseline="0" dirty="0"/>
              <a:t> Of Apps Downloads By Age</a:t>
            </a:r>
            <a:endParaRPr lang="en-US" sz="1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67400" y="2667000"/>
          <a:ext cx="2971800" cy="15392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49002"/>
                <a:gridCol w="1222798"/>
              </a:tblGrid>
              <a:tr h="411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Sample </a:t>
                      </a:r>
                      <a:r>
                        <a:rPr lang="en-US" sz="2000" dirty="0"/>
                        <a:t>size :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50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1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Mean</a:t>
                      </a:r>
                      <a:r>
                        <a:rPr lang="en-US" sz="2000" dirty="0"/>
                        <a:t>: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52.7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1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Standard </a:t>
                      </a:r>
                      <a:r>
                        <a:rPr lang="en-US" sz="2000" dirty="0"/>
                        <a:t>dev: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13.45021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38200" y="1981200"/>
          <a:ext cx="7467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399032"/>
          </a:xfrm>
          <a:prstGeom prst="rect">
            <a:avLst/>
          </a:prstGeom>
        </p:spPr>
        <p:txBody>
          <a:bodyPr/>
          <a:lstStyle/>
          <a:p>
            <a:pPr marL="484632">
              <a:spcBef>
                <a:spcPct val="0"/>
              </a:spcBef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 Of Apps Downloads By Age</a:t>
            </a: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3400" y="1905000"/>
          <a:ext cx="8077202" cy="414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1000" y="685800"/>
            <a:ext cx="8229600" cy="1399032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# Of Apps Downloads By Gender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 = - .53</a:t>
            </a:r>
          </a:p>
          <a:p>
            <a:r>
              <a:rPr lang="en-US" dirty="0" smtClean="0"/>
              <a:t>Slightly decreasing trend </a:t>
            </a:r>
            <a:r>
              <a:rPr lang="en-US" dirty="0" smtClean="0"/>
              <a:t>line</a:t>
            </a:r>
          </a:p>
          <a:p>
            <a:endParaRPr lang="en-US" dirty="0" smtClean="0"/>
          </a:p>
          <a:p>
            <a:r>
              <a:rPr lang="en-US" dirty="0" smtClean="0"/>
              <a:t>As the numbers of surveyed participants are getting older, we see that the trend line shows a decrease in downloading of apps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 ^2 = 0.2827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variance between the x and y values for the scatter plots is about 28%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hindsight, only 28% of the time, the graph would show accurate values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y = -2.2918x + </a:t>
            </a:r>
            <a:r>
              <a:rPr lang="en-US" dirty="0" smtClean="0"/>
              <a:t>102.39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were to plug in 18 years old, to the x value, it would give me 61.</a:t>
            </a:r>
          </a:p>
          <a:p>
            <a:endParaRPr lang="en-US" dirty="0" smtClean="0"/>
          </a:p>
          <a:p>
            <a:r>
              <a:rPr lang="en-US" dirty="0" smtClean="0"/>
              <a:t>(-</a:t>
            </a:r>
            <a:r>
              <a:rPr lang="en-US" dirty="0" smtClean="0"/>
              <a:t>2.2918(18) + 102.39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number 61 represents the average amount of apps that the 18 year old would be on their Smartphone.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prediction of the amount of apps a person has correlating with their age number was correct.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smtClean="0"/>
              <a:t>an individual gets older, we see in the graph that they tend to download less Apps.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the younger the individual is, the more apps they tend to download.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0400" y="6248400"/>
            <a:ext cx="156554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END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 descr="http://image.yaymicro.com/rz_1210x1210/1/338/global-smartphone-apps-icons-splash-1338f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4517431" cy="29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1">
            <a:schemeClr val="accent6"/>
          </a:lnRef>
          <a:fillRef idx="1001">
            <a:schemeClr val="dk1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/>
              <a:t>Our </a:t>
            </a:r>
            <a:r>
              <a:rPr lang="en-US" sz="3000" dirty="0" smtClean="0"/>
              <a:t>society today consists of technologically advanced software and equipment. </a:t>
            </a: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Smart Phones are a growing necessity with an internal growing market.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6400800"/>
            <a:ext cx="154241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Continues…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inclusion of an app store, users can purchase or download many games, utilities and others.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assumption is that there is a direct correlation between age and the amount of apps a person might download.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67600" y="6400800"/>
            <a:ext cx="154241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Continues…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believe that many Smartphone users that are younger tend to download more apps while the older population shows more conservatism.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p.streetwise.co/wp-content/uploads/2011/02/college-students-social-m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4200525" cy="24271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572000" cy="1399032"/>
          </a:xfrm>
        </p:spPr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51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Our experiment begins in the city tech college. 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gathered 50 people, having a specific age range of 18 years old to 28 years old.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variables of this survey would be the number of apps and age of the person.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the bar graph, x axis consist of the number of apps and y axis would represent the number of people with the amount of apps.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7600" y="6400800"/>
            <a:ext cx="154241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Continues…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scatter plot shown, displays the correlation between the age and the amount of apps one has.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survey was randomly given out to 50 people, consists of age and the number of apps had on their Smart phones.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tried to narrow our survey, only to users who had Smart phones in order to show true data.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467600" y="6400800"/>
            <a:ext cx="154241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Continues…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Collection 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 wise, we really didn’t consider how many males or females we wanted to survey.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132</TotalTime>
  <Words>507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Linear Regression Project</vt:lpstr>
      <vt:lpstr>Introduction</vt:lpstr>
      <vt:lpstr>Introduction Continues…</vt:lpstr>
      <vt:lpstr>Introduction Continues…</vt:lpstr>
      <vt:lpstr>Population</vt:lpstr>
      <vt:lpstr>Variables</vt:lpstr>
      <vt:lpstr>Variables Continues…</vt:lpstr>
      <vt:lpstr>Data Collection</vt:lpstr>
      <vt:lpstr>Data Collection Continues…</vt:lpstr>
      <vt:lpstr>Data Graph</vt:lpstr>
      <vt:lpstr>Slide 11</vt:lpstr>
      <vt:lpstr>Slide 12</vt:lpstr>
      <vt:lpstr>Slide 13</vt:lpstr>
      <vt:lpstr>Slide 14</vt:lpstr>
      <vt:lpstr>Slide 15</vt:lpstr>
      <vt:lpstr>Conclusion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Linear Regression</dc:title>
  <dc:creator>User</dc:creator>
  <cp:lastModifiedBy>User</cp:lastModifiedBy>
  <cp:revision>18</cp:revision>
  <dcterms:created xsi:type="dcterms:W3CDTF">2013-05-21T22:27:47Z</dcterms:created>
  <dcterms:modified xsi:type="dcterms:W3CDTF">2013-05-22T00:40:32Z</dcterms:modified>
</cp:coreProperties>
</file>