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4" r:id="rId2"/>
    <p:sldId id="295" r:id="rId3"/>
    <p:sldId id="256" r:id="rId4"/>
    <p:sldId id="266" r:id="rId5"/>
    <p:sldId id="267" r:id="rId6"/>
    <p:sldId id="268" r:id="rId7"/>
    <p:sldId id="269" r:id="rId8"/>
    <p:sldId id="270" r:id="rId9"/>
    <p:sldId id="281" r:id="rId10"/>
    <p:sldId id="297" r:id="rId11"/>
    <p:sldId id="257" r:id="rId12"/>
    <p:sldId id="274" r:id="rId13"/>
    <p:sldId id="296" r:id="rId14"/>
    <p:sldId id="275" r:id="rId15"/>
    <p:sldId id="276" r:id="rId16"/>
    <p:sldId id="278" r:id="rId17"/>
    <p:sldId id="262" r:id="rId18"/>
    <p:sldId id="282" r:id="rId19"/>
    <p:sldId id="263" r:id="rId20"/>
    <p:sldId id="299" r:id="rId21"/>
    <p:sldId id="298" r:id="rId22"/>
    <p:sldId id="300" r:id="rId23"/>
    <p:sldId id="28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30" autoAdjust="0"/>
    <p:restoredTop sz="86338" autoAdjust="0"/>
  </p:normalViewPr>
  <p:slideViewPr>
    <p:cSldViewPr>
      <p:cViewPr varScale="1">
        <p:scale>
          <a:sx n="90" d="100"/>
          <a:sy n="90" d="100"/>
        </p:scale>
        <p:origin x="-102" y="-21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CE905D-EAB6-4EC7-BFDF-876DD86325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1C387-566B-42F8-8F4D-2441DDB695EC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C4028-B372-4FB8-B827-2BFBBCB580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C4028-B372-4FB8-B827-2BFBBCB5801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C4028-B372-4FB8-B827-2BFBBCB5801E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C4028-B372-4FB8-B827-2BFBBCB5801E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C4028-B372-4FB8-B827-2BFBBCB5801E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64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10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05550"/>
            <a:ext cx="487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hyperlink" Target="http://en.wikipedia.org/wiki/Barack_Obam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George_W._Bush" TargetMode="External"/><Relationship Id="rId5" Type="http://schemas.openxmlformats.org/officeDocument/2006/relationships/hyperlink" Target="http://en.wikipedia.org/wiki/Bill_Clinton" TargetMode="External"/><Relationship Id="rId4" Type="http://schemas.openxmlformats.org/officeDocument/2006/relationships/hyperlink" Target="http://en.wikipedia.org/wiki/George_H._W._Bush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Dwight_D._Eisenhower" TargetMode="External"/><Relationship Id="rId13" Type="http://schemas.openxmlformats.org/officeDocument/2006/relationships/hyperlink" Target="http://en.wikipedia.org/wiki/Jimmy_Carter" TargetMode="External"/><Relationship Id="rId18" Type="http://schemas.openxmlformats.org/officeDocument/2006/relationships/hyperlink" Target="http://en.wikipedia.org/wiki/George_W._Bush" TargetMode="External"/><Relationship Id="rId3" Type="http://schemas.openxmlformats.org/officeDocument/2006/relationships/image" Target="../media/image10.jpeg"/><Relationship Id="rId7" Type="http://schemas.openxmlformats.org/officeDocument/2006/relationships/hyperlink" Target="http://en.wikipedia.org/wiki/Handedness_of_Presidents_of_the_United_States" TargetMode="External"/><Relationship Id="rId12" Type="http://schemas.openxmlformats.org/officeDocument/2006/relationships/hyperlink" Target="http://en.wikipedia.org/wiki/Gerald_Ford" TargetMode="External"/><Relationship Id="rId17" Type="http://schemas.openxmlformats.org/officeDocument/2006/relationships/hyperlink" Target="http://en.wikipedia.org/wiki/Bill_Clinton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://en.wikipedia.org/wiki/George_H._W._Bush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Harry_S._Truman" TargetMode="External"/><Relationship Id="rId11" Type="http://schemas.openxmlformats.org/officeDocument/2006/relationships/hyperlink" Target="http://en.wikipedia.org/wiki/Richard_Nixon" TargetMode="External"/><Relationship Id="rId5" Type="http://schemas.openxmlformats.org/officeDocument/2006/relationships/hyperlink" Target="http://en.wikipedia.org/wiki/Franklin_D._Roosevelt" TargetMode="External"/><Relationship Id="rId15" Type="http://schemas.openxmlformats.org/officeDocument/2006/relationships/hyperlink" Target="http://en.wikipedia.org/wiki/Ambidextrous" TargetMode="External"/><Relationship Id="rId10" Type="http://schemas.openxmlformats.org/officeDocument/2006/relationships/hyperlink" Target="http://en.wikipedia.org/wiki/Lyndon_B._Johnson" TargetMode="External"/><Relationship Id="rId19" Type="http://schemas.openxmlformats.org/officeDocument/2006/relationships/hyperlink" Target="http://en.wikipedia.org/wiki/Barack_Obama" TargetMode="External"/><Relationship Id="rId4" Type="http://schemas.openxmlformats.org/officeDocument/2006/relationships/hyperlink" Target="http://en.wikipedia.org/wiki/Herbert_Hoover" TargetMode="External"/><Relationship Id="rId9" Type="http://schemas.openxmlformats.org/officeDocument/2006/relationships/hyperlink" Target="http://en.wikipedia.org/wiki/John_F._Kennedy" TargetMode="External"/><Relationship Id="rId14" Type="http://schemas.openxmlformats.org/officeDocument/2006/relationships/hyperlink" Target="http://en.wikipedia.org/wiki/Ronald_Reagan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772400" cy="1470025"/>
          </a:xfrm>
        </p:spPr>
        <p:txBody>
          <a:bodyPr/>
          <a:lstStyle/>
          <a:p>
            <a:r>
              <a:rPr lang="en-US" sz="3600" dirty="0" smtClean="0"/>
              <a:t>Chapter 4: Probability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(</a:t>
            </a:r>
            <a:r>
              <a:rPr lang="en-US" dirty="0" smtClean="0"/>
              <a:t>Ross’s Introductory Statistics)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95400" y="2514600"/>
            <a:ext cx="6400800" cy="1828800"/>
          </a:xfrm>
        </p:spPr>
        <p:txBody>
          <a:bodyPr/>
          <a:lstStyle/>
          <a:p>
            <a:pPr algn="l"/>
            <a:r>
              <a:rPr lang="en-US" dirty="0" smtClean="0"/>
              <a:t>Sections 4.1 to 4.4 </a:t>
            </a:r>
          </a:p>
          <a:p>
            <a:pPr algn="l"/>
            <a:r>
              <a:rPr lang="en-US" dirty="0" smtClean="0"/>
              <a:t>plus tree diagrams (not in Ross)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0" y="6305550"/>
            <a:ext cx="5105400" cy="476250"/>
          </a:xfrm>
        </p:spPr>
        <p:txBody>
          <a:bodyPr/>
          <a:lstStyle/>
          <a:p>
            <a:r>
              <a:rPr lang="en-US" dirty="0" smtClean="0"/>
              <a:t>New Yor</a:t>
            </a:r>
            <a:r>
              <a:rPr lang="en-US" dirty="0" smtClean="0"/>
              <a:t>k City College of Technology </a:t>
            </a:r>
            <a:r>
              <a:rPr lang="en-US" dirty="0" smtClean="0"/>
              <a:t>MAT 1372, Prof Halleck</a:t>
            </a:r>
          </a:p>
          <a:p>
            <a:endParaRPr lang="en-US" dirty="0">
              <a:sym typeface="Symbol" pitchFamily="18" charset="2"/>
            </a:endParaRPr>
          </a:p>
        </p:txBody>
      </p:sp>
      <p:graphicFrame>
        <p:nvGraphicFramePr>
          <p:cNvPr id="59393" name="Object 1"/>
          <p:cNvGraphicFramePr>
            <a:graphicFrameLocks noChangeAspect="1"/>
          </p:cNvGraphicFramePr>
          <p:nvPr/>
        </p:nvGraphicFramePr>
        <p:xfrm>
          <a:off x="3505200" y="4343400"/>
          <a:ext cx="4576997" cy="1219200"/>
        </p:xfrm>
        <a:graphic>
          <a:graphicData uri="http://schemas.openxmlformats.org/presentationml/2006/ole">
            <p:oleObj spid="_x0000_s59393" name="Worksheet" r:id="rId3" imgW="2181230" imgH="580989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 is </a:t>
            </a:r>
            <a:r>
              <a:rPr lang="en-US" dirty="0" smtClean="0"/>
              <a:t>a </a:t>
            </a:r>
            <a:r>
              <a:rPr lang="en-US" b="1" dirty="0" smtClean="0"/>
              <a:t>probability function </a:t>
            </a:r>
          </a:p>
          <a:p>
            <a:pPr>
              <a:buNone/>
            </a:pPr>
            <a:r>
              <a:rPr lang="en-US" dirty="0" smtClean="0"/>
              <a:t>if the following 4 properties hold: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P(Ø) = 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P(S) = 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0 ≤ P(A)</a:t>
            </a:r>
            <a:r>
              <a:rPr lang="en-US" dirty="0" smtClean="0"/>
              <a:t> ≤ 1 for any event 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any disjoint (non intersecting)events A and B: </a:t>
            </a:r>
            <a:r>
              <a:rPr lang="en-US" b="0" dirty="0" smtClean="0"/>
              <a:t>P(A U B) = P(A) +P(B)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tb04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6477000" cy="282676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365760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Data are used to guess underlying probabilities:</a:t>
            </a:r>
          </a:p>
          <a:p>
            <a:r>
              <a:rPr lang="en-US" sz="2800" dirty="0" smtClean="0"/>
              <a:t>we reasonably assume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P(</a:t>
            </a:r>
            <a:r>
              <a:rPr lang="en-US" sz="2800" dirty="0" smtClean="0"/>
              <a:t>good car)= .</a:t>
            </a:r>
            <a:r>
              <a:rPr lang="en-US" sz="2800" dirty="0" smtClean="0"/>
              <a:t>98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P(lemon)= .02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0" y="6305550"/>
            <a:ext cx="5105400" cy="476250"/>
          </a:xfrm>
        </p:spPr>
        <p:txBody>
          <a:bodyPr/>
          <a:lstStyle/>
          <a:p>
            <a:r>
              <a:rPr lang="en-US" dirty="0" smtClean="0"/>
              <a:t>New Yor</a:t>
            </a:r>
            <a:r>
              <a:rPr lang="en-US" dirty="0" smtClean="0"/>
              <a:t>k City College of Technology </a:t>
            </a:r>
            <a:r>
              <a:rPr lang="en-US" dirty="0" smtClean="0"/>
              <a:t>MAT 1372, Prof Halleck</a:t>
            </a:r>
          </a:p>
          <a:p>
            <a:endParaRPr lang="en-US" dirty="0">
              <a:sym typeface="Symbol" pitchFamily="18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04800"/>
            <a:ext cx="121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3733800" cy="914400"/>
          </a:xfrm>
        </p:spPr>
        <p:txBody>
          <a:bodyPr/>
          <a:lstStyle/>
          <a:p>
            <a:r>
              <a:rPr lang="en-US" dirty="0"/>
              <a:t>Case </a:t>
            </a:r>
            <a:r>
              <a:rPr lang="en-US" dirty="0" smtClean="0"/>
              <a:t>Study </a:t>
            </a:r>
            <a:br>
              <a:rPr lang="en-US" dirty="0" smtClean="0"/>
            </a:br>
            <a:r>
              <a:rPr lang="en-US" sz="1800" b="0" dirty="0" smtClean="0"/>
              <a:t>danger of predictions based on small amount of data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200" b="0" dirty="0"/>
          </a:p>
        </p:txBody>
      </p:sp>
      <p:pic>
        <p:nvPicPr>
          <p:cNvPr id="20483" name="Picture 3" descr="w0083-nu"/>
          <p:cNvPicPr>
            <a:picLocks noChangeAspect="1" noChangeArrowheads="1"/>
          </p:cNvPicPr>
          <p:nvPr/>
        </p:nvPicPr>
        <p:blipFill>
          <a:blip r:embed="rId3" cstate="print"/>
          <a:srcRect t="32468"/>
          <a:stretch>
            <a:fillRect/>
          </a:stretch>
        </p:blipFill>
        <p:spPr bwMode="auto">
          <a:xfrm>
            <a:off x="0" y="1447800"/>
            <a:ext cx="3657600" cy="2723559"/>
          </a:xfrm>
          <a:prstGeom prst="rect">
            <a:avLst/>
          </a:prstGeom>
          <a:noFill/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0" y="6305550"/>
            <a:ext cx="5105400" cy="476250"/>
          </a:xfrm>
        </p:spPr>
        <p:txBody>
          <a:bodyPr/>
          <a:lstStyle/>
          <a:p>
            <a:r>
              <a:rPr lang="en-US" dirty="0" smtClean="0"/>
              <a:t>New Yor</a:t>
            </a:r>
            <a:r>
              <a:rPr lang="en-US" dirty="0" smtClean="0"/>
              <a:t>k City College of Technology </a:t>
            </a:r>
            <a:r>
              <a:rPr lang="en-US" dirty="0" smtClean="0"/>
              <a:t>MAT 1372, Prof Halleck</a:t>
            </a:r>
          </a:p>
          <a:p>
            <a:endParaRPr lang="en-US" dirty="0">
              <a:sym typeface="Symbol" pitchFamily="18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2286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Handedness of Presidents of the United States since 1929: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572000"/>
            <a:ext cx="2743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out of </a:t>
            </a:r>
            <a:r>
              <a:rPr lang="en-US" dirty="0" smtClean="0"/>
              <a:t>the last </a:t>
            </a:r>
          </a:p>
          <a:p>
            <a:r>
              <a:rPr lang="en-US" dirty="0" smtClean="0"/>
              <a:t>4 presidents were left-handed. Is the chance of  a new president being left handed 75%?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34200" y="6019800"/>
            <a:ext cx="167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</a:t>
            </a:r>
            <a:r>
              <a:rPr lang="en-US" sz="1000" dirty="0" err="1" smtClean="0"/>
              <a:t>wikipedia</a:t>
            </a:r>
            <a:endParaRPr lang="en-US" sz="1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810000" y="1752600"/>
          <a:ext cx="5029200" cy="2286000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</a:tblGrid>
              <a:tr h="561474">
                <a:tc>
                  <a:txBody>
                    <a:bodyPr/>
                    <a:lstStyle/>
                    <a:p>
                      <a:r>
                        <a:rPr lang="en-US">
                          <a:hlinkClick r:id="rId4" tooltip="George H. W. Bush"/>
                        </a:rPr>
                        <a:t>George H. W. Bush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1989–1993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Left-handed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320842">
                <a:tc>
                  <a:txBody>
                    <a:bodyPr/>
                    <a:lstStyle/>
                    <a:p>
                      <a:r>
                        <a:rPr lang="en-US">
                          <a:hlinkClick r:id="rId5" tooltip="Bill Clinton"/>
                        </a:rPr>
                        <a:t>Bill Clinton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1993–2001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Left-handed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320842">
                <a:tc>
                  <a:txBody>
                    <a:bodyPr/>
                    <a:lstStyle/>
                    <a:p>
                      <a:r>
                        <a:rPr lang="en-US">
                          <a:hlinkClick r:id="rId6" tooltip="George W. Bush"/>
                        </a:rPr>
                        <a:t>George W. Bush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2001–2009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Right-handed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842">
                <a:tc>
                  <a:txBody>
                    <a:bodyPr/>
                    <a:lstStyle/>
                    <a:p>
                      <a:r>
                        <a:rPr lang="en-US">
                          <a:hlinkClick r:id="rId7" tooltip="Barack Obama"/>
                        </a:rPr>
                        <a:t>Barack Obama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2009–present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Left-handed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3886200" cy="914400"/>
          </a:xfrm>
        </p:spPr>
        <p:txBody>
          <a:bodyPr/>
          <a:lstStyle/>
          <a:p>
            <a:r>
              <a:rPr lang="en-US" dirty="0"/>
              <a:t>Case Study </a:t>
            </a:r>
            <a:r>
              <a:rPr lang="en-US" dirty="0" smtClean="0"/>
              <a:t>(cont.)</a:t>
            </a:r>
            <a:r>
              <a:rPr lang="en-US" sz="1800" b="0" dirty="0" smtClean="0"/>
              <a:t> </a:t>
            </a:r>
            <a:br>
              <a:rPr lang="en-US" sz="1800" b="0" dirty="0" smtClean="0"/>
            </a:br>
            <a:r>
              <a:rPr lang="en-US" sz="1800" b="0" dirty="0" smtClean="0"/>
              <a:t>danger of predictions based on small amount of data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200" b="0" dirty="0"/>
          </a:p>
        </p:txBody>
      </p:sp>
      <p:pic>
        <p:nvPicPr>
          <p:cNvPr id="20483" name="Picture 3" descr="w0083-nu"/>
          <p:cNvPicPr>
            <a:picLocks noChangeAspect="1" noChangeArrowheads="1"/>
          </p:cNvPicPr>
          <p:nvPr/>
        </p:nvPicPr>
        <p:blipFill>
          <a:blip r:embed="rId3" cstate="print"/>
          <a:srcRect t="32468"/>
          <a:stretch>
            <a:fillRect/>
          </a:stretch>
        </p:blipFill>
        <p:spPr bwMode="auto">
          <a:xfrm>
            <a:off x="0" y="1447800"/>
            <a:ext cx="3657600" cy="2723559"/>
          </a:xfrm>
          <a:prstGeom prst="rect">
            <a:avLst/>
          </a:prstGeom>
          <a:noFill/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0" y="6305550"/>
            <a:ext cx="5105400" cy="476250"/>
          </a:xfrm>
        </p:spPr>
        <p:txBody>
          <a:bodyPr/>
          <a:lstStyle/>
          <a:p>
            <a:r>
              <a:rPr lang="en-US" dirty="0" smtClean="0"/>
              <a:t>New Yor</a:t>
            </a:r>
            <a:r>
              <a:rPr lang="en-US" dirty="0" smtClean="0"/>
              <a:t>k City College of Technology </a:t>
            </a:r>
            <a:r>
              <a:rPr lang="en-US" dirty="0" smtClean="0"/>
              <a:t>MAT 1372, Prof Halleck</a:t>
            </a:r>
          </a:p>
          <a:p>
            <a:endParaRPr lang="en-US" dirty="0">
              <a:sym typeface="Symbol" pitchFamily="18" charset="2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62400" y="990600"/>
          <a:ext cx="4907844" cy="5045545"/>
        </p:xfrm>
        <a:graphic>
          <a:graphicData uri="http://schemas.openxmlformats.org/drawingml/2006/table">
            <a:tbl>
              <a:tblPr/>
              <a:tblGrid>
                <a:gridCol w="1635948"/>
                <a:gridCol w="1635948"/>
                <a:gridCol w="1635948"/>
              </a:tblGrid>
              <a:tr h="254288">
                <a:tc>
                  <a:txBody>
                    <a:bodyPr/>
                    <a:lstStyle/>
                    <a:p>
                      <a:r>
                        <a:rPr lang="en-US" sz="1400" dirty="0"/>
                        <a:t>President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Term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Handedness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4" tooltip="Herbert Hoover"/>
                        </a:rPr>
                        <a:t>Herbert Hoover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1929–1933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Left-handed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446461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5" tooltip="Franklin D. Roosevelt"/>
                        </a:rPr>
                        <a:t>Franklin D. Roosevelt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1933–1945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6" tooltip="Harry S. Truman"/>
                        </a:rPr>
                        <a:t>Harry S. Truman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1945–1953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Left-handed</a:t>
                      </a:r>
                      <a:r>
                        <a:rPr lang="en-US" sz="1400" baseline="30000">
                          <a:hlinkClick r:id="rId7"/>
                        </a:rPr>
                        <a:t>[4]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446461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8" tooltip="Dwight D. Eisenhower"/>
                        </a:rPr>
                        <a:t>Dwight D. Eisenhower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1953–1961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9" tooltip="John F. Kennedy"/>
                        </a:rPr>
                        <a:t>John F. Kennedy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1961–1963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461">
                <a:tc>
                  <a:txBody>
                    <a:bodyPr/>
                    <a:lstStyle/>
                    <a:p>
                      <a:r>
                        <a:rPr lang="en-US" sz="1400">
                          <a:hlinkClick r:id="rId10" tooltip="Lyndon B. Johnson"/>
                        </a:rPr>
                        <a:t>Lyndon B. Johnson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1963–1969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>
                          <a:hlinkClick r:id="rId11" tooltip="Richard Nixon"/>
                        </a:rPr>
                        <a:t>Richard Nixon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1969–1974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>
                          <a:hlinkClick r:id="rId12" tooltip="Gerald Ford"/>
                        </a:rPr>
                        <a:t>Gerald Ford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1974–1977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Left-handed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>
                          <a:hlinkClick r:id="rId13" tooltip="Jimmy Carter"/>
                        </a:rPr>
                        <a:t>Jimmy Carter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1977–1981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461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14" tooltip="Ronald Reagan"/>
                        </a:rPr>
                        <a:t>Ronald Reagan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8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1981–1989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8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15" tooltip="Ambidextrous"/>
                        </a:rPr>
                        <a:t>Ambidextrous</a:t>
                      </a:r>
                      <a:r>
                        <a:rPr lang="en-US" sz="1400" dirty="0"/>
                        <a:t/>
                      </a:r>
                      <a:br>
                        <a:rPr lang="en-US" sz="1400" dirty="0"/>
                      </a:b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8E6"/>
                    </a:solidFill>
                  </a:tcPr>
                </a:tc>
              </a:tr>
              <a:tr h="446461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16" tooltip="George H. W. Bush"/>
                        </a:rPr>
                        <a:t>George H. W. Bush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1989–1993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Left-handed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17" tooltip="Bill Clinton"/>
                        </a:rPr>
                        <a:t>Bill Clinton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1993–2001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Left-handed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>
                          <a:hlinkClick r:id="rId18" tooltip="George W. Bush"/>
                        </a:rPr>
                        <a:t>George W. Bush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2001–2009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>
                          <a:hlinkClick r:id="rId19" tooltip="Barack Obama"/>
                        </a:rPr>
                        <a:t>Barack Obama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2009–present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Left-handed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95800" y="2286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Handedness of Presidents of the United States since 1929: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45720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o back further and we see chance is closer to that of general population? </a:t>
            </a:r>
          </a:p>
          <a:p>
            <a:r>
              <a:rPr lang="en-US" dirty="0" smtClean="0"/>
              <a:t>(FYI Romney is right-handed!)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34200" y="6019800"/>
            <a:ext cx="167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</a:t>
            </a:r>
            <a:r>
              <a:rPr lang="en-US" sz="1000" dirty="0" err="1" smtClean="0"/>
              <a:t>wikipedia</a:t>
            </a:r>
            <a:endParaRPr lang="en-US" sz="1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486400"/>
            <a:ext cx="8229600" cy="704850"/>
          </a:xfrm>
        </p:spPr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4.5 </a:t>
            </a:r>
            <a:r>
              <a:rPr lang="en-US" sz="2000" b="0" dirty="0" smtClean="0"/>
              <a:t>odd or even: disjoint (no intersection) events </a:t>
            </a:r>
            <a:r>
              <a:rPr lang="en-US" sz="2000" b="0" i="1" dirty="0"/>
              <a:t>A</a:t>
            </a:r>
            <a:r>
              <a:rPr lang="en-US" sz="2000" b="0" dirty="0"/>
              <a:t> and </a:t>
            </a:r>
            <a:r>
              <a:rPr lang="en-US" sz="2000" b="0" i="1" dirty="0"/>
              <a:t>B</a:t>
            </a:r>
            <a:r>
              <a:rPr lang="en-US" sz="2000" b="0" dirty="0" smtClean="0"/>
              <a:t>.</a:t>
            </a:r>
            <a:endParaRPr lang="en-US" sz="2000" b="0" dirty="0"/>
          </a:p>
        </p:txBody>
      </p:sp>
      <p:pic>
        <p:nvPicPr>
          <p:cNvPr id="21507" name="Picture 3" descr="w0084-n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762000"/>
            <a:ext cx="7162800" cy="4017829"/>
          </a:xfrm>
          <a:prstGeom prst="rect">
            <a:avLst/>
          </a:prstGeom>
          <a:noFill/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0" y="6305550"/>
            <a:ext cx="5105400" cy="476250"/>
          </a:xfrm>
        </p:spPr>
        <p:txBody>
          <a:bodyPr/>
          <a:lstStyle/>
          <a:p>
            <a:r>
              <a:rPr lang="en-US" dirty="0" smtClean="0"/>
              <a:t>New Yor</a:t>
            </a:r>
            <a:r>
              <a:rPr lang="en-US" dirty="0" smtClean="0"/>
              <a:t>k City College of Technology </a:t>
            </a:r>
            <a:r>
              <a:rPr lang="en-US" dirty="0" smtClean="0"/>
              <a:t>MAT 1372, Prof Halleck</a:t>
            </a:r>
          </a:p>
          <a:p>
            <a:endParaRPr lang="en-US" dirty="0">
              <a:sym typeface="Symbol" pitchFamily="18" charset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4800600"/>
            <a:ext cx="24674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/>
              <a:t>P(A U B) = P(A) +P(B)</a:t>
            </a:r>
          </a:p>
          <a:p>
            <a:r>
              <a:rPr lang="en-US" dirty="0" smtClean="0"/>
              <a:t>            1 = 3/6 + 3/6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67906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Rolling a single die: disjoint example</a:t>
            </a:r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86200" y="6305550"/>
            <a:ext cx="5029200" cy="476250"/>
          </a:xfrm>
        </p:spPr>
        <p:txBody>
          <a:bodyPr/>
          <a:lstStyle/>
          <a:p>
            <a:r>
              <a:rPr lang="en-US" dirty="0" smtClean="0"/>
              <a:t>New York City College of Technology MAT 1372, Prof Halleck 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486400"/>
            <a:ext cx="8686800" cy="704850"/>
          </a:xfrm>
        </p:spPr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4.6 </a:t>
            </a:r>
            <a:r>
              <a:rPr lang="en-US" sz="2000" b="0" dirty="0" smtClean="0"/>
              <a:t>Intersecting (non disjoint) events </a:t>
            </a:r>
            <a:r>
              <a:rPr lang="en-US" sz="2000" b="0" i="1" dirty="0" smtClean="0"/>
              <a:t>C </a:t>
            </a:r>
            <a:r>
              <a:rPr lang="en-US" sz="2000" b="0" dirty="0" smtClean="0"/>
              <a:t>(even) and</a:t>
            </a:r>
            <a:r>
              <a:rPr lang="en-US" sz="2000" b="0" dirty="0" smtClean="0"/>
              <a:t> </a:t>
            </a:r>
            <a:r>
              <a:rPr lang="en-US" sz="2000" b="0" i="1" dirty="0" smtClean="0"/>
              <a:t>A</a:t>
            </a:r>
            <a:r>
              <a:rPr lang="en-US" sz="2000" b="0" dirty="0" smtClean="0"/>
              <a:t> (less than 5).</a:t>
            </a:r>
            <a:endParaRPr lang="en-US" sz="2000" b="0" dirty="0"/>
          </a:p>
        </p:txBody>
      </p:sp>
      <p:pic>
        <p:nvPicPr>
          <p:cNvPr id="22531" name="Picture 3" descr="w0085-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7239000" cy="403085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09800" y="4800600"/>
            <a:ext cx="381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 smtClean="0"/>
              <a:t>P(C U A) = P(C) +P(A) − P(C ∩ A)</a:t>
            </a:r>
          </a:p>
          <a:p>
            <a:r>
              <a:rPr lang="en-US" dirty="0"/>
              <a:t> </a:t>
            </a:r>
            <a:r>
              <a:rPr lang="en-US" dirty="0" smtClean="0"/>
              <a:t>        5/6 = 4/6 + 3/6 </a:t>
            </a:r>
            <a:r>
              <a:rPr lang="en-US" b="0" dirty="0" smtClean="0"/>
              <a:t>− 2/6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0"/>
            <a:ext cx="7609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Rolling a single die: intersecting example</a:t>
            </a:r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33800" y="6305550"/>
            <a:ext cx="5181600" cy="476250"/>
          </a:xfrm>
        </p:spPr>
        <p:txBody>
          <a:bodyPr/>
          <a:lstStyle/>
          <a:p>
            <a:r>
              <a:rPr lang="en-US" dirty="0" smtClean="0"/>
              <a:t>New York City College of Technology MAT 1372, Prof Halleck 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0"/>
            <a:ext cx="8229600" cy="704850"/>
          </a:xfrm>
        </p:spPr>
        <p:txBody>
          <a:bodyPr/>
          <a:lstStyle/>
          <a:p>
            <a:r>
              <a:rPr lang="en-US" sz="1800" b="0" dirty="0" smtClean="0"/>
              <a:t>Note: complement can be indicated with a “c” superscript or with a “bar”.</a:t>
            </a:r>
            <a:endParaRPr lang="en-US" sz="1800" b="0" dirty="0"/>
          </a:p>
        </p:txBody>
      </p:sp>
      <p:pic>
        <p:nvPicPr>
          <p:cNvPr id="24579" name="Picture 3" descr="w0087-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371600"/>
            <a:ext cx="4876800" cy="323651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14400" y="305099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Venn diagram of two complementary events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971800" y="4724400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P(A</a:t>
            </a:r>
            <a:r>
              <a:rPr lang="en-US" kern="0" baseline="3000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c</a:t>
            </a:r>
            <a: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)=1 − P(A)</a:t>
            </a:r>
            <a:br>
              <a:rPr lang="en-US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33800" y="6305550"/>
            <a:ext cx="5181600" cy="476250"/>
          </a:xfrm>
        </p:spPr>
        <p:txBody>
          <a:bodyPr/>
          <a:lstStyle/>
          <a:p>
            <a:r>
              <a:rPr lang="en-US" dirty="0" smtClean="0"/>
              <a:t>New York City College of Technology MAT 1372, Prof Halleck </a:t>
            </a:r>
            <a:endParaRPr lang="en-US" dirty="0">
              <a:sym typeface="Symbol" pitchFamily="18" charset="2"/>
            </a:endParaRPr>
          </a:p>
        </p:txBody>
      </p:sp>
      <p:pic>
        <p:nvPicPr>
          <p:cNvPr id="8195" name="Picture 3" descr="tb04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528050" cy="34671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304800"/>
            <a:ext cx="12273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57600" y="6305550"/>
            <a:ext cx="5257800" cy="476250"/>
          </a:xfrm>
        </p:spPr>
        <p:txBody>
          <a:bodyPr/>
          <a:lstStyle/>
          <a:p>
            <a:r>
              <a:rPr lang="en-US" dirty="0" smtClean="0"/>
              <a:t>New York City College of Technology MAT 1372, Prof Halleck 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2514600" cy="1828800"/>
          </a:xfrm>
        </p:spPr>
        <p:txBody>
          <a:bodyPr/>
          <a:lstStyle/>
          <a:p>
            <a:r>
              <a:rPr lang="en-US" sz="3200" b="0" dirty="0" smtClean="0"/>
              <a:t>Intersection </a:t>
            </a:r>
            <a:br>
              <a:rPr lang="en-US" sz="3200" b="0" dirty="0" smtClean="0"/>
            </a:br>
            <a:r>
              <a:rPr lang="en-US" sz="3200" b="0" dirty="0" smtClean="0"/>
              <a:t>of </a:t>
            </a:r>
            <a:r>
              <a:rPr lang="en-US" sz="3200" b="0" dirty="0"/>
              <a:t>events </a:t>
            </a:r>
            <a:r>
              <a:rPr lang="en-US" sz="3200" b="0" dirty="0" smtClean="0"/>
              <a:t/>
            </a:r>
            <a:br>
              <a:rPr lang="en-US" sz="3200" b="0" dirty="0" smtClean="0"/>
            </a:br>
            <a:r>
              <a:rPr lang="en-US" sz="3200" b="0" i="1" dirty="0" smtClean="0"/>
              <a:t>F</a:t>
            </a:r>
            <a:r>
              <a:rPr lang="en-US" sz="3200" b="0" dirty="0" smtClean="0"/>
              <a:t> </a:t>
            </a:r>
            <a:r>
              <a:rPr lang="en-US" sz="3200" b="0" dirty="0"/>
              <a:t>and </a:t>
            </a:r>
            <a:r>
              <a:rPr lang="en-US" sz="3200" b="0" i="1" dirty="0"/>
              <a:t>G</a:t>
            </a:r>
            <a:r>
              <a:rPr lang="en-US" sz="3200" b="0" dirty="0"/>
              <a:t>.</a:t>
            </a:r>
          </a:p>
        </p:txBody>
      </p:sp>
      <p:pic>
        <p:nvPicPr>
          <p:cNvPr id="28675" name="Picture 3" descr="w0091-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4788" y="76200"/>
            <a:ext cx="4220841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  <p:pic>
        <p:nvPicPr>
          <p:cNvPr id="9219" name="Picture 3" descr="tb0408"/>
          <p:cNvPicPr>
            <a:picLocks noChangeAspect="1" noChangeArrowheads="1"/>
          </p:cNvPicPr>
          <p:nvPr/>
        </p:nvPicPr>
        <p:blipFill>
          <a:blip r:embed="rId2" cstate="print"/>
          <a:srcRect t="10000"/>
          <a:stretch>
            <a:fillRect/>
          </a:stretch>
        </p:blipFill>
        <p:spPr bwMode="auto">
          <a:xfrm>
            <a:off x="457200" y="1066800"/>
            <a:ext cx="5531168" cy="2743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" y="1524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2 senior centers A and B, the gender makeup is:</a:t>
            </a:r>
            <a:endParaRPr lang="en-US" sz="2800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81000" y="4114800"/>
            <a:ext cx="8229600" cy="1470025"/>
          </a:xfrm>
        </p:spPr>
        <p:txBody>
          <a:bodyPr/>
          <a:lstStyle/>
          <a:p>
            <a:r>
              <a:rPr lang="en-US" dirty="0" smtClean="0"/>
              <a:t>Given a random senior who attends one of these centers, what is the chance that the senior is from center A or is male?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3505200"/>
            <a:ext cx="2590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426720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Events will be denoted by the capital letters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A, B,C,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1"/>
            <a:ext cx="8229600" cy="3962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Some important definitions:</a:t>
            </a:r>
          </a:p>
          <a:p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experiment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any process that produces an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observation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outcome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i="1" dirty="0" smtClean="0"/>
              <a:t>T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sample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space </a:t>
            </a:r>
            <a:r>
              <a:rPr lang="en-US" i="1" dirty="0" smtClean="0"/>
              <a:t>is t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 of all possible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outcomes.</a:t>
            </a:r>
          </a:p>
          <a:p>
            <a:r>
              <a:rPr lang="en-US" dirty="0"/>
              <a:t>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event</a:t>
            </a:r>
            <a:r>
              <a:rPr lang="en-US" dirty="0"/>
              <a:t> </a:t>
            </a:r>
            <a:r>
              <a:rPr lang="en-US" i="1" dirty="0" smtClean="0"/>
              <a:t>is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 of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outcomes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(i.e., a</a:t>
            </a:r>
            <a:r>
              <a:rPr lang="en-US" i="1" dirty="0" smtClean="0"/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subset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sample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space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33800" y="6305550"/>
            <a:ext cx="5181600" cy="476250"/>
          </a:xfrm>
        </p:spPr>
        <p:txBody>
          <a:bodyPr/>
          <a:lstStyle/>
          <a:p>
            <a:r>
              <a:rPr lang="en-US" dirty="0" smtClean="0"/>
              <a:t>New Yor</a:t>
            </a:r>
            <a:r>
              <a:rPr lang="en-US" dirty="0" smtClean="0"/>
              <a:t>k City College of Technology </a:t>
            </a:r>
            <a:r>
              <a:rPr lang="en-US" dirty="0" smtClean="0"/>
              <a:t>MAT 1372, Prof Halleck</a:t>
            </a:r>
          </a:p>
          <a:p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  <p:pic>
        <p:nvPicPr>
          <p:cNvPr id="9219" name="Picture 3" descr="tb0408"/>
          <p:cNvPicPr>
            <a:picLocks noChangeAspect="1" noChangeArrowheads="1"/>
          </p:cNvPicPr>
          <p:nvPr/>
        </p:nvPicPr>
        <p:blipFill>
          <a:blip r:embed="rId2" cstate="print"/>
          <a:srcRect t="10000"/>
          <a:stretch>
            <a:fillRect/>
          </a:stretch>
        </p:blipFill>
        <p:spPr bwMode="auto">
          <a:xfrm>
            <a:off x="457200" y="1066800"/>
            <a:ext cx="5531168" cy="27432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4800" y="4191000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 smtClean="0"/>
              <a:t>P(A U M) = (</a:t>
            </a:r>
            <a:r>
              <a:rPr lang="en-US" b="0" dirty="0" smtClean="0"/>
              <a:t>95+ 450 </a:t>
            </a:r>
            <a:r>
              <a:rPr lang="en-US" b="0" dirty="0" smtClean="0"/>
              <a:t>+ 115) / 300 =255/300</a:t>
            </a:r>
            <a:endParaRPr lang="en-US" b="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524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can answer this question 3 ways:</a:t>
            </a:r>
          </a:p>
          <a:p>
            <a:r>
              <a:rPr lang="en-US" sz="2800" dirty="0" smtClean="0"/>
              <a:t>1. By direct counting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3505200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  <p:pic>
        <p:nvPicPr>
          <p:cNvPr id="9219" name="Picture 3" descr="tb0408"/>
          <p:cNvPicPr>
            <a:picLocks noChangeAspect="1" noChangeArrowheads="1"/>
          </p:cNvPicPr>
          <p:nvPr/>
        </p:nvPicPr>
        <p:blipFill>
          <a:blip r:embed="rId2" cstate="print"/>
          <a:srcRect t="10000"/>
          <a:stretch>
            <a:fillRect/>
          </a:stretch>
        </p:blipFill>
        <p:spPr bwMode="auto">
          <a:xfrm>
            <a:off x="457200" y="1066800"/>
            <a:ext cx="5531168" cy="27432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81000" y="41148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 smtClean="0"/>
              <a:t>P(A U M) = P(A) +P(M) − P(A ∩ M)</a:t>
            </a:r>
          </a:p>
          <a:p>
            <a:r>
              <a:rPr lang="en-US" b="0" dirty="0" smtClean="0"/>
              <a:t>	     = 140/300 + 210/300 </a:t>
            </a:r>
            <a:r>
              <a:rPr lang="en-US" b="0" dirty="0" smtClean="0"/>
              <a:t>− 95/300</a:t>
            </a:r>
            <a:br>
              <a:rPr lang="en-US" b="0" dirty="0" smtClean="0"/>
            </a:br>
            <a:r>
              <a:rPr lang="en-US" b="0" dirty="0"/>
              <a:t>	 </a:t>
            </a:r>
            <a:r>
              <a:rPr lang="en-US" b="0" dirty="0" smtClean="0"/>
              <a:t>    = 255/300 </a:t>
            </a:r>
            <a:endParaRPr lang="en-US" b="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524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can answer this question 3 ways:</a:t>
            </a:r>
          </a:p>
          <a:p>
            <a:r>
              <a:rPr lang="en-US" sz="2800" dirty="0" smtClean="0"/>
              <a:t>2. By using the equation with intersection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  <p:pic>
        <p:nvPicPr>
          <p:cNvPr id="9219" name="Picture 3" descr="tb0408"/>
          <p:cNvPicPr>
            <a:picLocks noChangeAspect="1" noChangeArrowheads="1"/>
          </p:cNvPicPr>
          <p:nvPr/>
        </p:nvPicPr>
        <p:blipFill>
          <a:blip r:embed="rId2" cstate="print"/>
          <a:srcRect t="10000"/>
          <a:stretch>
            <a:fillRect/>
          </a:stretch>
        </p:blipFill>
        <p:spPr bwMode="auto">
          <a:xfrm>
            <a:off x="457200" y="1066800"/>
            <a:ext cx="5531168" cy="27432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81000" y="4484131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 smtClean="0"/>
              <a:t>P(A U M) </a:t>
            </a:r>
            <a:r>
              <a:rPr lang="en-US" b="0" dirty="0" smtClean="0"/>
              <a:t>= 1 </a:t>
            </a:r>
            <a:r>
              <a:rPr lang="en-US" b="0" dirty="0" smtClean="0"/>
              <a:t>− P((B ∩ F)</a:t>
            </a:r>
            <a:r>
              <a:rPr lang="en-US" b="0" baseline="30000" dirty="0" smtClean="0"/>
              <a:t>c</a:t>
            </a:r>
            <a:r>
              <a:rPr lang="en-US" b="0" dirty="0" smtClean="0"/>
              <a:t>)</a:t>
            </a:r>
            <a:br>
              <a:rPr lang="en-US" b="0" dirty="0" smtClean="0"/>
            </a:br>
            <a:r>
              <a:rPr lang="en-US" b="0" dirty="0"/>
              <a:t>	</a:t>
            </a:r>
            <a:r>
              <a:rPr lang="en-US" b="0" dirty="0" smtClean="0"/>
              <a:t>     = </a:t>
            </a:r>
            <a:r>
              <a:rPr lang="en-US" b="0" dirty="0" smtClean="0"/>
              <a:t>1 − 45 / 300</a:t>
            </a:r>
            <a:br>
              <a:rPr lang="en-US" b="0" dirty="0" smtClean="0"/>
            </a:br>
            <a:r>
              <a:rPr lang="en-US" b="0" dirty="0"/>
              <a:t>	 </a:t>
            </a:r>
            <a:r>
              <a:rPr lang="en-US" b="0" dirty="0" smtClean="0"/>
              <a:t>    = 255 / 300</a:t>
            </a:r>
            <a:endParaRPr lang="en-US" b="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524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can answer this question 3 ways:</a:t>
            </a:r>
          </a:p>
          <a:p>
            <a:r>
              <a:rPr lang="en-US" sz="2800" dirty="0" smtClean="0"/>
              <a:t>3. By using the complements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3505200"/>
            <a:ext cx="2362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  <p:pic>
        <p:nvPicPr>
          <p:cNvPr id="32771" name="Picture 3" descr="w0095-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81000"/>
            <a:ext cx="4724400" cy="4058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tb04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629650" cy="3851275"/>
          </a:xfrm>
          <a:prstGeom prst="rect">
            <a:avLst/>
          </a:prstGeom>
          <a:noFill/>
        </p:spPr>
      </p:pic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0" y="6305550"/>
            <a:ext cx="5105400" cy="476250"/>
          </a:xfrm>
        </p:spPr>
        <p:txBody>
          <a:bodyPr/>
          <a:lstStyle/>
          <a:p>
            <a:r>
              <a:rPr lang="en-US" dirty="0" smtClean="0"/>
              <a:t>New Yor</a:t>
            </a:r>
            <a:r>
              <a:rPr lang="en-US" dirty="0" smtClean="0"/>
              <a:t>k City College of Technology </a:t>
            </a:r>
            <a:r>
              <a:rPr lang="en-US" dirty="0" smtClean="0"/>
              <a:t>MAT 1372, Prof Halleck</a:t>
            </a:r>
          </a:p>
          <a:p>
            <a:endParaRPr lang="en-US" dirty="0">
              <a:sym typeface="Symbol" pitchFamily="18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52400"/>
            <a:ext cx="121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57600" y="6305550"/>
            <a:ext cx="5257800" cy="476250"/>
          </a:xfrm>
        </p:spPr>
        <p:txBody>
          <a:bodyPr/>
          <a:lstStyle/>
          <a:p>
            <a:r>
              <a:rPr lang="en-US" dirty="0" smtClean="0"/>
              <a:t>New York City College of Technology MAT 1372, Prof Halleck 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229600" cy="1295400"/>
          </a:xfrm>
        </p:spPr>
        <p:txBody>
          <a:bodyPr/>
          <a:lstStyle/>
          <a:p>
            <a:r>
              <a:rPr lang="en-US" dirty="0" smtClean="0"/>
              <a:t>2 Rolls of a Die </a:t>
            </a:r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>▪ </a:t>
            </a:r>
            <a:r>
              <a:rPr lang="en-US" sz="2000" b="0" dirty="0" smtClean="0"/>
              <a:t>sample space (entire inside of table)</a:t>
            </a:r>
            <a:br>
              <a:rPr lang="en-US" sz="2000" b="0" dirty="0" smtClean="0"/>
            </a:br>
            <a:r>
              <a:rPr lang="en-US" sz="2000" dirty="0" smtClean="0"/>
              <a:t>▪ </a:t>
            </a:r>
            <a:r>
              <a:rPr lang="en-US" sz="2000" b="0" dirty="0" smtClean="0"/>
              <a:t>event: sum is 5,7 or 10 (circled in yellow)</a:t>
            </a:r>
            <a:endParaRPr lang="en-US" sz="2000" b="0" dirty="0"/>
          </a:p>
        </p:txBody>
      </p:sp>
      <p:pic>
        <p:nvPicPr>
          <p:cNvPr id="12291" name="Picture 3" descr="tb0411"/>
          <p:cNvPicPr>
            <a:picLocks noChangeAspect="1" noChangeArrowheads="1"/>
          </p:cNvPicPr>
          <p:nvPr/>
        </p:nvPicPr>
        <p:blipFill>
          <a:blip r:embed="rId2" cstate="print"/>
          <a:srcRect t="6648"/>
          <a:stretch>
            <a:fillRect/>
          </a:stretch>
        </p:blipFill>
        <p:spPr bwMode="auto">
          <a:xfrm>
            <a:off x="304800" y="2209800"/>
            <a:ext cx="8626475" cy="3209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8534400" cy="1066800"/>
          </a:xfrm>
        </p:spPr>
        <p:txBody>
          <a:bodyPr/>
          <a:lstStyle/>
          <a:p>
            <a:r>
              <a:rPr lang="en-US" sz="2800" dirty="0" smtClean="0"/>
              <a:t>One toss of a coin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Venn </a:t>
            </a:r>
            <a:r>
              <a:rPr lang="en-US" dirty="0"/>
              <a:t>diagram </a:t>
            </a:r>
            <a:r>
              <a:rPr lang="en-US" sz="1800" dirty="0" smtClean="0"/>
              <a:t>			</a:t>
            </a:r>
            <a:r>
              <a:rPr lang="en-US" dirty="0" smtClean="0"/>
              <a:t>tree diagram</a:t>
            </a:r>
            <a:endParaRPr lang="en-US" dirty="0"/>
          </a:p>
        </p:txBody>
      </p:sp>
      <p:pic>
        <p:nvPicPr>
          <p:cNvPr id="13315" name="Picture 3" descr="w0076-nn"/>
          <p:cNvPicPr>
            <a:picLocks noChangeAspect="1" noChangeArrowheads="1"/>
          </p:cNvPicPr>
          <p:nvPr/>
        </p:nvPicPr>
        <p:blipFill>
          <a:blip r:embed="rId2" cstate="print"/>
          <a:srcRect b="17742"/>
          <a:stretch>
            <a:fillRect/>
          </a:stretch>
        </p:blipFill>
        <p:spPr bwMode="auto">
          <a:xfrm>
            <a:off x="152400" y="2286000"/>
            <a:ext cx="8531225" cy="2590800"/>
          </a:xfrm>
          <a:prstGeom prst="rect">
            <a:avLst/>
          </a:prstGeom>
          <a:noFill/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0" y="6305550"/>
            <a:ext cx="5105400" cy="476250"/>
          </a:xfrm>
        </p:spPr>
        <p:txBody>
          <a:bodyPr/>
          <a:lstStyle/>
          <a:p>
            <a:r>
              <a:rPr lang="en-US" dirty="0" smtClean="0"/>
              <a:t>New Yor</a:t>
            </a:r>
            <a:r>
              <a:rPr lang="en-US" dirty="0" smtClean="0"/>
              <a:t>k City College of Technology </a:t>
            </a:r>
            <a:r>
              <a:rPr lang="en-US" dirty="0" smtClean="0"/>
              <a:t>MAT 1372, Prof Halleck</a:t>
            </a:r>
          </a:p>
          <a:p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w0077-nn"/>
          <p:cNvPicPr>
            <a:picLocks noChangeAspect="1" noChangeArrowheads="1"/>
          </p:cNvPicPr>
          <p:nvPr/>
        </p:nvPicPr>
        <p:blipFill>
          <a:blip r:embed="rId2" cstate="print"/>
          <a:srcRect b="12409"/>
          <a:stretch>
            <a:fillRect/>
          </a:stretch>
        </p:blipFill>
        <p:spPr bwMode="auto">
          <a:xfrm>
            <a:off x="381000" y="2209800"/>
            <a:ext cx="8510588" cy="3048000"/>
          </a:xfrm>
          <a:prstGeom prst="rect">
            <a:avLst/>
          </a:prstGeom>
          <a:noFill/>
        </p:spPr>
      </p:pic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0" y="6305550"/>
            <a:ext cx="5105400" cy="476250"/>
          </a:xfrm>
        </p:spPr>
        <p:txBody>
          <a:bodyPr/>
          <a:lstStyle/>
          <a:p>
            <a:r>
              <a:rPr lang="en-US" dirty="0" smtClean="0"/>
              <a:t>New Yor</a:t>
            </a:r>
            <a:r>
              <a:rPr lang="en-US" dirty="0" smtClean="0"/>
              <a:t>k City College of Technology </a:t>
            </a:r>
            <a:r>
              <a:rPr lang="en-US" dirty="0" smtClean="0"/>
              <a:t>MAT 1372, Prof Halleck</a:t>
            </a:r>
          </a:p>
          <a:p>
            <a:endParaRPr lang="en-US" dirty="0">
              <a:sym typeface="Symbol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6096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Two tosses of a coin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Venn diagram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	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tree diagram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w0078-nn"/>
          <p:cNvPicPr>
            <a:picLocks noChangeAspect="1" noChangeArrowheads="1"/>
          </p:cNvPicPr>
          <p:nvPr/>
        </p:nvPicPr>
        <p:blipFill>
          <a:blip r:embed="rId3" cstate="print"/>
          <a:srcRect b="12572"/>
          <a:stretch>
            <a:fillRect/>
          </a:stretch>
        </p:blipFill>
        <p:spPr bwMode="auto">
          <a:xfrm>
            <a:off x="304800" y="2362200"/>
            <a:ext cx="8540750" cy="3124200"/>
          </a:xfrm>
          <a:prstGeom prst="rect">
            <a:avLst/>
          </a:prstGeom>
          <a:noFill/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0" y="6305550"/>
            <a:ext cx="5105400" cy="476250"/>
          </a:xfrm>
        </p:spPr>
        <p:txBody>
          <a:bodyPr/>
          <a:lstStyle/>
          <a:p>
            <a:r>
              <a:rPr lang="en-US" dirty="0" smtClean="0"/>
              <a:t>New Yor</a:t>
            </a:r>
            <a:r>
              <a:rPr lang="en-US" dirty="0" smtClean="0"/>
              <a:t>k City College of Technology </a:t>
            </a:r>
            <a:r>
              <a:rPr lang="en-US" dirty="0" smtClean="0"/>
              <a:t>MAT 1372, Prof Halleck</a:t>
            </a:r>
          </a:p>
          <a:p>
            <a:endParaRPr lang="en-US" dirty="0">
              <a:sym typeface="Symbol" pitchFamily="18" charset="2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Selecting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 adults from a pool of men and women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Venn diagram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	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tree diagram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w0079-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828800"/>
            <a:ext cx="4876800" cy="3236213"/>
          </a:xfrm>
          <a:prstGeom prst="rect">
            <a:avLst/>
          </a:prstGeom>
          <a:noFill/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0" y="6305550"/>
            <a:ext cx="5105400" cy="476250"/>
          </a:xfrm>
        </p:spPr>
        <p:txBody>
          <a:bodyPr/>
          <a:lstStyle/>
          <a:p>
            <a:r>
              <a:rPr lang="en-US" dirty="0" smtClean="0"/>
              <a:t>New Yor</a:t>
            </a:r>
            <a:r>
              <a:rPr lang="en-US" dirty="0" smtClean="0"/>
              <a:t>k City College of Technology </a:t>
            </a:r>
            <a:r>
              <a:rPr lang="en-US" dirty="0" smtClean="0"/>
              <a:t>MAT 1372, Prof Halleck</a:t>
            </a:r>
          </a:p>
          <a:p>
            <a:endParaRPr lang="en-US" dirty="0">
              <a:sym typeface="Symbol" pitchFamily="18" charset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93598"/>
            <a:ext cx="8001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Venn </a:t>
            </a:r>
            <a:r>
              <a:rPr lang="en-US" sz="2800" b="1" kern="0" dirty="0" smtClean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diagram for</a:t>
            </a:r>
          </a:p>
          <a:p>
            <a:r>
              <a:rPr lang="en-US" sz="2400" b="1" kern="0" dirty="0" smtClean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event </a:t>
            </a:r>
            <a:r>
              <a:rPr lang="en-US" sz="2400" b="1" i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A: </a:t>
            </a:r>
            <a:r>
              <a:rPr lang="en-US" sz="2400" b="1" i="1" kern="0" dirty="0" smtClean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At </a:t>
            </a:r>
            <a:r>
              <a:rPr lang="en-US" sz="2400" b="1" i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least one of </a:t>
            </a:r>
            <a:r>
              <a:rPr lang="en-US" sz="2400" b="1" i="1" kern="0" dirty="0" smtClean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selected is </a:t>
            </a:r>
            <a:r>
              <a:rPr lang="en-US" sz="2400" b="1" i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a woman</a:t>
            </a:r>
            <a:r>
              <a:rPr lang="en-US" sz="24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.</a:t>
            </a:r>
            <a:endParaRPr lang="en-US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505200" y="6305550"/>
            <a:ext cx="5410200" cy="476250"/>
          </a:xfrm>
        </p:spPr>
        <p:txBody>
          <a:bodyPr/>
          <a:lstStyle/>
          <a:p>
            <a:r>
              <a:rPr lang="en-US" dirty="0" smtClean="0"/>
              <a:t>New York City College of Technology MAT 1372, Prof Halleck 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52800" y="5486400"/>
            <a:ext cx="1295400" cy="704850"/>
          </a:xfrm>
        </p:spPr>
        <p:txBody>
          <a:bodyPr/>
          <a:lstStyle/>
          <a:p>
            <a:r>
              <a:rPr lang="en-US" sz="2800" b="0" dirty="0" smtClean="0"/>
              <a:t>A ∩ B</a:t>
            </a:r>
            <a:endParaRPr lang="en-US" sz="2800" b="0" dirty="0"/>
          </a:p>
        </p:txBody>
      </p:sp>
      <p:pic>
        <p:nvPicPr>
          <p:cNvPr id="27651" name="Picture 3" descr="w0090-nn"/>
          <p:cNvPicPr>
            <a:picLocks noChangeAspect="1" noChangeArrowheads="1"/>
          </p:cNvPicPr>
          <p:nvPr/>
        </p:nvPicPr>
        <p:blipFill>
          <a:blip r:embed="rId2" cstate="print"/>
          <a:srcRect b="7608"/>
          <a:stretch>
            <a:fillRect/>
          </a:stretch>
        </p:blipFill>
        <p:spPr bwMode="auto">
          <a:xfrm>
            <a:off x="1066800" y="838200"/>
            <a:ext cx="5867400" cy="4800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304800"/>
            <a:ext cx="495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Intersection of events </a:t>
            </a:r>
            <a:r>
              <a:rPr lang="en-US" sz="2400" b="1" i="1" dirty="0" smtClean="0"/>
              <a:t>A</a:t>
            </a:r>
            <a:r>
              <a:rPr lang="en-US" sz="2400" b="1" dirty="0" smtClean="0"/>
              <a:t> and </a:t>
            </a:r>
            <a:r>
              <a:rPr lang="en-US" sz="2400" b="1" i="1" dirty="0" smtClean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865</Words>
  <Application>Microsoft Office PowerPoint</Application>
  <PresentationFormat>On-screen Show (4:3)</PresentationFormat>
  <Paragraphs>148</Paragraphs>
  <Slides>23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Symbol</vt:lpstr>
      <vt:lpstr>Default Design</vt:lpstr>
      <vt:lpstr>Microsoft Office Excel Worksheet</vt:lpstr>
      <vt:lpstr>Chapter 4: Probability  (Ross’s Introductory Statistics)</vt:lpstr>
      <vt:lpstr>Events will be denoted by the capital letters A, B,C, etc.</vt:lpstr>
      <vt:lpstr>Slide 3</vt:lpstr>
      <vt:lpstr>2 Rolls of a Die example: ▪ sample space (entire inside of table) ▪ event: sum is 5,7 or 10 (circled in yellow)</vt:lpstr>
      <vt:lpstr>One toss of a coin   Venn diagram    tree diagram</vt:lpstr>
      <vt:lpstr>Slide 6</vt:lpstr>
      <vt:lpstr>Slide 7</vt:lpstr>
      <vt:lpstr>Slide 8</vt:lpstr>
      <vt:lpstr>A ∩ B</vt:lpstr>
      <vt:lpstr>Slide 10</vt:lpstr>
      <vt:lpstr>Slide 11</vt:lpstr>
      <vt:lpstr>Case Study  danger of predictions based on small amount of data </vt:lpstr>
      <vt:lpstr>Case Study (cont.)  danger of predictions based on small amount of data </vt:lpstr>
      <vt:lpstr>Figure 4.5 odd or even: disjoint (no intersection) events A and B.</vt:lpstr>
      <vt:lpstr>Figure 4.6 Intersecting (non disjoint) events C (even) and A (less than 5).</vt:lpstr>
      <vt:lpstr>Note: complement can be indicated with a “c” superscript or with a “bar”.</vt:lpstr>
      <vt:lpstr>Slide 17</vt:lpstr>
      <vt:lpstr>Intersection  of events  F and G.</vt:lpstr>
      <vt:lpstr>Given a random senior who attends one of these centers, what is the chance that the senior is from center A or is male?</vt:lpstr>
      <vt:lpstr>P(A U M) = (95+ 450 + 115) / 300 =255/300</vt:lpstr>
      <vt:lpstr>P(A U M) = P(A) +P(M) − P(A ∩ M)       = 140/300 + 210/300 − 95/300       = 255/300 </vt:lpstr>
      <vt:lpstr>P(A U M) = 1 − P((B ∩ F)c)       = 1 − 45 / 300       = 255 / 300</vt:lpstr>
      <vt:lpstr>Slide 23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1.1 a</dc:title>
  <dc:creator>Nancy Proyect</dc:creator>
  <cp:lastModifiedBy>Ezra Halleck</cp:lastModifiedBy>
  <cp:revision>34</cp:revision>
  <dcterms:created xsi:type="dcterms:W3CDTF">2005-12-31T12:44:10Z</dcterms:created>
  <dcterms:modified xsi:type="dcterms:W3CDTF">2012-09-12T18:57:16Z</dcterms:modified>
</cp:coreProperties>
</file>