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57" r:id="rId3"/>
    <p:sldId id="258" r:id="rId4"/>
    <p:sldId id="259" r:id="rId5"/>
    <p:sldId id="260" r:id="rId6"/>
    <p:sldId id="265" r:id="rId7"/>
    <p:sldId id="268" r:id="rId8"/>
    <p:sldId id="269" r:id="rId9"/>
    <p:sldId id="261" r:id="rId10"/>
    <p:sldId id="270" r:id="rId11"/>
    <p:sldId id="271" r:id="rId12"/>
    <p:sldId id="263" r:id="rId13"/>
    <p:sldId id="266" r:id="rId14"/>
    <p:sldId id="277" r:id="rId15"/>
    <p:sldId id="267"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1" autoAdjust="0"/>
    <p:restoredTop sz="94660"/>
  </p:normalViewPr>
  <p:slideViewPr>
    <p:cSldViewPr snapToGrid="0" snapToObjects="1">
      <p:cViewPr varScale="1">
        <p:scale>
          <a:sx n="130" d="100"/>
          <a:sy n="130" d="100"/>
        </p:scale>
        <p:origin x="184" y="5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ezrahalleck/Desktop/poisson/day%2015/prob-5.7.2-fixed-me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ext%20Step\Desktop\mat2572fa15\class-HW%20work\poisson_exampl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Horse kick deaths: experimental relative frequency vs Poisson probabilities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'horse kick deaths'!$T$1</c:f>
              <c:strCache>
                <c:ptCount val="1"/>
                <c:pt idx="0">
                  <c:v>data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'horse kick deaths'!$Q$3:$Q$7</c:f>
              <c:numCache>
                <c:formatCode>General</c:formatCode>
                <c:ptCount val="5"/>
                <c:pt idx="0">
                  <c:v>0</c:v>
                </c:pt>
                <c:pt idx="1">
                  <c:v>1</c:v>
                </c:pt>
                <c:pt idx="2">
                  <c:v>2</c:v>
                </c:pt>
                <c:pt idx="3">
                  <c:v>3</c:v>
                </c:pt>
                <c:pt idx="4">
                  <c:v>4</c:v>
                </c:pt>
              </c:numCache>
            </c:numRef>
          </c:xVal>
          <c:yVal>
            <c:numRef>
              <c:f>'horse kick deaths'!$T$3:$T$7</c:f>
              <c:numCache>
                <c:formatCode>General</c:formatCode>
                <c:ptCount val="5"/>
                <c:pt idx="0">
                  <c:v>0.51428571428571423</c:v>
                </c:pt>
                <c:pt idx="1">
                  <c:v>0.32500000000000001</c:v>
                </c:pt>
                <c:pt idx="2">
                  <c:v>0.11428571428571428</c:v>
                </c:pt>
                <c:pt idx="3">
                  <c:v>3.9285714285714285E-2</c:v>
                </c:pt>
                <c:pt idx="4">
                  <c:v>7.1428571428571426E-3</c:v>
                </c:pt>
              </c:numCache>
            </c:numRef>
          </c:yVal>
          <c:smooth val="0"/>
          <c:extLst>
            <c:ext xmlns:c16="http://schemas.microsoft.com/office/drawing/2014/chart" uri="{C3380CC4-5D6E-409C-BE32-E72D297353CC}">
              <c16:uniqueId val="{00000000-E705-5741-9A4C-984EA78F8C5B}"/>
            </c:ext>
          </c:extLst>
        </c:ser>
        <c:ser>
          <c:idx val="1"/>
          <c:order val="1"/>
          <c:tx>
            <c:strRef>
              <c:f>'horse kick deaths'!$U$1</c:f>
              <c:strCache>
                <c:ptCount val="1"/>
                <c:pt idx="0">
                  <c:v>poisson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'horse kick deaths'!$Q$3:$Q$7</c:f>
              <c:numCache>
                <c:formatCode>General</c:formatCode>
                <c:ptCount val="5"/>
                <c:pt idx="0">
                  <c:v>0</c:v>
                </c:pt>
                <c:pt idx="1">
                  <c:v>1</c:v>
                </c:pt>
                <c:pt idx="2">
                  <c:v>2</c:v>
                </c:pt>
                <c:pt idx="3">
                  <c:v>3</c:v>
                </c:pt>
                <c:pt idx="4">
                  <c:v>4</c:v>
                </c:pt>
              </c:numCache>
            </c:numRef>
          </c:xVal>
          <c:yVal>
            <c:numRef>
              <c:f>'horse kick deaths'!$U$3:$U$7</c:f>
              <c:numCache>
                <c:formatCode>General</c:formatCode>
                <c:ptCount val="5"/>
                <c:pt idx="0">
                  <c:v>0.49658530379140953</c:v>
                </c:pt>
                <c:pt idx="1">
                  <c:v>0.34760971265398666</c:v>
                </c:pt>
                <c:pt idx="2">
                  <c:v>0.12166339942889531</c:v>
                </c:pt>
                <c:pt idx="3">
                  <c:v>2.8388126533408907E-2</c:v>
                </c:pt>
                <c:pt idx="4">
                  <c:v>4.9679221433465573E-3</c:v>
                </c:pt>
              </c:numCache>
            </c:numRef>
          </c:yVal>
          <c:smooth val="0"/>
          <c:extLst>
            <c:ext xmlns:c16="http://schemas.microsoft.com/office/drawing/2014/chart" uri="{C3380CC4-5D6E-409C-BE32-E72D297353CC}">
              <c16:uniqueId val="{00000001-E705-5741-9A4C-984EA78F8C5B}"/>
            </c:ext>
          </c:extLst>
        </c:ser>
        <c:dLbls>
          <c:showLegendKey val="0"/>
          <c:showVal val="0"/>
          <c:showCatName val="0"/>
          <c:showSerName val="0"/>
          <c:showPercent val="0"/>
          <c:showBubbleSize val="0"/>
        </c:dLbls>
        <c:axId val="280444687"/>
        <c:axId val="280945167"/>
      </c:scatterChart>
      <c:valAx>
        <c:axId val="280444687"/>
        <c:scaling>
          <c:orientation val="minMax"/>
          <c:max val="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0945167"/>
        <c:crosses val="autoZero"/>
        <c:crossBetween val="midCat"/>
        <c:majorUnit val="1"/>
      </c:valAx>
      <c:valAx>
        <c:axId val="280945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044468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#bags lost/wk</a:t>
            </a:r>
            <a:r>
              <a:rPr lang="en-US" baseline="0"/>
              <a:t> by small commuter airline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'4.2.12'!$E$1</c:f>
              <c:strCache>
                <c:ptCount val="1"/>
                <c:pt idx="0">
                  <c:v>experimental</c:v>
                </c:pt>
              </c:strCache>
            </c:strRef>
          </c:tx>
          <c:spPr>
            <a:ln w="19050" cap="rnd">
              <a:solidFill>
                <a:schemeClr val="accent1"/>
              </a:solidFill>
              <a:round/>
            </a:ln>
            <a:effectLst/>
          </c:spPr>
          <c:marker>
            <c:symbol val="none"/>
          </c:marker>
          <c:xVal>
            <c:numRef>
              <c:f>'4.2.12'!$C$2:$C$40</c:f>
              <c:numCache>
                <c:formatCode>General</c:formatCode>
                <c:ptCount val="39"/>
                <c:pt idx="0">
                  <c:v>0</c:v>
                </c:pt>
                <c:pt idx="1">
                  <c:v>1</c:v>
                </c:pt>
                <c:pt idx="2">
                  <c:v>2</c:v>
                </c:pt>
                <c:pt idx="3">
                  <c:v>3</c:v>
                </c:pt>
                <c:pt idx="4">
                  <c:v>4</c:v>
                </c:pt>
              </c:numCache>
            </c:numRef>
          </c:xVal>
          <c:yVal>
            <c:numRef>
              <c:f>'4.2.12'!$E$2:$E$40</c:f>
              <c:numCache>
                <c:formatCode>0.00</c:formatCode>
                <c:ptCount val="39"/>
                <c:pt idx="0">
                  <c:v>0.23076923076923078</c:v>
                </c:pt>
                <c:pt idx="1">
                  <c:v>0.33333333333333331</c:v>
                </c:pt>
                <c:pt idx="2">
                  <c:v>0.25641025641025639</c:v>
                </c:pt>
                <c:pt idx="3">
                  <c:v>0.12820512820512819</c:v>
                </c:pt>
                <c:pt idx="4">
                  <c:v>5.128205128205128E-2</c:v>
                </c:pt>
              </c:numCache>
            </c:numRef>
          </c:yVal>
          <c:smooth val="1"/>
          <c:extLst>
            <c:ext xmlns:c16="http://schemas.microsoft.com/office/drawing/2014/chart" uri="{C3380CC4-5D6E-409C-BE32-E72D297353CC}">
              <c16:uniqueId val="{00000000-42AD-4750-9CF6-5E01BF6EBDA2}"/>
            </c:ext>
          </c:extLst>
        </c:ser>
        <c:ser>
          <c:idx val="1"/>
          <c:order val="1"/>
          <c:tx>
            <c:strRef>
              <c:f>'4.2.12'!$G$1</c:f>
              <c:strCache>
                <c:ptCount val="1"/>
                <c:pt idx="0">
                  <c:v>poisson</c:v>
                </c:pt>
              </c:strCache>
            </c:strRef>
          </c:tx>
          <c:spPr>
            <a:ln w="19050" cap="rnd">
              <a:solidFill>
                <a:schemeClr val="accent2"/>
              </a:solidFill>
              <a:round/>
            </a:ln>
            <a:effectLst/>
          </c:spPr>
          <c:marker>
            <c:symbol val="none"/>
          </c:marker>
          <c:xVal>
            <c:numRef>
              <c:f>'4.2.12'!$C$2:$C$40</c:f>
              <c:numCache>
                <c:formatCode>General</c:formatCode>
                <c:ptCount val="39"/>
                <c:pt idx="0">
                  <c:v>0</c:v>
                </c:pt>
                <c:pt idx="1">
                  <c:v>1</c:v>
                </c:pt>
                <c:pt idx="2">
                  <c:v>2</c:v>
                </c:pt>
                <c:pt idx="3">
                  <c:v>3</c:v>
                </c:pt>
                <c:pt idx="4">
                  <c:v>4</c:v>
                </c:pt>
              </c:numCache>
            </c:numRef>
          </c:xVal>
          <c:yVal>
            <c:numRef>
              <c:f>'4.2.12'!$G$2:$G$40</c:f>
              <c:numCache>
                <c:formatCode>0.00</c:formatCode>
                <c:ptCount val="39"/>
                <c:pt idx="0">
                  <c:v>0.23790176659861947</c:v>
                </c:pt>
                <c:pt idx="1">
                  <c:v>0.34160253665442791</c:v>
                </c:pt>
                <c:pt idx="2">
                  <c:v>0.24525310323907643</c:v>
                </c:pt>
                <c:pt idx="3">
                  <c:v>0.11738610069562631</c:v>
                </c:pt>
                <c:pt idx="4">
                  <c:v>4.2138600249712006E-2</c:v>
                </c:pt>
              </c:numCache>
            </c:numRef>
          </c:yVal>
          <c:smooth val="1"/>
          <c:extLst>
            <c:ext xmlns:c16="http://schemas.microsoft.com/office/drawing/2014/chart" uri="{C3380CC4-5D6E-409C-BE32-E72D297353CC}">
              <c16:uniqueId val="{00000001-42AD-4750-9CF6-5E01BF6EBDA2}"/>
            </c:ext>
          </c:extLst>
        </c:ser>
        <c:dLbls>
          <c:showLegendKey val="0"/>
          <c:showVal val="0"/>
          <c:showCatName val="0"/>
          <c:showSerName val="0"/>
          <c:showPercent val="0"/>
          <c:showBubbleSize val="0"/>
        </c:dLbls>
        <c:axId val="152637072"/>
        <c:axId val="205049360"/>
      </c:scatterChart>
      <c:valAx>
        <c:axId val="152637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049360"/>
        <c:crosses val="autoZero"/>
        <c:crossBetween val="midCat"/>
      </c:valAx>
      <c:valAx>
        <c:axId val="20504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370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March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March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March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March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March 18,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March 18,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March 18,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18,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18, 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18,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March 18, 2021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99988" y="1684603"/>
            <a:ext cx="5788246" cy="1204306"/>
          </a:xfrm>
        </p:spPr>
        <p:txBody>
          <a:bodyPr/>
          <a:lstStyle/>
          <a:p>
            <a:r>
              <a:rPr lang="en-US" dirty="0"/>
              <a:t>MAT 1372</a:t>
            </a:r>
            <a:br>
              <a:rPr lang="en-US" dirty="0"/>
            </a:br>
            <a:r>
              <a:rPr lang="en-US" dirty="0"/>
              <a:t>Statistics with probability</a:t>
            </a:r>
          </a:p>
        </p:txBody>
      </p:sp>
      <p:sp>
        <p:nvSpPr>
          <p:cNvPr id="3" name="Subtitle 2"/>
          <p:cNvSpPr>
            <a:spLocks noGrp="1"/>
          </p:cNvSpPr>
          <p:nvPr>
            <p:ph type="subTitle" idx="1"/>
          </p:nvPr>
        </p:nvSpPr>
        <p:spPr/>
        <p:txBody>
          <a:bodyPr>
            <a:normAutofit/>
          </a:bodyPr>
          <a:lstStyle/>
          <a:p>
            <a:r>
              <a:rPr lang="en-US" sz="1600" dirty="0"/>
              <a:t>5.7 Poisson Distribution</a:t>
            </a:r>
          </a:p>
        </p:txBody>
      </p:sp>
    </p:spTree>
    <p:extLst>
      <p:ext uri="{BB962C8B-B14F-4D97-AF65-F5344CB8AC3E}">
        <p14:creationId xmlns:p14="http://schemas.microsoft.com/office/powerpoint/2010/main" val="26529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1743-813D-4AB1-8367-5216998287C5}"/>
              </a:ext>
            </a:extLst>
          </p:cNvPr>
          <p:cNvSpPr>
            <a:spLocks noGrp="1"/>
          </p:cNvSpPr>
          <p:nvPr>
            <p:ph type="title"/>
          </p:nvPr>
        </p:nvSpPr>
        <p:spPr/>
        <p:txBody>
          <a:bodyPr>
            <a:normAutofit/>
          </a:bodyPr>
          <a:lstStyle/>
          <a:p>
            <a:r>
              <a:rPr lang="en-US" dirty="0"/>
              <a:t>Non-examples of Poisson: arrival of</a:t>
            </a:r>
          </a:p>
        </p:txBody>
      </p:sp>
      <p:sp>
        <p:nvSpPr>
          <p:cNvPr id="3" name="Content Placeholder 2">
            <a:extLst>
              <a:ext uri="{FF2B5EF4-FFF2-40B4-BE49-F238E27FC236}">
                <a16:creationId xmlns:a16="http://schemas.microsoft.com/office/drawing/2014/main" id="{F196B206-801E-4E4D-BDAC-A927EE6FA24E}"/>
              </a:ext>
            </a:extLst>
          </p:cNvPr>
          <p:cNvSpPr>
            <a:spLocks noGrp="1"/>
          </p:cNvSpPr>
          <p:nvPr>
            <p:ph idx="1"/>
          </p:nvPr>
        </p:nvSpPr>
        <p:spPr/>
        <p:txBody>
          <a:bodyPr/>
          <a:lstStyle/>
          <a:p>
            <a:pPr marL="385763" indent="-385763">
              <a:buFont typeface="+mj-lt"/>
              <a:buAutoNum type="arabicPeriod"/>
            </a:pPr>
            <a:r>
              <a:rPr lang="en-US" b="0" dirty="0"/>
              <a:t>patients at a physician’s office (reason: schedules)</a:t>
            </a:r>
          </a:p>
          <a:p>
            <a:pPr marL="385763" indent="-385763">
              <a:buFont typeface="+mj-lt"/>
              <a:buAutoNum type="arabicPeriod"/>
            </a:pPr>
            <a:r>
              <a:rPr lang="en-US" b="0" dirty="0"/>
              <a:t>airplanes at an airport or subways at a station (reason: schedules)</a:t>
            </a:r>
          </a:p>
          <a:p>
            <a:pPr marL="385763" indent="-385763">
              <a:buFont typeface="+mj-lt"/>
              <a:buAutoNum type="arabicPeriod"/>
            </a:pPr>
            <a:r>
              <a:rPr lang="en-US" b="0" dirty="0"/>
              <a:t>buses during rush hour (reason: bunching)</a:t>
            </a:r>
          </a:p>
          <a:p>
            <a:pPr marL="385763" indent="-385763">
              <a:buFont typeface="+mj-lt"/>
              <a:buAutoNum type="arabicPeriod"/>
            </a:pPr>
            <a:r>
              <a:rPr lang="en-US" b="0" dirty="0"/>
              <a:t>people to a restaurant (reason: bunching)</a:t>
            </a:r>
          </a:p>
          <a:p>
            <a:pPr marL="0" indent="0"/>
            <a:r>
              <a:rPr lang="en-US" b="0" dirty="0"/>
              <a:t>However, provided there are no reservations, PARTIES arriving at a restaurant would be Poisson.</a:t>
            </a:r>
          </a:p>
          <a:p>
            <a:pPr marL="0" indent="0"/>
            <a:r>
              <a:rPr lang="en-US" dirty="0"/>
              <a:t>Queuing theory </a:t>
            </a:r>
            <a:r>
              <a:rPr lang="en-US" b="0" dirty="0"/>
              <a:t>is</a:t>
            </a:r>
            <a:r>
              <a:rPr lang="en-US" dirty="0"/>
              <a:t> </a:t>
            </a:r>
            <a:r>
              <a:rPr lang="en-US" b="0" dirty="0"/>
              <a:t>important to many fields including business, traffic engineering, communications and computer science.</a:t>
            </a:r>
          </a:p>
          <a:p>
            <a:pPr marL="0" indent="0"/>
            <a:r>
              <a:rPr lang="en-US" dirty="0"/>
              <a:t>Exercise</a:t>
            </a:r>
            <a:r>
              <a:rPr lang="en-US" b="0" dirty="0"/>
              <a:t>: Come up with 2 examples that you think might be Poisson as well as 1 that you think may not be Poisson.</a:t>
            </a:r>
          </a:p>
        </p:txBody>
      </p:sp>
    </p:spTree>
    <p:extLst>
      <p:ext uri="{BB962C8B-B14F-4D97-AF65-F5344CB8AC3E}">
        <p14:creationId xmlns:p14="http://schemas.microsoft.com/office/powerpoint/2010/main" val="18055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lstStyle/>
          <a:p>
            <a:r>
              <a:rPr lang="en-US" dirty="0"/>
              <a:t>Poisson Examples/nonexamples pairs.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3230645"/>
              </p:ext>
            </p:extLst>
          </p:nvPr>
        </p:nvGraphicFramePr>
        <p:xfrm>
          <a:off x="495086" y="994172"/>
          <a:ext cx="7886700" cy="39700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278130">
                <a:tc>
                  <a:txBody>
                    <a:bodyPr/>
                    <a:lstStyle/>
                    <a:p>
                      <a:r>
                        <a:rPr lang="en-US" sz="1400" dirty="0"/>
                        <a:t>Example</a:t>
                      </a:r>
                    </a:p>
                  </a:txBody>
                  <a:tcPr marL="68580" marR="68580" marT="34290" marB="34290"/>
                </a:tc>
                <a:tc>
                  <a:txBody>
                    <a:bodyPr/>
                    <a:lstStyle/>
                    <a:p>
                      <a:r>
                        <a:rPr lang="en-US" sz="1400" dirty="0"/>
                        <a:t>Non-example</a:t>
                      </a:r>
                    </a:p>
                  </a:txBody>
                  <a:tcPr marL="68580" marR="68580" marT="34290" marB="34290"/>
                </a:tc>
                <a:tc>
                  <a:txBody>
                    <a:bodyPr/>
                    <a:lstStyle/>
                    <a:p>
                      <a:r>
                        <a:rPr lang="en-US" sz="1400" dirty="0"/>
                        <a:t>why</a:t>
                      </a:r>
                    </a:p>
                  </a:txBody>
                  <a:tcPr marL="68580" marR="68580" marT="34290" marB="34290"/>
                </a:tc>
                <a:extLst>
                  <a:ext uri="{0D108BD9-81ED-4DB2-BD59-A6C34878D82A}">
                    <a16:rowId xmlns:a16="http://schemas.microsoft.com/office/drawing/2014/main" val="10000"/>
                  </a:ext>
                </a:extLst>
              </a:tr>
              <a:tr h="891540">
                <a:tc>
                  <a:txBody>
                    <a:bodyPr/>
                    <a:lstStyle/>
                    <a:p>
                      <a:r>
                        <a:rPr lang="en-US" sz="1400" dirty="0"/>
                        <a:t>#</a:t>
                      </a:r>
                      <a:r>
                        <a:rPr lang="en-US" sz="1400" baseline="0" dirty="0"/>
                        <a:t> of clicks in a Geiger counter where the time interval is much less than the half life</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r>
                        <a:rPr lang="en-US" sz="1400" baseline="0" dirty="0"/>
                        <a:t> of clicks in a Geiger counter where the time interval is on the same order as the half life</a:t>
                      </a:r>
                      <a:endParaRPr lang="en-US" sz="1400" dirty="0"/>
                    </a:p>
                  </a:txBody>
                  <a:tcPr marL="68580" marR="68580" marT="34290" marB="34290"/>
                </a:tc>
                <a:tc>
                  <a:txBody>
                    <a:bodyPr/>
                    <a:lstStyle/>
                    <a:p>
                      <a:r>
                        <a:rPr lang="en-US" sz="1400" dirty="0"/>
                        <a:t>the</a:t>
                      </a:r>
                      <a:r>
                        <a:rPr lang="en-US" sz="1400" baseline="0" dirty="0"/>
                        <a:t> chance of a click decreases over time as radioactive part is lost</a:t>
                      </a:r>
                      <a:endParaRPr lang="en-US" sz="1400" dirty="0"/>
                    </a:p>
                  </a:txBody>
                  <a:tcPr marL="68580" marR="68580" marT="34290" marB="34290"/>
                </a:tc>
                <a:extLst>
                  <a:ext uri="{0D108BD9-81ED-4DB2-BD59-A6C34878D82A}">
                    <a16:rowId xmlns:a16="http://schemas.microsoft.com/office/drawing/2014/main" val="10001"/>
                  </a:ext>
                </a:extLst>
              </a:tr>
              <a:tr h="891540">
                <a:tc>
                  <a:txBody>
                    <a:bodyPr/>
                    <a:lstStyle/>
                    <a:p>
                      <a:r>
                        <a:rPr lang="en-US" sz="1400" dirty="0"/>
                        <a:t>#empty</a:t>
                      </a:r>
                      <a:r>
                        <a:rPr lang="en-US" sz="1400" baseline="0" dirty="0"/>
                        <a:t> </a:t>
                      </a:r>
                      <a:r>
                        <a:rPr lang="en-US" sz="1400" dirty="0"/>
                        <a:t>taxi</a:t>
                      </a:r>
                      <a:r>
                        <a:rPr lang="en-US" sz="1400" baseline="0" dirty="0"/>
                        <a:t> cabs which pass a given corner late at night within 15 minutes</a:t>
                      </a:r>
                      <a:endParaRPr lang="en-US" sz="1400" dirty="0"/>
                    </a:p>
                  </a:txBody>
                  <a:tcPr marL="68580" marR="68580" marT="34290" marB="34290"/>
                </a:tc>
                <a:tc>
                  <a:txBody>
                    <a:bodyPr/>
                    <a:lstStyle/>
                    <a:p>
                      <a:r>
                        <a:rPr lang="en-US" sz="1400" dirty="0"/>
                        <a:t>#busses arriving at a bus</a:t>
                      </a:r>
                      <a:r>
                        <a:rPr lang="en-US" sz="1400" baseline="0" dirty="0"/>
                        <a:t> stop within 15 minutes</a:t>
                      </a:r>
                      <a:endParaRPr lang="en-US" sz="1400" dirty="0"/>
                    </a:p>
                  </a:txBody>
                  <a:tcPr marL="68580" marR="68580" marT="34290" marB="34290"/>
                </a:tc>
                <a:tc>
                  <a:txBody>
                    <a:bodyPr/>
                    <a:lstStyle/>
                    <a:p>
                      <a:r>
                        <a:rPr lang="en-US" sz="1400" dirty="0"/>
                        <a:t>Busses tend to bunch up during rush hours and </a:t>
                      </a:r>
                      <a:r>
                        <a:rPr lang="en-US" sz="1400" baseline="0" dirty="0"/>
                        <a:t>during non-rush hours, they are on a schedule</a:t>
                      </a:r>
                      <a:endParaRPr lang="en-US" sz="1400" dirty="0"/>
                    </a:p>
                  </a:txBody>
                  <a:tcPr marL="68580" marR="68580" marT="34290" marB="34290"/>
                </a:tc>
                <a:extLst>
                  <a:ext uri="{0D108BD9-81ED-4DB2-BD59-A6C34878D82A}">
                    <a16:rowId xmlns:a16="http://schemas.microsoft.com/office/drawing/2014/main" val="10002"/>
                  </a:ext>
                </a:extLst>
              </a:tr>
              <a:tr h="891540">
                <a:tc>
                  <a:txBody>
                    <a:bodyPr/>
                    <a:lstStyle/>
                    <a:p>
                      <a:r>
                        <a:rPr lang="en-US" sz="1400" dirty="0"/>
                        <a:t>#parties</a:t>
                      </a:r>
                      <a:r>
                        <a:rPr lang="en-US" sz="1400" baseline="0" dirty="0"/>
                        <a:t> arriving at a restaurant in 10 minutes during prime time (or during non-prime time)</a:t>
                      </a:r>
                      <a:endParaRPr lang="en-US" sz="1400" dirty="0"/>
                    </a:p>
                  </a:txBody>
                  <a:tcPr marL="68580" marR="68580" marT="34290" marB="34290"/>
                </a:tc>
                <a:tc>
                  <a:txBody>
                    <a:bodyPr/>
                    <a:lstStyle/>
                    <a:p>
                      <a:r>
                        <a:rPr lang="en-US" sz="1400" dirty="0"/>
                        <a:t>#people</a:t>
                      </a:r>
                      <a:r>
                        <a:rPr lang="en-US" sz="1400" baseline="0" dirty="0"/>
                        <a:t> arriving at a restaurant in 10 minutes</a:t>
                      </a:r>
                      <a:endParaRPr lang="en-US" sz="1400" dirty="0"/>
                    </a:p>
                  </a:txBody>
                  <a:tcPr marL="68580" marR="68580" marT="34290" marB="34290"/>
                </a:tc>
                <a:tc>
                  <a:txBody>
                    <a:bodyPr/>
                    <a:lstStyle/>
                    <a:p>
                      <a:r>
                        <a:rPr lang="en-US" sz="1400" dirty="0"/>
                        <a:t>Especially</a:t>
                      </a:r>
                      <a:r>
                        <a:rPr lang="en-US" sz="1400" baseline="0" dirty="0"/>
                        <a:t> during prime times, people tend to meet as a family, organization or friend unit</a:t>
                      </a:r>
                      <a:endParaRPr lang="en-US" sz="1400" dirty="0"/>
                    </a:p>
                  </a:txBody>
                  <a:tcPr marL="68580" marR="68580" marT="34290" marB="34290"/>
                </a:tc>
                <a:extLst>
                  <a:ext uri="{0D108BD9-81ED-4DB2-BD59-A6C34878D82A}">
                    <a16:rowId xmlns:a16="http://schemas.microsoft.com/office/drawing/2014/main" val="10003"/>
                  </a:ext>
                </a:extLst>
              </a:tr>
              <a:tr h="685800">
                <a:tc>
                  <a:txBody>
                    <a:bodyPr/>
                    <a:lstStyle/>
                    <a:p>
                      <a:r>
                        <a:rPr lang="en-US" sz="1400" dirty="0"/>
                        <a:t>#car accidents on </a:t>
                      </a:r>
                      <a:r>
                        <a:rPr lang="en-US" sz="1400" baseline="0" dirty="0"/>
                        <a:t>a road under dry conditions at a certain hour of a certain day</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#car accidents in a stretch</a:t>
                      </a:r>
                      <a:r>
                        <a:rPr lang="en-US" sz="1400" baseline="0" dirty="0"/>
                        <a:t> of road under all conditions</a:t>
                      </a:r>
                      <a:endParaRPr lang="en-US" sz="1400" dirty="0"/>
                    </a:p>
                  </a:txBody>
                  <a:tcPr marL="68580" marR="68580" marT="34290" marB="34290"/>
                </a:tc>
                <a:tc>
                  <a:txBody>
                    <a:bodyPr/>
                    <a:lstStyle/>
                    <a:p>
                      <a:r>
                        <a:rPr lang="en-US" sz="1400" dirty="0"/>
                        <a:t>Accident</a:t>
                      </a:r>
                      <a:r>
                        <a:rPr lang="en-US" sz="1400" baseline="0" dirty="0"/>
                        <a:t> rate will depend on weather as well as the time of day and amount of traffic</a:t>
                      </a:r>
                      <a:endParaRPr lang="en-US" sz="1400" dirty="0"/>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260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31FF-2854-4C7C-A969-A0BD899165C7}"/>
              </a:ext>
            </a:extLst>
          </p:cNvPr>
          <p:cNvSpPr>
            <a:spLocks noGrp="1"/>
          </p:cNvSpPr>
          <p:nvPr>
            <p:ph type="title"/>
          </p:nvPr>
        </p:nvSpPr>
        <p:spPr/>
        <p:txBody>
          <a:bodyPr/>
          <a:lstStyle/>
          <a:p>
            <a:r>
              <a:rPr lang="en-US" dirty="0"/>
              <a:t>Expectation, variance and std dev</a:t>
            </a:r>
          </a:p>
        </p:txBody>
      </p:sp>
      <p:sp>
        <p:nvSpPr>
          <p:cNvPr id="3" name="Content Placeholder 2">
            <a:extLst>
              <a:ext uri="{FF2B5EF4-FFF2-40B4-BE49-F238E27FC236}">
                <a16:creationId xmlns:a16="http://schemas.microsoft.com/office/drawing/2014/main" id="{DD8C88E9-6525-4116-8A7E-FDF53C134CC9}"/>
              </a:ext>
            </a:extLst>
          </p:cNvPr>
          <p:cNvSpPr>
            <a:spLocks noGrp="1"/>
          </p:cNvSpPr>
          <p:nvPr>
            <p:ph idx="1"/>
          </p:nvPr>
        </p:nvSpPr>
        <p:spPr>
          <a:xfrm>
            <a:off x="138565" y="1100628"/>
            <a:ext cx="8867783" cy="3579849"/>
          </a:xfrm>
        </p:spPr>
        <p:txBody>
          <a:bodyPr>
            <a:normAutofit/>
          </a:bodyPr>
          <a:lstStyle/>
          <a:p>
            <a:pPr marL="0" indent="0"/>
            <a:r>
              <a:rPr lang="en-US" sz="1800" b="0" dirty="0"/>
              <a:t>Expectation and variance are both 𝜆</a:t>
            </a:r>
            <a:r>
              <a:rPr lang="en-US" sz="1800" b="0" dirty="0">
                <a:latin typeface="SymbolPi" panose="02000500070000020004" pitchFamily="2" charset="0"/>
              </a:rPr>
              <a:t>.</a:t>
            </a:r>
          </a:p>
          <a:p>
            <a:pPr marL="0" indent="0"/>
            <a:r>
              <a:rPr lang="en-US" sz="1800" b="0" dirty="0"/>
              <a:t>Proof for expectation: </a:t>
            </a:r>
            <a:endParaRPr lang="en-US" sz="1800" b="0" dirty="0">
              <a:latin typeface="SymbolPi" panose="02000500070000020004" pitchFamily="2" charset="0"/>
            </a:endParaRPr>
          </a:p>
          <a:p>
            <a:endParaRPr lang="en-US" sz="1800" b="0" dirty="0"/>
          </a:p>
          <a:p>
            <a:pPr marL="0" indent="0"/>
            <a:endParaRPr lang="en-US" sz="1800" b="0" dirty="0"/>
          </a:p>
          <a:p>
            <a:pPr marL="0" indent="0"/>
            <a:r>
              <a:rPr lang="en-US" sz="1800" b="0" dirty="0"/>
              <a:t>These results should not be a surprise if we remember the connection to the binomial where expectation and  the variance are</a:t>
            </a:r>
          </a:p>
          <a:p>
            <a:pPr marL="0" indent="0" algn="ctr"/>
            <a:r>
              <a:rPr lang="en-US" sz="1800" b="0" dirty="0"/>
              <a:t> </a:t>
            </a:r>
            <a:r>
              <a:rPr lang="en-US" sz="1800" b="0" i="1" dirty="0"/>
              <a:t>np</a:t>
            </a:r>
            <a:r>
              <a:rPr lang="en-US" sz="1800" b="0" dirty="0"/>
              <a:t> and </a:t>
            </a:r>
            <a:r>
              <a:rPr lang="en-US" sz="1800" b="0" i="1" dirty="0"/>
              <a:t>np</a:t>
            </a:r>
            <a:r>
              <a:rPr lang="en-US" sz="1800" b="0" dirty="0"/>
              <a:t>(1 </a:t>
            </a:r>
            <a:r>
              <a:rPr lang="en-US" sz="1800" b="0" dirty="0">
                <a:sym typeface="Symbol" panose="05050102010706020507" pitchFamily="18" charset="2"/>
              </a:rPr>
              <a:t> </a:t>
            </a:r>
            <a:r>
              <a:rPr lang="en-US" sz="1800" b="0" i="1" dirty="0"/>
              <a:t>p</a:t>
            </a:r>
            <a:r>
              <a:rPr lang="en-US" sz="1800" b="0" dirty="0"/>
              <a:t>) </a:t>
            </a:r>
          </a:p>
          <a:p>
            <a:pPr marL="0" indent="0"/>
            <a:r>
              <a:rPr lang="en-US" sz="1800" b="0" dirty="0"/>
              <a:t>respectively.</a:t>
            </a:r>
          </a:p>
          <a:p>
            <a:pPr marL="0" indent="0"/>
            <a:r>
              <a:rPr lang="en-US" sz="1800" b="0" dirty="0"/>
              <a:t>[in the latter, remember, p is small, so it too </a:t>
            </a:r>
            <a:r>
              <a:rPr lang="en-US" sz="1800" b="0" dirty="0">
                <a:sym typeface="Symbol" panose="05050102010706020507" pitchFamily="18" charset="2"/>
              </a:rPr>
              <a:t> </a:t>
            </a:r>
            <a:r>
              <a:rPr lang="en-US" sz="1800" b="0" i="1" dirty="0"/>
              <a:t>np.</a:t>
            </a:r>
            <a:r>
              <a:rPr lang="en-US" sz="1800" b="0" dirty="0"/>
              <a:t>]</a:t>
            </a:r>
          </a:p>
        </p:txBody>
      </p:sp>
      <p:sp>
        <p:nvSpPr>
          <p:cNvPr id="4" name="Rectangle 2">
            <a:extLst>
              <a:ext uri="{FF2B5EF4-FFF2-40B4-BE49-F238E27FC236}">
                <a16:creationId xmlns:a16="http://schemas.microsoft.com/office/drawing/2014/main" id="{E7464CE4-CBDF-4EAA-9A98-D08A0AD3DF98}"/>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5" name="Object 4">
            <a:extLst>
              <a:ext uri="{FF2B5EF4-FFF2-40B4-BE49-F238E27FC236}">
                <a16:creationId xmlns:a16="http://schemas.microsoft.com/office/drawing/2014/main" id="{49F45831-9438-4CB9-A77F-3058157E9632}"/>
              </a:ext>
            </a:extLst>
          </p:cNvPr>
          <p:cNvGraphicFramePr>
            <a:graphicFrameLocks noChangeAspect="1"/>
          </p:cNvGraphicFramePr>
          <p:nvPr>
            <p:extLst>
              <p:ext uri="{D42A27DB-BD31-4B8C-83A1-F6EECF244321}">
                <p14:modId xmlns:p14="http://schemas.microsoft.com/office/powerpoint/2010/main" val="2708692871"/>
              </p:ext>
            </p:extLst>
          </p:nvPr>
        </p:nvGraphicFramePr>
        <p:xfrm>
          <a:off x="1794016" y="1707381"/>
          <a:ext cx="5900107" cy="780179"/>
        </p:xfrm>
        <a:graphic>
          <a:graphicData uri="http://schemas.openxmlformats.org/presentationml/2006/ole">
            <mc:AlternateContent xmlns:mc="http://schemas.openxmlformats.org/markup-compatibility/2006">
              <mc:Choice xmlns:v="urn:schemas-microsoft-com:vml" Requires="v">
                <p:oleObj spid="_x0000_s6157" r:id="rId3" imgW="3454400" imgH="457200" progId="Equation.DSMT4">
                  <p:embed/>
                </p:oleObj>
              </mc:Choice>
              <mc:Fallback>
                <p:oleObj r:id="rId3" imgW="3454400" imgH="457200" progId="Equation.DSMT4">
                  <p:embed/>
                  <p:pic>
                    <p:nvPicPr>
                      <p:cNvPr id="5" name="Object 4">
                        <a:extLst>
                          <a:ext uri="{FF2B5EF4-FFF2-40B4-BE49-F238E27FC236}">
                            <a16:creationId xmlns:a16="http://schemas.microsoft.com/office/drawing/2014/main" id="{49F45831-9438-4CB9-A77F-3058157E9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016" y="1707381"/>
                        <a:ext cx="5900107" cy="780179"/>
                      </a:xfrm>
                      <a:prstGeom prst="rect">
                        <a:avLst/>
                      </a:prstGeom>
                      <a:noFill/>
                    </p:spPr>
                  </p:pic>
                </p:oleObj>
              </mc:Fallback>
            </mc:AlternateContent>
          </a:graphicData>
        </a:graphic>
      </p:graphicFrame>
    </p:spTree>
    <p:extLst>
      <p:ext uri="{BB962C8B-B14F-4D97-AF65-F5344CB8AC3E}">
        <p14:creationId xmlns:p14="http://schemas.microsoft.com/office/powerpoint/2010/main" val="2308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Poisson can be used to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77401" y="1100628"/>
                <a:ext cx="8568647" cy="3579849"/>
              </a:xfrm>
            </p:spPr>
            <p:txBody>
              <a:bodyPr>
                <a:normAutofit/>
              </a:bodyPr>
              <a:lstStyle/>
              <a:p>
                <a:pPr marL="385763" indent="-385763">
                  <a:buFont typeface="+mj-lt"/>
                  <a:buAutoNum type="arabicPeriod"/>
                </a:pPr>
                <a:r>
                  <a:rPr lang="en-US" sz="1800" b="0" dirty="0"/>
                  <a:t>Use data (given as a table) to calculate mean</a:t>
                </a:r>
              </a:p>
              <a:p>
                <a:pPr marL="0" indent="0"/>
                <a14:m>
                  <m:oMathPara xmlns:m="http://schemas.openxmlformats.org/officeDocument/2006/math">
                    <m:oMathParaPr>
                      <m:jc m:val="centerGroup"/>
                    </m:oMathParaPr>
                    <m:oMath xmlns:m="http://schemas.openxmlformats.org/officeDocument/2006/math">
                      <m:r>
                        <m:rPr>
                          <m:nor/>
                        </m:rPr>
                        <a:rPr lang="en-US" sz="1800" b="0" dirty="0"/>
                        <m:t>µ</m:t>
                      </m:r>
                      <m:r>
                        <a:rPr lang="en-US" sz="1800" b="0" i="1" dirty="0"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𝑘</m:t>
                          </m:r>
                          <m:r>
                            <a:rPr lang="en-US" sz="1800" b="0" i="1" smtClean="0">
                              <a:latin typeface="Cambria Math" panose="02040503050406030204" pitchFamily="18" charset="0"/>
                            </a:rPr>
                            <m:t>=0</m:t>
                          </m:r>
                        </m:sub>
                        <m:sup>
                          <m:r>
                            <a:rPr lang="en-US" sz="1800" b="0" i="1" smtClean="0">
                              <a:latin typeface="Cambria Math" panose="02040503050406030204" pitchFamily="18" charset="0"/>
                            </a:rPr>
                            <m:t>𝑛</m:t>
                          </m:r>
                        </m:sup>
                        <m:e>
                          <m:r>
                            <a:rPr lang="en-US" sz="1800" b="0" i="1" smtClean="0">
                              <a:latin typeface="Cambria Math" panose="02040503050406030204" pitchFamily="18" charset="0"/>
                            </a:rPr>
                            <m:t>𝑘</m:t>
                          </m:r>
                          <m:r>
                            <a:rPr lang="en-US" sz="1800" b="0" i="1" smtClean="0">
                              <a:latin typeface="Cambria Math" panose="02040503050406030204" pitchFamily="18" charset="0"/>
                            </a:rPr>
                            <m:t>∗</m:t>
                          </m:r>
                          <m:r>
                            <a:rPr lang="en-US" sz="1800" b="0" i="1" smtClean="0">
                              <a:latin typeface="Cambria Math" panose="02040503050406030204" pitchFamily="18" charset="0"/>
                            </a:rPr>
                            <m:t>𝑝</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𝑘</m:t>
                              </m:r>
                            </m:e>
                          </m:d>
                        </m:e>
                      </m:nary>
                    </m:oMath>
                  </m:oMathPara>
                </a14:m>
                <a:endParaRPr lang="en-US" sz="1800" b="0" dirty="0"/>
              </a:p>
              <a:p>
                <a:pPr marL="385763" indent="-385763">
                  <a:buFont typeface="+mj-lt"/>
                  <a:buAutoNum type="arabicPeriod" startAt="2"/>
                </a:pPr>
                <a:r>
                  <a:rPr lang="en-US" sz="1800" b="0" dirty="0"/>
                  <a:t>On same set of axes, graph the data and the Poisson distribution using </a:t>
                </a:r>
                <a14:m>
                  <m:oMath xmlns:m="http://schemas.openxmlformats.org/officeDocument/2006/math">
                    <m:r>
                      <m:rPr>
                        <m:nor/>
                      </m:rPr>
                      <a:rPr lang="en-US" sz="1800" b="0" dirty="0"/>
                      <m:t>µ</m:t>
                    </m:r>
                  </m:oMath>
                </a14:m>
                <a:r>
                  <a:rPr lang="en-US" sz="1800" b="0" dirty="0"/>
                  <a:t> for the parameter </a:t>
                </a:r>
                <a:r>
                  <a:rPr lang="en-US" sz="1800" b="0" dirty="0">
                    <a:sym typeface="Symbol" panose="05050102010706020507" pitchFamily="18" charset="2"/>
                  </a:rPr>
                  <a:t>. </a:t>
                </a:r>
              </a:p>
              <a:p>
                <a:pPr marL="385763" indent="-385763">
                  <a:buFont typeface="+mj-lt"/>
                  <a:buAutoNum type="arabicPeriod" startAt="2"/>
                </a:pPr>
                <a:r>
                  <a:rPr lang="en-US" sz="1800" b="0" dirty="0">
                    <a:sym typeface="Symbol" panose="05050102010706020507" pitchFamily="18" charset="2"/>
                  </a:rPr>
                  <a:t>If the fit is close (expect some discrepancy due to randomness), then you found a good model. </a:t>
                </a:r>
              </a:p>
              <a:p>
                <a:pPr marL="0" indent="0"/>
                <a:r>
                  <a:rPr lang="en-US" sz="1800" b="0" dirty="0">
                    <a:sym typeface="Symbol" panose="05050102010706020507" pitchFamily="18" charset="2"/>
                  </a:rPr>
                  <a:t>Perhaps the next step is to figure out why.</a:t>
                </a:r>
              </a:p>
              <a:p>
                <a:pPr marL="285750" indent="-285750">
                  <a:buFont typeface="Arial" panose="020B0604020202020204" pitchFamily="34" charset="0"/>
                  <a:buChar char="•"/>
                </a:pPr>
                <a:r>
                  <a:rPr lang="en-US" sz="1800" b="0" dirty="0">
                    <a:sym typeface="Symbol" panose="05050102010706020507" pitchFamily="18" charset="2"/>
                  </a:rPr>
                  <a:t>Is there a binomial process behind the curtains?</a:t>
                </a:r>
                <a:endParaRPr lang="en-US" sz="1800" b="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77401" y="1100628"/>
                <a:ext cx="8568647" cy="3579849"/>
              </a:xfrm>
              <a:blipFill>
                <a:blip r:embed="rId2"/>
                <a:stretch>
                  <a:fillRect l="-741" t="-16254"/>
                </a:stretch>
              </a:blipFill>
            </p:spPr>
            <p:txBody>
              <a:bodyPr/>
              <a:lstStyle/>
              <a:p>
                <a:r>
                  <a:rPr lang="en-US">
                    <a:noFill/>
                  </a:rPr>
                  <a:t> </a:t>
                </a:r>
              </a:p>
            </p:txBody>
          </p:sp>
        </mc:Fallback>
      </mc:AlternateContent>
    </p:spTree>
    <p:extLst>
      <p:ext uri="{BB962C8B-B14F-4D97-AF65-F5344CB8AC3E}">
        <p14:creationId xmlns:p14="http://schemas.microsoft.com/office/powerpoint/2010/main" val="402563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4A37-7F6B-7E4D-8E69-483AA9BE7583}"/>
              </a:ext>
            </a:extLst>
          </p:cNvPr>
          <p:cNvSpPr>
            <a:spLocks noGrp="1"/>
          </p:cNvSpPr>
          <p:nvPr>
            <p:ph type="title"/>
          </p:nvPr>
        </p:nvSpPr>
        <p:spPr>
          <a:xfrm>
            <a:off x="822960" y="0"/>
            <a:ext cx="7520940" cy="548640"/>
          </a:xfrm>
        </p:spPr>
        <p:txBody>
          <a:bodyPr/>
          <a:lstStyle/>
          <a:p>
            <a:r>
              <a:rPr lang="en-US" dirty="0"/>
              <a:t>Prussian cavalry revisit</a:t>
            </a:r>
          </a:p>
        </p:txBody>
      </p:sp>
      <p:sp>
        <p:nvSpPr>
          <p:cNvPr id="3" name="Content Placeholder 2">
            <a:extLst>
              <a:ext uri="{FF2B5EF4-FFF2-40B4-BE49-F238E27FC236}">
                <a16:creationId xmlns:a16="http://schemas.microsoft.com/office/drawing/2014/main" id="{7B05D426-7E32-A046-8877-1FB0A2D4ABC2}"/>
              </a:ext>
            </a:extLst>
          </p:cNvPr>
          <p:cNvSpPr>
            <a:spLocks noGrp="1"/>
          </p:cNvSpPr>
          <p:nvPr>
            <p:ph idx="1"/>
          </p:nvPr>
        </p:nvSpPr>
        <p:spPr>
          <a:xfrm>
            <a:off x="-2661" y="796655"/>
            <a:ext cx="4563232" cy="4010834"/>
          </a:xfrm>
        </p:spPr>
        <p:txBody>
          <a:bodyPr>
            <a:normAutofit/>
          </a:bodyPr>
          <a:lstStyle/>
          <a:p>
            <a:r>
              <a:rPr lang="en-US" b="0" dirty="0"/>
              <a:t>In the accompanying Excel file, you will find the raw data as well as calculations.</a:t>
            </a:r>
          </a:p>
          <a:p>
            <a:pPr>
              <a:buAutoNum type="arabicPeriod"/>
            </a:pPr>
            <a:r>
              <a:rPr lang="en-US" b="0" dirty="0"/>
              <a:t>Create a frequency table using </a:t>
            </a:r>
            <a:r>
              <a:rPr lang="en-US" dirty="0" err="1"/>
              <a:t>countif</a:t>
            </a:r>
            <a:endParaRPr lang="en-US" dirty="0"/>
          </a:p>
          <a:p>
            <a:pPr>
              <a:buAutoNum type="arabicPeriod"/>
            </a:pPr>
            <a:r>
              <a:rPr lang="en-US" b="0" dirty="0"/>
              <a:t>Find mean by multiplying each outcome by its frequency, summing and dividing by total # of frequencies.</a:t>
            </a:r>
          </a:p>
          <a:p>
            <a:pPr>
              <a:buAutoNum type="arabicPeriod"/>
            </a:pPr>
            <a:r>
              <a:rPr lang="en-US" b="0" dirty="0"/>
              <a:t>The mean is our parameter 𝜆 for Poisson.</a:t>
            </a:r>
          </a:p>
          <a:p>
            <a:pPr>
              <a:buAutoNum type="arabicPeriod"/>
            </a:pPr>
            <a:r>
              <a:rPr lang="en-US" b="0" dirty="0"/>
              <a:t>Earlier we compared the experimental and predicted frequencies.</a:t>
            </a:r>
          </a:p>
          <a:p>
            <a:pPr>
              <a:buAutoNum type="arabicPeriod"/>
            </a:pPr>
            <a:r>
              <a:rPr lang="en-US" b="0" dirty="0"/>
              <a:t>Here is graph with relative frequencies from data and the Poisson probabilities. </a:t>
            </a:r>
          </a:p>
          <a:p>
            <a:pPr>
              <a:buAutoNum type="arabicPeriod"/>
            </a:pPr>
            <a:r>
              <a:rPr lang="en-US" b="0" dirty="0"/>
              <a:t>As you can see, the model is a good fit.</a:t>
            </a:r>
          </a:p>
        </p:txBody>
      </p:sp>
      <p:graphicFrame>
        <p:nvGraphicFramePr>
          <p:cNvPr id="4" name="Chart 3">
            <a:extLst>
              <a:ext uri="{FF2B5EF4-FFF2-40B4-BE49-F238E27FC236}">
                <a16:creationId xmlns:a16="http://schemas.microsoft.com/office/drawing/2014/main" id="{AAC5868F-0A03-E448-B1A8-749E0C0238B7}"/>
              </a:ext>
            </a:extLst>
          </p:cNvPr>
          <p:cNvGraphicFramePr>
            <a:graphicFrameLocks/>
          </p:cNvGraphicFramePr>
          <p:nvPr>
            <p:extLst>
              <p:ext uri="{D42A27DB-BD31-4B8C-83A1-F6EECF244321}">
                <p14:modId xmlns:p14="http://schemas.microsoft.com/office/powerpoint/2010/main" val="1633266293"/>
              </p:ext>
            </p:extLst>
          </p:nvPr>
        </p:nvGraphicFramePr>
        <p:xfrm>
          <a:off x="4583430" y="409601"/>
          <a:ext cx="4418383" cy="47849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15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63" y="280577"/>
            <a:ext cx="7886700" cy="994172"/>
          </a:xfrm>
        </p:spPr>
        <p:txBody>
          <a:bodyPr/>
          <a:lstStyle/>
          <a:p>
            <a:r>
              <a:rPr lang="en-US" dirty="0"/>
              <a:t>Airlines losing luggage</a:t>
            </a:r>
          </a:p>
        </p:txBody>
      </p:sp>
      <p:sp>
        <p:nvSpPr>
          <p:cNvPr id="3" name="Content Placeholder 2"/>
          <p:cNvSpPr>
            <a:spLocks noGrp="1"/>
          </p:cNvSpPr>
          <p:nvPr>
            <p:ph idx="1"/>
          </p:nvPr>
        </p:nvSpPr>
        <p:spPr>
          <a:xfrm>
            <a:off x="464263" y="1141153"/>
            <a:ext cx="7886700" cy="3800942"/>
          </a:xfrm>
        </p:spPr>
        <p:txBody>
          <a:bodyPr>
            <a:normAutofit/>
          </a:bodyPr>
          <a:lstStyle/>
          <a:p>
            <a:pPr marL="0" indent="0"/>
            <a:r>
              <a:rPr lang="en-US" b="0" dirty="0"/>
              <a:t>Given weekly luggage losses by commuter airline (see excel file)</a:t>
            </a:r>
          </a:p>
          <a:p>
            <a:pPr marL="385763" indent="-385763">
              <a:buFont typeface="+mj-lt"/>
              <a:buAutoNum type="arabicPeriod"/>
            </a:pPr>
            <a:r>
              <a:rPr lang="en-US" b="0" dirty="0"/>
              <a:t>Use raw data, create frequency table -&gt;</a:t>
            </a:r>
          </a:p>
          <a:p>
            <a:pPr marL="385763" indent="-385763">
              <a:buFont typeface="+mj-lt"/>
              <a:buAutoNum type="arabicPeriod"/>
            </a:pPr>
            <a:r>
              <a:rPr lang="en-US" b="0" dirty="0"/>
              <a:t>Use table to get µ = 1.44 (~1 ½ bags lost per </a:t>
            </a:r>
            <a:r>
              <a:rPr lang="en-US" b="0" dirty="0" err="1"/>
              <a:t>wk</a:t>
            </a:r>
            <a:r>
              <a:rPr lang="en-US" b="0" dirty="0"/>
              <a:t>)</a:t>
            </a:r>
          </a:p>
          <a:p>
            <a:pPr marL="385763" indent="-385763">
              <a:buFont typeface="+mj-lt"/>
              <a:buAutoNum type="arabicPeriod"/>
            </a:pPr>
            <a:r>
              <a:rPr lang="en-US" b="0" dirty="0"/>
              <a:t>Graph the data and the Poisson formula results on the same graph</a:t>
            </a:r>
          </a:p>
          <a:p>
            <a:pPr marL="385763" indent="-385763">
              <a:buFont typeface="+mj-lt"/>
              <a:buAutoNum type="arabicPeriod"/>
            </a:pPr>
            <a:r>
              <a:rPr lang="en-US" b="0" dirty="0"/>
              <a:t>It is pretty good fit, </a:t>
            </a:r>
          </a:p>
          <a:p>
            <a:pPr marL="0" indent="0"/>
            <a:r>
              <a:rPr lang="en-US" b="0" dirty="0"/>
              <a:t>      so we accept the model.</a:t>
            </a:r>
          </a:p>
          <a:p>
            <a:pPr marL="0" indent="0"/>
            <a:r>
              <a:rPr lang="en-US" dirty="0"/>
              <a:t>5. Next we ask:</a:t>
            </a:r>
          </a:p>
          <a:p>
            <a:pPr lvl="1"/>
            <a:r>
              <a:rPr lang="en-US" dirty="0"/>
              <a:t>How are bags lost?</a:t>
            </a:r>
          </a:p>
          <a:p>
            <a:pPr lvl="1"/>
            <a:r>
              <a:rPr lang="en-US" dirty="0"/>
              <a:t>Is there an underlying</a:t>
            </a:r>
          </a:p>
          <a:p>
            <a:pPr marL="342900" lvl="1" indent="0">
              <a:buNone/>
            </a:pPr>
            <a:r>
              <a:rPr lang="en-US" dirty="0"/>
              <a:t>   binomial process?</a:t>
            </a:r>
          </a:p>
        </p:txBody>
      </p:sp>
      <p:graphicFrame>
        <p:nvGraphicFramePr>
          <p:cNvPr id="4" name="Table 3"/>
          <p:cNvGraphicFramePr>
            <a:graphicFrameLocks noGrp="1"/>
          </p:cNvGraphicFramePr>
          <p:nvPr>
            <p:extLst>
              <p:ext uri="{D42A27DB-BD31-4B8C-83A1-F6EECF244321}">
                <p14:modId xmlns:p14="http://schemas.microsoft.com/office/powerpoint/2010/main" val="4075150698"/>
              </p:ext>
            </p:extLst>
          </p:nvPr>
        </p:nvGraphicFramePr>
        <p:xfrm>
          <a:off x="6982416" y="201749"/>
          <a:ext cx="2013503" cy="1878808"/>
        </p:xfrm>
        <a:graphic>
          <a:graphicData uri="http://schemas.openxmlformats.org/drawingml/2006/table">
            <a:tbl>
              <a:tblPr>
                <a:tableStyleId>{5C22544A-7EE6-4342-B048-85BDC9FD1C3A}</a:tableStyleId>
              </a:tblPr>
              <a:tblGrid>
                <a:gridCol w="1093541">
                  <a:extLst>
                    <a:ext uri="{9D8B030D-6E8A-4147-A177-3AD203B41FA5}">
                      <a16:colId xmlns:a16="http://schemas.microsoft.com/office/drawing/2014/main" val="20000"/>
                    </a:ext>
                  </a:extLst>
                </a:gridCol>
                <a:gridCol w="919962">
                  <a:extLst>
                    <a:ext uri="{9D8B030D-6E8A-4147-A177-3AD203B41FA5}">
                      <a16:colId xmlns:a16="http://schemas.microsoft.com/office/drawing/2014/main" val="20001"/>
                    </a:ext>
                  </a:extLst>
                </a:gridCol>
              </a:tblGrid>
              <a:tr h="464344">
                <a:tc>
                  <a:txBody>
                    <a:bodyPr/>
                    <a:lstStyle/>
                    <a:p>
                      <a:pPr algn="l" fontAlgn="b"/>
                      <a:r>
                        <a:rPr lang="en-US" sz="1500" u="none" strike="noStrike">
                          <a:effectLst/>
                        </a:rPr>
                        <a:t>#of bags lost</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500" u="none" strike="noStrike">
                          <a:effectLst/>
                        </a:rPr>
                        <a:t>frequency</a:t>
                      </a:r>
                      <a:endParaRPr lang="en-US" sz="15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235744">
                <a:tc>
                  <a:txBody>
                    <a:bodyPr/>
                    <a:lstStyle/>
                    <a:p>
                      <a:pPr algn="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9</a:t>
                      </a:r>
                      <a:endParaRPr lang="en-US" sz="15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35744">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13</a:t>
                      </a:r>
                      <a:endParaRPr lang="en-US" sz="15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235744">
                <a:tc>
                  <a:txBody>
                    <a:bodyPr/>
                    <a:lstStyle/>
                    <a:p>
                      <a:pPr algn="r" fontAlgn="b"/>
                      <a:r>
                        <a:rPr lang="en-US" sz="1500" u="none" strike="noStrike">
                          <a:effectLst/>
                        </a:rPr>
                        <a:t>2</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10</a:t>
                      </a:r>
                      <a:endParaRPr lang="en-US" sz="15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235744">
                <a:tc>
                  <a:txBody>
                    <a:bodyPr/>
                    <a:lstStyle/>
                    <a:p>
                      <a:pPr algn="r" fontAlgn="b"/>
                      <a:r>
                        <a:rPr lang="en-US" sz="1500" u="none" strike="noStrike" dirty="0">
                          <a:effectLst/>
                        </a:rPr>
                        <a:t>3</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5</a:t>
                      </a:r>
                      <a:endParaRPr lang="en-US" sz="15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235744">
                <a:tc>
                  <a:txBody>
                    <a:bodyPr/>
                    <a:lstStyle/>
                    <a:p>
                      <a:pPr algn="r" fontAlgn="b"/>
                      <a:r>
                        <a:rPr lang="en-US" sz="1500" u="none" strike="noStrike" dirty="0">
                          <a:effectLst/>
                        </a:rPr>
                        <a:t>4</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2</a:t>
                      </a:r>
                      <a:endParaRPr lang="en-US" sz="15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235744">
                <a:tc>
                  <a:txBody>
                    <a:bodyPr/>
                    <a:lstStyle/>
                    <a:p>
                      <a:pPr algn="l" fontAlgn="b"/>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dirty="0">
                          <a:effectLst/>
                        </a:rPr>
                        <a:t>39</a:t>
                      </a:r>
                      <a:endParaRPr lang="en-US" sz="15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6"/>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539695913"/>
              </p:ext>
            </p:extLst>
          </p:nvPr>
        </p:nvGraphicFramePr>
        <p:xfrm>
          <a:off x="3754896" y="2476185"/>
          <a:ext cx="4924841" cy="2651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98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546"/>
            <a:ext cx="7886700" cy="994172"/>
          </a:xfrm>
        </p:spPr>
        <p:txBody>
          <a:bodyPr/>
          <a:lstStyle/>
          <a:p>
            <a:r>
              <a:rPr lang="en-US" dirty="0"/>
              <a:t>Airplane crashes (1 of 4)</a:t>
            </a:r>
          </a:p>
        </p:txBody>
      </p:sp>
      <p:sp>
        <p:nvSpPr>
          <p:cNvPr id="3" name="Content Placeholder 2"/>
          <p:cNvSpPr>
            <a:spLocks noGrp="1"/>
          </p:cNvSpPr>
          <p:nvPr>
            <p:ph idx="1"/>
          </p:nvPr>
        </p:nvSpPr>
        <p:spPr>
          <a:xfrm>
            <a:off x="196645" y="927881"/>
            <a:ext cx="8603226" cy="2218442"/>
          </a:xfrm>
        </p:spPr>
        <p:txBody>
          <a:bodyPr>
            <a:noAutofit/>
          </a:bodyPr>
          <a:lstStyle/>
          <a:p>
            <a:pPr marL="0" indent="0"/>
            <a:r>
              <a:rPr lang="en-US" sz="1800" b="0" dirty="0"/>
              <a:t>Fatal commercial airplane crashes worldwide occur at rate of ~10 per yr. </a:t>
            </a:r>
          </a:p>
          <a:p>
            <a:pPr marL="0" indent="0"/>
            <a:r>
              <a:rPr lang="en-US" sz="1800" b="0" dirty="0"/>
              <a:t>http://www.planecrashinfo.com/cause.htm</a:t>
            </a:r>
          </a:p>
          <a:p>
            <a:pPr marL="385763" indent="-385763">
              <a:buFont typeface="+mj-lt"/>
              <a:buAutoNum type="arabicPeriod"/>
            </a:pPr>
            <a:r>
              <a:rPr lang="en-US" sz="1800" b="0" dirty="0"/>
              <a:t>Give 2 reasons for assuming that such crashes are Poisson events and 2 reasons that question the use of Poisson.</a:t>
            </a:r>
          </a:p>
          <a:p>
            <a:pPr marL="385763" indent="-385763">
              <a:buFont typeface="+mj-lt"/>
              <a:buAutoNum type="arabicPeriod"/>
            </a:pPr>
            <a:r>
              <a:rPr lang="en-US" sz="1800" b="0" dirty="0"/>
              <a:t>What is the probability that six or more crashes will occur next year?</a:t>
            </a:r>
          </a:p>
        </p:txBody>
      </p:sp>
    </p:spTree>
    <p:extLst>
      <p:ext uri="{BB962C8B-B14F-4D97-AF65-F5344CB8AC3E}">
        <p14:creationId xmlns:p14="http://schemas.microsoft.com/office/powerpoint/2010/main" val="96927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414"/>
            <a:ext cx="7886700" cy="994172"/>
          </a:xfrm>
        </p:spPr>
        <p:txBody>
          <a:bodyPr/>
          <a:lstStyle/>
          <a:p>
            <a:r>
              <a:rPr lang="en-US" dirty="0"/>
              <a:t>Airplane crashes (2 of 4)</a:t>
            </a:r>
          </a:p>
        </p:txBody>
      </p:sp>
      <p:sp>
        <p:nvSpPr>
          <p:cNvPr id="3" name="Content Placeholder 2"/>
          <p:cNvSpPr>
            <a:spLocks noGrp="1"/>
          </p:cNvSpPr>
          <p:nvPr>
            <p:ph idx="1"/>
          </p:nvPr>
        </p:nvSpPr>
        <p:spPr>
          <a:xfrm>
            <a:off x="358398" y="1034923"/>
            <a:ext cx="8427203" cy="3978866"/>
          </a:xfrm>
        </p:spPr>
        <p:txBody>
          <a:bodyPr>
            <a:normAutofit/>
          </a:bodyPr>
          <a:lstStyle/>
          <a:p>
            <a:pPr marL="0" indent="0"/>
            <a:r>
              <a:rPr lang="en-US" b="0" dirty="0"/>
              <a:t>Fatal commercial airplane crashes worldwide occur at rate of ~10 per yr. </a:t>
            </a:r>
          </a:p>
          <a:p>
            <a:pPr marL="385763" indent="-385763">
              <a:buFont typeface="+mj-lt"/>
              <a:buAutoNum type="arabicPeriod"/>
            </a:pPr>
            <a:r>
              <a:rPr lang="en-US" b="0" dirty="0"/>
              <a:t>Give 2 reasons for assuming that such crashes are Poisson events and 2 reasons that question the use of Poisson.</a:t>
            </a:r>
          </a:p>
          <a:p>
            <a:pPr marL="0" indent="0"/>
            <a:r>
              <a:rPr lang="en-US" b="0" dirty="0"/>
              <a:t>Poisson:</a:t>
            </a:r>
          </a:p>
          <a:p>
            <a:r>
              <a:rPr lang="en-US" b="0" dirty="0"/>
              <a:t>Rate does change within a year (higher during periods of extreme weather), but this problem asks what happens within one year. Rate is not going to change much from year to year.</a:t>
            </a:r>
          </a:p>
          <a:p>
            <a:r>
              <a:rPr lang="en-US" b="0" dirty="0"/>
              <a:t>For much of the last 20 years, crashes are isolated events; specific kinds of planes have not had vulnerabilities that result in a string of crashes.</a:t>
            </a:r>
          </a:p>
          <a:p>
            <a:pPr marL="0" indent="0" algn="ctr"/>
            <a:r>
              <a:rPr lang="en-US" b="0" dirty="0"/>
              <a:t>(as has happened in previous decades, see for instance problems with DC10:</a:t>
            </a:r>
          </a:p>
          <a:p>
            <a:pPr marL="0" indent="0" algn="ctr"/>
            <a:r>
              <a:rPr lang="en-US" b="0" dirty="0"/>
              <a:t>http://www.erebus.co.nz/background/mcdonnelldouglasdc10.aspx) </a:t>
            </a:r>
          </a:p>
          <a:p>
            <a:pPr marL="0" indent="0"/>
            <a:r>
              <a:rPr lang="en-US" b="0" dirty="0"/>
              <a:t>However, there were 2 major crashes with Boeing 737 Max, that led to its grounding.</a:t>
            </a:r>
          </a:p>
        </p:txBody>
      </p:sp>
    </p:spTree>
    <p:extLst>
      <p:ext uri="{BB962C8B-B14F-4D97-AF65-F5344CB8AC3E}">
        <p14:creationId xmlns:p14="http://schemas.microsoft.com/office/powerpoint/2010/main" val="360590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lstStyle/>
          <a:p>
            <a:r>
              <a:rPr lang="en-US" dirty="0"/>
              <a:t>Airplane crashes (3 of 4)</a:t>
            </a:r>
          </a:p>
        </p:txBody>
      </p:sp>
      <p:sp>
        <p:nvSpPr>
          <p:cNvPr id="3" name="Content Placeholder 2"/>
          <p:cNvSpPr>
            <a:spLocks noGrp="1"/>
          </p:cNvSpPr>
          <p:nvPr>
            <p:ph idx="1"/>
          </p:nvPr>
        </p:nvSpPr>
        <p:spPr>
          <a:xfrm>
            <a:off x="339048" y="906199"/>
            <a:ext cx="8527550" cy="3690191"/>
          </a:xfrm>
        </p:spPr>
        <p:txBody>
          <a:bodyPr/>
          <a:lstStyle/>
          <a:p>
            <a:pPr marL="0" indent="0"/>
            <a:r>
              <a:rPr lang="en-US" b="0" dirty="0"/>
              <a:t>Fatal commercial airplane crashes worldwide occur at rate of ~10 per yr. </a:t>
            </a:r>
          </a:p>
          <a:p>
            <a:pPr marL="385763" indent="-385763">
              <a:buFont typeface="+mj-lt"/>
              <a:buAutoNum type="arabicPeriod"/>
            </a:pPr>
            <a:r>
              <a:rPr lang="en-US" b="0" dirty="0"/>
              <a:t>Give 2 reasons for assuming that such crashes are Poisson events and 2 reasons that question the use of Poisson.</a:t>
            </a:r>
          </a:p>
          <a:p>
            <a:pPr marL="0" indent="0"/>
            <a:r>
              <a:rPr lang="en-US" b="0" dirty="0"/>
              <a:t>Not Poisson:</a:t>
            </a:r>
          </a:p>
          <a:p>
            <a:r>
              <a:rPr lang="en-US" b="0" dirty="0"/>
              <a:t>Rate does change within a year, especially if a country has areas of harsh weather in the winter. Also planes tend to travel full (and hence are more likely to crash) during holiday times. But if the period of measurement is 1 year, we can ignore.</a:t>
            </a:r>
          </a:p>
          <a:p>
            <a:r>
              <a:rPr lang="en-US" b="0" dirty="0"/>
              <a:t>Planes on occasion will crash into each other (hence not independent), but this has become extremely rare, especially among large commercial planes.</a:t>
            </a:r>
          </a:p>
        </p:txBody>
      </p:sp>
    </p:spTree>
    <p:extLst>
      <p:ext uri="{BB962C8B-B14F-4D97-AF65-F5344CB8AC3E}">
        <p14:creationId xmlns:p14="http://schemas.microsoft.com/office/powerpoint/2010/main" val="296552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964"/>
            <a:ext cx="7886700" cy="994172"/>
          </a:xfrm>
        </p:spPr>
        <p:txBody>
          <a:bodyPr/>
          <a:lstStyle/>
          <a:p>
            <a:r>
              <a:rPr lang="en-US" dirty="0"/>
              <a:t>Airplane crashes (4 of 4)</a:t>
            </a:r>
          </a:p>
        </p:txBody>
      </p:sp>
      <p:sp>
        <p:nvSpPr>
          <p:cNvPr id="3" name="Content Placeholder 2"/>
          <p:cNvSpPr>
            <a:spLocks noGrp="1"/>
          </p:cNvSpPr>
          <p:nvPr>
            <p:ph idx="1"/>
          </p:nvPr>
        </p:nvSpPr>
        <p:spPr>
          <a:xfrm>
            <a:off x="506437" y="1091136"/>
            <a:ext cx="8008913" cy="3471138"/>
          </a:xfrm>
        </p:spPr>
        <p:txBody>
          <a:bodyPr>
            <a:normAutofit/>
          </a:bodyPr>
          <a:lstStyle/>
          <a:p>
            <a:pPr marL="0" indent="0"/>
            <a:r>
              <a:rPr lang="en-US" b="0" dirty="0"/>
              <a:t>Fatal commercial airplane crashes worldwide occur at rate of ~10 per yr. </a:t>
            </a:r>
          </a:p>
          <a:p>
            <a:pPr marL="385763" indent="-385763">
              <a:buFont typeface="+mj-lt"/>
              <a:buAutoNum type="arabicPeriod" startAt="2"/>
            </a:pPr>
            <a:r>
              <a:rPr lang="en-US" b="0" dirty="0"/>
              <a:t>What is the probability that 6 or more crashes will occur next year?</a:t>
            </a:r>
          </a:p>
          <a:p>
            <a:pPr marL="0" indent="0"/>
            <a:r>
              <a:rPr lang="en-US" b="0" dirty="0"/>
              <a:t>This is a Poisson problem:</a:t>
            </a:r>
          </a:p>
          <a:p>
            <a:pPr marL="0" indent="0"/>
            <a:r>
              <a:rPr lang="en-US" b="0" dirty="0"/>
              <a:t>P(X</a:t>
            </a:r>
            <a:r>
              <a:rPr lang="en-US" b="0" baseline="-25000" dirty="0"/>
              <a:t> </a:t>
            </a:r>
            <a:r>
              <a:rPr lang="en-US" b="0" dirty="0"/>
              <a:t>≥ 6)=1−P(X=0, 1, 2, 3, 4 or 5)</a:t>
            </a:r>
          </a:p>
          <a:p>
            <a:pPr marL="0" indent="0"/>
            <a:r>
              <a:rPr lang="en-US" b="0" dirty="0"/>
              <a:t>=1−e</a:t>
            </a:r>
            <a:r>
              <a:rPr lang="en-US" b="0" baseline="30000" dirty="0"/>
              <a:t>−10</a:t>
            </a:r>
            <a:r>
              <a:rPr lang="en-US" b="0" dirty="0"/>
              <a:t>(1+10/1+10</a:t>
            </a:r>
            <a:r>
              <a:rPr lang="en-US" b="0" baseline="30000" dirty="0"/>
              <a:t>2</a:t>
            </a:r>
            <a:r>
              <a:rPr lang="en-US" b="0" dirty="0"/>
              <a:t>/2+10</a:t>
            </a:r>
            <a:r>
              <a:rPr lang="en-US" b="0" baseline="30000" dirty="0"/>
              <a:t>3</a:t>
            </a:r>
            <a:r>
              <a:rPr lang="en-US" b="0" dirty="0"/>
              <a:t>/6+10</a:t>
            </a:r>
            <a:r>
              <a:rPr lang="en-US" b="0" baseline="30000" dirty="0"/>
              <a:t>4</a:t>
            </a:r>
            <a:r>
              <a:rPr lang="en-US" b="0" dirty="0"/>
              <a:t>/24+10</a:t>
            </a:r>
            <a:r>
              <a:rPr lang="en-US" b="0" baseline="30000" dirty="0"/>
              <a:t>5</a:t>
            </a:r>
            <a:r>
              <a:rPr lang="en-US" b="0" dirty="0"/>
              <a:t>/120) = .9329</a:t>
            </a:r>
          </a:p>
          <a:p>
            <a:pPr marL="0" indent="0"/>
            <a:r>
              <a:rPr lang="en-US" b="0" dirty="0"/>
              <a:t>So there is a 93% chance that 6 or more crashes will occur next year.</a:t>
            </a:r>
          </a:p>
          <a:p>
            <a:pPr marL="0" indent="0"/>
            <a:r>
              <a:rPr lang="en-US" sz="1800" b="0" dirty="0"/>
              <a:t>Here are the Excel commands:</a:t>
            </a:r>
          </a:p>
          <a:p>
            <a:pPr marL="0" indent="0"/>
            <a:r>
              <a:rPr lang="en-US" sz="1800" b="0" dirty="0"/>
              <a:t>=1-EXP(-10)*(1+10/1+10^2/2+10^3/6+10^4/24+10^5/120)</a:t>
            </a:r>
          </a:p>
          <a:p>
            <a:pPr marL="0" indent="0"/>
            <a:r>
              <a:rPr lang="en-US" sz="1800" b="0" dirty="0"/>
              <a:t>=1-POISSON.DIST(5,10,TRUE)</a:t>
            </a:r>
          </a:p>
        </p:txBody>
      </p:sp>
    </p:spTree>
    <p:extLst>
      <p:ext uri="{BB962C8B-B14F-4D97-AF65-F5344CB8AC3E}">
        <p14:creationId xmlns:p14="http://schemas.microsoft.com/office/powerpoint/2010/main" val="52927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A76B-B216-824E-A512-D6C3BB68F644}"/>
              </a:ext>
            </a:extLst>
          </p:cNvPr>
          <p:cNvSpPr>
            <a:spLocks noGrp="1"/>
          </p:cNvSpPr>
          <p:nvPr>
            <p:ph type="title"/>
          </p:nvPr>
        </p:nvSpPr>
        <p:spPr/>
        <p:txBody>
          <a:bodyPr/>
          <a:lstStyle/>
          <a:p>
            <a:r>
              <a:rPr lang="en-US" dirty="0"/>
              <a:t>What Is the Poisson Distribution?</a:t>
            </a:r>
          </a:p>
        </p:txBody>
      </p:sp>
      <p:sp>
        <p:nvSpPr>
          <p:cNvPr id="3" name="Content Placeholder 2">
            <a:extLst>
              <a:ext uri="{FF2B5EF4-FFF2-40B4-BE49-F238E27FC236}">
                <a16:creationId xmlns:a16="http://schemas.microsoft.com/office/drawing/2014/main" id="{9ECC1AB8-BC82-5C43-BC4D-CB6417199B58}"/>
              </a:ext>
            </a:extLst>
          </p:cNvPr>
          <p:cNvSpPr>
            <a:spLocks noGrp="1"/>
          </p:cNvSpPr>
          <p:nvPr>
            <p:ph idx="1"/>
          </p:nvPr>
        </p:nvSpPr>
        <p:spPr>
          <a:xfrm>
            <a:off x="174660" y="1100628"/>
            <a:ext cx="8825501" cy="3579849"/>
          </a:xfrm>
        </p:spPr>
        <p:txBody>
          <a:bodyPr/>
          <a:lstStyle/>
          <a:p>
            <a:r>
              <a:rPr lang="en-US" b="0" dirty="0"/>
              <a:t>Poisson distribution is a limiting form of the binomial distribution in which n, the number of trials, becomes very large &amp; p, the probability of success of the event is very small.</a:t>
            </a:r>
          </a:p>
          <a:p>
            <a:r>
              <a:rPr lang="en-US" b="0" dirty="0"/>
              <a:t>Let’s imagine various radioactive substances that make clicks on a Geiger Counter.</a:t>
            </a:r>
          </a:p>
          <a:p>
            <a:r>
              <a:rPr lang="en-US" b="0" dirty="0"/>
              <a:t>Let lambda denote the average # of clicks in one second. For lambda =1, 2, 4, 5 and 6, the # of clicks in one second has the set of distributions depicted below.</a:t>
            </a:r>
          </a:p>
          <a:p>
            <a:r>
              <a:rPr lang="en-US" b="0" dirty="0"/>
              <a:t>For each distribution where lambda &gt;2, note how the outcome with highest probability corresponds to its lambda.</a:t>
            </a:r>
          </a:p>
        </p:txBody>
      </p:sp>
      <p:pic>
        <p:nvPicPr>
          <p:cNvPr id="5" name="Picture 4">
            <a:extLst>
              <a:ext uri="{FF2B5EF4-FFF2-40B4-BE49-F238E27FC236}">
                <a16:creationId xmlns:a16="http://schemas.microsoft.com/office/drawing/2014/main" id="{F202C8E1-B6CD-214F-9298-EE3E9F9DDA0C}"/>
              </a:ext>
            </a:extLst>
          </p:cNvPr>
          <p:cNvPicPr>
            <a:picLocks noChangeAspect="1"/>
          </p:cNvPicPr>
          <p:nvPr/>
        </p:nvPicPr>
        <p:blipFill rotWithShape="1">
          <a:blip r:embed="rId2"/>
          <a:srcRect t="15084" b="6302"/>
          <a:stretch/>
        </p:blipFill>
        <p:spPr>
          <a:xfrm>
            <a:off x="0" y="3278151"/>
            <a:ext cx="9144000" cy="3579849"/>
          </a:xfrm>
          <a:prstGeom prst="rect">
            <a:avLst/>
          </a:prstGeom>
        </p:spPr>
      </p:pic>
    </p:spTree>
    <p:extLst>
      <p:ext uri="{BB962C8B-B14F-4D97-AF65-F5344CB8AC3E}">
        <p14:creationId xmlns:p14="http://schemas.microsoft.com/office/powerpoint/2010/main" val="40816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CB2A-D8DD-444C-A1BC-4C1EDF0C0AB8}"/>
              </a:ext>
            </a:extLst>
          </p:cNvPr>
          <p:cNvSpPr>
            <a:spLocks noGrp="1"/>
          </p:cNvSpPr>
          <p:nvPr>
            <p:ph type="title"/>
          </p:nvPr>
        </p:nvSpPr>
        <p:spPr>
          <a:xfrm>
            <a:off x="257431" y="208047"/>
            <a:ext cx="7886700" cy="994172"/>
          </a:xfrm>
        </p:spPr>
        <p:txBody>
          <a:bodyPr/>
          <a:lstStyle/>
          <a:p>
            <a:r>
              <a:rPr lang="en-US" dirty="0"/>
              <a:t>Busy restaurant during peak time</a:t>
            </a:r>
          </a:p>
        </p:txBody>
      </p:sp>
      <p:sp>
        <p:nvSpPr>
          <p:cNvPr id="3" name="Content Placeholder 2">
            <a:extLst>
              <a:ext uri="{FF2B5EF4-FFF2-40B4-BE49-F238E27FC236}">
                <a16:creationId xmlns:a16="http://schemas.microsoft.com/office/drawing/2014/main" id="{CD031A8E-1575-4842-9549-B1CB89A73732}"/>
              </a:ext>
            </a:extLst>
          </p:cNvPr>
          <p:cNvSpPr>
            <a:spLocks noGrp="1"/>
          </p:cNvSpPr>
          <p:nvPr>
            <p:ph idx="1"/>
          </p:nvPr>
        </p:nvSpPr>
        <p:spPr>
          <a:xfrm>
            <a:off x="135017" y="1037749"/>
            <a:ext cx="7886700" cy="3937517"/>
          </a:xfrm>
        </p:spPr>
        <p:txBody>
          <a:bodyPr>
            <a:normAutofit/>
          </a:bodyPr>
          <a:lstStyle/>
          <a:p>
            <a:pPr marL="0" indent="0"/>
            <a:r>
              <a:rPr lang="en-US" sz="1800" b="0" dirty="0"/>
              <a:t>4 parties arrive on average every 10 minutes at a busy restaurant on a Friday evening. For a given 10-minute period, what is chance that</a:t>
            </a:r>
          </a:p>
          <a:p>
            <a:pPr marL="385763" indent="-385763">
              <a:buFont typeface="+mj-lt"/>
              <a:buAutoNum type="arabicPeriod"/>
            </a:pPr>
            <a:r>
              <a:rPr lang="en-US" sz="1800" b="0" dirty="0"/>
              <a:t>No parties arrive?</a:t>
            </a:r>
          </a:p>
          <a:p>
            <a:pPr marL="385763" indent="-385763">
              <a:buFont typeface="+mj-lt"/>
              <a:buAutoNum type="arabicPeriod"/>
            </a:pPr>
            <a:r>
              <a:rPr lang="en-US" sz="1800" b="0" dirty="0"/>
              <a:t>At most 1 party arrives?</a:t>
            </a:r>
          </a:p>
          <a:p>
            <a:pPr marL="385763" indent="-385763">
              <a:buFont typeface="+mj-lt"/>
              <a:buAutoNum type="arabicPeriod"/>
            </a:pPr>
            <a:r>
              <a:rPr lang="en-US" sz="1800" b="0" dirty="0"/>
              <a:t>2 parties arrive?</a:t>
            </a:r>
          </a:p>
          <a:p>
            <a:pPr marL="385763" indent="-385763">
              <a:buFont typeface="+mj-lt"/>
              <a:buAutoNum type="arabicPeriod"/>
            </a:pPr>
            <a:r>
              <a:rPr lang="en-US" sz="1800" b="0" dirty="0"/>
              <a:t>At least 4 parties arrive?</a:t>
            </a:r>
          </a:p>
          <a:p>
            <a:pPr marL="385763" indent="-385763">
              <a:buFont typeface="+mj-lt"/>
              <a:buAutoNum type="arabicPeriod"/>
            </a:pPr>
            <a:r>
              <a:rPr lang="en-US" sz="1800" b="0" dirty="0"/>
              <a:t>At least 8 parties arrive?</a:t>
            </a:r>
          </a:p>
          <a:p>
            <a:pPr marL="0" indent="0"/>
            <a:r>
              <a:rPr lang="en-US" sz="1800" b="0" dirty="0"/>
              <a:t>In Excel sheet-&gt;, you will</a:t>
            </a:r>
          </a:p>
          <a:p>
            <a:pPr marL="0" indent="0"/>
            <a:r>
              <a:rPr lang="en-US" sz="1800" b="0" dirty="0"/>
              <a:t>find the answers and commands</a:t>
            </a:r>
          </a:p>
        </p:txBody>
      </p:sp>
      <p:graphicFrame>
        <p:nvGraphicFramePr>
          <p:cNvPr id="4" name="Object 3">
            <a:extLst>
              <a:ext uri="{FF2B5EF4-FFF2-40B4-BE49-F238E27FC236}">
                <a16:creationId xmlns:a16="http://schemas.microsoft.com/office/drawing/2014/main" id="{C87AA765-543C-4D22-B66C-0548A7377380}"/>
              </a:ext>
            </a:extLst>
          </p:cNvPr>
          <p:cNvGraphicFramePr>
            <a:graphicFrameLocks noChangeAspect="1"/>
          </p:cNvGraphicFramePr>
          <p:nvPr>
            <p:extLst>
              <p:ext uri="{D42A27DB-BD31-4B8C-83A1-F6EECF244321}">
                <p14:modId xmlns:p14="http://schemas.microsoft.com/office/powerpoint/2010/main" val="3084239046"/>
              </p:ext>
            </p:extLst>
          </p:nvPr>
        </p:nvGraphicFramePr>
        <p:xfrm>
          <a:off x="3954201" y="1925649"/>
          <a:ext cx="4808202" cy="2624138"/>
        </p:xfrm>
        <a:graphic>
          <a:graphicData uri="http://schemas.openxmlformats.org/presentationml/2006/ole">
            <mc:AlternateContent xmlns:mc="http://schemas.openxmlformats.org/markup-compatibility/2006">
              <mc:Choice xmlns:v="urn:schemas-microsoft-com:vml" Requires="v">
                <p:oleObj spid="_x0000_s7180" name="Worksheet" r:id="rId3" imgW="2809815" imgH="1533493" progId="Excel.Sheet.12">
                  <p:embed/>
                </p:oleObj>
              </mc:Choice>
              <mc:Fallback>
                <p:oleObj name="Worksheet" r:id="rId3" imgW="2809815" imgH="1533493" progId="Excel.Sheet.12">
                  <p:embed/>
                  <p:pic>
                    <p:nvPicPr>
                      <p:cNvPr id="4" name="Object 3">
                        <a:extLst>
                          <a:ext uri="{FF2B5EF4-FFF2-40B4-BE49-F238E27FC236}">
                            <a16:creationId xmlns:a16="http://schemas.microsoft.com/office/drawing/2014/main" id="{C87AA765-543C-4D22-B66C-0548A7377380}"/>
                          </a:ext>
                        </a:extLst>
                      </p:cNvPr>
                      <p:cNvPicPr/>
                      <p:nvPr/>
                    </p:nvPicPr>
                    <p:blipFill>
                      <a:blip r:embed="rId4"/>
                      <a:stretch>
                        <a:fillRect/>
                      </a:stretch>
                    </p:blipFill>
                    <p:spPr>
                      <a:xfrm>
                        <a:off x="3954201" y="1925649"/>
                        <a:ext cx="4808202" cy="2624138"/>
                      </a:xfrm>
                      <a:prstGeom prst="rect">
                        <a:avLst/>
                      </a:prstGeom>
                    </p:spPr>
                  </p:pic>
                </p:oleObj>
              </mc:Fallback>
            </mc:AlternateContent>
          </a:graphicData>
        </a:graphic>
      </p:graphicFrame>
    </p:spTree>
    <p:extLst>
      <p:ext uri="{BB962C8B-B14F-4D97-AF65-F5344CB8AC3E}">
        <p14:creationId xmlns:p14="http://schemas.microsoft.com/office/powerpoint/2010/main" val="13281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65D1-D43A-E84C-AFC4-A8967A48409B}"/>
              </a:ext>
            </a:extLst>
          </p:cNvPr>
          <p:cNvSpPr>
            <a:spLocks noGrp="1"/>
          </p:cNvSpPr>
          <p:nvPr>
            <p:ph type="title"/>
          </p:nvPr>
        </p:nvSpPr>
        <p:spPr>
          <a:xfrm>
            <a:off x="477406" y="0"/>
            <a:ext cx="7520940" cy="548640"/>
          </a:xfrm>
        </p:spPr>
        <p:txBody>
          <a:bodyPr/>
          <a:lstStyle/>
          <a:p>
            <a:r>
              <a:rPr lang="en-US" dirty="0"/>
              <a:t>History</a:t>
            </a:r>
          </a:p>
        </p:txBody>
      </p:sp>
      <p:sp>
        <p:nvSpPr>
          <p:cNvPr id="3" name="Content Placeholder 2">
            <a:extLst>
              <a:ext uri="{FF2B5EF4-FFF2-40B4-BE49-F238E27FC236}">
                <a16:creationId xmlns:a16="http://schemas.microsoft.com/office/drawing/2014/main" id="{D019F281-6D8D-BB4F-B1AD-912AE6B9896A}"/>
              </a:ext>
            </a:extLst>
          </p:cNvPr>
          <p:cNvSpPr>
            <a:spLocks noGrp="1"/>
          </p:cNvSpPr>
          <p:nvPr>
            <p:ph idx="1"/>
          </p:nvPr>
        </p:nvSpPr>
        <p:spPr>
          <a:xfrm>
            <a:off x="277401" y="595633"/>
            <a:ext cx="6256962" cy="2197672"/>
          </a:xfrm>
        </p:spPr>
        <p:txBody>
          <a:bodyPr/>
          <a:lstStyle/>
          <a:p>
            <a:r>
              <a:rPr lang="en-US" b="0" dirty="0"/>
              <a:t>The distribution was derived by the French mathematician </a:t>
            </a:r>
            <a:r>
              <a:rPr lang="en-US" b="0" dirty="0" err="1"/>
              <a:t>Siméon</a:t>
            </a:r>
            <a:r>
              <a:rPr lang="en-US" b="0" dirty="0"/>
              <a:t> Poisson in 1837.</a:t>
            </a:r>
          </a:p>
          <a:p>
            <a:pPr>
              <a:buFont typeface="Arial" panose="020B0604020202020204" pitchFamily="34" charset="0"/>
              <a:buChar char="•"/>
            </a:pPr>
            <a:r>
              <a:rPr lang="en-US" b="0" dirty="0"/>
              <a:t>The first application was the description of the number of accidental deaths by horse kicking in the Prussian army.</a:t>
            </a:r>
          </a:p>
          <a:p>
            <a:pPr>
              <a:buFont typeface="Arial" panose="020B0604020202020204" pitchFamily="34" charset="0"/>
              <a:buChar char="•"/>
            </a:pPr>
            <a:r>
              <a:rPr lang="en-US" b="0" dirty="0"/>
              <a:t>The data consisted of the number of soldiers killed by being kicked by a horse each year in each of 14 cavalry corps over a 20-year period. </a:t>
            </a:r>
          </a:p>
        </p:txBody>
      </p:sp>
      <p:pic>
        <p:nvPicPr>
          <p:cNvPr id="4" name="Picture 3">
            <a:extLst>
              <a:ext uri="{FF2B5EF4-FFF2-40B4-BE49-F238E27FC236}">
                <a16:creationId xmlns:a16="http://schemas.microsoft.com/office/drawing/2014/main" id="{01039333-7D32-4148-89E8-4429C37E1EC5}"/>
              </a:ext>
            </a:extLst>
          </p:cNvPr>
          <p:cNvPicPr>
            <a:picLocks noChangeAspect="1"/>
          </p:cNvPicPr>
          <p:nvPr/>
        </p:nvPicPr>
        <p:blipFill>
          <a:blip r:embed="rId2"/>
          <a:stretch>
            <a:fillRect/>
          </a:stretch>
        </p:blipFill>
        <p:spPr>
          <a:xfrm>
            <a:off x="6944923" y="169256"/>
            <a:ext cx="1921676" cy="2347913"/>
          </a:xfrm>
          <a:prstGeom prst="rect">
            <a:avLst/>
          </a:prstGeom>
        </p:spPr>
      </p:pic>
      <p:pic>
        <p:nvPicPr>
          <p:cNvPr id="7" name="Picture 6">
            <a:extLst>
              <a:ext uri="{FF2B5EF4-FFF2-40B4-BE49-F238E27FC236}">
                <a16:creationId xmlns:a16="http://schemas.microsoft.com/office/drawing/2014/main" id="{287157FD-95EC-1A49-8D70-1E61C1285F16}"/>
              </a:ext>
            </a:extLst>
          </p:cNvPr>
          <p:cNvPicPr>
            <a:picLocks noChangeAspect="1"/>
          </p:cNvPicPr>
          <p:nvPr/>
        </p:nvPicPr>
        <p:blipFill rotWithShape="1">
          <a:blip r:embed="rId3"/>
          <a:srcRect l="38437" b="1967"/>
          <a:stretch/>
        </p:blipFill>
        <p:spPr>
          <a:xfrm>
            <a:off x="37230" y="2926511"/>
            <a:ext cx="4534770" cy="3735074"/>
          </a:xfrm>
          <a:prstGeom prst="rect">
            <a:avLst/>
          </a:prstGeom>
        </p:spPr>
      </p:pic>
      <p:graphicFrame>
        <p:nvGraphicFramePr>
          <p:cNvPr id="8" name="Table 7">
            <a:extLst>
              <a:ext uri="{FF2B5EF4-FFF2-40B4-BE49-F238E27FC236}">
                <a16:creationId xmlns:a16="http://schemas.microsoft.com/office/drawing/2014/main" id="{CDB7E947-652E-5F4E-885B-59285B895C21}"/>
              </a:ext>
            </a:extLst>
          </p:cNvPr>
          <p:cNvGraphicFramePr>
            <a:graphicFrameLocks noGrp="1"/>
          </p:cNvGraphicFramePr>
          <p:nvPr>
            <p:extLst>
              <p:ext uri="{D42A27DB-BD31-4B8C-83A1-F6EECF244321}">
                <p14:modId xmlns:p14="http://schemas.microsoft.com/office/powerpoint/2010/main" val="570670145"/>
              </p:ext>
            </p:extLst>
          </p:nvPr>
        </p:nvGraphicFramePr>
        <p:xfrm>
          <a:off x="4572001" y="2975147"/>
          <a:ext cx="4534770" cy="3144400"/>
        </p:xfrm>
        <a:graphic>
          <a:graphicData uri="http://schemas.openxmlformats.org/drawingml/2006/table">
            <a:tbl>
              <a:tblPr>
                <a:tableStyleId>{5C22544A-7EE6-4342-B048-85BDC9FD1C3A}</a:tableStyleId>
              </a:tblPr>
              <a:tblGrid>
                <a:gridCol w="1511590">
                  <a:extLst>
                    <a:ext uri="{9D8B030D-6E8A-4147-A177-3AD203B41FA5}">
                      <a16:colId xmlns:a16="http://schemas.microsoft.com/office/drawing/2014/main" val="1976021595"/>
                    </a:ext>
                  </a:extLst>
                </a:gridCol>
                <a:gridCol w="1511590">
                  <a:extLst>
                    <a:ext uri="{9D8B030D-6E8A-4147-A177-3AD203B41FA5}">
                      <a16:colId xmlns:a16="http://schemas.microsoft.com/office/drawing/2014/main" val="1026206245"/>
                    </a:ext>
                  </a:extLst>
                </a:gridCol>
                <a:gridCol w="1511590">
                  <a:extLst>
                    <a:ext uri="{9D8B030D-6E8A-4147-A177-3AD203B41FA5}">
                      <a16:colId xmlns:a16="http://schemas.microsoft.com/office/drawing/2014/main" val="3396995293"/>
                    </a:ext>
                  </a:extLst>
                </a:gridCol>
              </a:tblGrid>
              <a:tr h="462383">
                <a:tc>
                  <a:txBody>
                    <a:bodyPr/>
                    <a:lstStyle/>
                    <a:p>
                      <a:pPr algn="ctr" fontAlgn="b"/>
                      <a:r>
                        <a:rPr lang="en-US" sz="2400" b="0" i="0" u="none" strike="noStrike" dirty="0">
                          <a:solidFill>
                            <a:srgbClr val="000000"/>
                          </a:solidFill>
                          <a:effectLst/>
                          <a:latin typeface="Calibri" panose="020F0502020204030204" pitchFamily="34" charset="0"/>
                        </a:rPr>
                        <a:t># deaths</a:t>
                      </a:r>
                    </a:p>
                  </a:txBody>
                  <a:tcPr marL="9525" marR="9525" marT="9525" marB="0" anchor="b"/>
                </a:tc>
                <a:tc>
                  <a:txBody>
                    <a:bodyPr/>
                    <a:lstStyle/>
                    <a:p>
                      <a:pPr algn="ctr" fontAlgn="b"/>
                      <a:r>
                        <a:rPr lang="en-US" sz="1800" u="none" strike="noStrike" dirty="0">
                          <a:effectLst/>
                        </a:rPr>
                        <a:t>Experimental frequency from data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Frequency predicted by Poisson</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0864296"/>
                  </a:ext>
                </a:extLst>
              </a:tr>
              <a:tr h="462383">
                <a:tc>
                  <a:txBody>
                    <a:bodyPr/>
                    <a:lstStyle/>
                    <a:p>
                      <a:pPr algn="ctr" fontAlgn="b"/>
                      <a:r>
                        <a:rPr lang="en-US" sz="2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2400" u="none" strike="noStrike">
                          <a:effectLst/>
                        </a:rPr>
                        <a:t>144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139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3789278"/>
                  </a:ext>
                </a:extLst>
              </a:tr>
              <a:tr h="462383">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2400" u="none" strike="noStrike">
                          <a:effectLst/>
                        </a:rPr>
                        <a:t>91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97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7916727"/>
                  </a:ext>
                </a:extLst>
              </a:tr>
              <a:tr h="462383">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2400" u="none" strike="noStrike">
                          <a:effectLst/>
                        </a:rPr>
                        <a:t>32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34</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0144006"/>
                  </a:ext>
                </a:extLst>
              </a:tr>
              <a:tr h="462383">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2400" u="none" strike="noStrike">
                          <a:effectLst/>
                        </a:rPr>
                        <a:t>11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4388814"/>
                  </a:ext>
                </a:extLst>
              </a:tr>
              <a:tr h="462383">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7361205"/>
                  </a:ext>
                </a:extLst>
              </a:tr>
            </a:tbl>
          </a:graphicData>
        </a:graphic>
      </p:graphicFrame>
    </p:spTree>
    <p:extLst>
      <p:ext uri="{BB962C8B-B14F-4D97-AF65-F5344CB8AC3E}">
        <p14:creationId xmlns:p14="http://schemas.microsoft.com/office/powerpoint/2010/main" val="107212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F3EF-3240-D446-85FB-FAB967DEC261}"/>
              </a:ext>
            </a:extLst>
          </p:cNvPr>
          <p:cNvSpPr>
            <a:spLocks noGrp="1"/>
          </p:cNvSpPr>
          <p:nvPr>
            <p:ph type="title"/>
          </p:nvPr>
        </p:nvSpPr>
        <p:spPr>
          <a:xfrm>
            <a:off x="734470" y="0"/>
            <a:ext cx="7520940" cy="548640"/>
          </a:xfrm>
        </p:spPr>
        <p:txBody>
          <a:bodyPr/>
          <a:lstStyle/>
          <a:p>
            <a:r>
              <a:rPr lang="en-US" dirty="0"/>
              <a:t>Why do we need Poisson Distribution?</a:t>
            </a:r>
          </a:p>
        </p:txBody>
      </p:sp>
      <p:sp>
        <p:nvSpPr>
          <p:cNvPr id="3" name="Content Placeholder 2">
            <a:extLst>
              <a:ext uri="{FF2B5EF4-FFF2-40B4-BE49-F238E27FC236}">
                <a16:creationId xmlns:a16="http://schemas.microsoft.com/office/drawing/2014/main" id="{876B55E2-EA7C-A749-B2B3-75F8271557AD}"/>
              </a:ext>
            </a:extLst>
          </p:cNvPr>
          <p:cNvSpPr>
            <a:spLocks noGrp="1"/>
          </p:cNvSpPr>
          <p:nvPr>
            <p:ph idx="1"/>
          </p:nvPr>
        </p:nvSpPr>
        <p:spPr>
          <a:xfrm>
            <a:off x="0" y="648344"/>
            <a:ext cx="9144000" cy="4267785"/>
          </a:xfrm>
        </p:spPr>
        <p:txBody>
          <a:bodyPr>
            <a:noAutofit/>
          </a:bodyPr>
          <a:lstStyle/>
          <a:p>
            <a:r>
              <a:rPr lang="en-US" sz="1800" b="0" dirty="0"/>
              <a:t>Poisson distribution is used in cases where the chance of any individual event being a success is very small.</a:t>
            </a:r>
          </a:p>
          <a:p>
            <a:r>
              <a:rPr lang="en-US" sz="1800" b="0" dirty="0"/>
              <a:t>The distribution is used to describe the behavior of rare events.</a:t>
            </a:r>
          </a:p>
          <a:p>
            <a:r>
              <a:rPr lang="en-US" sz="1800" dirty="0"/>
              <a:t>Examples</a:t>
            </a:r>
            <a:r>
              <a:rPr lang="en-US" sz="1800" b="0" dirty="0"/>
              <a:t>:</a:t>
            </a:r>
          </a:p>
          <a:p>
            <a:pPr>
              <a:buFont typeface="Arial" panose="020B0604020202020204" pitchFamily="34" charset="0"/>
              <a:buChar char="•"/>
            </a:pPr>
            <a:r>
              <a:rPr lang="en-US" sz="1800" b="0" dirty="0"/>
              <a:t>The number of defective screws per box of 5000 screws.</a:t>
            </a:r>
          </a:p>
          <a:p>
            <a:pPr>
              <a:buFont typeface="Arial" panose="020B0604020202020204" pitchFamily="34" charset="0"/>
              <a:buChar char="•"/>
            </a:pPr>
            <a:r>
              <a:rPr lang="en-US" sz="1800" b="0" dirty="0"/>
              <a:t>The number of printing mistakes in each page of the first proof of a book.</a:t>
            </a:r>
          </a:p>
          <a:p>
            <a:pPr>
              <a:buFont typeface="Arial" panose="020B0604020202020204" pitchFamily="34" charset="0"/>
              <a:buChar char="•"/>
            </a:pPr>
            <a:r>
              <a:rPr lang="en-US" sz="1800" b="0" dirty="0"/>
              <a:t>The number of air accidents in India in one year.</a:t>
            </a:r>
          </a:p>
          <a:p>
            <a:pPr>
              <a:buFont typeface="Arial" panose="020B0604020202020204" pitchFamily="34" charset="0"/>
              <a:buChar char="•"/>
            </a:pPr>
            <a:r>
              <a:rPr lang="en-US" sz="1800" b="0" dirty="0"/>
              <a:t>Occurrence of number of scratches on a sheet of glass.</a:t>
            </a:r>
          </a:p>
          <a:p>
            <a:pPr>
              <a:buFont typeface="Arial" panose="020B0604020202020204" pitchFamily="34" charset="0"/>
              <a:buChar char="•"/>
            </a:pPr>
            <a:r>
              <a:rPr lang="en-US" sz="1800" b="0" dirty="0"/>
              <a:t>Microbial counts in small amounts of food, water and nonsterile products.</a:t>
            </a:r>
          </a:p>
          <a:p>
            <a:pPr marL="685800" lvl="1" indent="-184150">
              <a:buFont typeface="Arial" panose="020B0604020202020204" pitchFamily="34" charset="0"/>
              <a:buChar char="•"/>
            </a:pPr>
            <a:r>
              <a:rPr lang="en-US" sz="1800" b="0" dirty="0"/>
              <a:t>Alert limits for microbial levels in cleanroom environment.</a:t>
            </a:r>
          </a:p>
        </p:txBody>
      </p:sp>
    </p:spTree>
    <p:extLst>
      <p:ext uri="{BB962C8B-B14F-4D97-AF65-F5344CB8AC3E}">
        <p14:creationId xmlns:p14="http://schemas.microsoft.com/office/powerpoint/2010/main" val="335507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02E6-A06F-4417-BAE5-002F03875C31}"/>
              </a:ext>
            </a:extLst>
          </p:cNvPr>
          <p:cNvSpPr>
            <a:spLocks noGrp="1"/>
          </p:cNvSpPr>
          <p:nvPr>
            <p:ph type="title"/>
          </p:nvPr>
        </p:nvSpPr>
        <p:spPr>
          <a:xfrm>
            <a:off x="685157" y="22003"/>
            <a:ext cx="7886700" cy="994172"/>
          </a:xfrm>
        </p:spPr>
        <p:txBody>
          <a:bodyPr/>
          <a:lstStyle/>
          <a:p>
            <a:r>
              <a:rPr lang="en-US" dirty="0"/>
              <a:t>definition of Poisson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1F18DB3-A77D-430A-B6AF-B4015AF98738}"/>
                  </a:ext>
                </a:extLst>
              </p:cNvPr>
              <p:cNvSpPr>
                <a:spLocks noGrp="1"/>
              </p:cNvSpPr>
              <p:nvPr>
                <p:ph idx="1"/>
              </p:nvPr>
            </p:nvSpPr>
            <p:spPr>
              <a:xfrm>
                <a:off x="138565" y="821373"/>
                <a:ext cx="8558373" cy="4222575"/>
              </a:xfrm>
            </p:spPr>
            <p:txBody>
              <a:bodyPr>
                <a:normAutofit/>
              </a:bodyPr>
              <a:lstStyle/>
              <a:p>
                <a:pPr marL="0" indent="0"/>
                <a:r>
                  <a:rPr lang="en-US" sz="1800" b="0" dirty="0"/>
                  <a:t>Often in binomial situation, #trials n is large &amp; probability of success p is small (airplane crash, radioactivity).</a:t>
                </a:r>
              </a:p>
              <a:p>
                <a:pPr marL="0" indent="0"/>
                <a:r>
                  <a:rPr lang="en-US" sz="1800" b="0" dirty="0"/>
                  <a:t>Let </a:t>
                </a:r>
                <a:r>
                  <a:rPr lang="en-US" sz="1800" b="0" dirty="0">
                    <a:sym typeface="Symbol" panose="05050102010706020507" pitchFamily="18" charset="2"/>
                  </a:rPr>
                  <a:t> =np &amp; for </a:t>
                </a:r>
                <a14:m>
                  <m:oMath xmlns:m="http://schemas.openxmlformats.org/officeDocument/2006/math">
                    <m:r>
                      <a:rPr lang="en-US" sz="1800" b="0" i="1">
                        <a:latin typeface="Cambria Math" panose="02040503050406030204" pitchFamily="18" charset="0"/>
                        <a:sym typeface="Symbol" panose="05050102010706020507" pitchFamily="18" charset="2"/>
                      </a:rPr>
                      <m:t>𝑖</m:t>
                    </m:r>
                    <m:r>
                      <a:rPr lang="en-US" sz="1800" b="0" i="1">
                        <a:latin typeface="Cambria Math" panose="02040503050406030204" pitchFamily="18" charset="0"/>
                        <a:sym typeface="Symbol" panose="05050102010706020507" pitchFamily="18" charset="2"/>
                      </a:rPr>
                      <m:t>=0, 1, 2, …</m:t>
                    </m:r>
                  </m:oMath>
                </a14:m>
                <a:r>
                  <a:rPr lang="en-US" sz="1800" b="0" dirty="0">
                    <a:sym typeface="Symbol" panose="05050102010706020507" pitchFamily="18" charset="2"/>
                  </a:rPr>
                  <a:t> define:</a:t>
                </a:r>
              </a:p>
              <a:p>
                <a:pPr marL="0" indent="0"/>
                <a:endParaRPr lang="en-US" b="0" dirty="0">
                  <a:sym typeface="Symbol" panose="05050102010706020507" pitchFamily="18" charset="2"/>
                </a:endParaRPr>
              </a:p>
              <a:p>
                <a:pPr marL="0" indent="0"/>
                <a:r>
                  <a:rPr lang="en-US" sz="1800" b="0" dirty="0">
                    <a:sym typeface="Symbol" panose="05050102010706020507" pitchFamily="18" charset="2"/>
                  </a:rPr>
                  <a:t>						</a:t>
                </a:r>
                <a:endParaRPr lang="en-US" sz="1400" b="0" dirty="0">
                  <a:sym typeface="Symbol" panose="05050102010706020507" pitchFamily="18" charset="2"/>
                </a:endParaRPr>
              </a:p>
              <a:p>
                <a:pPr marL="0" indent="0"/>
                <a:r>
                  <a:rPr lang="en-US" sz="1800" b="0" dirty="0">
                    <a:sym typeface="Symbol" panose="05050102010706020507" pitchFamily="18" charset="2"/>
                  </a:rPr>
                  <a:t>Then X is a RV &amp; closely approximates underlying binomial distribution.</a:t>
                </a:r>
              </a:p>
              <a:p>
                <a:pPr marL="0" indent="0"/>
                <a:r>
                  <a:rPr lang="en-US" sz="1800" dirty="0">
                    <a:sym typeface="Symbol" panose="05050102010706020507" pitchFamily="18" charset="2"/>
                  </a:rPr>
                  <a:t>Proof that X is distribution</a:t>
                </a:r>
                <a:r>
                  <a:rPr lang="en-US" sz="1800" b="0" dirty="0">
                    <a:sym typeface="Symbol" panose="05050102010706020507" pitchFamily="18" charset="2"/>
                  </a:rPr>
                  <a:t>: probabilities are clearly  0. Sum of probabilities is</a:t>
                </a:r>
              </a:p>
              <a:p>
                <a:pPr marL="0" indent="0"/>
                <a14:m>
                  <m:oMathPara xmlns:m="http://schemas.openxmlformats.org/officeDocument/2006/math">
                    <m:oMathParaPr>
                      <m:jc m:val="centerGroup"/>
                    </m:oMathParaPr>
                    <m:oMath xmlns:m="http://schemas.openxmlformats.org/officeDocument/2006/math">
                      <m:nary>
                        <m:naryPr>
                          <m:chr m:val="∑"/>
                          <m:ctrlPr>
                            <a:rPr lang="en-US" sz="1800" b="0" i="1">
                              <a:latin typeface="Cambria Math" panose="02040503050406030204" pitchFamily="18" charset="0"/>
                              <a:sym typeface="Symbol" panose="05050102010706020507" pitchFamily="18" charset="2"/>
                            </a:rPr>
                          </m:ctrlPr>
                        </m:naryPr>
                        <m:sub>
                          <m:r>
                            <a:rPr lang="en-US" sz="1800" b="0" i="1" smtClean="0">
                              <a:latin typeface="Cambria Math" panose="02040503050406030204" pitchFamily="18" charset="0"/>
                              <a:sym typeface="Symbol" panose="05050102010706020507" pitchFamily="18" charset="2"/>
                            </a:rPr>
                            <m:t>𝑖</m:t>
                          </m:r>
                          <m:r>
                            <a:rPr lang="en-US" sz="1800" b="0" i="1">
                              <a:latin typeface="Cambria Math" panose="02040503050406030204" pitchFamily="18" charset="0"/>
                              <a:sym typeface="Symbol" panose="05050102010706020507" pitchFamily="18" charset="2"/>
                            </a:rPr>
                            <m:t>=0</m:t>
                          </m:r>
                        </m:sub>
                        <m:sup>
                          <m:r>
                            <a:rPr lang="en-US" sz="1800" b="0" i="1">
                              <a:latin typeface="Cambria Math" panose="02040503050406030204" pitchFamily="18" charset="0"/>
                              <a:sym typeface="Symbol" panose="05050102010706020507" pitchFamily="18" charset="2"/>
                            </a:rPr>
                            <m:t></m:t>
                          </m:r>
                        </m:sup>
                        <m:e>
                          <m:f>
                            <m:fPr>
                              <m:ctrlPr>
                                <a:rPr lang="en-US" sz="1800" b="0" i="1">
                                  <a:latin typeface="Cambria Math" panose="02040503050406030204" pitchFamily="18" charset="0"/>
                                </a:rPr>
                              </m:ctrlPr>
                            </m:fPr>
                            <m:num>
                              <m:sSup>
                                <m:sSupPr>
                                  <m:ctrlPr>
                                    <a:rPr lang="en-US" sz="1800" b="0" i="1">
                                      <a:latin typeface="Cambria Math" panose="02040503050406030204" pitchFamily="18" charset="0"/>
                                    </a:rPr>
                                  </m:ctrlPr>
                                </m:sSupPr>
                                <m:e>
                                  <m:r>
                                    <m:rPr>
                                      <m:nor/>
                                    </m:rPr>
                                    <a:rPr lang="en-US" sz="1800" b="0" dirty="0">
                                      <a:sym typeface="Symbol" panose="05050102010706020507" pitchFamily="18" charset="2"/>
                                    </a:rPr>
                                    <m:t></m:t>
                                  </m:r>
                                  <m:r>
                                    <m:rPr>
                                      <m:nor/>
                                    </m:rPr>
                                    <a:rPr lang="en-US" sz="1800" b="0" i="0" baseline="30000" smtClean="0">
                                      <a:latin typeface="Cambria Math" panose="02040503050406030204" pitchFamily="18" charset="0"/>
                                    </a:rPr>
                                    <m:t>i</m:t>
                                  </m:r>
                                  <m:r>
                                    <m:rPr>
                                      <m:nor/>
                                    </m:rPr>
                                    <a:rPr lang="en-US" sz="1800" b="0">
                                      <a:latin typeface="Cambria Math" panose="02040503050406030204" pitchFamily="18" charset="0"/>
                                    </a:rPr>
                                    <m:t>e</m:t>
                                  </m:r>
                                </m:e>
                                <m:sup>
                                  <m:r>
                                    <a:rPr lang="en-US" sz="1800" b="0" i="1">
                                      <a:latin typeface="Cambria Math" panose="02040503050406030204" pitchFamily="18" charset="0"/>
                                    </a:rPr>
                                    <m:t>−</m:t>
                                  </m:r>
                                  <m:r>
                                    <m:rPr>
                                      <m:nor/>
                                    </m:rPr>
                                    <a:rPr lang="en-US" sz="1800" b="0" dirty="0">
                                      <a:sym typeface="Symbol" panose="05050102010706020507" pitchFamily="18" charset="2"/>
                                    </a:rPr>
                                    <m:t></m:t>
                                  </m:r>
                                </m:sup>
                              </m:sSup>
                            </m:num>
                            <m:den>
                              <m:r>
                                <a:rPr lang="en-US" sz="1800" b="0" i="1" dirty="0" smtClean="0">
                                  <a:latin typeface="Cambria Math" panose="02040503050406030204" pitchFamily="18" charset="0"/>
                                  <a:sym typeface="Symbol" panose="05050102010706020507" pitchFamily="18" charset="2"/>
                                </a:rPr>
                                <m:t>𝑖</m:t>
                              </m:r>
                              <m:r>
                                <a:rPr lang="en-US" sz="1800" b="0" i="1">
                                  <a:latin typeface="Cambria Math" panose="02040503050406030204" pitchFamily="18" charset="0"/>
                                  <a:sym typeface="Symbol" panose="05050102010706020507" pitchFamily="18" charset="2"/>
                                </a:rPr>
                                <m:t>!</m:t>
                              </m:r>
                            </m:den>
                          </m:f>
                        </m:e>
                      </m:nary>
                      <m:r>
                        <a:rPr lang="en-US" sz="1800" b="0" i="1">
                          <a:latin typeface="Cambria Math" panose="02040503050406030204" pitchFamily="18" charset="0"/>
                          <a:sym typeface="Symbol" panose="05050102010706020507" pitchFamily="18" charset="2"/>
                        </a:rPr>
                        <m:t>=</m:t>
                      </m:r>
                      <m:sSup>
                        <m:sSupPr>
                          <m:ctrlPr>
                            <a:rPr lang="en-US" sz="1800" b="0" i="1">
                              <a:latin typeface="Cambria Math" panose="02040503050406030204" pitchFamily="18" charset="0"/>
                            </a:rPr>
                          </m:ctrlPr>
                        </m:sSupPr>
                        <m:e>
                          <m:r>
                            <m:rPr>
                              <m:nor/>
                            </m:rPr>
                            <a:rPr lang="en-US" sz="1800" b="0">
                              <a:latin typeface="Cambria Math" panose="02040503050406030204" pitchFamily="18" charset="0"/>
                            </a:rPr>
                            <m:t>e</m:t>
                          </m:r>
                        </m:e>
                        <m:sup>
                          <m:r>
                            <a:rPr lang="en-US" sz="1800" b="0" i="1">
                              <a:latin typeface="Cambria Math" panose="02040503050406030204" pitchFamily="18" charset="0"/>
                            </a:rPr>
                            <m:t>−</m:t>
                          </m:r>
                          <m:r>
                            <m:rPr>
                              <m:nor/>
                            </m:rPr>
                            <a:rPr lang="en-US" sz="1800" b="0" dirty="0">
                              <a:sym typeface="Symbol" panose="05050102010706020507" pitchFamily="18" charset="2"/>
                            </a:rPr>
                            <m:t></m:t>
                          </m:r>
                        </m:sup>
                      </m:sSup>
                      <m:nary>
                        <m:naryPr>
                          <m:chr m:val="∑"/>
                          <m:ctrlPr>
                            <a:rPr lang="en-US" sz="1800" b="0" i="1">
                              <a:latin typeface="Cambria Math" panose="02040503050406030204" pitchFamily="18" charset="0"/>
                              <a:sym typeface="Symbol" panose="05050102010706020507" pitchFamily="18" charset="2"/>
                            </a:rPr>
                          </m:ctrlPr>
                        </m:naryPr>
                        <m:sub>
                          <m:r>
                            <m:rPr>
                              <m:brk m:alnAt="23"/>
                            </m:rPr>
                            <a:rPr lang="en-US" sz="1800" b="0" i="1" smtClean="0">
                              <a:latin typeface="Cambria Math" panose="02040503050406030204" pitchFamily="18" charset="0"/>
                              <a:sym typeface="Symbol" panose="05050102010706020507" pitchFamily="18" charset="2"/>
                            </a:rPr>
                            <m:t>𝑖</m:t>
                          </m:r>
                          <m:r>
                            <a:rPr lang="en-US" sz="1800" b="0" i="1">
                              <a:latin typeface="Cambria Math" panose="02040503050406030204" pitchFamily="18" charset="0"/>
                              <a:sym typeface="Symbol" panose="05050102010706020507" pitchFamily="18" charset="2"/>
                            </a:rPr>
                            <m:t>=0</m:t>
                          </m:r>
                        </m:sub>
                        <m:sup>
                          <m:r>
                            <a:rPr lang="en-US" sz="1800" b="0" i="1">
                              <a:latin typeface="Cambria Math" panose="02040503050406030204" pitchFamily="18" charset="0"/>
                              <a:sym typeface="Symbol" panose="05050102010706020507" pitchFamily="18" charset="2"/>
                            </a:rPr>
                            <m:t></m:t>
                          </m:r>
                        </m:sup>
                        <m:e>
                          <m:f>
                            <m:fPr>
                              <m:ctrlPr>
                                <a:rPr lang="en-US" sz="1800" b="0" i="1">
                                  <a:latin typeface="Cambria Math" panose="02040503050406030204" pitchFamily="18" charset="0"/>
                                </a:rPr>
                              </m:ctrlPr>
                            </m:fPr>
                            <m:num>
                              <m:sSup>
                                <m:sSupPr>
                                  <m:ctrlPr>
                                    <a:rPr lang="en-US" sz="1800" b="0" i="1">
                                      <a:latin typeface="Cambria Math" panose="02040503050406030204" pitchFamily="18" charset="0"/>
                                    </a:rPr>
                                  </m:ctrlPr>
                                </m:sSupPr>
                                <m:e>
                                  <m:r>
                                    <m:rPr>
                                      <m:nor/>
                                    </m:rPr>
                                    <a:rPr lang="en-US" sz="1800" b="0" dirty="0">
                                      <a:sym typeface="Symbol" panose="05050102010706020507" pitchFamily="18" charset="2"/>
                                    </a:rPr>
                                    <m:t></m:t>
                                  </m:r>
                                  <m:r>
                                    <m:rPr>
                                      <m:sty m:val="p"/>
                                    </m:rPr>
                                    <a:rPr lang="en-US" sz="1800" b="0" i="0" baseline="30000" smtClean="0">
                                      <a:latin typeface="Cambria Math" panose="02040503050406030204" pitchFamily="18" charset="0"/>
                                    </a:rPr>
                                    <m:t>i</m:t>
                                  </m:r>
                                </m:e>
                                <m:sup>
                                  <m:r>
                                    <a:rPr lang="en-US" sz="1800" b="0" i="1">
                                      <a:latin typeface="Cambria Math" panose="02040503050406030204" pitchFamily="18" charset="0"/>
                                    </a:rPr>
                                    <m:t> </m:t>
                                  </m:r>
                                </m:sup>
                              </m:sSup>
                            </m:num>
                            <m:den>
                              <m:r>
                                <a:rPr lang="en-US" sz="1800" b="0" i="1" smtClean="0">
                                  <a:latin typeface="Cambria Math" panose="02040503050406030204" pitchFamily="18" charset="0"/>
                                  <a:sym typeface="Symbol" panose="05050102010706020507" pitchFamily="18" charset="2"/>
                                </a:rPr>
                                <m:t>𝑖</m:t>
                              </m:r>
                              <m:r>
                                <a:rPr lang="en-US" sz="1800" b="0" i="1">
                                  <a:latin typeface="Cambria Math" panose="02040503050406030204" pitchFamily="18" charset="0"/>
                                  <a:sym typeface="Symbol" panose="05050102010706020507" pitchFamily="18" charset="2"/>
                                </a:rPr>
                                <m:t>!</m:t>
                              </m:r>
                            </m:den>
                          </m:f>
                          <m:sSup>
                            <m:sSupPr>
                              <m:ctrlPr>
                                <a:rPr lang="en-US" sz="1800" b="0" i="1" smtClean="0">
                                  <a:latin typeface="Cambria Math" panose="02040503050406030204" pitchFamily="18" charset="0"/>
                                  <a:sym typeface="Symbol" panose="05050102010706020507" pitchFamily="18" charset="2"/>
                                </a:rPr>
                              </m:ctrlPr>
                            </m:sSupPr>
                            <m:e>
                              <m:r>
                                <a:rPr lang="en-US" sz="1800" b="0" i="1" smtClean="0">
                                  <a:latin typeface="Cambria Math" panose="02040503050406030204" pitchFamily="18" charset="0"/>
                                  <a:sym typeface="Symbol" panose="05050102010706020507" pitchFamily="18" charset="2"/>
                                </a:rPr>
                                <m:t>=</m:t>
                              </m:r>
                            </m:e>
                            <m:sup>
                              <m:r>
                                <a:rPr lang="en-US" sz="1800" b="0" i="1" smtClean="0">
                                  <a:latin typeface="Cambria Math" panose="02040503050406030204" pitchFamily="18" charset="0"/>
                                  <a:sym typeface="Symbol" panose="05050102010706020507" pitchFamily="18" charset="2"/>
                                </a:rPr>
                                <m:t>∗</m:t>
                              </m:r>
                            </m:sup>
                          </m:sSup>
                          <m:sSup>
                            <m:sSupPr>
                              <m:ctrlPr>
                                <a:rPr lang="en-US" sz="1800" b="0" i="1">
                                  <a:latin typeface="Cambria Math" panose="02040503050406030204" pitchFamily="18" charset="0"/>
                                </a:rPr>
                              </m:ctrlPr>
                            </m:sSupPr>
                            <m:e>
                              <m:r>
                                <m:rPr>
                                  <m:nor/>
                                </m:rPr>
                                <a:rPr lang="en-US" sz="1800" b="0">
                                  <a:latin typeface="Cambria Math" panose="02040503050406030204" pitchFamily="18" charset="0"/>
                                </a:rPr>
                                <m:t>e</m:t>
                              </m:r>
                            </m:e>
                            <m:sup>
                              <m:r>
                                <a:rPr lang="en-US" sz="1800" b="0" i="1">
                                  <a:latin typeface="Cambria Math" panose="02040503050406030204" pitchFamily="18" charset="0"/>
                                </a:rPr>
                                <m:t>−</m:t>
                              </m:r>
                              <m:r>
                                <m:rPr>
                                  <m:nor/>
                                </m:rPr>
                                <a:rPr lang="en-US" sz="1800" b="0" dirty="0">
                                  <a:sym typeface="Symbol" panose="05050102010706020507" pitchFamily="18" charset="2"/>
                                </a:rPr>
                                <m:t></m:t>
                              </m:r>
                            </m:sup>
                          </m:sSup>
                          <m:sSup>
                            <m:sSupPr>
                              <m:ctrlPr>
                                <a:rPr lang="en-US" sz="1800" b="0" i="1">
                                  <a:latin typeface="Cambria Math" panose="02040503050406030204" pitchFamily="18" charset="0"/>
                                </a:rPr>
                              </m:ctrlPr>
                            </m:sSupPr>
                            <m:e>
                              <m:r>
                                <m:rPr>
                                  <m:nor/>
                                </m:rPr>
                                <a:rPr lang="en-US" sz="1800" b="0">
                                  <a:latin typeface="Cambria Math" panose="02040503050406030204" pitchFamily="18" charset="0"/>
                                </a:rPr>
                                <m:t>e</m:t>
                              </m:r>
                            </m:e>
                            <m:sup>
                              <m:r>
                                <m:rPr>
                                  <m:nor/>
                                </m:rPr>
                                <a:rPr lang="en-US" sz="1800" b="0" dirty="0">
                                  <a:sym typeface="Symbol" panose="05050102010706020507" pitchFamily="18" charset="2"/>
                                </a:rPr>
                                <m:t></m:t>
                              </m:r>
                            </m:sup>
                          </m:sSup>
                          <m:r>
                            <a:rPr lang="en-US" sz="1800" b="0" i="1" dirty="0">
                              <a:latin typeface="Cambria Math" panose="02040503050406030204" pitchFamily="18" charset="0"/>
                              <a:sym typeface="Symbol" panose="05050102010706020507" pitchFamily="18" charset="2"/>
                            </a:rPr>
                            <m:t>=1</m:t>
                          </m:r>
                        </m:e>
                      </m:nary>
                    </m:oMath>
                  </m:oMathPara>
                </a14:m>
                <a:endParaRPr lang="en-US" sz="1800" b="0" dirty="0">
                  <a:sym typeface="Symbol" panose="05050102010706020507" pitchFamily="18" charset="2"/>
                </a:endParaRPr>
              </a:p>
              <a:p>
                <a:pPr marL="0" indent="0"/>
                <a:r>
                  <a:rPr lang="en-US" sz="1800" dirty="0"/>
                  <a:t>Exercise</a:t>
                </a:r>
                <a:r>
                  <a:rPr lang="en-US" sz="1800" b="0" dirty="0"/>
                  <a:t>: use Excel to graph a finite portion of distribution &amp; to verify that above sum = 1 for </a:t>
                </a:r>
                <a:r>
                  <a:rPr lang="en-US" sz="1800" b="0" dirty="0">
                    <a:sym typeface="Symbol" panose="05050102010706020507" pitchFamily="18" charset="2"/>
                  </a:rPr>
                  <a:t> </a:t>
                </a:r>
                <a:r>
                  <a:rPr lang="en-US" sz="1800" b="0" dirty="0">
                    <a:latin typeface="SymbolPi" panose="02000500070000020004" pitchFamily="2" charset="0"/>
                  </a:rPr>
                  <a:t>= 0.1, 1 &amp; 5 [</a:t>
                </a:r>
                <a14:m>
                  <m:oMath xmlns:m="http://schemas.openxmlformats.org/officeDocument/2006/math">
                    <m:sSup>
                      <m:sSupPr>
                        <m:ctrlPr>
                          <a:rPr lang="en-US" sz="1800" b="0" i="1">
                            <a:latin typeface="Cambria Math" panose="02040503050406030204" pitchFamily="18" charset="0"/>
                            <a:sym typeface="Symbol" panose="05050102010706020507" pitchFamily="18" charset="2"/>
                          </a:rPr>
                        </m:ctrlPr>
                      </m:sSupPr>
                      <m:e>
                        <m:r>
                          <a:rPr lang="en-US" sz="1800" b="0" i="1">
                            <a:latin typeface="Cambria Math" panose="02040503050406030204" pitchFamily="18" charset="0"/>
                            <a:sym typeface="Symbol" panose="05050102010706020507" pitchFamily="18" charset="2"/>
                          </a:rPr>
                          <m:t>=</m:t>
                        </m:r>
                      </m:e>
                      <m:sup>
                        <m:r>
                          <a:rPr lang="en-US" sz="1800" b="0" i="1">
                            <a:latin typeface="Cambria Math" panose="02040503050406030204" pitchFamily="18" charset="0"/>
                            <a:sym typeface="Symbol" panose="05050102010706020507" pitchFamily="18" charset="2"/>
                          </a:rPr>
                          <m:t>∗</m:t>
                        </m:r>
                      </m:sup>
                    </m:sSup>
                  </m:oMath>
                </a14:m>
                <a:r>
                  <a:rPr lang="en-US" sz="1800" b="0" dirty="0"/>
                  <a:t> is by using Taylor series (calculus 2)]</a:t>
                </a:r>
              </a:p>
            </p:txBody>
          </p:sp>
        </mc:Choice>
        <mc:Fallback>
          <p:sp>
            <p:nvSpPr>
              <p:cNvPr id="3" name="Content Placeholder 2">
                <a:extLst>
                  <a:ext uri="{FF2B5EF4-FFF2-40B4-BE49-F238E27FC236}">
                    <a16:creationId xmlns:a16="http://schemas.microsoft.com/office/drawing/2014/main" id="{91F18DB3-A77D-430A-B6AF-B4015AF98738}"/>
                  </a:ext>
                </a:extLst>
              </p:cNvPr>
              <p:cNvSpPr>
                <a:spLocks noGrp="1" noRot="1" noChangeAspect="1" noMove="1" noResize="1" noEditPoints="1" noAdjustHandles="1" noChangeArrowheads="1" noChangeShapeType="1" noTextEdit="1"/>
              </p:cNvSpPr>
              <p:nvPr>
                <p:ph idx="1"/>
              </p:nvPr>
            </p:nvSpPr>
            <p:spPr>
              <a:xfrm>
                <a:off x="138565" y="821373"/>
                <a:ext cx="8558373" cy="4222575"/>
              </a:xfrm>
              <a:blipFill>
                <a:blip r:embed="rId3"/>
                <a:stretch>
                  <a:fillRect l="-742" t="-601" b="-8709"/>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6766EA2B-1F87-458D-AADD-4793FDFA08C0}"/>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5" name="Object 4">
            <a:extLst>
              <a:ext uri="{FF2B5EF4-FFF2-40B4-BE49-F238E27FC236}">
                <a16:creationId xmlns:a16="http://schemas.microsoft.com/office/drawing/2014/main" id="{073C574F-E975-470E-B144-FA424AAE5287}"/>
              </a:ext>
            </a:extLst>
          </p:cNvPr>
          <p:cNvGraphicFramePr>
            <a:graphicFrameLocks noChangeAspect="1"/>
          </p:cNvGraphicFramePr>
          <p:nvPr>
            <p:extLst>
              <p:ext uri="{D42A27DB-BD31-4B8C-83A1-F6EECF244321}">
                <p14:modId xmlns:p14="http://schemas.microsoft.com/office/powerpoint/2010/main" val="3096264337"/>
              </p:ext>
            </p:extLst>
          </p:nvPr>
        </p:nvGraphicFramePr>
        <p:xfrm>
          <a:off x="2947199" y="1724121"/>
          <a:ext cx="2070455" cy="813393"/>
        </p:xfrm>
        <a:graphic>
          <a:graphicData uri="http://schemas.openxmlformats.org/presentationml/2006/ole">
            <mc:AlternateContent xmlns:mc="http://schemas.openxmlformats.org/markup-compatibility/2006">
              <mc:Choice xmlns:v="urn:schemas-microsoft-com:vml" Requires="v">
                <p:oleObj spid="_x0000_s5132" r:id="rId4" imgW="1066800" imgH="419100" progId="Equation.DSMT4">
                  <p:embed/>
                </p:oleObj>
              </mc:Choice>
              <mc:Fallback>
                <p:oleObj r:id="rId4" imgW="1066800" imgH="419100" progId="Equation.DSMT4">
                  <p:embed/>
                  <p:pic>
                    <p:nvPicPr>
                      <p:cNvPr id="5" name="Object 4">
                        <a:extLst>
                          <a:ext uri="{FF2B5EF4-FFF2-40B4-BE49-F238E27FC236}">
                            <a16:creationId xmlns:a16="http://schemas.microsoft.com/office/drawing/2014/main" id="{073C574F-E975-470E-B144-FA424AAE52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199" y="1724121"/>
                        <a:ext cx="2070455" cy="813393"/>
                      </a:xfrm>
                      <a:prstGeom prst="rect">
                        <a:avLst/>
                      </a:prstGeom>
                      <a:noFill/>
                    </p:spPr>
                  </p:pic>
                </p:oleObj>
              </mc:Fallback>
            </mc:AlternateContent>
          </a:graphicData>
        </a:graphic>
      </p:graphicFrame>
    </p:spTree>
    <p:extLst>
      <p:ext uri="{BB962C8B-B14F-4D97-AF65-F5344CB8AC3E}">
        <p14:creationId xmlns:p14="http://schemas.microsoft.com/office/powerpoint/2010/main" val="40720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E8D6-4A26-4643-B5A9-4389C8C8C10C}"/>
              </a:ext>
            </a:extLst>
          </p:cNvPr>
          <p:cNvSpPr>
            <a:spLocks noGrp="1"/>
          </p:cNvSpPr>
          <p:nvPr>
            <p:ph type="title"/>
          </p:nvPr>
        </p:nvSpPr>
        <p:spPr>
          <a:xfrm>
            <a:off x="344619" y="225488"/>
            <a:ext cx="5973988" cy="994172"/>
          </a:xfrm>
        </p:spPr>
        <p:txBody>
          <a:bodyPr/>
          <a:lstStyle/>
          <a:p>
            <a:r>
              <a:rPr lang="en-US" dirty="0"/>
              <a:t>Poisson vs binomial</a:t>
            </a:r>
          </a:p>
        </p:txBody>
      </p:sp>
      <p:sp>
        <p:nvSpPr>
          <p:cNvPr id="3" name="Content Placeholder 2">
            <a:extLst>
              <a:ext uri="{FF2B5EF4-FFF2-40B4-BE49-F238E27FC236}">
                <a16:creationId xmlns:a16="http://schemas.microsoft.com/office/drawing/2014/main" id="{524044FB-DC6A-4E57-AEB7-EAA1195CDD1D}"/>
              </a:ext>
            </a:extLst>
          </p:cNvPr>
          <p:cNvSpPr>
            <a:spLocks noGrp="1"/>
          </p:cNvSpPr>
          <p:nvPr>
            <p:ph idx="1"/>
          </p:nvPr>
        </p:nvSpPr>
        <p:spPr>
          <a:xfrm>
            <a:off x="192167" y="1219659"/>
            <a:ext cx="4695018" cy="3620448"/>
          </a:xfrm>
        </p:spPr>
        <p:txBody>
          <a:bodyPr>
            <a:normAutofit/>
          </a:bodyPr>
          <a:lstStyle/>
          <a:p>
            <a:r>
              <a:rPr lang="en-US" b="0" dirty="0"/>
              <a:t>Poisson distribution (black dots) </a:t>
            </a:r>
          </a:p>
          <a:p>
            <a:r>
              <a:rPr lang="en-US" b="0" dirty="0"/>
              <a:t>Binomial distribution with</a:t>
            </a:r>
          </a:p>
          <a:p>
            <a:pPr lvl="1"/>
            <a:r>
              <a:rPr lang="en-US" dirty="0"/>
              <a:t>n=10 (red line)</a:t>
            </a:r>
          </a:p>
          <a:p>
            <a:pPr lvl="1"/>
            <a:r>
              <a:rPr lang="en-US" dirty="0"/>
              <a:t>n=20 (blue line)</a:t>
            </a:r>
          </a:p>
          <a:p>
            <a:pPr lvl="1"/>
            <a:r>
              <a:rPr lang="en-US" dirty="0"/>
              <a:t>n=1000 (green line)</a:t>
            </a:r>
          </a:p>
          <a:p>
            <a:r>
              <a:rPr lang="en-US" b="0" dirty="0"/>
              <a:t>All distributions have mean of 5.</a:t>
            </a:r>
          </a:p>
          <a:p>
            <a:r>
              <a:rPr lang="en-US" b="0" dirty="0"/>
              <a:t>Horizontal axis shows #successes k.</a:t>
            </a:r>
          </a:p>
          <a:p>
            <a:r>
              <a:rPr lang="en-US" b="0" dirty="0"/>
              <a:t>Notice that as n gets larger, Poisson becomes a better approximation for binomial.</a:t>
            </a:r>
          </a:p>
          <a:p>
            <a:pPr marL="0" indent="0" algn="ctr"/>
            <a:r>
              <a:rPr lang="en-US" sz="1800" b="0" dirty="0"/>
              <a:t>(Wikipedia source)</a:t>
            </a:r>
          </a:p>
        </p:txBody>
      </p:sp>
      <p:pic>
        <p:nvPicPr>
          <p:cNvPr id="4" name="Picture 3">
            <a:extLst>
              <a:ext uri="{FF2B5EF4-FFF2-40B4-BE49-F238E27FC236}">
                <a16:creationId xmlns:a16="http://schemas.microsoft.com/office/drawing/2014/main" id="{63039D05-CDAE-4E34-A251-6FB987B40133}"/>
              </a:ext>
            </a:extLst>
          </p:cNvPr>
          <p:cNvPicPr/>
          <p:nvPr/>
        </p:nvPicPr>
        <p:blipFill>
          <a:blip r:embed="rId2" cstate="print"/>
          <a:srcRect/>
          <a:stretch>
            <a:fillRect/>
          </a:stretch>
        </p:blipFill>
        <p:spPr bwMode="auto">
          <a:xfrm>
            <a:off x="4887185" y="541565"/>
            <a:ext cx="4064648" cy="4418681"/>
          </a:xfrm>
          <a:prstGeom prst="rect">
            <a:avLst/>
          </a:prstGeom>
          <a:noFill/>
          <a:ln w="9525">
            <a:noFill/>
            <a:miter lim="800000"/>
            <a:headEnd/>
            <a:tailEnd/>
          </a:ln>
        </p:spPr>
      </p:pic>
    </p:spTree>
    <p:extLst>
      <p:ext uri="{BB962C8B-B14F-4D97-AF65-F5344CB8AC3E}">
        <p14:creationId xmlns:p14="http://schemas.microsoft.com/office/powerpoint/2010/main" val="9802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886700" cy="548640"/>
          </a:xfrm>
        </p:spPr>
        <p:txBody>
          <a:bodyPr/>
          <a:lstStyle/>
          <a:p>
            <a:r>
              <a:rPr lang="en-US" dirty="0"/>
              <a:t>Some questions to determine if Poisson</a:t>
            </a:r>
          </a:p>
        </p:txBody>
      </p:sp>
      <p:sp>
        <p:nvSpPr>
          <p:cNvPr id="3" name="Content Placeholder 2"/>
          <p:cNvSpPr>
            <a:spLocks noGrp="1"/>
          </p:cNvSpPr>
          <p:nvPr>
            <p:ph idx="1"/>
          </p:nvPr>
        </p:nvSpPr>
        <p:spPr>
          <a:xfrm>
            <a:off x="0" y="1188444"/>
            <a:ext cx="9143999" cy="2131208"/>
          </a:xfrm>
        </p:spPr>
        <p:txBody>
          <a:bodyPr>
            <a:normAutofit/>
          </a:bodyPr>
          <a:lstStyle/>
          <a:p>
            <a:pPr marL="385763" indent="-385763">
              <a:buFont typeface="+mj-lt"/>
              <a:buAutoNum type="arabicPeriod"/>
            </a:pPr>
            <a:r>
              <a:rPr lang="en-US" sz="1800" b="0" dirty="0"/>
              <a:t>Do the trials occur independently?</a:t>
            </a:r>
          </a:p>
          <a:p>
            <a:pPr marL="385763" indent="-385763">
              <a:buFont typeface="+mj-lt"/>
              <a:buAutoNum type="arabicPeriod"/>
            </a:pPr>
            <a:r>
              <a:rPr lang="en-US" sz="1800" b="0" dirty="0"/>
              <a:t>Does the average number of successes that occurs during a specified time interval stay constant over the larger time period in question?</a:t>
            </a:r>
          </a:p>
          <a:p>
            <a:pPr marL="0" indent="0"/>
            <a:r>
              <a:rPr lang="en-US" sz="1800" b="0" dirty="0"/>
              <a:t>(Typically, experimental data are collected over many successive time intervals).</a:t>
            </a:r>
          </a:p>
        </p:txBody>
      </p:sp>
    </p:spTree>
    <p:extLst>
      <p:ext uri="{BB962C8B-B14F-4D97-AF65-F5344CB8AC3E}">
        <p14:creationId xmlns:p14="http://schemas.microsoft.com/office/powerpoint/2010/main" val="30253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A535-641A-4E44-A459-3A9038CBFAAB}"/>
              </a:ext>
            </a:extLst>
          </p:cNvPr>
          <p:cNvSpPr>
            <a:spLocks noGrp="1"/>
          </p:cNvSpPr>
          <p:nvPr>
            <p:ph type="title"/>
          </p:nvPr>
        </p:nvSpPr>
        <p:spPr>
          <a:xfrm>
            <a:off x="131735" y="131203"/>
            <a:ext cx="8880529" cy="994172"/>
          </a:xfrm>
        </p:spPr>
        <p:txBody>
          <a:bodyPr/>
          <a:lstStyle/>
          <a:p>
            <a:r>
              <a:rPr lang="en-US" dirty="0"/>
              <a:t>Binomial examples approximated by Poisson</a:t>
            </a:r>
          </a:p>
        </p:txBody>
      </p:sp>
      <p:sp>
        <p:nvSpPr>
          <p:cNvPr id="3" name="Content Placeholder 2">
            <a:extLst>
              <a:ext uri="{FF2B5EF4-FFF2-40B4-BE49-F238E27FC236}">
                <a16:creationId xmlns:a16="http://schemas.microsoft.com/office/drawing/2014/main" id="{3BD21D36-AA15-40CB-8274-B3C60FBA91B4}"/>
              </a:ext>
            </a:extLst>
          </p:cNvPr>
          <p:cNvSpPr>
            <a:spLocks noGrp="1"/>
          </p:cNvSpPr>
          <p:nvPr>
            <p:ph idx="1"/>
          </p:nvPr>
        </p:nvSpPr>
        <p:spPr>
          <a:xfrm>
            <a:off x="359596" y="1006138"/>
            <a:ext cx="8537824" cy="3651375"/>
          </a:xfrm>
        </p:spPr>
        <p:txBody>
          <a:bodyPr>
            <a:normAutofit/>
          </a:bodyPr>
          <a:lstStyle/>
          <a:p>
            <a:pPr marL="385763" indent="-385763">
              <a:buFont typeface="+mj-lt"/>
              <a:buAutoNum type="arabicPeriod"/>
            </a:pPr>
            <a:r>
              <a:rPr lang="en-US" b="0" dirty="0"/>
              <a:t>clicks in a Geiger counter in one second for a given radioactive substance (provided that 1/2-life is much greater than 1s.).</a:t>
            </a:r>
          </a:p>
          <a:p>
            <a:pPr marL="385763" indent="-385763">
              <a:buFont typeface="+mj-lt"/>
              <a:buAutoNum type="arabicPeriod"/>
            </a:pPr>
            <a:r>
              <a:rPr lang="en-US" b="0" dirty="0"/>
              <a:t>parties entering subway within 5 s at a particular stop and time of day.</a:t>
            </a:r>
          </a:p>
          <a:p>
            <a:pPr marL="385763" indent="-385763">
              <a:buFont typeface="+mj-lt"/>
              <a:buAutoNum type="arabicPeriod"/>
            </a:pPr>
            <a:r>
              <a:rPr lang="en-US" b="0" dirty="0"/>
              <a:t>children born in NYC with Down’s Syndrome in a given year to 30-year-old mothers who are not tested (chance is 1 in 1000).</a:t>
            </a:r>
          </a:p>
          <a:p>
            <a:pPr marL="385763" indent="-385763">
              <a:buFont typeface="+mj-lt"/>
              <a:buAutoNum type="arabicPeriod"/>
            </a:pPr>
            <a:r>
              <a:rPr lang="en-US" b="0" dirty="0"/>
              <a:t>people in a filled auditorium with a particular birthday (say June 21</a:t>
            </a:r>
            <a:r>
              <a:rPr lang="en-US" b="0" baseline="30000" dirty="0"/>
              <a:t>st</a:t>
            </a:r>
            <a:r>
              <a:rPr lang="en-US" b="0" dirty="0"/>
              <a:t> , which is Poisson’s!)</a:t>
            </a:r>
          </a:p>
          <a:p>
            <a:pPr marL="385763" indent="-385763">
              <a:buFont typeface="+mj-lt"/>
              <a:buAutoNum type="arabicPeriod"/>
            </a:pPr>
            <a:r>
              <a:rPr lang="en-US" b="0" dirty="0"/>
              <a:t>pieces of luggage lost by a frequent flyer in 300 flights (say every 200</a:t>
            </a:r>
            <a:r>
              <a:rPr lang="en-US" b="0" baseline="30000" dirty="0"/>
              <a:t>th</a:t>
            </a:r>
            <a:r>
              <a:rPr lang="en-US" b="0" dirty="0"/>
              <a:t> checked bags is lost on average).</a:t>
            </a:r>
          </a:p>
          <a:p>
            <a:pPr marL="385763" indent="-385763">
              <a:buFont typeface="+mj-lt"/>
              <a:buAutoNum type="arabicPeriod"/>
            </a:pPr>
            <a:r>
              <a:rPr lang="en-US" b="0" dirty="0"/>
              <a:t>people entering (or arriving for check out) at a supermarket, coffee truck</a:t>
            </a:r>
          </a:p>
        </p:txBody>
      </p:sp>
    </p:spTree>
    <p:extLst>
      <p:ext uri="{BB962C8B-B14F-4D97-AF65-F5344CB8AC3E}">
        <p14:creationId xmlns:p14="http://schemas.microsoft.com/office/powerpoint/2010/main" val="86694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A535-641A-4E44-A459-3A9038CBFAAB}"/>
              </a:ext>
            </a:extLst>
          </p:cNvPr>
          <p:cNvSpPr>
            <a:spLocks noGrp="1"/>
          </p:cNvSpPr>
          <p:nvPr>
            <p:ph type="title"/>
          </p:nvPr>
        </p:nvSpPr>
        <p:spPr>
          <a:xfrm>
            <a:off x="0" y="252473"/>
            <a:ext cx="9144000" cy="994172"/>
          </a:xfrm>
        </p:spPr>
        <p:txBody>
          <a:bodyPr/>
          <a:lstStyle/>
          <a:p>
            <a:r>
              <a:rPr lang="en-US" dirty="0"/>
              <a:t>More examples approximated by Poisson</a:t>
            </a:r>
          </a:p>
        </p:txBody>
      </p:sp>
      <p:sp>
        <p:nvSpPr>
          <p:cNvPr id="3" name="Content Placeholder 2">
            <a:extLst>
              <a:ext uri="{FF2B5EF4-FFF2-40B4-BE49-F238E27FC236}">
                <a16:creationId xmlns:a16="http://schemas.microsoft.com/office/drawing/2014/main" id="{3BD21D36-AA15-40CB-8274-B3C60FBA91B4}"/>
              </a:ext>
            </a:extLst>
          </p:cNvPr>
          <p:cNvSpPr>
            <a:spLocks noGrp="1"/>
          </p:cNvSpPr>
          <p:nvPr>
            <p:ph idx="1"/>
          </p:nvPr>
        </p:nvSpPr>
        <p:spPr>
          <a:xfrm>
            <a:off x="321590" y="1246646"/>
            <a:ext cx="8500820" cy="2893840"/>
          </a:xfrm>
        </p:spPr>
        <p:txBody>
          <a:bodyPr>
            <a:normAutofit/>
          </a:bodyPr>
          <a:lstStyle/>
          <a:p>
            <a:pPr marL="385763" indent="-385763">
              <a:buFont typeface="+mj-lt"/>
              <a:buAutoNum type="arabicPeriod" startAt="7"/>
            </a:pPr>
            <a:r>
              <a:rPr lang="en-US" b="0" dirty="0"/>
              <a:t>mistakes for a 1000-word essay (say average mistake is 1 in 200).</a:t>
            </a:r>
          </a:p>
          <a:p>
            <a:pPr marL="385763" indent="-385763">
              <a:buFont typeface="+mj-lt"/>
              <a:buAutoNum type="arabicPeriod" startAt="7"/>
            </a:pPr>
            <a:r>
              <a:rPr lang="en-US" b="0" dirty="0"/>
              <a:t>defective items in a large shipment with low individual rate</a:t>
            </a:r>
          </a:p>
          <a:p>
            <a:pPr marL="385763" indent="-385763">
              <a:buFont typeface="+mj-lt"/>
              <a:buAutoNum type="arabicPeriod" startAt="7"/>
            </a:pPr>
            <a:r>
              <a:rPr lang="en-US" b="0" dirty="0"/>
              <a:t>accidents on a stretch of highway over one day for a specified set of conditions (e.g., Tuesday late morning and not precipitating)</a:t>
            </a:r>
          </a:p>
          <a:p>
            <a:pPr marL="385763" indent="-385763">
              <a:buFont typeface="+mj-lt"/>
              <a:buAutoNum type="arabicPeriod" startAt="7"/>
            </a:pPr>
            <a:r>
              <a:rPr lang="en-US" b="0" dirty="0"/>
              <a:t>telemarketing calls received by a household on a given day</a:t>
            </a:r>
          </a:p>
          <a:p>
            <a:pPr marL="385763" indent="-385763">
              <a:buFont typeface="+mj-lt"/>
              <a:buAutoNum type="arabicPeriod" startAt="7"/>
            </a:pPr>
            <a:r>
              <a:rPr lang="en-US" b="0" dirty="0"/>
              <a:t>defects in a 5 feet length of iron rod</a:t>
            </a:r>
          </a:p>
          <a:p>
            <a:pPr marL="385763" indent="-385763">
              <a:buFont typeface="+mj-lt"/>
              <a:buAutoNum type="arabicPeriod" startAt="7"/>
            </a:pPr>
            <a:r>
              <a:rPr lang="en-US" b="0" dirty="0"/>
              <a:t>cars, televisions, etc. sold at a car dealership, dept store, etc. on a Saturday </a:t>
            </a:r>
          </a:p>
          <a:p>
            <a:pPr marL="0" indent="0"/>
            <a:r>
              <a:rPr lang="en-US" b="0" dirty="0"/>
              <a:t>	(λ would not be the same in the weeks before Christmas).</a:t>
            </a:r>
          </a:p>
          <a:p>
            <a:endParaRPr lang="en-US" dirty="0"/>
          </a:p>
        </p:txBody>
      </p:sp>
    </p:spTree>
    <p:extLst>
      <p:ext uri="{BB962C8B-B14F-4D97-AF65-F5344CB8AC3E}">
        <p14:creationId xmlns:p14="http://schemas.microsoft.com/office/powerpoint/2010/main" val="153320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4514</TotalTime>
  <Words>1971</Words>
  <Application>Microsoft Macintosh PowerPoint</Application>
  <PresentationFormat>On-screen Show (4:3)</PresentationFormat>
  <Paragraphs>190</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9" baseType="lpstr">
      <vt:lpstr>Arial</vt:lpstr>
      <vt:lpstr>Calibri</vt:lpstr>
      <vt:lpstr>Cambria Math</vt:lpstr>
      <vt:lpstr>Century Gothic</vt:lpstr>
      <vt:lpstr>SymbolPi</vt:lpstr>
      <vt:lpstr>Wingdings</vt:lpstr>
      <vt:lpstr>Default Theme</vt:lpstr>
      <vt:lpstr>Equation.DSMT4</vt:lpstr>
      <vt:lpstr>Worksheet</vt:lpstr>
      <vt:lpstr>MAT 1372 Statistics with probability</vt:lpstr>
      <vt:lpstr>What Is the Poisson Distribution?</vt:lpstr>
      <vt:lpstr>History</vt:lpstr>
      <vt:lpstr>Why do we need Poisson Distribution?</vt:lpstr>
      <vt:lpstr>definition of Poisson</vt:lpstr>
      <vt:lpstr>Poisson vs binomial</vt:lpstr>
      <vt:lpstr>Some questions to determine if Poisson</vt:lpstr>
      <vt:lpstr>Binomial examples approximated by Poisson</vt:lpstr>
      <vt:lpstr>More examples approximated by Poisson</vt:lpstr>
      <vt:lpstr>Non-examples of Poisson: arrival of</vt:lpstr>
      <vt:lpstr>Poisson Examples/nonexamples pairs.</vt:lpstr>
      <vt:lpstr>Expectation, variance and std dev</vt:lpstr>
      <vt:lpstr>How Poisson can be used to model</vt:lpstr>
      <vt:lpstr>Prussian cavalry revisit</vt:lpstr>
      <vt:lpstr>Airlines losing luggage</vt:lpstr>
      <vt:lpstr>Airplane crashes (1 of 4)</vt:lpstr>
      <vt:lpstr>Airplane crashes (2 of 4)</vt:lpstr>
      <vt:lpstr>Airplane crashes (3 of 4)</vt:lpstr>
      <vt:lpstr>Airplane crashes (4 of 4)</vt:lpstr>
      <vt:lpstr>Busy restaurant during peak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 1372 Biostatistics</dc:title>
  <dc:creator>Andrew Parker</dc:creator>
  <cp:lastModifiedBy>Microsoft Office User</cp:lastModifiedBy>
  <cp:revision>115</cp:revision>
  <cp:lastPrinted>2017-02-28T22:43:32Z</cp:lastPrinted>
  <dcterms:created xsi:type="dcterms:W3CDTF">2017-02-25T23:17:17Z</dcterms:created>
  <dcterms:modified xsi:type="dcterms:W3CDTF">2021-03-18T20:05:09Z</dcterms:modified>
</cp:coreProperties>
</file>