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sldIdLst>
    <p:sldId id="256" r:id="rId2"/>
    <p:sldId id="257" r:id="rId3"/>
    <p:sldId id="258" r:id="rId4"/>
    <p:sldId id="259" r:id="rId5"/>
    <p:sldId id="260" r:id="rId6"/>
    <p:sldId id="266" r:id="rId7"/>
    <p:sldId id="261" r:id="rId8"/>
    <p:sldId id="262" r:id="rId9"/>
    <p:sldId id="263" r:id="rId10"/>
    <p:sldId id="264" r:id="rId11"/>
    <p:sldId id="285" r:id="rId12"/>
    <p:sldId id="269" r:id="rId13"/>
    <p:sldId id="270" r:id="rId14"/>
    <p:sldId id="280" r:id="rId15"/>
    <p:sldId id="282" r:id="rId16"/>
    <p:sldId id="283" r:id="rId17"/>
    <p:sldId id="281" r:id="rId18"/>
    <p:sldId id="271" r:id="rId19"/>
    <p:sldId id="272" r:id="rId20"/>
    <p:sldId id="273" r:id="rId21"/>
    <p:sldId id="274" r:id="rId22"/>
    <p:sldId id="275" r:id="rId23"/>
    <p:sldId id="278" r:id="rId24"/>
    <p:sldId id="276" r:id="rId25"/>
    <p:sldId id="277" r:id="rId26"/>
    <p:sldId id="279" r:id="rId27"/>
    <p:sldId id="284"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764"/>
    <p:restoredTop sz="94679"/>
  </p:normalViewPr>
  <p:slideViewPr>
    <p:cSldViewPr snapToGrid="0" snapToObjects="1">
      <p:cViewPr varScale="1">
        <p:scale>
          <a:sx n="140" d="100"/>
          <a:sy n="140" d="100"/>
        </p:scale>
        <p:origin x="216" y="12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20.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subtitle style</a:t>
            </a:r>
            <a:endParaRPr lang="en-US" dirty="0"/>
          </a:p>
        </p:txBody>
      </p:sp>
      <p:sp>
        <p:nvSpPr>
          <p:cNvPr id="4" name="Date Placeholder 3"/>
          <p:cNvSpPr>
            <a:spLocks noGrp="1"/>
          </p:cNvSpPr>
          <p:nvPr>
            <p:ph type="dt" sz="half" idx="10"/>
          </p:nvPr>
        </p:nvSpPr>
        <p:spPr/>
        <p:txBody>
          <a:bodyPr/>
          <a:lstStyle/>
          <a:p>
            <a:fld id="{7D0065BE-0657-4A47-90AD-C21C55E16B19}" type="datetime4">
              <a:rPr lang="en-US" smtClean="0"/>
              <a:pPr/>
              <a:t>March 11,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6C3AA4-67BE-44F7-809A-3582401494AF}" type="datetime4">
              <a:rPr lang="en-US" smtClean="0"/>
              <a:pPr/>
              <a:t>March 11,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5172EEB-1769-4776-AD69-E7C1260563EB}" type="datetime4">
              <a:rPr lang="en-US" smtClean="0"/>
              <a:pPr/>
              <a:t>March 11,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7BB8AF-C16A-4836-A92D-61834B5F0BA5}" type="datetime4">
              <a:rPr lang="en-US" smtClean="0"/>
              <a:pPr/>
              <a:t>March 11,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text styles</a:t>
            </a:r>
          </a:p>
        </p:txBody>
      </p:sp>
      <p:sp>
        <p:nvSpPr>
          <p:cNvPr id="4" name="Date Placeholder 3"/>
          <p:cNvSpPr>
            <a:spLocks noGrp="1"/>
          </p:cNvSpPr>
          <p:nvPr>
            <p:ph type="dt" sz="half" idx="10"/>
          </p:nvPr>
        </p:nvSpPr>
        <p:spPr/>
        <p:txBody>
          <a:bodyPr/>
          <a:lstStyle/>
          <a:p>
            <a:fld id="{647D2193-4505-4A75-99BB-880C6989A757}" type="datetime4">
              <a:rPr lang="en-US" smtClean="0"/>
              <a:pPr/>
              <a:t>March 11,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13A18F4-33C3-445B-924C-31108C51719C}" type="datetime4">
              <a:rPr lang="en-US" smtClean="0"/>
              <a:pPr/>
              <a:t>March 11, 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AF7543A-E259-478F-9E0D-57BA40E442B7}" type="datetime4">
              <a:rPr lang="en-US" smtClean="0"/>
              <a:pPr/>
              <a:t>March 11, 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EFB012D-77A1-44B0-BB26-329BA1EE55C9}" type="datetime4">
              <a:rPr lang="en-US" smtClean="0"/>
              <a:pPr/>
              <a:t>March 11, 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B7499E-3031-413E-B01E-B94970708CAA}" type="datetime4">
              <a:rPr lang="en-US" smtClean="0"/>
              <a:pPr/>
              <a:t>March 11, 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a:t>Click to edit Master text styles</a:t>
            </a:r>
          </a:p>
        </p:txBody>
      </p:sp>
      <p:sp>
        <p:nvSpPr>
          <p:cNvPr id="5" name="Date Placeholder 4"/>
          <p:cNvSpPr>
            <a:spLocks noGrp="1"/>
          </p:cNvSpPr>
          <p:nvPr>
            <p:ph type="dt" sz="half" idx="10"/>
          </p:nvPr>
        </p:nvSpPr>
        <p:spPr/>
        <p:txBody>
          <a:bodyPr/>
          <a:lstStyle/>
          <a:p>
            <a:fld id="{DC7EAB0C-2220-4D0E-A0DD-DB7FA0F742F4}" type="datetime4">
              <a:rPr lang="en-US" smtClean="0"/>
              <a:pPr/>
              <a:t>March 11, 2021</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2754ED01-E2A0-4C1E-8E21-014B9904157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a:t>Drag picture to placeholder or click icon to add</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3416D63-31BF-4B94-B6C5-E20B2C63F515}" type="datetime4">
              <a:rPr lang="en-US" smtClean="0"/>
              <a:pPr/>
              <a:t>March 11, 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62B1B13E-D5AF-485E-81A1-82A140076526}" type="datetime4">
              <a:rPr lang="en-US" smtClean="0"/>
              <a:pPr/>
              <a:t>March 11, 2021</a:t>
            </a:fld>
            <a:endParaRPr lang="en-US" dirty="0"/>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2754ED01-E2A0-4C1E-8E21-014B99041579}"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3.wmf"/><Relationship Id="rId4" Type="http://schemas.openxmlformats.org/officeDocument/2006/relationships/oleObject" Target="../embeddings/oleObject2.bin"/></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4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2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5.png"/><Relationship Id="rId1" Type="http://schemas.openxmlformats.org/officeDocument/2006/relationships/slideLayout" Target="../slideLayouts/slideLayout6.xml"/><Relationship Id="rId4" Type="http://schemas.openxmlformats.org/officeDocument/2006/relationships/image" Target="../media/image170.png"/></Relationships>
</file>

<file path=ppt/slides/_rels/slide2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19.wmf"/><Relationship Id="rId5" Type="http://schemas.openxmlformats.org/officeDocument/2006/relationships/oleObject" Target="../embeddings/oleObject7.bin"/><Relationship Id="rId4" Type="http://schemas.openxmlformats.org/officeDocument/2006/relationships/image" Target="../media/image18.w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8" Type="http://schemas.openxmlformats.org/officeDocument/2006/relationships/image" Target="../media/image21.wmf"/><Relationship Id="rId3" Type="http://schemas.openxmlformats.org/officeDocument/2006/relationships/image" Target="../media/image22.emf"/><Relationship Id="rId7"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20.wmf"/><Relationship Id="rId5" Type="http://schemas.openxmlformats.org/officeDocument/2006/relationships/oleObject" Target="../embeddings/oleObject8.bin"/><Relationship Id="rId10" Type="http://schemas.openxmlformats.org/officeDocument/2006/relationships/image" Target="../media/image23.emf"/><Relationship Id="rId4" Type="http://schemas.openxmlformats.org/officeDocument/2006/relationships/image" Target="../media/image12.png"/><Relationship Id="rId9" Type="http://schemas.openxmlformats.org/officeDocument/2006/relationships/image" Target="../media/image13.png"/></Relationships>
</file>

<file path=ppt/slides/_rels/slide2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3.wmf"/><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10.png"/><Relationship Id="rId7" Type="http://schemas.openxmlformats.org/officeDocument/2006/relationships/image" Target="../media/image9.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4.bin"/><Relationship Id="rId5" Type="http://schemas.openxmlformats.org/officeDocument/2006/relationships/image" Target="../media/image8.wmf"/><Relationship Id="rId4" Type="http://schemas.openxmlformats.org/officeDocument/2006/relationships/oleObject" Target="../embeddings/oleObject3.bin"/></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2.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3.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9140000">
            <a:off x="799988" y="1684603"/>
            <a:ext cx="5788246" cy="1204306"/>
          </a:xfrm>
        </p:spPr>
        <p:txBody>
          <a:bodyPr/>
          <a:lstStyle/>
          <a:p>
            <a:r>
              <a:rPr lang="en-US" dirty="0"/>
              <a:t>MAT 1372</a:t>
            </a:r>
            <a:br>
              <a:rPr lang="en-US" dirty="0"/>
            </a:br>
            <a:r>
              <a:rPr lang="en-US" dirty="0"/>
              <a:t>Statistics with probability</a:t>
            </a:r>
          </a:p>
        </p:txBody>
      </p:sp>
      <p:sp>
        <p:nvSpPr>
          <p:cNvPr id="3" name="Subtitle 2"/>
          <p:cNvSpPr>
            <a:spLocks noGrp="1"/>
          </p:cNvSpPr>
          <p:nvPr>
            <p:ph type="subTitle" idx="1"/>
          </p:nvPr>
        </p:nvSpPr>
        <p:spPr/>
        <p:txBody>
          <a:bodyPr>
            <a:normAutofit/>
          </a:bodyPr>
          <a:lstStyle/>
          <a:p>
            <a:r>
              <a:rPr lang="en-US" sz="1600" dirty="0"/>
              <a:t>5.3 Expected value</a:t>
            </a:r>
          </a:p>
        </p:txBody>
      </p:sp>
    </p:spTree>
    <p:extLst>
      <p:ext uri="{BB962C8B-B14F-4D97-AF65-F5344CB8AC3E}">
        <p14:creationId xmlns:p14="http://schemas.microsoft.com/office/powerpoint/2010/main" val="26529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96819-ADE7-4CE5-B30D-419EEBBB6E06}"/>
              </a:ext>
            </a:extLst>
          </p:cNvPr>
          <p:cNvSpPr>
            <a:spLocks noGrp="1"/>
          </p:cNvSpPr>
          <p:nvPr>
            <p:ph type="title"/>
          </p:nvPr>
        </p:nvSpPr>
        <p:spPr>
          <a:xfrm>
            <a:off x="358587" y="111021"/>
            <a:ext cx="8444753" cy="994172"/>
          </a:xfrm>
        </p:spPr>
        <p:txBody>
          <a:bodyPr/>
          <a:lstStyle/>
          <a:p>
            <a:r>
              <a:rPr lang="en-US" dirty="0"/>
              <a:t>5.3.1 Another Property of Expected Values</a:t>
            </a:r>
          </a:p>
        </p:txBody>
      </p:sp>
      <p:sp>
        <p:nvSpPr>
          <p:cNvPr id="3" name="Content Placeholder 2">
            <a:extLst>
              <a:ext uri="{FF2B5EF4-FFF2-40B4-BE49-F238E27FC236}">
                <a16:creationId xmlns:a16="http://schemas.microsoft.com/office/drawing/2014/main" id="{0D3CB934-B8A3-449F-B797-C2115565B176}"/>
              </a:ext>
            </a:extLst>
          </p:cNvPr>
          <p:cNvSpPr>
            <a:spLocks noGrp="1"/>
          </p:cNvSpPr>
          <p:nvPr>
            <p:ph idx="1"/>
          </p:nvPr>
        </p:nvSpPr>
        <p:spPr>
          <a:xfrm>
            <a:off x="358588" y="1221663"/>
            <a:ext cx="8444753" cy="2882251"/>
          </a:xfrm>
        </p:spPr>
        <p:txBody>
          <a:bodyPr>
            <a:normAutofit/>
          </a:bodyPr>
          <a:lstStyle/>
          <a:p>
            <a:pPr marL="0" indent="0"/>
            <a:r>
              <a:rPr lang="en-US" b="0" dirty="0"/>
              <a:t>Let </a:t>
            </a:r>
            <a:r>
              <a:rPr lang="en-US" b="0" i="1" dirty="0"/>
              <a:t>X, Y </a:t>
            </a:r>
            <a:r>
              <a:rPr lang="en-US" b="0" dirty="0"/>
              <a:t>be random variables, then X+Y is also an RV and:</a:t>
            </a:r>
          </a:p>
          <a:p>
            <a:pPr marL="0" indent="0" algn="ctr"/>
            <a:r>
              <a:rPr lang="es-NI" b="0" i="1" dirty="0"/>
              <a:t>E</a:t>
            </a:r>
            <a:r>
              <a:rPr lang="es-NI" b="0" dirty="0"/>
              <a:t>[</a:t>
            </a:r>
            <a:r>
              <a:rPr lang="es-NI" b="0" i="1" dirty="0"/>
              <a:t>X </a:t>
            </a:r>
            <a:r>
              <a:rPr lang="es-NI" b="0" dirty="0"/>
              <a:t>+ </a:t>
            </a:r>
            <a:r>
              <a:rPr lang="es-NI" b="0" i="1" dirty="0"/>
              <a:t>Y</a:t>
            </a:r>
            <a:r>
              <a:rPr lang="es-NI" b="0" dirty="0"/>
              <a:t>] = </a:t>
            </a:r>
            <a:r>
              <a:rPr lang="es-NI" b="0" i="1" dirty="0"/>
              <a:t>E</a:t>
            </a:r>
            <a:r>
              <a:rPr lang="es-NI" b="0" dirty="0"/>
              <a:t>[</a:t>
            </a:r>
            <a:r>
              <a:rPr lang="es-NI" b="0" i="1" dirty="0"/>
              <a:t>X</a:t>
            </a:r>
            <a:r>
              <a:rPr lang="es-NI" b="0" dirty="0"/>
              <a:t>] + </a:t>
            </a:r>
            <a:r>
              <a:rPr lang="es-NI" b="0" i="1" dirty="0"/>
              <a:t>E</a:t>
            </a:r>
            <a:r>
              <a:rPr lang="es-NI" b="0" dirty="0"/>
              <a:t>[</a:t>
            </a:r>
            <a:r>
              <a:rPr lang="es-NI" b="0" i="1" dirty="0"/>
              <a:t>Y</a:t>
            </a:r>
            <a:r>
              <a:rPr lang="es-NI" b="0" dirty="0"/>
              <a:t>]</a:t>
            </a:r>
            <a:endParaRPr lang="en-US" b="0" dirty="0"/>
          </a:p>
          <a:p>
            <a:pPr marL="0" indent="0"/>
            <a:r>
              <a:rPr lang="en-US" dirty="0"/>
              <a:t>Example</a:t>
            </a:r>
            <a:r>
              <a:rPr lang="en-US" b="0" dirty="0"/>
              <a:t>: in a mythical matriarchal country, there is one woman for every man and they are paired up to form household units.</a:t>
            </a:r>
          </a:p>
          <a:p>
            <a:pPr marL="0" indent="0"/>
            <a:r>
              <a:rPr lang="en-US" b="0" dirty="0"/>
              <a:t>On average, a man makes a $45k salary (due to domestic and childrearing responsibilities) and a woman makes a $63k salary.</a:t>
            </a:r>
          </a:p>
          <a:p>
            <a:pPr marL="0" indent="0"/>
            <a:r>
              <a:rPr lang="en-US" b="0" dirty="0"/>
              <a:t>What is the average household salary?</a:t>
            </a:r>
          </a:p>
          <a:p>
            <a:pPr marL="0" indent="0"/>
            <a:r>
              <a:rPr lang="en-US" b="0" i="1" dirty="0"/>
              <a:t>E</a:t>
            </a:r>
            <a:r>
              <a:rPr lang="en-US" b="0" dirty="0"/>
              <a:t>[</a:t>
            </a:r>
            <a:r>
              <a:rPr lang="en-US" b="0" i="1" dirty="0"/>
              <a:t>X </a:t>
            </a:r>
            <a:r>
              <a:rPr lang="en-US" b="0" dirty="0"/>
              <a:t>+ </a:t>
            </a:r>
            <a:r>
              <a:rPr lang="en-US" b="0" i="1" dirty="0"/>
              <a:t>Y</a:t>
            </a:r>
            <a:r>
              <a:rPr lang="en-US" b="0" dirty="0"/>
              <a:t>] = </a:t>
            </a:r>
            <a:r>
              <a:rPr lang="en-US" b="0" i="1" dirty="0"/>
              <a:t>E</a:t>
            </a:r>
            <a:r>
              <a:rPr lang="en-US" b="0" dirty="0"/>
              <a:t>[</a:t>
            </a:r>
            <a:r>
              <a:rPr lang="en-US" b="0" i="1" dirty="0"/>
              <a:t>X</a:t>
            </a:r>
            <a:r>
              <a:rPr lang="en-US" b="0" dirty="0"/>
              <a:t>] + </a:t>
            </a:r>
            <a:r>
              <a:rPr lang="en-US" b="0" i="1" dirty="0"/>
              <a:t>E</a:t>
            </a:r>
            <a:r>
              <a:rPr lang="en-US" b="0" dirty="0"/>
              <a:t>[</a:t>
            </a:r>
            <a:r>
              <a:rPr lang="en-US" b="0" i="1" dirty="0"/>
              <a:t>Y</a:t>
            </a:r>
            <a:r>
              <a:rPr lang="en-US" b="0" dirty="0"/>
              <a:t>] = $45k + $63k = $108k</a:t>
            </a:r>
          </a:p>
        </p:txBody>
      </p:sp>
    </p:spTree>
    <p:extLst>
      <p:ext uri="{BB962C8B-B14F-4D97-AF65-F5344CB8AC3E}">
        <p14:creationId xmlns:p14="http://schemas.microsoft.com/office/powerpoint/2010/main" val="4028044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3AA2A-5422-4A0B-9AD6-6FC444EB9B2F}"/>
              </a:ext>
            </a:extLst>
          </p:cNvPr>
          <p:cNvSpPr>
            <a:spLocks noGrp="1"/>
          </p:cNvSpPr>
          <p:nvPr>
            <p:ph type="title"/>
          </p:nvPr>
        </p:nvSpPr>
        <p:spPr>
          <a:xfrm>
            <a:off x="651511" y="134780"/>
            <a:ext cx="7886700" cy="994172"/>
          </a:xfrm>
        </p:spPr>
        <p:txBody>
          <a:bodyPr/>
          <a:lstStyle/>
          <a:p>
            <a:pPr>
              <a:spcBef>
                <a:spcPts val="0"/>
              </a:spcBef>
              <a:spcAft>
                <a:spcPts val="1125"/>
              </a:spcAft>
            </a:pPr>
            <a:r>
              <a:rPr lang="en-US" dirty="0"/>
              <a:t>5.2.8 # bad batteries part 3</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A6D23548-BB55-4FD8-A903-04C594718C49}"/>
                  </a:ext>
                </a:extLst>
              </p:cNvPr>
              <p:cNvSpPr>
                <a:spLocks noGrp="1"/>
              </p:cNvSpPr>
              <p:nvPr>
                <p:ph idx="1"/>
              </p:nvPr>
            </p:nvSpPr>
            <p:spPr>
              <a:xfrm>
                <a:off x="348176" y="965909"/>
                <a:ext cx="8493369" cy="4136443"/>
              </a:xfrm>
            </p:spPr>
            <p:txBody>
              <a:bodyPr>
                <a:normAutofit/>
              </a:bodyPr>
              <a:lstStyle/>
              <a:p>
                <a:pPr marL="0" indent="0"/>
                <a:r>
                  <a:rPr lang="en-US" b="0" dirty="0"/>
                  <a:t>Recall </a:t>
                </a:r>
                <a:r>
                  <a:rPr lang="en-US" b="0" i="1" dirty="0"/>
                  <a:t>W </a:t>
                </a:r>
                <a:r>
                  <a:rPr lang="en-US" b="0" dirty="0"/>
                  <a:t>is # defective batteries chosen, then</a:t>
                </a:r>
              </a:p>
              <a:p>
                <a:pPr marL="0" indent="0"/>
                <a:r>
                  <a:rPr lang="en-US" dirty="0"/>
                  <a:t>	  w</a:t>
                </a:r>
              </a:p>
              <a:p>
                <a:pPr marL="1627632" lvl="8" indent="0">
                  <a:buNone/>
                </a:pPr>
                <a:r>
                  <a:rPr lang="en-US" dirty="0"/>
                  <a:t> 			</a:t>
                </a:r>
              </a:p>
              <a:p>
                <a:pPr marL="0" indent="0"/>
                <a:r>
                  <a:rPr lang="en-US" dirty="0"/>
                  <a:t>	P(w)					and</a:t>
                </a:r>
              </a:p>
              <a:p>
                <a:pPr marL="0" indent="0"/>
                <a:endParaRPr lang="en-US" dirty="0"/>
              </a:p>
              <a:p>
                <a:pPr marL="0" indent="0"/>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𝐸</m:t>
                      </m:r>
                      <m:d>
                        <m:dPr>
                          <m:begChr m:val="["/>
                          <m:endChr m:val="]"/>
                          <m:ctrlPr>
                            <a:rPr lang="en-US" b="0" i="1" smtClean="0">
                              <a:latin typeface="Cambria Math" panose="02040503050406030204" pitchFamily="18" charset="0"/>
                            </a:rPr>
                          </m:ctrlPr>
                        </m:dPr>
                        <m:e>
                          <m:r>
                            <a:rPr lang="en-US" b="0" i="1" smtClean="0">
                              <a:latin typeface="Cambria Math" panose="02040503050406030204" pitchFamily="18" charset="0"/>
                            </a:rPr>
                            <m:t>𝑊</m:t>
                          </m:r>
                        </m:e>
                      </m:d>
                      <m:r>
                        <a:rPr lang="en-US" b="0" i="1" smtClean="0">
                          <a:latin typeface="Cambria Math" panose="02040503050406030204" pitchFamily="18" charset="0"/>
                        </a:rPr>
                        <m:t>=0∗</m:t>
                      </m:r>
                      <m:r>
                        <a:rPr lang="en-US" b="0" i="1" smtClean="0">
                          <a:latin typeface="Cambria Math" panose="02040503050406030204" pitchFamily="18" charset="0"/>
                        </a:rPr>
                        <m:t>𝑃</m:t>
                      </m:r>
                      <m:d>
                        <m:dPr>
                          <m:begChr m:val="["/>
                          <m:endChr m:val="]"/>
                          <m:ctrlPr>
                            <a:rPr lang="en-US" b="0" i="1" smtClean="0">
                              <a:latin typeface="Cambria Math" panose="02040503050406030204" pitchFamily="18" charset="0"/>
                            </a:rPr>
                          </m:ctrlPr>
                        </m:dPr>
                        <m:e>
                          <m:r>
                            <a:rPr lang="en-US" b="0" i="1" smtClean="0">
                              <a:latin typeface="Cambria Math" panose="02040503050406030204" pitchFamily="18" charset="0"/>
                            </a:rPr>
                            <m:t>0</m:t>
                          </m:r>
                        </m:e>
                      </m:d>
                      <m:r>
                        <a:rPr lang="en-US" b="0" i="1" smtClean="0">
                          <a:latin typeface="Cambria Math" panose="02040503050406030204" pitchFamily="18" charset="0"/>
                        </a:rPr>
                        <m:t>+1∗</m:t>
                      </m:r>
                      <m:r>
                        <a:rPr lang="en-US" b="0" i="1" smtClean="0">
                          <a:latin typeface="Cambria Math" panose="02040503050406030204" pitchFamily="18" charset="0"/>
                        </a:rPr>
                        <m:t>𝑃</m:t>
                      </m:r>
                      <m:d>
                        <m:dPr>
                          <m:begChr m:val="["/>
                          <m:endChr m:val="]"/>
                          <m:ctrlPr>
                            <a:rPr lang="en-US" b="0" i="1" smtClean="0">
                              <a:latin typeface="Cambria Math" panose="02040503050406030204" pitchFamily="18" charset="0"/>
                            </a:rPr>
                          </m:ctrlPr>
                        </m:dPr>
                        <m:e>
                          <m:r>
                            <a:rPr lang="en-US" b="0" i="1" smtClean="0">
                              <a:latin typeface="Cambria Math" panose="02040503050406030204" pitchFamily="18" charset="0"/>
                            </a:rPr>
                            <m:t>1</m:t>
                          </m:r>
                        </m:e>
                      </m:d>
                      <m:r>
                        <a:rPr lang="en-US" b="0" i="1" smtClean="0">
                          <a:latin typeface="Cambria Math" panose="02040503050406030204" pitchFamily="18" charset="0"/>
                        </a:rPr>
                        <m:t>+2∗</m:t>
                      </m:r>
                      <m:r>
                        <a:rPr lang="en-US" b="0" i="1" smtClean="0">
                          <a:latin typeface="Cambria Math" panose="02040503050406030204" pitchFamily="18" charset="0"/>
                        </a:rPr>
                        <m:t>𝑃</m:t>
                      </m:r>
                      <m:d>
                        <m:dPr>
                          <m:begChr m:val="["/>
                          <m:endChr m:val="]"/>
                          <m:ctrlPr>
                            <a:rPr lang="en-US" b="0" i="1" smtClean="0">
                              <a:latin typeface="Cambria Math" panose="02040503050406030204" pitchFamily="18" charset="0"/>
                            </a:rPr>
                          </m:ctrlPr>
                        </m:dPr>
                        <m:e>
                          <m:r>
                            <a:rPr lang="en-US" b="0" i="1" smtClean="0">
                              <a:latin typeface="Cambria Math" panose="02040503050406030204" pitchFamily="18" charset="0"/>
                            </a:rPr>
                            <m:t>2</m:t>
                          </m:r>
                        </m:e>
                      </m:d>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0</m:t>
                          </m:r>
                          <m:r>
                            <a:rPr lang="en-US" b="0" i="1" smtClean="0">
                              <a:latin typeface="Cambria Math" panose="02040503050406030204" pitchFamily="18" charset="0"/>
                              <a:ea typeface="Cambria Math" panose="02040503050406030204" pitchFamily="18" charset="0"/>
                            </a:rPr>
                            <m:t>∙7+1</m:t>
                          </m:r>
                          <m:r>
                            <a:rPr lang="en-US" b="0" i="1">
                              <a:latin typeface="Cambria Math" panose="02040503050406030204" pitchFamily="18" charset="0"/>
                              <a:ea typeface="Cambria Math" panose="02040503050406030204" pitchFamily="18" charset="0"/>
                            </a:rPr>
                            <m:t>∙7</m:t>
                          </m:r>
                          <m:r>
                            <a:rPr lang="en-US" b="0" i="1" smtClean="0">
                              <a:latin typeface="Cambria Math" panose="02040503050406030204" pitchFamily="18" charset="0"/>
                              <a:ea typeface="Cambria Math" panose="02040503050406030204" pitchFamily="18" charset="0"/>
                            </a:rPr>
                            <m:t>+2</m:t>
                          </m:r>
                          <m:r>
                            <a:rPr lang="en-US" b="0" i="1">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1</m:t>
                          </m:r>
                        </m:num>
                        <m:den>
                          <m:r>
                            <a:rPr lang="en-US" b="0" i="1" smtClean="0">
                              <a:latin typeface="Cambria Math" panose="02040503050406030204" pitchFamily="18" charset="0"/>
                            </a:rPr>
                            <m:t>15</m:t>
                          </m:r>
                        </m:den>
                      </m:f>
                      <m:r>
                        <a:rPr lang="en-US" b="0" i="1">
                          <a:latin typeface="Cambria Math" panose="02040503050406030204" pitchFamily="18" charset="0"/>
                        </a:rPr>
                        <m:t>=</m:t>
                      </m:r>
                      <m:f>
                        <m:fPr>
                          <m:ctrlPr>
                            <a:rPr lang="en-US" b="0" i="1">
                              <a:latin typeface="Cambria Math" panose="02040503050406030204" pitchFamily="18" charset="0"/>
                            </a:rPr>
                          </m:ctrlPr>
                        </m:fPr>
                        <m:num>
                          <m:r>
                            <a:rPr lang="en-US" b="0" i="1" smtClean="0">
                              <a:latin typeface="Cambria Math" panose="02040503050406030204" pitchFamily="18" charset="0"/>
                            </a:rPr>
                            <m:t>9</m:t>
                          </m:r>
                        </m:num>
                        <m:den>
                          <m:r>
                            <a:rPr lang="en-US" b="0" i="1" smtClean="0">
                              <a:latin typeface="Cambria Math" panose="02040503050406030204" pitchFamily="18" charset="0"/>
                            </a:rPr>
                            <m:t>1</m:t>
                          </m:r>
                          <m:r>
                            <a:rPr lang="en-US" b="0" i="1">
                              <a:latin typeface="Cambria Math" panose="02040503050406030204" pitchFamily="18" charset="0"/>
                            </a:rPr>
                            <m:t>5</m:t>
                          </m:r>
                        </m:den>
                      </m:f>
                      <m:r>
                        <a:rPr lang="en-US" b="0" i="1">
                          <a:latin typeface="Cambria Math" panose="02040503050406030204" pitchFamily="18" charset="0"/>
                        </a:rPr>
                        <m:t>=</m:t>
                      </m:r>
                      <m:f>
                        <m:fPr>
                          <m:ctrlPr>
                            <a:rPr lang="en-US" b="0" i="1">
                              <a:latin typeface="Cambria Math" panose="02040503050406030204" pitchFamily="18" charset="0"/>
                            </a:rPr>
                          </m:ctrlPr>
                        </m:fPr>
                        <m:num>
                          <m:r>
                            <a:rPr lang="en-US" b="0" i="1">
                              <a:latin typeface="Cambria Math" panose="02040503050406030204" pitchFamily="18" charset="0"/>
                            </a:rPr>
                            <m:t>3</m:t>
                          </m:r>
                        </m:num>
                        <m:den>
                          <m:r>
                            <a:rPr lang="en-US" b="0" i="1">
                              <a:latin typeface="Cambria Math" panose="02040503050406030204" pitchFamily="18" charset="0"/>
                            </a:rPr>
                            <m:t>5</m:t>
                          </m:r>
                        </m:den>
                      </m:f>
                      <m:r>
                        <a:rPr lang="en-US" b="0" i="1">
                          <a:latin typeface="Cambria Math" panose="02040503050406030204" pitchFamily="18" charset="0"/>
                        </a:rPr>
                        <m:t>=</m:t>
                      </m:r>
                      <m:r>
                        <a:rPr lang="en-US" b="0" i="1">
                          <a:latin typeface="Cambria Math" panose="02040503050406030204" pitchFamily="18" charset="0"/>
                        </a:rPr>
                        <m:t>0.6</m:t>
                      </m:r>
                    </m:oMath>
                  </m:oMathPara>
                </a14:m>
                <a:endParaRPr lang="en-US" dirty="0"/>
              </a:p>
              <a:p>
                <a:pPr marL="0" indent="0"/>
                <a:r>
                  <a:rPr lang="en-US" b="0" dirty="0"/>
                  <a:t>In other words, just a little more than half a bad battery.</a:t>
                </a:r>
              </a:p>
              <a:p>
                <a:r>
                  <a:rPr lang="en-US" b="0" dirty="0"/>
                  <a:t>However, we can get the answer much more quickly by thinking of W as X+Y where  X = 1 if 1</a:t>
                </a:r>
                <a:r>
                  <a:rPr lang="en-US" b="0" baseline="30000" dirty="0"/>
                  <a:t>st</a:t>
                </a:r>
                <a:r>
                  <a:rPr lang="en-US" b="0" dirty="0"/>
                  <a:t> battery chosen is defective, 0 otherwise;</a:t>
                </a:r>
              </a:p>
              <a:p>
                <a:r>
                  <a:rPr lang="en-US" b="0" dirty="0"/>
                  <a:t>	 Y = 1 if 2</a:t>
                </a:r>
                <a:r>
                  <a:rPr lang="en-US" b="0" baseline="30000" dirty="0"/>
                  <a:t>nd</a:t>
                </a:r>
                <a:r>
                  <a:rPr lang="en-US" b="0" dirty="0"/>
                  <a:t> battery chosen is defective, 0 otherwise.</a:t>
                </a:r>
              </a:p>
              <a:p>
                <a:pPr marL="0" indent="0"/>
                <a:r>
                  <a:rPr lang="en-US" b="0" dirty="0"/>
                  <a:t>X and Y both have the same distribution, namely: </a:t>
                </a:r>
              </a:p>
              <a:p>
                <a:pPr marL="0" indent="0"/>
                <a:r>
                  <a:rPr lang="en-US" b="0" dirty="0"/>
                  <a:t>So E[X]=E[Y]=3/10 and E[W]= E[X]+E[Y]=3/10+3/10=6/10=3/5.</a:t>
                </a:r>
              </a:p>
            </p:txBody>
          </p:sp>
        </mc:Choice>
        <mc:Fallback>
          <p:sp>
            <p:nvSpPr>
              <p:cNvPr id="3" name="Content Placeholder 2">
                <a:extLst>
                  <a:ext uri="{FF2B5EF4-FFF2-40B4-BE49-F238E27FC236}">
                    <a16:creationId xmlns:a16="http://schemas.microsoft.com/office/drawing/2014/main" id="{A6D23548-BB55-4FD8-A903-04C594718C49}"/>
                  </a:ext>
                </a:extLst>
              </p:cNvPr>
              <p:cNvSpPr>
                <a:spLocks noGrp="1" noRot="1" noChangeAspect="1" noMove="1" noResize="1" noEditPoints="1" noAdjustHandles="1" noChangeArrowheads="1" noChangeShapeType="1" noTextEdit="1"/>
              </p:cNvSpPr>
              <p:nvPr>
                <p:ph idx="1"/>
              </p:nvPr>
            </p:nvSpPr>
            <p:spPr>
              <a:xfrm>
                <a:off x="348176" y="965909"/>
                <a:ext cx="8493369" cy="4136443"/>
              </a:xfrm>
              <a:blipFill>
                <a:blip r:embed="rId3"/>
                <a:stretch>
                  <a:fillRect l="-448" t="-306"/>
                </a:stretch>
              </a:blipFill>
            </p:spPr>
            <p:txBody>
              <a:bodyPr/>
              <a:lstStyle/>
              <a:p>
                <a:r>
                  <a:rPr lang="en-US">
                    <a:noFill/>
                  </a:rPr>
                  <a:t> </a:t>
                </a:r>
              </a:p>
            </p:txBody>
          </p:sp>
        </mc:Fallback>
      </mc:AlternateContent>
      <p:sp>
        <p:nvSpPr>
          <p:cNvPr id="4" name="Rectangle 2">
            <a:extLst>
              <a:ext uri="{FF2B5EF4-FFF2-40B4-BE49-F238E27FC236}">
                <a16:creationId xmlns:a16="http://schemas.microsoft.com/office/drawing/2014/main" id="{9DE3215E-C10E-40F9-B5F6-30E34151ED87}"/>
              </a:ext>
            </a:extLst>
          </p:cNvPr>
          <p:cNvSpPr>
            <a:spLocks noChangeArrowheads="1"/>
          </p:cNvSpPr>
          <p:nvPr/>
        </p:nvSpPr>
        <p:spPr bwMode="auto">
          <a:xfrm>
            <a:off x="1" y="71875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n-US" sz="1350"/>
          </a:p>
        </p:txBody>
      </p:sp>
      <p:graphicFrame>
        <p:nvGraphicFramePr>
          <p:cNvPr id="5" name="Object 4">
            <a:extLst>
              <a:ext uri="{FF2B5EF4-FFF2-40B4-BE49-F238E27FC236}">
                <a16:creationId xmlns:a16="http://schemas.microsoft.com/office/drawing/2014/main" id="{DA5C5073-F776-408A-BB87-B1D651ACF7FA}"/>
              </a:ext>
            </a:extLst>
          </p:cNvPr>
          <p:cNvGraphicFramePr>
            <a:graphicFrameLocks noChangeAspect="1"/>
          </p:cNvGraphicFramePr>
          <p:nvPr>
            <p:extLst>
              <p:ext uri="{D42A27DB-BD31-4B8C-83A1-F6EECF244321}">
                <p14:modId xmlns:p14="http://schemas.microsoft.com/office/powerpoint/2010/main" val="206570941"/>
              </p:ext>
            </p:extLst>
          </p:nvPr>
        </p:nvGraphicFramePr>
        <p:xfrm>
          <a:off x="1944155" y="1359338"/>
          <a:ext cx="2627845" cy="1271537"/>
        </p:xfrm>
        <a:graphic>
          <a:graphicData uri="http://schemas.openxmlformats.org/presentationml/2006/ole">
            <mc:AlternateContent xmlns:mc="http://schemas.openxmlformats.org/markup-compatibility/2006">
              <mc:Choice xmlns:v="urn:schemas-microsoft-com:vml" Requires="v">
                <p:oleObj spid="_x0000_s22531" r:id="rId4" imgW="2362200" imgH="1143000" progId="Equation.DSMT4">
                  <p:embed/>
                </p:oleObj>
              </mc:Choice>
              <mc:Fallback>
                <p:oleObj r:id="rId4" imgW="2362200" imgH="1143000" progId="Equation.DSMT4">
                  <p:embed/>
                  <p:pic>
                    <p:nvPicPr>
                      <p:cNvPr id="5" name="Object 4">
                        <a:extLst>
                          <a:ext uri="{FF2B5EF4-FFF2-40B4-BE49-F238E27FC236}">
                            <a16:creationId xmlns:a16="http://schemas.microsoft.com/office/drawing/2014/main" id="{DA5C5073-F776-408A-BB87-B1D651ACF7F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44155" y="1359338"/>
                        <a:ext cx="2627845" cy="1271537"/>
                      </a:xfrm>
                      <a:prstGeom prst="rect">
                        <a:avLst/>
                      </a:prstGeom>
                      <a:noFill/>
                    </p:spPr>
                  </p:pic>
                </p:oleObj>
              </mc:Fallback>
            </mc:AlternateContent>
          </a:graphicData>
        </a:graphic>
      </p:graphicFrame>
      <p:sp>
        <p:nvSpPr>
          <p:cNvPr id="6" name="Rectangle 2">
            <a:extLst>
              <a:ext uri="{FF2B5EF4-FFF2-40B4-BE49-F238E27FC236}">
                <a16:creationId xmlns:a16="http://schemas.microsoft.com/office/drawing/2014/main" id="{8BFBAA40-F1B4-4098-8C30-CAB09FFA5EA5}"/>
              </a:ext>
            </a:extLst>
          </p:cNvPr>
          <p:cNvSpPr>
            <a:spLocks noChangeArrowheads="1"/>
          </p:cNvSpPr>
          <p:nvPr/>
        </p:nvSpPr>
        <p:spPr bwMode="auto">
          <a:xfrm>
            <a:off x="-158261" y="851953"/>
            <a:ext cx="635098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p>
            <a:endParaRPr lang="en-US" sz="1350"/>
          </a:p>
        </p:txBody>
      </p:sp>
      <p:graphicFrame>
        <p:nvGraphicFramePr>
          <p:cNvPr id="7" name="Table 6">
            <a:extLst>
              <a:ext uri="{FF2B5EF4-FFF2-40B4-BE49-F238E27FC236}">
                <a16:creationId xmlns:a16="http://schemas.microsoft.com/office/drawing/2014/main" id="{AB7ED72E-DF2F-B244-873C-0DDAFFADAFF1}"/>
              </a:ext>
            </a:extLst>
          </p:cNvPr>
          <p:cNvGraphicFramePr>
            <a:graphicFrameLocks noGrp="1"/>
          </p:cNvGraphicFramePr>
          <p:nvPr>
            <p:extLst>
              <p:ext uri="{D42A27DB-BD31-4B8C-83A1-F6EECF244321}">
                <p14:modId xmlns:p14="http://schemas.microsoft.com/office/powerpoint/2010/main" val="730284253"/>
              </p:ext>
            </p:extLst>
          </p:nvPr>
        </p:nvGraphicFramePr>
        <p:xfrm>
          <a:off x="6192721" y="4114800"/>
          <a:ext cx="2505456" cy="567690"/>
        </p:xfrm>
        <a:graphic>
          <a:graphicData uri="http://schemas.openxmlformats.org/drawingml/2006/table">
            <a:tbl>
              <a:tblPr>
                <a:tableStyleId>{5C22544A-7EE6-4342-B048-85BDC9FD1C3A}</a:tableStyleId>
              </a:tblPr>
              <a:tblGrid>
                <a:gridCol w="907148">
                  <a:extLst>
                    <a:ext uri="{9D8B030D-6E8A-4147-A177-3AD203B41FA5}">
                      <a16:colId xmlns:a16="http://schemas.microsoft.com/office/drawing/2014/main" val="1963830986"/>
                    </a:ext>
                  </a:extLst>
                </a:gridCol>
                <a:gridCol w="799154">
                  <a:extLst>
                    <a:ext uri="{9D8B030D-6E8A-4147-A177-3AD203B41FA5}">
                      <a16:colId xmlns:a16="http://schemas.microsoft.com/office/drawing/2014/main" val="439612067"/>
                    </a:ext>
                  </a:extLst>
                </a:gridCol>
                <a:gridCol w="799154">
                  <a:extLst>
                    <a:ext uri="{9D8B030D-6E8A-4147-A177-3AD203B41FA5}">
                      <a16:colId xmlns:a16="http://schemas.microsoft.com/office/drawing/2014/main" val="3418815547"/>
                    </a:ext>
                  </a:extLst>
                </a:gridCol>
              </a:tblGrid>
              <a:tr h="190500">
                <a:tc>
                  <a:txBody>
                    <a:bodyPr/>
                    <a:lstStyle/>
                    <a:p>
                      <a:pPr algn="l" fontAlgn="b"/>
                      <a:r>
                        <a:rPr lang="en-US" sz="1800" u="none" strike="noStrike" dirty="0">
                          <a:effectLst/>
                        </a:rPr>
                        <a:t>X=Y</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dirty="0">
                          <a:effectLst/>
                        </a:rPr>
                        <a:t>0</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1</a:t>
                      </a:r>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91515346"/>
                  </a:ext>
                </a:extLst>
              </a:tr>
              <a:tr h="190500">
                <a:tc>
                  <a:txBody>
                    <a:bodyPr/>
                    <a:lstStyle/>
                    <a:p>
                      <a:pPr algn="l" fontAlgn="b"/>
                      <a:r>
                        <a:rPr lang="en-US" sz="1800" u="none" strike="noStrike" dirty="0">
                          <a:effectLst/>
                        </a:rPr>
                        <a:t>P(x) or y</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  7/10</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dirty="0">
                          <a:effectLst/>
                        </a:rPr>
                        <a:t>  3/10</a:t>
                      </a:r>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52489458"/>
                  </a:ext>
                </a:extLst>
              </a:tr>
            </a:tbl>
          </a:graphicData>
        </a:graphic>
      </p:graphicFrame>
    </p:spTree>
    <p:extLst>
      <p:ext uri="{BB962C8B-B14F-4D97-AF65-F5344CB8AC3E}">
        <p14:creationId xmlns:p14="http://schemas.microsoft.com/office/powerpoint/2010/main" val="392094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3B847-6B40-49DB-9678-ED2E31829EA4}"/>
              </a:ext>
            </a:extLst>
          </p:cNvPr>
          <p:cNvSpPr>
            <a:spLocks noGrp="1"/>
          </p:cNvSpPr>
          <p:nvPr>
            <p:ph type="title"/>
          </p:nvPr>
        </p:nvSpPr>
        <p:spPr>
          <a:xfrm>
            <a:off x="628650" y="0"/>
            <a:ext cx="7886700" cy="994172"/>
          </a:xfrm>
        </p:spPr>
        <p:txBody>
          <a:bodyPr/>
          <a:lstStyle/>
          <a:p>
            <a:r>
              <a:rPr lang="en-US" dirty="0"/>
              <a:t>More on properties of expectation</a:t>
            </a:r>
          </a:p>
        </p:txBody>
      </p:sp>
      <p:sp>
        <p:nvSpPr>
          <p:cNvPr id="3" name="Content Placeholder 2">
            <a:extLst>
              <a:ext uri="{FF2B5EF4-FFF2-40B4-BE49-F238E27FC236}">
                <a16:creationId xmlns:a16="http://schemas.microsoft.com/office/drawing/2014/main" id="{40288D3E-BC47-41A1-ACAF-AE0A17FAB0C2}"/>
              </a:ext>
            </a:extLst>
          </p:cNvPr>
          <p:cNvSpPr>
            <a:spLocks noGrp="1"/>
          </p:cNvSpPr>
          <p:nvPr>
            <p:ph idx="1"/>
          </p:nvPr>
        </p:nvSpPr>
        <p:spPr>
          <a:xfrm>
            <a:off x="235130" y="830886"/>
            <a:ext cx="8647613" cy="4187428"/>
          </a:xfrm>
        </p:spPr>
        <p:txBody>
          <a:bodyPr>
            <a:noAutofit/>
          </a:bodyPr>
          <a:lstStyle/>
          <a:p>
            <a:pPr marL="0" indent="0"/>
            <a:r>
              <a:rPr lang="en-US" sz="1800" b="0" dirty="0"/>
              <a:t>Properties of Expected Values</a:t>
            </a:r>
          </a:p>
          <a:p>
            <a:r>
              <a:rPr lang="en-US" sz="1800" b="0" dirty="0"/>
              <a:t>If </a:t>
            </a:r>
            <a:r>
              <a:rPr lang="en-US" sz="1800" b="0" i="1" dirty="0"/>
              <a:t>c </a:t>
            </a:r>
            <a:r>
              <a:rPr lang="en-US" sz="1800" b="0" dirty="0"/>
              <a:t>is a constant, then:</a:t>
            </a:r>
          </a:p>
          <a:p>
            <a:pPr marL="0" indent="0"/>
            <a:r>
              <a:rPr lang="es-NI" sz="1800" b="0" i="1" dirty="0"/>
              <a:t>	*E</a:t>
            </a:r>
            <a:r>
              <a:rPr lang="es-NI" sz="1800" b="0" dirty="0"/>
              <a:t>[</a:t>
            </a:r>
            <a:r>
              <a:rPr lang="es-NI" sz="1800" b="0" i="1" dirty="0" err="1"/>
              <a:t>cX</a:t>
            </a:r>
            <a:r>
              <a:rPr lang="es-NI" sz="1800" b="0" dirty="0"/>
              <a:t>] = </a:t>
            </a:r>
            <a:r>
              <a:rPr lang="es-NI" sz="1800" b="0" i="1" dirty="0" err="1"/>
              <a:t>cE</a:t>
            </a:r>
            <a:r>
              <a:rPr lang="es-NI" sz="1800" b="0" dirty="0"/>
              <a:t>[</a:t>
            </a:r>
            <a:r>
              <a:rPr lang="es-NI" sz="1800" b="0" i="1" dirty="0"/>
              <a:t>X</a:t>
            </a:r>
            <a:r>
              <a:rPr lang="es-NI" sz="1800" b="0" dirty="0"/>
              <a:t>]		</a:t>
            </a:r>
            <a:r>
              <a:rPr lang="es-NI" sz="1800" b="0" dirty="0" err="1"/>
              <a:t>scale</a:t>
            </a:r>
            <a:endParaRPr lang="en-US" sz="1800" b="0" dirty="0"/>
          </a:p>
          <a:p>
            <a:pPr marL="0" indent="0"/>
            <a:r>
              <a:rPr lang="es-NI" sz="1800" b="0" i="1" dirty="0"/>
              <a:t>	  E</a:t>
            </a:r>
            <a:r>
              <a:rPr lang="es-NI" sz="1800" b="0" dirty="0"/>
              <a:t>[</a:t>
            </a:r>
            <a:r>
              <a:rPr lang="es-NI" sz="1800" b="0" i="1" dirty="0"/>
              <a:t>X </a:t>
            </a:r>
            <a:r>
              <a:rPr lang="es-NI" sz="1800" b="0" dirty="0"/>
              <a:t>+ </a:t>
            </a:r>
            <a:r>
              <a:rPr lang="es-NI" sz="1800" b="0" i="1" dirty="0"/>
              <a:t>c</a:t>
            </a:r>
            <a:r>
              <a:rPr lang="es-NI" sz="1800" b="0" dirty="0"/>
              <a:t>] = </a:t>
            </a:r>
            <a:r>
              <a:rPr lang="es-NI" sz="1800" b="0" i="1" dirty="0"/>
              <a:t>E</a:t>
            </a:r>
            <a:r>
              <a:rPr lang="es-NI" sz="1800" b="0" dirty="0"/>
              <a:t>[</a:t>
            </a:r>
            <a:r>
              <a:rPr lang="es-NI" sz="1800" b="0" i="1" dirty="0"/>
              <a:t>X</a:t>
            </a:r>
            <a:r>
              <a:rPr lang="es-NI" sz="1800" b="0" dirty="0"/>
              <a:t>] + </a:t>
            </a:r>
            <a:r>
              <a:rPr lang="es-NI" sz="1800" b="0" i="1" dirty="0"/>
              <a:t>c	</a:t>
            </a:r>
            <a:r>
              <a:rPr lang="es-NI" sz="1800" b="0" dirty="0"/>
              <a:t>shift</a:t>
            </a:r>
            <a:endParaRPr lang="en-US" sz="1800" b="0" dirty="0"/>
          </a:p>
          <a:p>
            <a:r>
              <a:rPr lang="en-US" sz="1800" b="0" dirty="0"/>
              <a:t>For any random variables </a:t>
            </a:r>
            <a:r>
              <a:rPr lang="en-US" sz="1800" b="0" i="1" dirty="0"/>
              <a:t>X </a:t>
            </a:r>
            <a:r>
              <a:rPr lang="en-US" sz="1800" b="0" dirty="0"/>
              <a:t>and </a:t>
            </a:r>
            <a:r>
              <a:rPr lang="en-US" sz="1800" b="0" i="1" dirty="0"/>
              <a:t>Y</a:t>
            </a:r>
            <a:r>
              <a:rPr lang="en-US" sz="1800" b="0" dirty="0"/>
              <a:t>, </a:t>
            </a:r>
          </a:p>
          <a:p>
            <a:pPr marL="0" indent="0"/>
            <a:r>
              <a:rPr lang="es-NI" sz="1800" b="0" dirty="0"/>
              <a:t>	**</a:t>
            </a:r>
            <a:r>
              <a:rPr lang="es-NI" sz="1800" b="0" i="1" dirty="0"/>
              <a:t>E</a:t>
            </a:r>
            <a:r>
              <a:rPr lang="es-NI" sz="1800" b="0" dirty="0"/>
              <a:t>[</a:t>
            </a:r>
            <a:r>
              <a:rPr lang="es-NI" sz="1800" b="0" i="1" dirty="0"/>
              <a:t>X </a:t>
            </a:r>
            <a:r>
              <a:rPr lang="es-NI" sz="1800" b="0" dirty="0"/>
              <a:t>+ </a:t>
            </a:r>
            <a:r>
              <a:rPr lang="es-NI" sz="1800" b="0" i="1" dirty="0"/>
              <a:t>Y</a:t>
            </a:r>
            <a:r>
              <a:rPr lang="es-NI" sz="1800" b="0" dirty="0"/>
              <a:t>] = </a:t>
            </a:r>
            <a:r>
              <a:rPr lang="es-NI" sz="1800" b="0" i="1" dirty="0"/>
              <a:t>E</a:t>
            </a:r>
            <a:r>
              <a:rPr lang="es-NI" sz="1800" b="0" dirty="0"/>
              <a:t>[</a:t>
            </a:r>
            <a:r>
              <a:rPr lang="es-NI" sz="1800" b="0" i="1" dirty="0"/>
              <a:t>X</a:t>
            </a:r>
            <a:r>
              <a:rPr lang="es-NI" sz="1800" b="0" dirty="0"/>
              <a:t>] + </a:t>
            </a:r>
            <a:r>
              <a:rPr lang="es-NI" sz="1800" b="0" i="1" dirty="0"/>
              <a:t>E</a:t>
            </a:r>
            <a:r>
              <a:rPr lang="es-NI" sz="1800" b="0" dirty="0"/>
              <a:t>[</a:t>
            </a:r>
            <a:r>
              <a:rPr lang="es-NI" sz="1800" b="0" i="1" dirty="0"/>
              <a:t>Y</a:t>
            </a:r>
            <a:r>
              <a:rPr lang="es-NI" sz="1800" b="0" dirty="0"/>
              <a:t>]	sum</a:t>
            </a:r>
          </a:p>
          <a:p>
            <a:pPr marL="0" indent="0"/>
            <a:r>
              <a:rPr lang="es-NI" sz="1800" dirty="0"/>
              <a:t>Example 1</a:t>
            </a:r>
            <a:r>
              <a:rPr lang="es-NI" sz="1800" b="0" dirty="0"/>
              <a:t>: single die expectation is 3.5, so sum of 2 dice expectation is 7.</a:t>
            </a:r>
          </a:p>
          <a:p>
            <a:pPr marL="0" indent="0"/>
            <a:r>
              <a:rPr lang="es-NI" sz="1800" dirty="0"/>
              <a:t>Example 2</a:t>
            </a:r>
            <a:r>
              <a:rPr lang="es-NI" sz="1800" b="0" dirty="0"/>
              <a:t>:</a:t>
            </a:r>
            <a:r>
              <a:rPr lang="es-NI" sz="1800" b="0" i="1" dirty="0"/>
              <a:t> E</a:t>
            </a:r>
            <a:r>
              <a:rPr lang="es-NI" sz="1800" b="0" dirty="0"/>
              <a:t>[</a:t>
            </a:r>
            <a:r>
              <a:rPr lang="es-NI" sz="1800" b="0" i="1" dirty="0"/>
              <a:t>X </a:t>
            </a:r>
            <a:r>
              <a:rPr lang="es-NI" sz="1800" b="0" dirty="0">
                <a:sym typeface="Symbol" panose="05050102010706020507" pitchFamily="18" charset="2"/>
              </a:rPr>
              <a:t></a:t>
            </a:r>
            <a:r>
              <a:rPr lang="es-NI" sz="1800" b="0" dirty="0"/>
              <a:t> </a:t>
            </a:r>
            <a:r>
              <a:rPr lang="es-NI" sz="1800" b="0" i="1" dirty="0"/>
              <a:t>Y</a:t>
            </a:r>
            <a:r>
              <a:rPr lang="es-NI" sz="1800" b="0" dirty="0"/>
              <a:t>] = </a:t>
            </a:r>
            <a:r>
              <a:rPr lang="es-NI" sz="1800" b="0" i="1" dirty="0"/>
              <a:t>E</a:t>
            </a:r>
            <a:r>
              <a:rPr lang="es-NI" sz="1800" b="0" dirty="0"/>
              <a:t>[</a:t>
            </a:r>
            <a:r>
              <a:rPr lang="es-NI" sz="1800" b="0" i="1" dirty="0"/>
              <a:t>X</a:t>
            </a:r>
            <a:r>
              <a:rPr lang="es-NI" sz="1800" b="0" dirty="0"/>
              <a:t>] </a:t>
            </a:r>
            <a:r>
              <a:rPr lang="es-NI" sz="1800" b="0" dirty="0">
                <a:sym typeface="Symbol" panose="05050102010706020507" pitchFamily="18" charset="2"/>
              </a:rPr>
              <a:t></a:t>
            </a:r>
            <a:r>
              <a:rPr lang="es-NI" sz="1800" b="0" dirty="0"/>
              <a:t> </a:t>
            </a:r>
            <a:r>
              <a:rPr lang="es-NI" sz="1800" b="0" i="1" dirty="0"/>
              <a:t>E</a:t>
            </a:r>
            <a:r>
              <a:rPr lang="es-NI" sz="1800" b="0" dirty="0"/>
              <a:t>[</a:t>
            </a:r>
            <a:r>
              <a:rPr lang="es-NI" sz="1800" b="0" i="1" dirty="0"/>
              <a:t>Y</a:t>
            </a:r>
            <a:r>
              <a:rPr lang="es-NI" sz="1800" b="0" dirty="0"/>
              <a:t>] 	difference [combo of * (c = </a:t>
            </a:r>
            <a:r>
              <a:rPr lang="es-NI" sz="1800" b="0" dirty="0">
                <a:sym typeface="Symbol" panose="05050102010706020507" pitchFamily="18" charset="2"/>
              </a:rPr>
              <a:t>1) </a:t>
            </a:r>
            <a:r>
              <a:rPr lang="es-NI" sz="1800" b="0" dirty="0"/>
              <a:t>and **]</a:t>
            </a:r>
          </a:p>
          <a:p>
            <a:r>
              <a:rPr lang="en-US" sz="1800" b="0" dirty="0"/>
              <a:t>Property ** extends to sum of more than 2 random variables</a:t>
            </a:r>
          </a:p>
          <a:p>
            <a:pPr marL="466725" indent="-282575">
              <a:buFont typeface="Arial" panose="020B0604020202020204" pitchFamily="34" charset="0"/>
              <a:buChar char="•"/>
            </a:pPr>
            <a:r>
              <a:rPr lang="en-US" sz="1800" b="0" dirty="0"/>
              <a:t>***3 	</a:t>
            </a:r>
            <a:r>
              <a:rPr lang="en-US" sz="1800" b="0" i="1" dirty="0"/>
              <a:t>X, Y</a:t>
            </a:r>
            <a:r>
              <a:rPr lang="en-US" sz="1800" b="0" dirty="0"/>
              <a:t>,  Z: 		</a:t>
            </a:r>
            <a:r>
              <a:rPr lang="en-US" sz="1800" b="0" i="1" dirty="0"/>
              <a:t>E</a:t>
            </a:r>
            <a:r>
              <a:rPr lang="en-US" sz="1800" b="0" dirty="0"/>
              <a:t>[</a:t>
            </a:r>
            <a:r>
              <a:rPr lang="en-US" sz="1800" b="0" i="1" dirty="0"/>
              <a:t>X </a:t>
            </a:r>
            <a:r>
              <a:rPr lang="en-US" sz="1800" b="0" dirty="0"/>
              <a:t>+ </a:t>
            </a:r>
            <a:r>
              <a:rPr lang="en-US" sz="1800" b="0" i="1" dirty="0"/>
              <a:t>Y + Z</a:t>
            </a:r>
            <a:r>
              <a:rPr lang="en-US" sz="1800" b="0" dirty="0"/>
              <a:t>] = </a:t>
            </a:r>
            <a:r>
              <a:rPr lang="en-US" sz="1800" b="0" i="1" dirty="0"/>
              <a:t>E</a:t>
            </a:r>
            <a:r>
              <a:rPr lang="en-US" sz="1800" b="0" dirty="0"/>
              <a:t>[</a:t>
            </a:r>
            <a:r>
              <a:rPr lang="en-US" sz="1800" b="0" i="1" dirty="0"/>
              <a:t>X</a:t>
            </a:r>
            <a:r>
              <a:rPr lang="en-US" sz="1800" b="0" dirty="0"/>
              <a:t>] + </a:t>
            </a:r>
            <a:r>
              <a:rPr lang="en-US" sz="1800" b="0" i="1" dirty="0"/>
              <a:t>E</a:t>
            </a:r>
            <a:r>
              <a:rPr lang="en-US" sz="1800" b="0" dirty="0"/>
              <a:t>[</a:t>
            </a:r>
            <a:r>
              <a:rPr lang="en-US" sz="1800" b="0" i="1" dirty="0"/>
              <a:t>Y</a:t>
            </a:r>
            <a:r>
              <a:rPr lang="en-US" sz="1800" b="0" dirty="0"/>
              <a:t>] + </a:t>
            </a:r>
            <a:r>
              <a:rPr lang="en-US" sz="1800" b="0" i="1" dirty="0"/>
              <a:t>E</a:t>
            </a:r>
            <a:r>
              <a:rPr lang="en-US" sz="1800" b="0" dirty="0"/>
              <a:t>[</a:t>
            </a:r>
            <a:r>
              <a:rPr lang="en-US" sz="1800" b="0" i="1" dirty="0"/>
              <a:t>Z</a:t>
            </a:r>
            <a:r>
              <a:rPr lang="en-US" sz="1800" b="0" dirty="0"/>
              <a:t>]</a:t>
            </a:r>
          </a:p>
          <a:p>
            <a:pPr marL="466725" indent="-282575">
              <a:buFont typeface="Arial" panose="020B0604020202020204" pitchFamily="34" charset="0"/>
              <a:buChar char="•"/>
            </a:pPr>
            <a:r>
              <a:rPr lang="en-US" sz="1800" b="0" dirty="0"/>
              <a:t>****4 	W, </a:t>
            </a:r>
            <a:r>
              <a:rPr lang="en-US" sz="1800" b="0" i="1" dirty="0"/>
              <a:t>X, Y, Z: 	E</a:t>
            </a:r>
            <a:r>
              <a:rPr lang="en-US" sz="1800" b="0" dirty="0"/>
              <a:t>[W + </a:t>
            </a:r>
            <a:r>
              <a:rPr lang="en-US" sz="1800" b="0" i="1" dirty="0"/>
              <a:t>X </a:t>
            </a:r>
            <a:r>
              <a:rPr lang="en-US" sz="1800" b="0" dirty="0"/>
              <a:t>+ </a:t>
            </a:r>
            <a:r>
              <a:rPr lang="en-US" sz="1800" b="0" i="1" dirty="0"/>
              <a:t>Y + Z</a:t>
            </a:r>
            <a:r>
              <a:rPr lang="en-US" sz="1800" b="0" dirty="0"/>
              <a:t>] = E[W] + </a:t>
            </a:r>
            <a:r>
              <a:rPr lang="en-US" sz="1800" b="0" i="1" dirty="0"/>
              <a:t>E</a:t>
            </a:r>
            <a:r>
              <a:rPr lang="en-US" sz="1800" b="0" dirty="0"/>
              <a:t>[</a:t>
            </a:r>
            <a:r>
              <a:rPr lang="en-US" sz="1800" b="0" i="1" dirty="0"/>
              <a:t>X</a:t>
            </a:r>
            <a:r>
              <a:rPr lang="en-US" sz="1800" b="0" dirty="0"/>
              <a:t>] + </a:t>
            </a:r>
            <a:r>
              <a:rPr lang="en-US" sz="1800" b="0" i="1" dirty="0"/>
              <a:t>E</a:t>
            </a:r>
            <a:r>
              <a:rPr lang="en-US" sz="1800" b="0" dirty="0"/>
              <a:t>[</a:t>
            </a:r>
            <a:r>
              <a:rPr lang="en-US" sz="1800" b="0" i="1" dirty="0"/>
              <a:t>Y</a:t>
            </a:r>
            <a:r>
              <a:rPr lang="en-US" sz="1800" b="0" dirty="0"/>
              <a:t>] + </a:t>
            </a:r>
            <a:r>
              <a:rPr lang="en-US" sz="1800" b="0" i="1" dirty="0"/>
              <a:t>E</a:t>
            </a:r>
            <a:r>
              <a:rPr lang="en-US" sz="1800" b="0" dirty="0"/>
              <a:t>[</a:t>
            </a:r>
            <a:r>
              <a:rPr lang="en-US" sz="1800" b="0" i="1" dirty="0"/>
              <a:t>Z</a:t>
            </a:r>
            <a:r>
              <a:rPr lang="en-US" sz="1800" b="0" dirty="0"/>
              <a:t>]</a:t>
            </a:r>
          </a:p>
          <a:p>
            <a:pPr marL="285750" indent="-285750">
              <a:buFont typeface="Arial" panose="020B0604020202020204" pitchFamily="34" charset="0"/>
              <a:buChar char="•"/>
            </a:pPr>
            <a:endParaRPr lang="en-US" sz="1800" b="0" dirty="0"/>
          </a:p>
          <a:p>
            <a:pPr marL="0" indent="0"/>
            <a:endParaRPr lang="en-US" sz="1800" b="0" dirty="0"/>
          </a:p>
          <a:p>
            <a:endParaRPr lang="en-US" sz="1800" b="0" dirty="0"/>
          </a:p>
        </p:txBody>
      </p:sp>
    </p:spTree>
    <p:extLst>
      <p:ext uri="{BB962C8B-B14F-4D97-AF65-F5344CB8AC3E}">
        <p14:creationId xmlns:p14="http://schemas.microsoft.com/office/powerpoint/2010/main" val="3661129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A74E2A1-9998-4776-9E1A-08250BD572D0}"/>
              </a:ext>
            </a:extLst>
          </p:cNvPr>
          <p:cNvSpPr/>
          <p:nvPr/>
        </p:nvSpPr>
        <p:spPr>
          <a:xfrm>
            <a:off x="130628" y="319947"/>
            <a:ext cx="8882743" cy="1384995"/>
          </a:xfrm>
          <a:prstGeom prst="rect">
            <a:avLst/>
          </a:prstGeom>
        </p:spPr>
        <p:txBody>
          <a:bodyPr wrap="square">
            <a:spAutoFit/>
          </a:bodyPr>
          <a:lstStyle/>
          <a:p>
            <a:pPr marR="342900"/>
            <a:r>
              <a:rPr lang="en-US" sz="2100" b="1" dirty="0">
                <a:solidFill>
                  <a:srgbClr val="000000"/>
                </a:solidFill>
                <a:latin typeface="Giovanni-Book"/>
                <a:ea typeface="Calibri" panose="020F0502020204030204" pitchFamily="34" charset="0"/>
                <a:cs typeface="Giovanni-Book"/>
              </a:rPr>
              <a:t>Exercise</a:t>
            </a:r>
            <a:r>
              <a:rPr lang="en-US" sz="2100" dirty="0">
                <a:solidFill>
                  <a:srgbClr val="000000"/>
                </a:solidFill>
                <a:latin typeface="Giovanni-Book"/>
                <a:ea typeface="Calibri" panose="020F0502020204030204" pitchFamily="34" charset="0"/>
                <a:cs typeface="Giovanni-Book"/>
              </a:rPr>
              <a:t>:</a:t>
            </a:r>
          </a:p>
          <a:p>
            <a:pPr marR="342900"/>
            <a:r>
              <a:rPr lang="en-US" sz="2100" dirty="0">
                <a:solidFill>
                  <a:srgbClr val="000000"/>
                </a:solidFill>
                <a:latin typeface="Giovanni-Book"/>
                <a:ea typeface="Calibri" panose="020F0502020204030204" pitchFamily="34" charset="0"/>
                <a:cs typeface="Giovanni-Book"/>
              </a:rPr>
              <a:t>Find the expectation for flipping a fair coin n times and counting the # of 1’s</a:t>
            </a:r>
          </a:p>
          <a:p>
            <a:pPr marL="457200" marR="342900" indent="-457200">
              <a:buFont typeface="+mj-lt"/>
              <a:buAutoNum type="alphaLcPeriod"/>
            </a:pPr>
            <a:r>
              <a:rPr lang="en-US" sz="2100" dirty="0">
                <a:solidFill>
                  <a:srgbClr val="000000"/>
                </a:solidFill>
                <a:latin typeface="Giovanni-Book"/>
                <a:ea typeface="Calibri" panose="020F0502020204030204" pitchFamily="34" charset="0"/>
                <a:cs typeface="Giovanni-Book"/>
              </a:rPr>
              <a:t>Use n random variables with outcome 0 for tail and 1 for head.</a:t>
            </a:r>
            <a:endParaRPr lang="en-US" sz="2700" dirty="0">
              <a:latin typeface="Calibri" panose="020F0502020204030204" pitchFamily="34" charset="0"/>
              <a:ea typeface="Calibri" panose="020F0502020204030204" pitchFamily="34" charset="0"/>
              <a:cs typeface="Times New Roman" panose="02020603050405020304" pitchFamily="18" charset="0"/>
            </a:endParaRPr>
          </a:p>
          <a:p>
            <a:pPr marL="457200" marR="342900" indent="-457200">
              <a:buFont typeface="+mj-lt"/>
              <a:buAutoNum type="alphaLcPeriod"/>
            </a:pPr>
            <a:r>
              <a:rPr lang="en-US" sz="2100" dirty="0">
                <a:solidFill>
                  <a:srgbClr val="000000"/>
                </a:solidFill>
                <a:latin typeface="Giovanni-Book"/>
                <a:ea typeface="Calibri" panose="020F0502020204030204" pitchFamily="34" charset="0"/>
                <a:cs typeface="Giovanni-Book"/>
              </a:rPr>
              <a:t>Use properties **, ***, etc. to find expectation for 2, 3, 10 and n flips</a:t>
            </a:r>
            <a:endParaRPr lang="en-US" sz="2700"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7" name="Table 6">
            <a:extLst>
              <a:ext uri="{FF2B5EF4-FFF2-40B4-BE49-F238E27FC236}">
                <a16:creationId xmlns:a16="http://schemas.microsoft.com/office/drawing/2014/main" id="{9DD5E63F-3560-4AA1-9AED-B918A803DD43}"/>
              </a:ext>
            </a:extLst>
          </p:cNvPr>
          <p:cNvGraphicFramePr>
            <a:graphicFrameLocks noGrp="1"/>
          </p:cNvGraphicFramePr>
          <p:nvPr/>
        </p:nvGraphicFramePr>
        <p:xfrm>
          <a:off x="596535" y="1904217"/>
          <a:ext cx="7152171" cy="2378784"/>
        </p:xfrm>
        <a:graphic>
          <a:graphicData uri="http://schemas.openxmlformats.org/drawingml/2006/table">
            <a:tbl>
              <a:tblPr firstRow="1" firstCol="1" bandRow="1">
                <a:tableStyleId>{5C22544A-7EE6-4342-B048-85BDC9FD1C3A}</a:tableStyleId>
              </a:tblPr>
              <a:tblGrid>
                <a:gridCol w="1415222">
                  <a:extLst>
                    <a:ext uri="{9D8B030D-6E8A-4147-A177-3AD203B41FA5}">
                      <a16:colId xmlns:a16="http://schemas.microsoft.com/office/drawing/2014/main" val="2028180444"/>
                    </a:ext>
                  </a:extLst>
                </a:gridCol>
                <a:gridCol w="5736949">
                  <a:extLst>
                    <a:ext uri="{9D8B030D-6E8A-4147-A177-3AD203B41FA5}">
                      <a16:colId xmlns:a16="http://schemas.microsoft.com/office/drawing/2014/main" val="2109861581"/>
                    </a:ext>
                  </a:extLst>
                </a:gridCol>
              </a:tblGrid>
              <a:tr h="548640">
                <a:tc>
                  <a:txBody>
                    <a:bodyPr/>
                    <a:lstStyle/>
                    <a:p>
                      <a:pPr marL="0" marR="0">
                        <a:spcBef>
                          <a:spcPts val="0"/>
                        </a:spcBef>
                        <a:spcAft>
                          <a:spcPts val="0"/>
                        </a:spcAft>
                      </a:pPr>
                      <a:r>
                        <a:rPr lang="en-US" sz="1800" dirty="0">
                          <a:effectLst/>
                        </a:rPr>
                        <a:t>flip a coin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228600" marR="457200" algn="ctr">
                        <a:spcBef>
                          <a:spcPts val="0"/>
                        </a:spcBef>
                        <a:spcAft>
                          <a:spcPts val="0"/>
                        </a:spcAft>
                      </a:pPr>
                      <a:r>
                        <a:rPr lang="en-US" sz="1800" dirty="0">
                          <a:effectLst/>
                        </a:rPr>
                        <a:t>expected number of heads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3883662145"/>
                  </a:ext>
                </a:extLst>
              </a:tr>
              <a:tr h="366432">
                <a:tc>
                  <a:txBody>
                    <a:bodyPr/>
                    <a:lstStyle/>
                    <a:p>
                      <a:pPr marL="0" marR="0">
                        <a:spcBef>
                          <a:spcPts val="0"/>
                        </a:spcBef>
                        <a:spcAft>
                          <a:spcPts val="0"/>
                        </a:spcAft>
                      </a:pPr>
                      <a:r>
                        <a:rPr lang="en-US" sz="1800">
                          <a:effectLst/>
                        </a:rPr>
                        <a:t>twice</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457200">
                        <a:spcBef>
                          <a:spcPts val="0"/>
                        </a:spcBef>
                        <a:spcAft>
                          <a:spcPts val="0"/>
                        </a:spcAft>
                      </a:pPr>
                      <a:r>
                        <a:rPr lang="en-US" sz="1800" dirty="0">
                          <a:effectLst/>
                        </a:rPr>
                        <a:t>E[X + Y] = E[X] + E[Y]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933714104"/>
                  </a:ext>
                </a:extLst>
              </a:tr>
              <a:tr h="366432">
                <a:tc>
                  <a:txBody>
                    <a:bodyPr/>
                    <a:lstStyle/>
                    <a:p>
                      <a:pPr marL="0" marR="0">
                        <a:spcBef>
                          <a:spcPts val="0"/>
                        </a:spcBef>
                        <a:spcAft>
                          <a:spcPts val="0"/>
                        </a:spcAft>
                      </a:pPr>
                      <a:r>
                        <a:rPr lang="en-US" sz="1800">
                          <a:effectLst/>
                        </a:rPr>
                        <a:t>3 times</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160020">
                        <a:spcBef>
                          <a:spcPts val="0"/>
                        </a:spcBef>
                        <a:spcAft>
                          <a:spcPts val="0"/>
                        </a:spcAft>
                      </a:pPr>
                      <a:r>
                        <a:rPr lang="es-NI" sz="1800">
                          <a:effectLst/>
                        </a:rPr>
                        <a:t>E[X + Y + Z] = E[X] + E[Y] + E[Z]=</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842438457"/>
                  </a:ext>
                </a:extLst>
              </a:tr>
              <a:tr h="548640">
                <a:tc>
                  <a:txBody>
                    <a:bodyPr/>
                    <a:lstStyle/>
                    <a:p>
                      <a:pPr marL="0" marR="0">
                        <a:spcBef>
                          <a:spcPts val="0"/>
                        </a:spcBef>
                        <a:spcAft>
                          <a:spcPts val="0"/>
                        </a:spcAft>
                      </a:pPr>
                      <a:r>
                        <a:rPr lang="en-US" sz="1800">
                          <a:effectLst/>
                        </a:rPr>
                        <a:t>10 times</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457200">
                        <a:spcBef>
                          <a:spcPts val="0"/>
                        </a:spcBef>
                        <a:spcAft>
                          <a:spcPts val="0"/>
                        </a:spcAft>
                      </a:pPr>
                      <a:r>
                        <a:rPr lang="es-NI" sz="1800">
                          <a:effectLst/>
                        </a:rPr>
                        <a:t>E[X</a:t>
                      </a:r>
                      <a:r>
                        <a:rPr lang="es-NI" sz="1800" baseline="-25000">
                          <a:effectLst/>
                        </a:rPr>
                        <a:t>1</a:t>
                      </a:r>
                      <a:r>
                        <a:rPr lang="es-NI" sz="1800">
                          <a:effectLst/>
                        </a:rPr>
                        <a:t> + X</a:t>
                      </a:r>
                      <a:r>
                        <a:rPr lang="es-NI" sz="1800" baseline="-25000">
                          <a:effectLst/>
                        </a:rPr>
                        <a:t>2</a:t>
                      </a:r>
                      <a:r>
                        <a:rPr lang="es-NI" sz="1800">
                          <a:effectLst/>
                        </a:rPr>
                        <a:t> +…+ X</a:t>
                      </a:r>
                      <a:r>
                        <a:rPr lang="es-NI" sz="1800" baseline="-25000">
                          <a:effectLst/>
                        </a:rPr>
                        <a:t>10</a:t>
                      </a:r>
                      <a:r>
                        <a:rPr lang="es-NI" sz="1800">
                          <a:effectLst/>
                        </a:rPr>
                        <a:t>] = E[X</a:t>
                      </a:r>
                      <a:r>
                        <a:rPr lang="es-NI" sz="1800" baseline="-25000">
                          <a:effectLst/>
                        </a:rPr>
                        <a:t>1</a:t>
                      </a:r>
                      <a:r>
                        <a:rPr lang="es-NI" sz="1800">
                          <a:effectLst/>
                        </a:rPr>
                        <a:t>] + E[X</a:t>
                      </a:r>
                      <a:r>
                        <a:rPr lang="es-NI" sz="1800" baseline="-25000">
                          <a:effectLst/>
                        </a:rPr>
                        <a:t>2</a:t>
                      </a:r>
                      <a:r>
                        <a:rPr lang="es-NI" sz="1800">
                          <a:effectLst/>
                        </a:rPr>
                        <a:t> ] +…+ E[X</a:t>
                      </a:r>
                      <a:r>
                        <a:rPr lang="es-NI" sz="1800" baseline="-25000">
                          <a:effectLst/>
                        </a:rPr>
                        <a:t>10</a:t>
                      </a:r>
                      <a:r>
                        <a:rPr lang="es-NI" sz="1800">
                          <a:effectLst/>
                        </a:rPr>
                        <a:t>]=</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603072334"/>
                  </a:ext>
                </a:extLst>
              </a:tr>
              <a:tr h="548640">
                <a:tc>
                  <a:txBody>
                    <a:bodyPr/>
                    <a:lstStyle/>
                    <a:p>
                      <a:pPr marL="0" marR="0">
                        <a:spcBef>
                          <a:spcPts val="0"/>
                        </a:spcBef>
                        <a:spcAft>
                          <a:spcPts val="0"/>
                        </a:spcAft>
                      </a:pPr>
                      <a:r>
                        <a:rPr lang="en-US" sz="1800">
                          <a:effectLst/>
                        </a:rPr>
                        <a:t>n times</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457200">
                        <a:spcBef>
                          <a:spcPts val="0"/>
                        </a:spcBef>
                        <a:spcAft>
                          <a:spcPts val="0"/>
                        </a:spcAft>
                      </a:pPr>
                      <a:r>
                        <a:rPr lang="es-NI" sz="1800" dirty="0">
                          <a:effectLst/>
                        </a:rPr>
                        <a:t>E[X</a:t>
                      </a:r>
                      <a:r>
                        <a:rPr lang="es-NI" sz="1800" baseline="-25000" dirty="0">
                          <a:effectLst/>
                        </a:rPr>
                        <a:t>1</a:t>
                      </a:r>
                      <a:r>
                        <a:rPr lang="es-NI" sz="1800" dirty="0">
                          <a:effectLst/>
                        </a:rPr>
                        <a:t> + X</a:t>
                      </a:r>
                      <a:r>
                        <a:rPr lang="es-NI" sz="1800" baseline="-25000" dirty="0">
                          <a:effectLst/>
                        </a:rPr>
                        <a:t>2</a:t>
                      </a:r>
                      <a:r>
                        <a:rPr lang="es-NI" sz="1800" dirty="0">
                          <a:effectLst/>
                        </a:rPr>
                        <a:t> +…+ </a:t>
                      </a:r>
                      <a:r>
                        <a:rPr lang="es-NI" sz="1800" dirty="0" err="1">
                          <a:effectLst/>
                        </a:rPr>
                        <a:t>X</a:t>
                      </a:r>
                      <a:r>
                        <a:rPr lang="es-NI" sz="1800" baseline="-25000" dirty="0" err="1">
                          <a:effectLst/>
                        </a:rPr>
                        <a:t>n</a:t>
                      </a:r>
                      <a:r>
                        <a:rPr lang="es-NI" sz="1800" dirty="0">
                          <a:effectLst/>
                        </a:rPr>
                        <a:t>] = E[X</a:t>
                      </a:r>
                      <a:r>
                        <a:rPr lang="es-NI" sz="1800" baseline="-25000" dirty="0">
                          <a:effectLst/>
                        </a:rPr>
                        <a:t>1</a:t>
                      </a:r>
                      <a:r>
                        <a:rPr lang="es-NI" sz="1800" dirty="0">
                          <a:effectLst/>
                        </a:rPr>
                        <a:t>] + E[X</a:t>
                      </a:r>
                      <a:r>
                        <a:rPr lang="es-NI" sz="1800" baseline="-25000" dirty="0">
                          <a:effectLst/>
                        </a:rPr>
                        <a:t>2</a:t>
                      </a:r>
                      <a:r>
                        <a:rPr lang="es-NI" sz="1800" dirty="0">
                          <a:effectLst/>
                        </a:rPr>
                        <a:t> ] +…+ E[</a:t>
                      </a:r>
                      <a:r>
                        <a:rPr lang="es-NI" sz="1800" dirty="0" err="1">
                          <a:effectLst/>
                        </a:rPr>
                        <a:t>X</a:t>
                      </a:r>
                      <a:r>
                        <a:rPr lang="es-NI" sz="1800" baseline="-25000" dirty="0" err="1">
                          <a:effectLst/>
                        </a:rPr>
                        <a:t>n</a:t>
                      </a:r>
                      <a:r>
                        <a:rPr lang="es-NI" sz="1800" dirty="0">
                          <a:effectLst/>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2347171833"/>
                  </a:ext>
                </a:extLst>
              </a:tr>
            </a:tbl>
          </a:graphicData>
        </a:graphic>
      </p:graphicFrame>
    </p:spTree>
    <p:extLst>
      <p:ext uri="{BB962C8B-B14F-4D97-AF65-F5344CB8AC3E}">
        <p14:creationId xmlns:p14="http://schemas.microsoft.com/office/powerpoint/2010/main" val="3232863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A74E2A1-9998-4776-9E1A-08250BD572D0}"/>
              </a:ext>
            </a:extLst>
          </p:cNvPr>
          <p:cNvSpPr/>
          <p:nvPr/>
        </p:nvSpPr>
        <p:spPr>
          <a:xfrm>
            <a:off x="130628" y="319947"/>
            <a:ext cx="8882743" cy="1384995"/>
          </a:xfrm>
          <a:prstGeom prst="rect">
            <a:avLst/>
          </a:prstGeom>
        </p:spPr>
        <p:txBody>
          <a:bodyPr wrap="square">
            <a:spAutoFit/>
          </a:bodyPr>
          <a:lstStyle/>
          <a:p>
            <a:pPr marR="342900"/>
            <a:r>
              <a:rPr lang="en-US" sz="2100" b="1" dirty="0">
                <a:solidFill>
                  <a:srgbClr val="000000"/>
                </a:solidFill>
                <a:latin typeface="Giovanni-Book"/>
                <a:ea typeface="Calibri" panose="020F0502020204030204" pitchFamily="34" charset="0"/>
                <a:cs typeface="Giovanni-Book"/>
              </a:rPr>
              <a:t>Exercise</a:t>
            </a:r>
            <a:r>
              <a:rPr lang="en-US" sz="2100" dirty="0">
                <a:solidFill>
                  <a:srgbClr val="000000"/>
                </a:solidFill>
                <a:latin typeface="Giovanni-Book"/>
                <a:ea typeface="Calibri" panose="020F0502020204030204" pitchFamily="34" charset="0"/>
                <a:cs typeface="Giovanni-Book"/>
              </a:rPr>
              <a:t>:</a:t>
            </a:r>
          </a:p>
          <a:p>
            <a:pPr marR="342900"/>
            <a:r>
              <a:rPr lang="en-US" sz="2100" dirty="0">
                <a:solidFill>
                  <a:srgbClr val="000000"/>
                </a:solidFill>
                <a:latin typeface="Giovanni-Book"/>
                <a:ea typeface="Calibri" panose="020F0502020204030204" pitchFamily="34" charset="0"/>
                <a:cs typeface="Giovanni-Book"/>
              </a:rPr>
              <a:t>Find the expectation for flipping a fair coin n times and counting the # of 1’s</a:t>
            </a:r>
          </a:p>
          <a:p>
            <a:pPr marL="457200" marR="342900" indent="-457200">
              <a:buFont typeface="+mj-lt"/>
              <a:buAutoNum type="alphaLcPeriod"/>
            </a:pPr>
            <a:r>
              <a:rPr lang="en-US" sz="2100" dirty="0">
                <a:solidFill>
                  <a:srgbClr val="000000"/>
                </a:solidFill>
                <a:latin typeface="Giovanni-Book"/>
                <a:ea typeface="Calibri" panose="020F0502020204030204" pitchFamily="34" charset="0"/>
                <a:cs typeface="Giovanni-Book"/>
              </a:rPr>
              <a:t>Use n random variables with outcome 0 for tail and 1 for head.</a:t>
            </a:r>
            <a:endParaRPr lang="en-US" sz="2700" dirty="0">
              <a:latin typeface="Calibri" panose="020F0502020204030204" pitchFamily="34" charset="0"/>
              <a:ea typeface="Calibri" panose="020F0502020204030204" pitchFamily="34" charset="0"/>
              <a:cs typeface="Times New Roman" panose="02020603050405020304" pitchFamily="18" charset="0"/>
            </a:endParaRPr>
          </a:p>
          <a:p>
            <a:pPr marL="457200" marR="342900" indent="-457200">
              <a:buFont typeface="+mj-lt"/>
              <a:buAutoNum type="alphaLcPeriod"/>
            </a:pPr>
            <a:r>
              <a:rPr lang="en-US" sz="2100" dirty="0">
                <a:solidFill>
                  <a:srgbClr val="000000"/>
                </a:solidFill>
                <a:latin typeface="Giovanni-Book"/>
                <a:ea typeface="Calibri" panose="020F0502020204030204" pitchFamily="34" charset="0"/>
                <a:cs typeface="Giovanni-Book"/>
              </a:rPr>
              <a:t>Use properties **, ***, etc. to find expectation for 2, 3, 10 and n flips</a:t>
            </a:r>
            <a:endParaRPr lang="en-US" sz="2700"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7" name="Table 6">
            <a:extLst>
              <a:ext uri="{FF2B5EF4-FFF2-40B4-BE49-F238E27FC236}">
                <a16:creationId xmlns:a16="http://schemas.microsoft.com/office/drawing/2014/main" id="{9DD5E63F-3560-4AA1-9AED-B918A803DD43}"/>
              </a:ext>
            </a:extLst>
          </p:cNvPr>
          <p:cNvGraphicFramePr>
            <a:graphicFrameLocks noGrp="1"/>
          </p:cNvGraphicFramePr>
          <p:nvPr/>
        </p:nvGraphicFramePr>
        <p:xfrm>
          <a:off x="596535" y="1904217"/>
          <a:ext cx="7571281" cy="2378784"/>
        </p:xfrm>
        <a:graphic>
          <a:graphicData uri="http://schemas.openxmlformats.org/drawingml/2006/table">
            <a:tbl>
              <a:tblPr firstRow="1" firstCol="1" bandRow="1">
                <a:tableStyleId>{5C22544A-7EE6-4342-B048-85BDC9FD1C3A}</a:tableStyleId>
              </a:tblPr>
              <a:tblGrid>
                <a:gridCol w="1498153">
                  <a:extLst>
                    <a:ext uri="{9D8B030D-6E8A-4147-A177-3AD203B41FA5}">
                      <a16:colId xmlns:a16="http://schemas.microsoft.com/office/drawing/2014/main" val="2028180444"/>
                    </a:ext>
                  </a:extLst>
                </a:gridCol>
                <a:gridCol w="6073128">
                  <a:extLst>
                    <a:ext uri="{9D8B030D-6E8A-4147-A177-3AD203B41FA5}">
                      <a16:colId xmlns:a16="http://schemas.microsoft.com/office/drawing/2014/main" val="2109861581"/>
                    </a:ext>
                  </a:extLst>
                </a:gridCol>
              </a:tblGrid>
              <a:tr h="548640">
                <a:tc>
                  <a:txBody>
                    <a:bodyPr/>
                    <a:lstStyle/>
                    <a:p>
                      <a:pPr marL="0" marR="0">
                        <a:spcBef>
                          <a:spcPts val="0"/>
                        </a:spcBef>
                        <a:spcAft>
                          <a:spcPts val="0"/>
                        </a:spcAft>
                      </a:pPr>
                      <a:r>
                        <a:rPr lang="en-US" sz="1800" dirty="0">
                          <a:effectLst/>
                        </a:rPr>
                        <a:t>flip a coin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228600" marR="457200" algn="ctr">
                        <a:spcBef>
                          <a:spcPts val="0"/>
                        </a:spcBef>
                        <a:spcAft>
                          <a:spcPts val="0"/>
                        </a:spcAft>
                      </a:pPr>
                      <a:r>
                        <a:rPr lang="en-US" sz="1800" dirty="0">
                          <a:effectLst/>
                        </a:rPr>
                        <a:t>expected number of heads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3883662145"/>
                  </a:ext>
                </a:extLst>
              </a:tr>
              <a:tr h="366432">
                <a:tc>
                  <a:txBody>
                    <a:bodyPr/>
                    <a:lstStyle/>
                    <a:p>
                      <a:pPr marL="0" marR="0">
                        <a:spcBef>
                          <a:spcPts val="0"/>
                        </a:spcBef>
                        <a:spcAft>
                          <a:spcPts val="0"/>
                        </a:spcAft>
                      </a:pPr>
                      <a:r>
                        <a:rPr lang="en-US" sz="1800">
                          <a:effectLst/>
                        </a:rPr>
                        <a:t>twice</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457200">
                        <a:spcBef>
                          <a:spcPts val="0"/>
                        </a:spcBef>
                        <a:spcAft>
                          <a:spcPts val="0"/>
                        </a:spcAft>
                      </a:pPr>
                      <a:r>
                        <a:rPr lang="en-US" sz="1800" dirty="0">
                          <a:effectLst/>
                        </a:rPr>
                        <a:t>E[X + Y] = E[X] + E[Y] = ½ + ½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933714104"/>
                  </a:ext>
                </a:extLst>
              </a:tr>
              <a:tr h="366432">
                <a:tc>
                  <a:txBody>
                    <a:bodyPr/>
                    <a:lstStyle/>
                    <a:p>
                      <a:pPr marL="0" marR="0">
                        <a:spcBef>
                          <a:spcPts val="0"/>
                        </a:spcBef>
                        <a:spcAft>
                          <a:spcPts val="0"/>
                        </a:spcAft>
                      </a:pPr>
                      <a:r>
                        <a:rPr lang="en-US" sz="1800">
                          <a:effectLst/>
                        </a:rPr>
                        <a:t>3 times</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160020">
                        <a:spcBef>
                          <a:spcPts val="0"/>
                        </a:spcBef>
                        <a:spcAft>
                          <a:spcPts val="0"/>
                        </a:spcAft>
                      </a:pPr>
                      <a:r>
                        <a:rPr lang="es-NI" sz="1800" dirty="0">
                          <a:effectLst/>
                        </a:rPr>
                        <a:t>E[X + Y + Z] = E[X] + E[Y] + E[Z]</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842438457"/>
                  </a:ext>
                </a:extLst>
              </a:tr>
              <a:tr h="548640">
                <a:tc>
                  <a:txBody>
                    <a:bodyPr/>
                    <a:lstStyle/>
                    <a:p>
                      <a:pPr marL="0" marR="0">
                        <a:spcBef>
                          <a:spcPts val="0"/>
                        </a:spcBef>
                        <a:spcAft>
                          <a:spcPts val="0"/>
                        </a:spcAft>
                      </a:pPr>
                      <a:r>
                        <a:rPr lang="en-US" sz="1800">
                          <a:effectLst/>
                        </a:rPr>
                        <a:t>10 times</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457200">
                        <a:spcBef>
                          <a:spcPts val="0"/>
                        </a:spcBef>
                        <a:spcAft>
                          <a:spcPts val="0"/>
                        </a:spcAft>
                      </a:pPr>
                      <a:r>
                        <a:rPr lang="es-NI" sz="1800" dirty="0">
                          <a:effectLst/>
                        </a:rPr>
                        <a:t>E[X</a:t>
                      </a:r>
                      <a:r>
                        <a:rPr lang="es-NI" sz="1800" baseline="-25000" dirty="0">
                          <a:effectLst/>
                        </a:rPr>
                        <a:t>1</a:t>
                      </a:r>
                      <a:r>
                        <a:rPr lang="es-NI" sz="1800" dirty="0">
                          <a:effectLst/>
                        </a:rPr>
                        <a:t> + X</a:t>
                      </a:r>
                      <a:r>
                        <a:rPr lang="es-NI" sz="1800" baseline="-25000" dirty="0">
                          <a:effectLst/>
                        </a:rPr>
                        <a:t>2</a:t>
                      </a:r>
                      <a:r>
                        <a:rPr lang="es-NI" sz="1800" dirty="0">
                          <a:effectLst/>
                        </a:rPr>
                        <a:t> +…+ X</a:t>
                      </a:r>
                      <a:r>
                        <a:rPr lang="es-NI" sz="1800" baseline="-25000" dirty="0">
                          <a:effectLst/>
                        </a:rPr>
                        <a:t>10</a:t>
                      </a:r>
                      <a:r>
                        <a:rPr lang="es-NI" sz="1800" dirty="0">
                          <a:effectLst/>
                        </a:rPr>
                        <a:t>] = E[X</a:t>
                      </a:r>
                      <a:r>
                        <a:rPr lang="es-NI" sz="1800" baseline="-25000" dirty="0">
                          <a:effectLst/>
                        </a:rPr>
                        <a:t>1</a:t>
                      </a:r>
                      <a:r>
                        <a:rPr lang="es-NI" sz="1800" dirty="0">
                          <a:effectLst/>
                        </a:rPr>
                        <a:t>] + E[X</a:t>
                      </a:r>
                      <a:r>
                        <a:rPr lang="es-NI" sz="1800" baseline="-25000" dirty="0">
                          <a:effectLst/>
                        </a:rPr>
                        <a:t>2</a:t>
                      </a:r>
                      <a:r>
                        <a:rPr lang="es-NI" sz="1800" dirty="0">
                          <a:effectLst/>
                        </a:rPr>
                        <a:t> ] +…+ E[X</a:t>
                      </a:r>
                      <a:r>
                        <a:rPr lang="es-NI" sz="1800" baseline="-25000" dirty="0">
                          <a:effectLst/>
                        </a:rPr>
                        <a:t>10</a:t>
                      </a:r>
                      <a:r>
                        <a:rPr lang="es-NI" sz="1800" dirty="0">
                          <a:effectLst/>
                        </a:rPr>
                        <a:t>]</a:t>
                      </a:r>
                    </a:p>
                    <a:p>
                      <a:pPr marL="0" marR="457200">
                        <a:spcBef>
                          <a:spcPts val="0"/>
                        </a:spcBef>
                        <a:spcAft>
                          <a:spcPts val="0"/>
                        </a:spcAft>
                      </a:pPr>
                      <a:r>
                        <a:rPr lang="es-NI" sz="1600" dirty="0">
                          <a:effectLst/>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603072334"/>
                  </a:ext>
                </a:extLst>
              </a:tr>
              <a:tr h="548640">
                <a:tc>
                  <a:txBody>
                    <a:bodyPr/>
                    <a:lstStyle/>
                    <a:p>
                      <a:pPr marL="0" marR="0">
                        <a:spcBef>
                          <a:spcPts val="0"/>
                        </a:spcBef>
                        <a:spcAft>
                          <a:spcPts val="0"/>
                        </a:spcAft>
                      </a:pPr>
                      <a:r>
                        <a:rPr lang="en-US" sz="1800" dirty="0">
                          <a:effectLst/>
                        </a:rPr>
                        <a:t>n times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457200">
                        <a:spcBef>
                          <a:spcPts val="0"/>
                        </a:spcBef>
                        <a:spcAft>
                          <a:spcPts val="0"/>
                        </a:spcAft>
                      </a:pPr>
                      <a:r>
                        <a:rPr lang="es-NI" sz="1800" dirty="0">
                          <a:effectLst/>
                        </a:rPr>
                        <a:t>E[X</a:t>
                      </a:r>
                      <a:r>
                        <a:rPr lang="es-NI" sz="1800" baseline="-25000" dirty="0">
                          <a:effectLst/>
                        </a:rPr>
                        <a:t>1</a:t>
                      </a:r>
                      <a:r>
                        <a:rPr lang="es-NI" sz="1800" dirty="0">
                          <a:effectLst/>
                        </a:rPr>
                        <a:t> + X</a:t>
                      </a:r>
                      <a:r>
                        <a:rPr lang="es-NI" sz="1800" baseline="-25000" dirty="0">
                          <a:effectLst/>
                        </a:rPr>
                        <a:t>2</a:t>
                      </a:r>
                      <a:r>
                        <a:rPr lang="es-NI" sz="1800" dirty="0">
                          <a:effectLst/>
                        </a:rPr>
                        <a:t> +…+ X</a:t>
                      </a:r>
                      <a:r>
                        <a:rPr lang="es-NI" sz="1800" baseline="-25000" dirty="0">
                          <a:effectLst/>
                        </a:rPr>
                        <a:t>n</a:t>
                      </a:r>
                      <a:r>
                        <a:rPr lang="es-NI" sz="1800" dirty="0">
                          <a:effectLst/>
                        </a:rPr>
                        <a:t>] = E[X</a:t>
                      </a:r>
                      <a:r>
                        <a:rPr lang="es-NI" sz="1800" baseline="-25000" dirty="0">
                          <a:effectLst/>
                        </a:rPr>
                        <a:t>1</a:t>
                      </a:r>
                      <a:r>
                        <a:rPr lang="es-NI" sz="1800" dirty="0">
                          <a:effectLst/>
                        </a:rPr>
                        <a:t>] + E[X</a:t>
                      </a:r>
                      <a:r>
                        <a:rPr lang="es-NI" sz="1800" baseline="-25000" dirty="0">
                          <a:effectLst/>
                        </a:rPr>
                        <a:t>2</a:t>
                      </a:r>
                      <a:r>
                        <a:rPr lang="es-NI" sz="1800" dirty="0">
                          <a:effectLst/>
                        </a:rPr>
                        <a:t> ] +…+ E[X</a:t>
                      </a:r>
                      <a:r>
                        <a:rPr lang="es-NI" sz="1800" baseline="-25000" dirty="0">
                          <a:effectLst/>
                        </a:rPr>
                        <a:t>n</a:t>
                      </a:r>
                      <a:r>
                        <a:rPr lang="es-NI" sz="1800" dirty="0">
                          <a:effectLst/>
                        </a:rPr>
                        <a:t>]</a:t>
                      </a:r>
                    </a:p>
                    <a:p>
                      <a:pPr marL="0" marR="457200">
                        <a:spcBef>
                          <a:spcPts val="0"/>
                        </a:spcBef>
                        <a:spcAft>
                          <a:spcPts val="0"/>
                        </a:spcAft>
                      </a:pPr>
                      <a:r>
                        <a:rPr lang="es-NI" sz="18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2347171833"/>
                  </a:ext>
                </a:extLst>
              </a:tr>
            </a:tbl>
          </a:graphicData>
        </a:graphic>
      </p:graphicFrame>
    </p:spTree>
    <p:extLst>
      <p:ext uri="{BB962C8B-B14F-4D97-AF65-F5344CB8AC3E}">
        <p14:creationId xmlns:p14="http://schemas.microsoft.com/office/powerpoint/2010/main" val="16176921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A74E2A1-9998-4776-9E1A-08250BD572D0}"/>
              </a:ext>
            </a:extLst>
          </p:cNvPr>
          <p:cNvSpPr/>
          <p:nvPr/>
        </p:nvSpPr>
        <p:spPr>
          <a:xfrm>
            <a:off x="130628" y="319947"/>
            <a:ext cx="8882743" cy="1384995"/>
          </a:xfrm>
          <a:prstGeom prst="rect">
            <a:avLst/>
          </a:prstGeom>
        </p:spPr>
        <p:txBody>
          <a:bodyPr wrap="square">
            <a:spAutoFit/>
          </a:bodyPr>
          <a:lstStyle/>
          <a:p>
            <a:pPr marR="342900"/>
            <a:r>
              <a:rPr lang="en-US" sz="2100" b="1" dirty="0">
                <a:solidFill>
                  <a:srgbClr val="000000"/>
                </a:solidFill>
                <a:latin typeface="Giovanni-Book"/>
                <a:ea typeface="Calibri" panose="020F0502020204030204" pitchFamily="34" charset="0"/>
                <a:cs typeface="Giovanni-Book"/>
              </a:rPr>
              <a:t>Exercise</a:t>
            </a:r>
            <a:r>
              <a:rPr lang="en-US" sz="2100" dirty="0">
                <a:solidFill>
                  <a:srgbClr val="000000"/>
                </a:solidFill>
                <a:latin typeface="Giovanni-Book"/>
                <a:ea typeface="Calibri" panose="020F0502020204030204" pitchFamily="34" charset="0"/>
                <a:cs typeface="Giovanni-Book"/>
              </a:rPr>
              <a:t>:</a:t>
            </a:r>
          </a:p>
          <a:p>
            <a:pPr marR="342900"/>
            <a:r>
              <a:rPr lang="en-US" sz="2100" dirty="0">
                <a:solidFill>
                  <a:srgbClr val="000000"/>
                </a:solidFill>
                <a:latin typeface="Giovanni-Book"/>
                <a:ea typeface="Calibri" panose="020F0502020204030204" pitchFamily="34" charset="0"/>
                <a:cs typeface="Giovanni-Book"/>
              </a:rPr>
              <a:t>Find the expectation for flipping a fair coin n times and counting the # of 1’s</a:t>
            </a:r>
          </a:p>
          <a:p>
            <a:pPr marL="457200" marR="342900" indent="-457200">
              <a:buFont typeface="+mj-lt"/>
              <a:buAutoNum type="alphaLcPeriod"/>
            </a:pPr>
            <a:r>
              <a:rPr lang="en-US" sz="2100" dirty="0">
                <a:solidFill>
                  <a:srgbClr val="000000"/>
                </a:solidFill>
                <a:latin typeface="Giovanni-Book"/>
                <a:ea typeface="Calibri" panose="020F0502020204030204" pitchFamily="34" charset="0"/>
                <a:cs typeface="Giovanni-Book"/>
              </a:rPr>
              <a:t>Use n random variables with outcome 0 for tail and 1 for head.</a:t>
            </a:r>
            <a:endParaRPr lang="en-US" sz="2700" dirty="0">
              <a:latin typeface="Calibri" panose="020F0502020204030204" pitchFamily="34" charset="0"/>
              <a:ea typeface="Calibri" panose="020F0502020204030204" pitchFamily="34" charset="0"/>
              <a:cs typeface="Times New Roman" panose="02020603050405020304" pitchFamily="18" charset="0"/>
            </a:endParaRPr>
          </a:p>
          <a:p>
            <a:pPr marL="457200" marR="342900" indent="-457200">
              <a:buFont typeface="+mj-lt"/>
              <a:buAutoNum type="alphaLcPeriod"/>
            </a:pPr>
            <a:r>
              <a:rPr lang="en-US" sz="2100" dirty="0">
                <a:solidFill>
                  <a:srgbClr val="000000"/>
                </a:solidFill>
                <a:latin typeface="Giovanni-Book"/>
                <a:ea typeface="Calibri" panose="020F0502020204030204" pitchFamily="34" charset="0"/>
                <a:cs typeface="Giovanni-Book"/>
              </a:rPr>
              <a:t>Use properties **, ***, etc. to find expectation for 2, 3, 10 and n flips</a:t>
            </a:r>
            <a:endParaRPr lang="en-US" sz="2700"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7" name="Table 6">
            <a:extLst>
              <a:ext uri="{FF2B5EF4-FFF2-40B4-BE49-F238E27FC236}">
                <a16:creationId xmlns:a16="http://schemas.microsoft.com/office/drawing/2014/main" id="{9DD5E63F-3560-4AA1-9AED-B918A803DD43}"/>
              </a:ext>
            </a:extLst>
          </p:cNvPr>
          <p:cNvGraphicFramePr>
            <a:graphicFrameLocks noGrp="1"/>
          </p:cNvGraphicFramePr>
          <p:nvPr/>
        </p:nvGraphicFramePr>
        <p:xfrm>
          <a:off x="596535" y="1904217"/>
          <a:ext cx="7571281" cy="2378784"/>
        </p:xfrm>
        <a:graphic>
          <a:graphicData uri="http://schemas.openxmlformats.org/drawingml/2006/table">
            <a:tbl>
              <a:tblPr firstRow="1" firstCol="1" bandRow="1">
                <a:tableStyleId>{5C22544A-7EE6-4342-B048-85BDC9FD1C3A}</a:tableStyleId>
              </a:tblPr>
              <a:tblGrid>
                <a:gridCol w="1498153">
                  <a:extLst>
                    <a:ext uri="{9D8B030D-6E8A-4147-A177-3AD203B41FA5}">
                      <a16:colId xmlns:a16="http://schemas.microsoft.com/office/drawing/2014/main" val="2028180444"/>
                    </a:ext>
                  </a:extLst>
                </a:gridCol>
                <a:gridCol w="6073128">
                  <a:extLst>
                    <a:ext uri="{9D8B030D-6E8A-4147-A177-3AD203B41FA5}">
                      <a16:colId xmlns:a16="http://schemas.microsoft.com/office/drawing/2014/main" val="2109861581"/>
                    </a:ext>
                  </a:extLst>
                </a:gridCol>
              </a:tblGrid>
              <a:tr h="548640">
                <a:tc>
                  <a:txBody>
                    <a:bodyPr/>
                    <a:lstStyle/>
                    <a:p>
                      <a:pPr marL="0" marR="0">
                        <a:spcBef>
                          <a:spcPts val="0"/>
                        </a:spcBef>
                        <a:spcAft>
                          <a:spcPts val="0"/>
                        </a:spcAft>
                      </a:pPr>
                      <a:r>
                        <a:rPr lang="en-US" sz="1800" dirty="0">
                          <a:effectLst/>
                        </a:rPr>
                        <a:t>flip a coin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228600" marR="457200" algn="ctr">
                        <a:spcBef>
                          <a:spcPts val="0"/>
                        </a:spcBef>
                        <a:spcAft>
                          <a:spcPts val="0"/>
                        </a:spcAft>
                      </a:pPr>
                      <a:r>
                        <a:rPr lang="en-US" sz="1800" dirty="0">
                          <a:effectLst/>
                        </a:rPr>
                        <a:t>expected number of heads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3883662145"/>
                  </a:ext>
                </a:extLst>
              </a:tr>
              <a:tr h="366432">
                <a:tc>
                  <a:txBody>
                    <a:bodyPr/>
                    <a:lstStyle/>
                    <a:p>
                      <a:pPr marL="0" marR="0">
                        <a:spcBef>
                          <a:spcPts val="0"/>
                        </a:spcBef>
                        <a:spcAft>
                          <a:spcPts val="0"/>
                        </a:spcAft>
                      </a:pPr>
                      <a:r>
                        <a:rPr lang="en-US" sz="1800">
                          <a:effectLst/>
                        </a:rPr>
                        <a:t>twice</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457200">
                        <a:spcBef>
                          <a:spcPts val="0"/>
                        </a:spcBef>
                        <a:spcAft>
                          <a:spcPts val="0"/>
                        </a:spcAft>
                      </a:pPr>
                      <a:r>
                        <a:rPr lang="en-US" sz="1800" dirty="0">
                          <a:effectLst/>
                        </a:rPr>
                        <a:t>E[X + Y] = E[X] + E[Y] = ½ + ½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933714104"/>
                  </a:ext>
                </a:extLst>
              </a:tr>
              <a:tr h="366432">
                <a:tc>
                  <a:txBody>
                    <a:bodyPr/>
                    <a:lstStyle/>
                    <a:p>
                      <a:pPr marL="0" marR="0">
                        <a:spcBef>
                          <a:spcPts val="0"/>
                        </a:spcBef>
                        <a:spcAft>
                          <a:spcPts val="0"/>
                        </a:spcAft>
                      </a:pPr>
                      <a:r>
                        <a:rPr lang="en-US" sz="1800">
                          <a:effectLst/>
                        </a:rPr>
                        <a:t>3 times</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160020">
                        <a:spcBef>
                          <a:spcPts val="0"/>
                        </a:spcBef>
                        <a:spcAft>
                          <a:spcPts val="0"/>
                        </a:spcAft>
                      </a:pPr>
                      <a:r>
                        <a:rPr lang="es-NI" sz="1800" dirty="0">
                          <a:effectLst/>
                        </a:rPr>
                        <a:t>E[X + Y + Z] = E[X] + E[Y] + E[Z] = </a:t>
                      </a:r>
                      <a:r>
                        <a:rPr lang="en-US" sz="2000" dirty="0">
                          <a:effectLst/>
                        </a:rPr>
                        <a:t>½ + ½ + ½ = 3/2</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842438457"/>
                  </a:ext>
                </a:extLst>
              </a:tr>
              <a:tr h="548640">
                <a:tc>
                  <a:txBody>
                    <a:bodyPr/>
                    <a:lstStyle/>
                    <a:p>
                      <a:pPr marL="0" marR="0">
                        <a:spcBef>
                          <a:spcPts val="0"/>
                        </a:spcBef>
                        <a:spcAft>
                          <a:spcPts val="0"/>
                        </a:spcAft>
                      </a:pPr>
                      <a:r>
                        <a:rPr lang="en-US" sz="1800">
                          <a:effectLst/>
                        </a:rPr>
                        <a:t>10 times</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457200">
                        <a:spcBef>
                          <a:spcPts val="0"/>
                        </a:spcBef>
                        <a:spcAft>
                          <a:spcPts val="0"/>
                        </a:spcAft>
                      </a:pPr>
                      <a:r>
                        <a:rPr lang="es-NI" sz="1800" dirty="0">
                          <a:effectLst/>
                        </a:rPr>
                        <a:t>E[X</a:t>
                      </a:r>
                      <a:r>
                        <a:rPr lang="es-NI" sz="1800" baseline="-25000" dirty="0">
                          <a:effectLst/>
                        </a:rPr>
                        <a:t>1</a:t>
                      </a:r>
                      <a:r>
                        <a:rPr lang="es-NI" sz="1800" dirty="0">
                          <a:effectLst/>
                        </a:rPr>
                        <a:t> + X</a:t>
                      </a:r>
                      <a:r>
                        <a:rPr lang="es-NI" sz="1800" baseline="-25000" dirty="0">
                          <a:effectLst/>
                        </a:rPr>
                        <a:t>2</a:t>
                      </a:r>
                      <a:r>
                        <a:rPr lang="es-NI" sz="1800" dirty="0">
                          <a:effectLst/>
                        </a:rPr>
                        <a:t> +…+ X</a:t>
                      </a:r>
                      <a:r>
                        <a:rPr lang="es-NI" sz="1800" baseline="-25000" dirty="0">
                          <a:effectLst/>
                        </a:rPr>
                        <a:t>10</a:t>
                      </a:r>
                      <a:r>
                        <a:rPr lang="es-NI" sz="1800" dirty="0">
                          <a:effectLst/>
                        </a:rPr>
                        <a:t>] = E[X</a:t>
                      </a:r>
                      <a:r>
                        <a:rPr lang="es-NI" sz="1800" baseline="-25000" dirty="0">
                          <a:effectLst/>
                        </a:rPr>
                        <a:t>1</a:t>
                      </a:r>
                      <a:r>
                        <a:rPr lang="es-NI" sz="1800" dirty="0">
                          <a:effectLst/>
                        </a:rPr>
                        <a:t>] + E[X</a:t>
                      </a:r>
                      <a:r>
                        <a:rPr lang="es-NI" sz="1800" baseline="-25000" dirty="0">
                          <a:effectLst/>
                        </a:rPr>
                        <a:t>2</a:t>
                      </a:r>
                      <a:r>
                        <a:rPr lang="es-NI" sz="1800" dirty="0">
                          <a:effectLst/>
                        </a:rPr>
                        <a:t> ] +…+ E[X</a:t>
                      </a:r>
                      <a:r>
                        <a:rPr lang="es-NI" sz="1800" baseline="-25000" dirty="0">
                          <a:effectLst/>
                        </a:rPr>
                        <a:t>10</a:t>
                      </a:r>
                      <a:r>
                        <a:rPr lang="es-NI" sz="1800" dirty="0">
                          <a:effectLst/>
                        </a:rPr>
                        <a:t>]</a:t>
                      </a:r>
                    </a:p>
                  </a:txBody>
                  <a:tcPr marL="51435" marR="51435" marT="0" marB="0"/>
                </a:tc>
                <a:extLst>
                  <a:ext uri="{0D108BD9-81ED-4DB2-BD59-A6C34878D82A}">
                    <a16:rowId xmlns:a16="http://schemas.microsoft.com/office/drawing/2014/main" val="603072334"/>
                  </a:ext>
                </a:extLst>
              </a:tr>
              <a:tr h="548640">
                <a:tc>
                  <a:txBody>
                    <a:bodyPr/>
                    <a:lstStyle/>
                    <a:p>
                      <a:pPr marL="0" marR="0">
                        <a:spcBef>
                          <a:spcPts val="0"/>
                        </a:spcBef>
                        <a:spcAft>
                          <a:spcPts val="0"/>
                        </a:spcAft>
                      </a:pPr>
                      <a:r>
                        <a:rPr lang="en-US" sz="1800" dirty="0">
                          <a:effectLst/>
                        </a:rPr>
                        <a:t>n times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457200">
                        <a:spcBef>
                          <a:spcPts val="0"/>
                        </a:spcBef>
                        <a:spcAft>
                          <a:spcPts val="0"/>
                        </a:spcAft>
                      </a:pPr>
                      <a:r>
                        <a:rPr lang="es-NI" sz="1800" dirty="0">
                          <a:effectLst/>
                        </a:rPr>
                        <a:t>E[X</a:t>
                      </a:r>
                      <a:r>
                        <a:rPr lang="es-NI" sz="1800" baseline="-25000" dirty="0">
                          <a:effectLst/>
                        </a:rPr>
                        <a:t>1</a:t>
                      </a:r>
                      <a:r>
                        <a:rPr lang="es-NI" sz="1800" dirty="0">
                          <a:effectLst/>
                        </a:rPr>
                        <a:t> + X</a:t>
                      </a:r>
                      <a:r>
                        <a:rPr lang="es-NI" sz="1800" baseline="-25000" dirty="0">
                          <a:effectLst/>
                        </a:rPr>
                        <a:t>2</a:t>
                      </a:r>
                      <a:r>
                        <a:rPr lang="es-NI" sz="1800" dirty="0">
                          <a:effectLst/>
                        </a:rPr>
                        <a:t> +…+ X</a:t>
                      </a:r>
                      <a:r>
                        <a:rPr lang="es-NI" sz="1800" baseline="-25000" dirty="0">
                          <a:effectLst/>
                        </a:rPr>
                        <a:t>n</a:t>
                      </a:r>
                      <a:r>
                        <a:rPr lang="es-NI" sz="1800" dirty="0">
                          <a:effectLst/>
                        </a:rPr>
                        <a:t>] = E[X</a:t>
                      </a:r>
                      <a:r>
                        <a:rPr lang="es-NI" sz="1800" baseline="-25000" dirty="0">
                          <a:effectLst/>
                        </a:rPr>
                        <a:t>1</a:t>
                      </a:r>
                      <a:r>
                        <a:rPr lang="es-NI" sz="1800" dirty="0">
                          <a:effectLst/>
                        </a:rPr>
                        <a:t>] + E[X</a:t>
                      </a:r>
                      <a:r>
                        <a:rPr lang="es-NI" sz="1800" baseline="-25000" dirty="0">
                          <a:effectLst/>
                        </a:rPr>
                        <a:t>2</a:t>
                      </a:r>
                      <a:r>
                        <a:rPr lang="es-NI" sz="1800" dirty="0">
                          <a:effectLst/>
                        </a:rPr>
                        <a:t> ] +…+ E[X</a:t>
                      </a:r>
                      <a:r>
                        <a:rPr lang="es-NI" sz="1800" baseline="-25000" dirty="0">
                          <a:effectLst/>
                        </a:rPr>
                        <a:t>n</a:t>
                      </a:r>
                      <a:r>
                        <a:rPr lang="es-NI" sz="1800" dirty="0">
                          <a:effectLst/>
                        </a:rPr>
                        <a:t>]</a:t>
                      </a:r>
                    </a:p>
                  </a:txBody>
                  <a:tcPr marL="51435" marR="51435" marT="0" marB="0"/>
                </a:tc>
                <a:extLst>
                  <a:ext uri="{0D108BD9-81ED-4DB2-BD59-A6C34878D82A}">
                    <a16:rowId xmlns:a16="http://schemas.microsoft.com/office/drawing/2014/main" val="2347171833"/>
                  </a:ext>
                </a:extLst>
              </a:tr>
            </a:tbl>
          </a:graphicData>
        </a:graphic>
      </p:graphicFrame>
    </p:spTree>
    <p:extLst>
      <p:ext uri="{BB962C8B-B14F-4D97-AF65-F5344CB8AC3E}">
        <p14:creationId xmlns:p14="http://schemas.microsoft.com/office/powerpoint/2010/main" val="38769647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A74E2A1-9998-4776-9E1A-08250BD572D0}"/>
              </a:ext>
            </a:extLst>
          </p:cNvPr>
          <p:cNvSpPr/>
          <p:nvPr/>
        </p:nvSpPr>
        <p:spPr>
          <a:xfrm>
            <a:off x="130628" y="319947"/>
            <a:ext cx="8882743" cy="1384995"/>
          </a:xfrm>
          <a:prstGeom prst="rect">
            <a:avLst/>
          </a:prstGeom>
        </p:spPr>
        <p:txBody>
          <a:bodyPr wrap="square">
            <a:spAutoFit/>
          </a:bodyPr>
          <a:lstStyle/>
          <a:p>
            <a:pPr marR="342900"/>
            <a:r>
              <a:rPr lang="en-US" sz="2100" b="1" dirty="0">
                <a:solidFill>
                  <a:srgbClr val="000000"/>
                </a:solidFill>
                <a:latin typeface="Giovanni-Book"/>
                <a:ea typeface="Calibri" panose="020F0502020204030204" pitchFamily="34" charset="0"/>
                <a:cs typeface="Giovanni-Book"/>
              </a:rPr>
              <a:t>Exercise</a:t>
            </a:r>
            <a:r>
              <a:rPr lang="en-US" sz="2100" dirty="0">
                <a:solidFill>
                  <a:srgbClr val="000000"/>
                </a:solidFill>
                <a:latin typeface="Giovanni-Book"/>
                <a:ea typeface="Calibri" panose="020F0502020204030204" pitchFamily="34" charset="0"/>
                <a:cs typeface="Giovanni-Book"/>
              </a:rPr>
              <a:t>:</a:t>
            </a:r>
          </a:p>
          <a:p>
            <a:pPr marR="342900"/>
            <a:r>
              <a:rPr lang="en-US" sz="2100" dirty="0">
                <a:solidFill>
                  <a:srgbClr val="000000"/>
                </a:solidFill>
                <a:latin typeface="Giovanni-Book"/>
                <a:ea typeface="Calibri" panose="020F0502020204030204" pitchFamily="34" charset="0"/>
                <a:cs typeface="Giovanni-Book"/>
              </a:rPr>
              <a:t>Find the expectation for flipping a fair coin n times and counting the # of 1’s</a:t>
            </a:r>
          </a:p>
          <a:p>
            <a:pPr marL="457200" marR="342900" indent="-457200">
              <a:buFont typeface="+mj-lt"/>
              <a:buAutoNum type="alphaLcPeriod"/>
            </a:pPr>
            <a:r>
              <a:rPr lang="en-US" sz="2100" dirty="0">
                <a:solidFill>
                  <a:srgbClr val="000000"/>
                </a:solidFill>
                <a:latin typeface="Giovanni-Book"/>
                <a:ea typeface="Calibri" panose="020F0502020204030204" pitchFamily="34" charset="0"/>
                <a:cs typeface="Giovanni-Book"/>
              </a:rPr>
              <a:t>Use n random variables with outcome 0 for tail and 1 for head.</a:t>
            </a:r>
            <a:endParaRPr lang="en-US" sz="2700" dirty="0">
              <a:latin typeface="Calibri" panose="020F0502020204030204" pitchFamily="34" charset="0"/>
              <a:ea typeface="Calibri" panose="020F0502020204030204" pitchFamily="34" charset="0"/>
              <a:cs typeface="Times New Roman" panose="02020603050405020304" pitchFamily="18" charset="0"/>
            </a:endParaRPr>
          </a:p>
          <a:p>
            <a:pPr marL="457200" marR="342900" indent="-457200">
              <a:buFont typeface="+mj-lt"/>
              <a:buAutoNum type="alphaLcPeriod"/>
            </a:pPr>
            <a:r>
              <a:rPr lang="en-US" sz="2100" dirty="0">
                <a:solidFill>
                  <a:srgbClr val="000000"/>
                </a:solidFill>
                <a:latin typeface="Giovanni-Book"/>
                <a:ea typeface="Calibri" panose="020F0502020204030204" pitchFamily="34" charset="0"/>
                <a:cs typeface="Giovanni-Book"/>
              </a:rPr>
              <a:t>Use properties **, ***, etc. to find expectation for 2, 3, 10 and n flips</a:t>
            </a:r>
            <a:endParaRPr lang="en-US" sz="2700"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7" name="Table 6">
            <a:extLst>
              <a:ext uri="{FF2B5EF4-FFF2-40B4-BE49-F238E27FC236}">
                <a16:creationId xmlns:a16="http://schemas.microsoft.com/office/drawing/2014/main" id="{9DD5E63F-3560-4AA1-9AED-B918A803DD43}"/>
              </a:ext>
            </a:extLst>
          </p:cNvPr>
          <p:cNvGraphicFramePr>
            <a:graphicFrameLocks noGrp="1"/>
          </p:cNvGraphicFramePr>
          <p:nvPr/>
        </p:nvGraphicFramePr>
        <p:xfrm>
          <a:off x="596535" y="1904217"/>
          <a:ext cx="7571281" cy="2378784"/>
        </p:xfrm>
        <a:graphic>
          <a:graphicData uri="http://schemas.openxmlformats.org/drawingml/2006/table">
            <a:tbl>
              <a:tblPr firstRow="1" firstCol="1" bandRow="1">
                <a:tableStyleId>{5C22544A-7EE6-4342-B048-85BDC9FD1C3A}</a:tableStyleId>
              </a:tblPr>
              <a:tblGrid>
                <a:gridCol w="1498153">
                  <a:extLst>
                    <a:ext uri="{9D8B030D-6E8A-4147-A177-3AD203B41FA5}">
                      <a16:colId xmlns:a16="http://schemas.microsoft.com/office/drawing/2014/main" val="2028180444"/>
                    </a:ext>
                  </a:extLst>
                </a:gridCol>
                <a:gridCol w="6073128">
                  <a:extLst>
                    <a:ext uri="{9D8B030D-6E8A-4147-A177-3AD203B41FA5}">
                      <a16:colId xmlns:a16="http://schemas.microsoft.com/office/drawing/2014/main" val="2109861581"/>
                    </a:ext>
                  </a:extLst>
                </a:gridCol>
              </a:tblGrid>
              <a:tr h="548640">
                <a:tc>
                  <a:txBody>
                    <a:bodyPr/>
                    <a:lstStyle/>
                    <a:p>
                      <a:pPr marL="0" marR="0">
                        <a:spcBef>
                          <a:spcPts val="0"/>
                        </a:spcBef>
                        <a:spcAft>
                          <a:spcPts val="0"/>
                        </a:spcAft>
                      </a:pPr>
                      <a:r>
                        <a:rPr lang="en-US" sz="1800" dirty="0">
                          <a:effectLst/>
                        </a:rPr>
                        <a:t>flip a coin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228600" marR="457200" algn="ctr">
                        <a:spcBef>
                          <a:spcPts val="0"/>
                        </a:spcBef>
                        <a:spcAft>
                          <a:spcPts val="0"/>
                        </a:spcAft>
                      </a:pPr>
                      <a:r>
                        <a:rPr lang="en-US" sz="1800" dirty="0">
                          <a:effectLst/>
                        </a:rPr>
                        <a:t>expected number of heads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3883662145"/>
                  </a:ext>
                </a:extLst>
              </a:tr>
              <a:tr h="366432">
                <a:tc>
                  <a:txBody>
                    <a:bodyPr/>
                    <a:lstStyle/>
                    <a:p>
                      <a:pPr marL="0" marR="0">
                        <a:spcBef>
                          <a:spcPts val="0"/>
                        </a:spcBef>
                        <a:spcAft>
                          <a:spcPts val="0"/>
                        </a:spcAft>
                      </a:pPr>
                      <a:r>
                        <a:rPr lang="en-US" sz="1800">
                          <a:effectLst/>
                        </a:rPr>
                        <a:t>twice</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457200">
                        <a:spcBef>
                          <a:spcPts val="0"/>
                        </a:spcBef>
                        <a:spcAft>
                          <a:spcPts val="0"/>
                        </a:spcAft>
                      </a:pPr>
                      <a:r>
                        <a:rPr lang="en-US" sz="1800" dirty="0">
                          <a:effectLst/>
                        </a:rPr>
                        <a:t>E[X + Y] = E[X] + E[Y] = ½ + ½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933714104"/>
                  </a:ext>
                </a:extLst>
              </a:tr>
              <a:tr h="366432">
                <a:tc>
                  <a:txBody>
                    <a:bodyPr/>
                    <a:lstStyle/>
                    <a:p>
                      <a:pPr marL="0" marR="0">
                        <a:spcBef>
                          <a:spcPts val="0"/>
                        </a:spcBef>
                        <a:spcAft>
                          <a:spcPts val="0"/>
                        </a:spcAft>
                      </a:pPr>
                      <a:r>
                        <a:rPr lang="en-US" sz="1800">
                          <a:effectLst/>
                        </a:rPr>
                        <a:t>3 times</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160020">
                        <a:spcBef>
                          <a:spcPts val="0"/>
                        </a:spcBef>
                        <a:spcAft>
                          <a:spcPts val="0"/>
                        </a:spcAft>
                      </a:pPr>
                      <a:r>
                        <a:rPr lang="es-NI" sz="1800" dirty="0">
                          <a:effectLst/>
                        </a:rPr>
                        <a:t>E[X + Y + Z] = E[X] + E[Y] + E[Z] = </a:t>
                      </a:r>
                      <a:r>
                        <a:rPr lang="en-US" sz="2000" dirty="0">
                          <a:effectLst/>
                        </a:rPr>
                        <a:t>½ + ½ + ½ = 3/2</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842438457"/>
                  </a:ext>
                </a:extLst>
              </a:tr>
              <a:tr h="548640">
                <a:tc>
                  <a:txBody>
                    <a:bodyPr/>
                    <a:lstStyle/>
                    <a:p>
                      <a:pPr marL="0" marR="0">
                        <a:spcBef>
                          <a:spcPts val="0"/>
                        </a:spcBef>
                        <a:spcAft>
                          <a:spcPts val="0"/>
                        </a:spcAft>
                      </a:pPr>
                      <a:r>
                        <a:rPr lang="en-US" sz="1800">
                          <a:effectLst/>
                        </a:rPr>
                        <a:t>10 times</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457200">
                        <a:spcBef>
                          <a:spcPts val="0"/>
                        </a:spcBef>
                        <a:spcAft>
                          <a:spcPts val="0"/>
                        </a:spcAft>
                      </a:pPr>
                      <a:r>
                        <a:rPr lang="es-NI" sz="1800" dirty="0">
                          <a:effectLst/>
                        </a:rPr>
                        <a:t>E[X</a:t>
                      </a:r>
                      <a:r>
                        <a:rPr lang="es-NI" sz="1800" baseline="-25000" dirty="0">
                          <a:effectLst/>
                        </a:rPr>
                        <a:t>1</a:t>
                      </a:r>
                      <a:r>
                        <a:rPr lang="es-NI" sz="1800" dirty="0">
                          <a:effectLst/>
                        </a:rPr>
                        <a:t> + X</a:t>
                      </a:r>
                      <a:r>
                        <a:rPr lang="es-NI" sz="1800" baseline="-25000" dirty="0">
                          <a:effectLst/>
                        </a:rPr>
                        <a:t>2</a:t>
                      </a:r>
                      <a:r>
                        <a:rPr lang="es-NI" sz="1800" dirty="0">
                          <a:effectLst/>
                        </a:rPr>
                        <a:t> +…+ X</a:t>
                      </a:r>
                      <a:r>
                        <a:rPr lang="es-NI" sz="1800" baseline="-25000" dirty="0">
                          <a:effectLst/>
                        </a:rPr>
                        <a:t>10</a:t>
                      </a:r>
                      <a:r>
                        <a:rPr lang="es-NI" sz="1800" dirty="0">
                          <a:effectLst/>
                        </a:rPr>
                        <a:t>] = E[X</a:t>
                      </a:r>
                      <a:r>
                        <a:rPr lang="es-NI" sz="1800" baseline="-25000" dirty="0">
                          <a:effectLst/>
                        </a:rPr>
                        <a:t>1</a:t>
                      </a:r>
                      <a:r>
                        <a:rPr lang="es-NI" sz="1800" dirty="0">
                          <a:effectLst/>
                        </a:rPr>
                        <a:t>] + E[X</a:t>
                      </a:r>
                      <a:r>
                        <a:rPr lang="es-NI" sz="1800" baseline="-25000" dirty="0">
                          <a:effectLst/>
                        </a:rPr>
                        <a:t>2</a:t>
                      </a:r>
                      <a:r>
                        <a:rPr lang="es-NI" sz="1800" dirty="0">
                          <a:effectLst/>
                        </a:rPr>
                        <a:t> ] +…+ E[X</a:t>
                      </a:r>
                      <a:r>
                        <a:rPr lang="es-NI" sz="1800" baseline="-25000" dirty="0">
                          <a:effectLst/>
                        </a:rPr>
                        <a:t>10</a:t>
                      </a:r>
                      <a:r>
                        <a:rPr lang="es-NI" sz="1800" dirty="0">
                          <a:effectLst/>
                        </a:rPr>
                        <a:t>]</a:t>
                      </a:r>
                    </a:p>
                    <a:p>
                      <a:pPr marL="0" marR="457200">
                        <a:spcBef>
                          <a:spcPts val="0"/>
                        </a:spcBef>
                        <a:spcAft>
                          <a:spcPts val="0"/>
                        </a:spcAft>
                      </a:pPr>
                      <a:r>
                        <a:rPr lang="es-NI" sz="1600" dirty="0">
                          <a:effectLst/>
                        </a:rPr>
                        <a:t>          = </a:t>
                      </a:r>
                      <a:r>
                        <a:rPr lang="en-US" sz="1800" dirty="0">
                          <a:effectLst/>
                        </a:rPr>
                        <a:t>½ + ½ + ½ + … + ½ = 10/2 = 5</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603072334"/>
                  </a:ext>
                </a:extLst>
              </a:tr>
              <a:tr h="548640">
                <a:tc>
                  <a:txBody>
                    <a:bodyPr/>
                    <a:lstStyle/>
                    <a:p>
                      <a:pPr marL="0" marR="0">
                        <a:spcBef>
                          <a:spcPts val="0"/>
                        </a:spcBef>
                        <a:spcAft>
                          <a:spcPts val="0"/>
                        </a:spcAft>
                      </a:pPr>
                      <a:r>
                        <a:rPr lang="en-US" sz="1800" dirty="0">
                          <a:effectLst/>
                        </a:rPr>
                        <a:t>n times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457200">
                        <a:spcBef>
                          <a:spcPts val="0"/>
                        </a:spcBef>
                        <a:spcAft>
                          <a:spcPts val="0"/>
                        </a:spcAft>
                      </a:pPr>
                      <a:r>
                        <a:rPr lang="es-NI" sz="1800" dirty="0">
                          <a:effectLst/>
                        </a:rPr>
                        <a:t>E[X</a:t>
                      </a:r>
                      <a:r>
                        <a:rPr lang="es-NI" sz="1800" baseline="-25000" dirty="0">
                          <a:effectLst/>
                        </a:rPr>
                        <a:t>1</a:t>
                      </a:r>
                      <a:r>
                        <a:rPr lang="es-NI" sz="1800" dirty="0">
                          <a:effectLst/>
                        </a:rPr>
                        <a:t> + X</a:t>
                      </a:r>
                      <a:r>
                        <a:rPr lang="es-NI" sz="1800" baseline="-25000" dirty="0">
                          <a:effectLst/>
                        </a:rPr>
                        <a:t>2</a:t>
                      </a:r>
                      <a:r>
                        <a:rPr lang="es-NI" sz="1800" dirty="0">
                          <a:effectLst/>
                        </a:rPr>
                        <a:t> +…+ X</a:t>
                      </a:r>
                      <a:r>
                        <a:rPr lang="es-NI" sz="1800" baseline="-25000" dirty="0">
                          <a:effectLst/>
                        </a:rPr>
                        <a:t>n</a:t>
                      </a:r>
                      <a:r>
                        <a:rPr lang="es-NI" sz="1800" dirty="0">
                          <a:effectLst/>
                        </a:rPr>
                        <a:t>] = E[X</a:t>
                      </a:r>
                      <a:r>
                        <a:rPr lang="es-NI" sz="1800" baseline="-25000" dirty="0">
                          <a:effectLst/>
                        </a:rPr>
                        <a:t>1</a:t>
                      </a:r>
                      <a:r>
                        <a:rPr lang="es-NI" sz="1800" dirty="0">
                          <a:effectLst/>
                        </a:rPr>
                        <a:t>] + E[X</a:t>
                      </a:r>
                      <a:r>
                        <a:rPr lang="es-NI" sz="1800" baseline="-25000" dirty="0">
                          <a:effectLst/>
                        </a:rPr>
                        <a:t>2</a:t>
                      </a:r>
                      <a:r>
                        <a:rPr lang="es-NI" sz="1800" dirty="0">
                          <a:effectLst/>
                        </a:rPr>
                        <a:t> ] +…+ E[X</a:t>
                      </a:r>
                      <a:r>
                        <a:rPr lang="es-NI" sz="1800" baseline="-25000" dirty="0">
                          <a:effectLst/>
                        </a:rPr>
                        <a:t>n</a:t>
                      </a:r>
                      <a:r>
                        <a:rPr lang="es-NI" sz="1800" dirty="0">
                          <a:effectLst/>
                        </a:rPr>
                        <a:t>]</a:t>
                      </a:r>
                    </a:p>
                    <a:p>
                      <a:pPr marL="0" marR="457200">
                        <a:spcBef>
                          <a:spcPts val="0"/>
                        </a:spcBef>
                        <a:spcAft>
                          <a:spcPts val="0"/>
                        </a:spcAft>
                      </a:pPr>
                      <a:r>
                        <a:rPr lang="es-NI" sz="18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2347171833"/>
                  </a:ext>
                </a:extLst>
              </a:tr>
            </a:tbl>
          </a:graphicData>
        </a:graphic>
      </p:graphicFrame>
    </p:spTree>
    <p:extLst>
      <p:ext uri="{BB962C8B-B14F-4D97-AF65-F5344CB8AC3E}">
        <p14:creationId xmlns:p14="http://schemas.microsoft.com/office/powerpoint/2010/main" val="15779887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A74E2A1-9998-4776-9E1A-08250BD572D0}"/>
              </a:ext>
            </a:extLst>
          </p:cNvPr>
          <p:cNvSpPr/>
          <p:nvPr/>
        </p:nvSpPr>
        <p:spPr>
          <a:xfrm>
            <a:off x="130628" y="319947"/>
            <a:ext cx="8882743" cy="1384995"/>
          </a:xfrm>
          <a:prstGeom prst="rect">
            <a:avLst/>
          </a:prstGeom>
        </p:spPr>
        <p:txBody>
          <a:bodyPr wrap="square">
            <a:spAutoFit/>
          </a:bodyPr>
          <a:lstStyle/>
          <a:p>
            <a:pPr marR="342900"/>
            <a:r>
              <a:rPr lang="en-US" sz="2100" b="1" dirty="0">
                <a:solidFill>
                  <a:srgbClr val="000000"/>
                </a:solidFill>
                <a:latin typeface="Giovanni-Book"/>
                <a:ea typeface="Calibri" panose="020F0502020204030204" pitchFamily="34" charset="0"/>
                <a:cs typeface="Giovanni-Book"/>
              </a:rPr>
              <a:t>Exercise</a:t>
            </a:r>
            <a:r>
              <a:rPr lang="en-US" sz="2100" dirty="0">
                <a:solidFill>
                  <a:srgbClr val="000000"/>
                </a:solidFill>
                <a:latin typeface="Giovanni-Book"/>
                <a:ea typeface="Calibri" panose="020F0502020204030204" pitchFamily="34" charset="0"/>
                <a:cs typeface="Giovanni-Book"/>
              </a:rPr>
              <a:t>:</a:t>
            </a:r>
          </a:p>
          <a:p>
            <a:pPr marR="342900"/>
            <a:r>
              <a:rPr lang="en-US" sz="2100" dirty="0">
                <a:solidFill>
                  <a:srgbClr val="000000"/>
                </a:solidFill>
                <a:latin typeface="Giovanni-Book"/>
                <a:ea typeface="Calibri" panose="020F0502020204030204" pitchFamily="34" charset="0"/>
                <a:cs typeface="Giovanni-Book"/>
              </a:rPr>
              <a:t>Find the expectation for flipping a fair coin n times and counting the # of 1’s</a:t>
            </a:r>
          </a:p>
          <a:p>
            <a:pPr marL="457200" marR="342900" indent="-457200">
              <a:buFont typeface="+mj-lt"/>
              <a:buAutoNum type="alphaLcPeriod"/>
            </a:pPr>
            <a:r>
              <a:rPr lang="en-US" sz="2100" dirty="0">
                <a:solidFill>
                  <a:srgbClr val="000000"/>
                </a:solidFill>
                <a:latin typeface="Giovanni-Book"/>
                <a:ea typeface="Calibri" panose="020F0502020204030204" pitchFamily="34" charset="0"/>
                <a:cs typeface="Giovanni-Book"/>
              </a:rPr>
              <a:t>Use n random variables with outcome 0 for tail and 1 for head.</a:t>
            </a:r>
            <a:endParaRPr lang="en-US" sz="2700" dirty="0">
              <a:latin typeface="Calibri" panose="020F0502020204030204" pitchFamily="34" charset="0"/>
              <a:ea typeface="Calibri" panose="020F0502020204030204" pitchFamily="34" charset="0"/>
              <a:cs typeface="Times New Roman" panose="02020603050405020304" pitchFamily="18" charset="0"/>
            </a:endParaRPr>
          </a:p>
          <a:p>
            <a:pPr marL="457200" marR="342900" indent="-457200">
              <a:buFont typeface="+mj-lt"/>
              <a:buAutoNum type="alphaLcPeriod"/>
            </a:pPr>
            <a:r>
              <a:rPr lang="en-US" sz="2100" dirty="0">
                <a:solidFill>
                  <a:srgbClr val="000000"/>
                </a:solidFill>
                <a:latin typeface="Giovanni-Book"/>
                <a:ea typeface="Calibri" panose="020F0502020204030204" pitchFamily="34" charset="0"/>
                <a:cs typeface="Giovanni-Book"/>
              </a:rPr>
              <a:t>Use properties **, ***, etc. to find expectation for 2, 3, 10 and n flips</a:t>
            </a:r>
            <a:endParaRPr lang="en-US" sz="2700"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7" name="Table 6">
            <a:extLst>
              <a:ext uri="{FF2B5EF4-FFF2-40B4-BE49-F238E27FC236}">
                <a16:creationId xmlns:a16="http://schemas.microsoft.com/office/drawing/2014/main" id="{9DD5E63F-3560-4AA1-9AED-B918A803DD43}"/>
              </a:ext>
            </a:extLst>
          </p:cNvPr>
          <p:cNvGraphicFramePr>
            <a:graphicFrameLocks noGrp="1"/>
          </p:cNvGraphicFramePr>
          <p:nvPr/>
        </p:nvGraphicFramePr>
        <p:xfrm>
          <a:off x="596535" y="1904217"/>
          <a:ext cx="7571281" cy="2409264"/>
        </p:xfrm>
        <a:graphic>
          <a:graphicData uri="http://schemas.openxmlformats.org/drawingml/2006/table">
            <a:tbl>
              <a:tblPr firstRow="1" firstCol="1" bandRow="1">
                <a:tableStyleId>{5C22544A-7EE6-4342-B048-85BDC9FD1C3A}</a:tableStyleId>
              </a:tblPr>
              <a:tblGrid>
                <a:gridCol w="1498153">
                  <a:extLst>
                    <a:ext uri="{9D8B030D-6E8A-4147-A177-3AD203B41FA5}">
                      <a16:colId xmlns:a16="http://schemas.microsoft.com/office/drawing/2014/main" val="2028180444"/>
                    </a:ext>
                  </a:extLst>
                </a:gridCol>
                <a:gridCol w="6073128">
                  <a:extLst>
                    <a:ext uri="{9D8B030D-6E8A-4147-A177-3AD203B41FA5}">
                      <a16:colId xmlns:a16="http://schemas.microsoft.com/office/drawing/2014/main" val="2109861581"/>
                    </a:ext>
                  </a:extLst>
                </a:gridCol>
              </a:tblGrid>
              <a:tr h="548640">
                <a:tc>
                  <a:txBody>
                    <a:bodyPr/>
                    <a:lstStyle/>
                    <a:p>
                      <a:pPr marL="0" marR="0">
                        <a:spcBef>
                          <a:spcPts val="0"/>
                        </a:spcBef>
                        <a:spcAft>
                          <a:spcPts val="0"/>
                        </a:spcAft>
                      </a:pPr>
                      <a:r>
                        <a:rPr lang="en-US" sz="1800" dirty="0">
                          <a:effectLst/>
                        </a:rPr>
                        <a:t>flip a coin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228600" marR="457200" algn="ctr">
                        <a:spcBef>
                          <a:spcPts val="0"/>
                        </a:spcBef>
                        <a:spcAft>
                          <a:spcPts val="0"/>
                        </a:spcAft>
                      </a:pPr>
                      <a:r>
                        <a:rPr lang="en-US" sz="1800" dirty="0">
                          <a:effectLst/>
                        </a:rPr>
                        <a:t>expected number of heads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3883662145"/>
                  </a:ext>
                </a:extLst>
              </a:tr>
              <a:tr h="366432">
                <a:tc>
                  <a:txBody>
                    <a:bodyPr/>
                    <a:lstStyle/>
                    <a:p>
                      <a:pPr marL="0" marR="0">
                        <a:spcBef>
                          <a:spcPts val="0"/>
                        </a:spcBef>
                        <a:spcAft>
                          <a:spcPts val="0"/>
                        </a:spcAft>
                      </a:pPr>
                      <a:r>
                        <a:rPr lang="en-US" sz="1800">
                          <a:effectLst/>
                        </a:rPr>
                        <a:t>twice</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457200">
                        <a:spcBef>
                          <a:spcPts val="0"/>
                        </a:spcBef>
                        <a:spcAft>
                          <a:spcPts val="0"/>
                        </a:spcAft>
                      </a:pPr>
                      <a:r>
                        <a:rPr lang="en-US" sz="1800" dirty="0">
                          <a:effectLst/>
                        </a:rPr>
                        <a:t>E[X + Y] = E[X] + E[Y] = ½ + ½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933714104"/>
                  </a:ext>
                </a:extLst>
              </a:tr>
              <a:tr h="366432">
                <a:tc>
                  <a:txBody>
                    <a:bodyPr/>
                    <a:lstStyle/>
                    <a:p>
                      <a:pPr marL="0" marR="0">
                        <a:spcBef>
                          <a:spcPts val="0"/>
                        </a:spcBef>
                        <a:spcAft>
                          <a:spcPts val="0"/>
                        </a:spcAft>
                      </a:pPr>
                      <a:r>
                        <a:rPr lang="en-US" sz="1800">
                          <a:effectLst/>
                        </a:rPr>
                        <a:t>3 times</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160020">
                        <a:spcBef>
                          <a:spcPts val="0"/>
                        </a:spcBef>
                        <a:spcAft>
                          <a:spcPts val="0"/>
                        </a:spcAft>
                      </a:pPr>
                      <a:r>
                        <a:rPr lang="es-NI" sz="1800" dirty="0">
                          <a:effectLst/>
                        </a:rPr>
                        <a:t>E[X + Y + Z] = E[X] + E[Y] + E[Z] = </a:t>
                      </a:r>
                      <a:r>
                        <a:rPr lang="en-US" sz="2000" dirty="0">
                          <a:effectLst/>
                        </a:rPr>
                        <a:t>½ + ½ + ½ = 3/2</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842438457"/>
                  </a:ext>
                </a:extLst>
              </a:tr>
              <a:tr h="548640">
                <a:tc>
                  <a:txBody>
                    <a:bodyPr/>
                    <a:lstStyle/>
                    <a:p>
                      <a:pPr marL="0" marR="0">
                        <a:spcBef>
                          <a:spcPts val="0"/>
                        </a:spcBef>
                        <a:spcAft>
                          <a:spcPts val="0"/>
                        </a:spcAft>
                      </a:pPr>
                      <a:r>
                        <a:rPr lang="en-US" sz="1800">
                          <a:effectLst/>
                        </a:rPr>
                        <a:t>10 times</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457200">
                        <a:spcBef>
                          <a:spcPts val="0"/>
                        </a:spcBef>
                        <a:spcAft>
                          <a:spcPts val="0"/>
                        </a:spcAft>
                      </a:pPr>
                      <a:r>
                        <a:rPr lang="es-NI" sz="1800" dirty="0">
                          <a:effectLst/>
                        </a:rPr>
                        <a:t>E[X</a:t>
                      </a:r>
                      <a:r>
                        <a:rPr lang="es-NI" sz="1800" baseline="-25000" dirty="0">
                          <a:effectLst/>
                        </a:rPr>
                        <a:t>1</a:t>
                      </a:r>
                      <a:r>
                        <a:rPr lang="es-NI" sz="1800" dirty="0">
                          <a:effectLst/>
                        </a:rPr>
                        <a:t> + X</a:t>
                      </a:r>
                      <a:r>
                        <a:rPr lang="es-NI" sz="1800" baseline="-25000" dirty="0">
                          <a:effectLst/>
                        </a:rPr>
                        <a:t>2</a:t>
                      </a:r>
                      <a:r>
                        <a:rPr lang="es-NI" sz="1800" dirty="0">
                          <a:effectLst/>
                        </a:rPr>
                        <a:t> +…+ X</a:t>
                      </a:r>
                      <a:r>
                        <a:rPr lang="es-NI" sz="1800" baseline="-25000" dirty="0">
                          <a:effectLst/>
                        </a:rPr>
                        <a:t>10</a:t>
                      </a:r>
                      <a:r>
                        <a:rPr lang="es-NI" sz="1800" dirty="0">
                          <a:effectLst/>
                        </a:rPr>
                        <a:t>] = E[X</a:t>
                      </a:r>
                      <a:r>
                        <a:rPr lang="es-NI" sz="1800" baseline="-25000" dirty="0">
                          <a:effectLst/>
                        </a:rPr>
                        <a:t>1</a:t>
                      </a:r>
                      <a:r>
                        <a:rPr lang="es-NI" sz="1800" dirty="0">
                          <a:effectLst/>
                        </a:rPr>
                        <a:t>] + E[X</a:t>
                      </a:r>
                      <a:r>
                        <a:rPr lang="es-NI" sz="1800" baseline="-25000" dirty="0">
                          <a:effectLst/>
                        </a:rPr>
                        <a:t>2</a:t>
                      </a:r>
                      <a:r>
                        <a:rPr lang="es-NI" sz="1800" dirty="0">
                          <a:effectLst/>
                        </a:rPr>
                        <a:t> ] +…+ E[X</a:t>
                      </a:r>
                      <a:r>
                        <a:rPr lang="es-NI" sz="1800" baseline="-25000" dirty="0">
                          <a:effectLst/>
                        </a:rPr>
                        <a:t>10</a:t>
                      </a:r>
                      <a:r>
                        <a:rPr lang="es-NI" sz="1800" dirty="0">
                          <a:effectLst/>
                        </a:rPr>
                        <a:t>]</a:t>
                      </a:r>
                    </a:p>
                    <a:p>
                      <a:pPr marL="0" marR="457200">
                        <a:spcBef>
                          <a:spcPts val="0"/>
                        </a:spcBef>
                        <a:spcAft>
                          <a:spcPts val="0"/>
                        </a:spcAft>
                      </a:pPr>
                      <a:r>
                        <a:rPr lang="es-NI" sz="1600" dirty="0">
                          <a:effectLst/>
                        </a:rPr>
                        <a:t>          = </a:t>
                      </a:r>
                      <a:r>
                        <a:rPr lang="en-US" sz="1800" dirty="0">
                          <a:effectLst/>
                        </a:rPr>
                        <a:t>½ + ½ + ½ + … + ½ = 10/2 = 5</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603072334"/>
                  </a:ext>
                </a:extLst>
              </a:tr>
              <a:tr h="548640">
                <a:tc>
                  <a:txBody>
                    <a:bodyPr/>
                    <a:lstStyle/>
                    <a:p>
                      <a:pPr marL="0" marR="0">
                        <a:spcBef>
                          <a:spcPts val="0"/>
                        </a:spcBef>
                        <a:spcAft>
                          <a:spcPts val="0"/>
                        </a:spcAft>
                      </a:pPr>
                      <a:r>
                        <a:rPr lang="en-US" sz="1800" dirty="0">
                          <a:effectLst/>
                        </a:rPr>
                        <a:t>n times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457200">
                        <a:spcBef>
                          <a:spcPts val="0"/>
                        </a:spcBef>
                        <a:spcAft>
                          <a:spcPts val="0"/>
                        </a:spcAft>
                      </a:pPr>
                      <a:r>
                        <a:rPr lang="es-NI" sz="1800" dirty="0">
                          <a:effectLst/>
                        </a:rPr>
                        <a:t>E[X</a:t>
                      </a:r>
                      <a:r>
                        <a:rPr lang="es-NI" sz="1800" baseline="-25000" dirty="0">
                          <a:effectLst/>
                        </a:rPr>
                        <a:t>1</a:t>
                      </a:r>
                      <a:r>
                        <a:rPr lang="es-NI" sz="1800" dirty="0">
                          <a:effectLst/>
                        </a:rPr>
                        <a:t> + X</a:t>
                      </a:r>
                      <a:r>
                        <a:rPr lang="es-NI" sz="1800" baseline="-25000" dirty="0">
                          <a:effectLst/>
                        </a:rPr>
                        <a:t>2</a:t>
                      </a:r>
                      <a:r>
                        <a:rPr lang="es-NI" sz="1800" dirty="0">
                          <a:effectLst/>
                        </a:rPr>
                        <a:t> +…+ X</a:t>
                      </a:r>
                      <a:r>
                        <a:rPr lang="es-NI" sz="1800" baseline="-25000" dirty="0">
                          <a:effectLst/>
                        </a:rPr>
                        <a:t>n</a:t>
                      </a:r>
                      <a:r>
                        <a:rPr lang="es-NI" sz="1800" dirty="0">
                          <a:effectLst/>
                        </a:rPr>
                        <a:t>] = E[X</a:t>
                      </a:r>
                      <a:r>
                        <a:rPr lang="es-NI" sz="1800" baseline="-25000" dirty="0">
                          <a:effectLst/>
                        </a:rPr>
                        <a:t>1</a:t>
                      </a:r>
                      <a:r>
                        <a:rPr lang="es-NI" sz="1800" dirty="0">
                          <a:effectLst/>
                        </a:rPr>
                        <a:t>] + E[X</a:t>
                      </a:r>
                      <a:r>
                        <a:rPr lang="es-NI" sz="1800" baseline="-25000" dirty="0">
                          <a:effectLst/>
                        </a:rPr>
                        <a:t>2</a:t>
                      </a:r>
                      <a:r>
                        <a:rPr lang="es-NI" sz="1800" dirty="0">
                          <a:effectLst/>
                        </a:rPr>
                        <a:t> ] +…+ E[X</a:t>
                      </a:r>
                      <a:r>
                        <a:rPr lang="es-NI" sz="1800" baseline="-25000" dirty="0">
                          <a:effectLst/>
                        </a:rPr>
                        <a:t>n</a:t>
                      </a:r>
                      <a:r>
                        <a:rPr lang="es-NI" sz="1800" dirty="0">
                          <a:effectLst/>
                        </a:rPr>
                        <a:t>]</a:t>
                      </a:r>
                    </a:p>
                    <a:p>
                      <a:pPr marL="0" marR="457200">
                        <a:spcBef>
                          <a:spcPts val="0"/>
                        </a:spcBef>
                        <a:spcAft>
                          <a:spcPts val="0"/>
                        </a:spcAft>
                      </a:pPr>
                      <a:r>
                        <a:rPr lang="es-NI" sz="1800" dirty="0">
                          <a:effectLst/>
                        </a:rPr>
                        <a:t>         = </a:t>
                      </a:r>
                      <a:r>
                        <a:rPr lang="en-US" sz="2000" dirty="0">
                          <a:effectLst/>
                        </a:rPr>
                        <a:t>½ + ½ + ½ + … + ½ = n/2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2347171833"/>
                  </a:ext>
                </a:extLst>
              </a:tr>
            </a:tbl>
          </a:graphicData>
        </a:graphic>
      </p:graphicFrame>
    </p:spTree>
    <p:extLst>
      <p:ext uri="{BB962C8B-B14F-4D97-AF65-F5344CB8AC3E}">
        <p14:creationId xmlns:p14="http://schemas.microsoft.com/office/powerpoint/2010/main" val="27729027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80796-9BF3-439B-AD08-1D46254F386C}"/>
              </a:ext>
            </a:extLst>
          </p:cNvPr>
          <p:cNvSpPr>
            <a:spLocks noGrp="1"/>
          </p:cNvSpPr>
          <p:nvPr>
            <p:ph type="title"/>
          </p:nvPr>
        </p:nvSpPr>
        <p:spPr>
          <a:xfrm>
            <a:off x="628650" y="196129"/>
            <a:ext cx="7886700" cy="994172"/>
          </a:xfrm>
        </p:spPr>
        <p:txBody>
          <a:bodyPr/>
          <a:lstStyle/>
          <a:p>
            <a:r>
              <a:rPr lang="en-US" dirty="0"/>
              <a:t>5.4 VARIANCE OF RANDOM VARIABLES</a:t>
            </a:r>
          </a:p>
        </p:txBody>
      </p:sp>
      <p:sp>
        <p:nvSpPr>
          <p:cNvPr id="3" name="Content Placeholder 2">
            <a:extLst>
              <a:ext uri="{FF2B5EF4-FFF2-40B4-BE49-F238E27FC236}">
                <a16:creationId xmlns:a16="http://schemas.microsoft.com/office/drawing/2014/main" id="{E92F2CBC-844D-4590-A12B-A0CADE66CA94}"/>
              </a:ext>
            </a:extLst>
          </p:cNvPr>
          <p:cNvSpPr>
            <a:spLocks noGrp="1"/>
          </p:cNvSpPr>
          <p:nvPr>
            <p:ph idx="1"/>
          </p:nvPr>
        </p:nvSpPr>
        <p:spPr>
          <a:xfrm>
            <a:off x="367553" y="1069418"/>
            <a:ext cx="8147797" cy="3754334"/>
          </a:xfrm>
        </p:spPr>
        <p:txBody>
          <a:bodyPr>
            <a:normAutofit/>
          </a:bodyPr>
          <a:lstStyle/>
          <a:p>
            <a:pPr marL="0" indent="0"/>
            <a:r>
              <a:rPr lang="en-US" sz="1800" b="0" dirty="0"/>
              <a:t>We expect a random variable </a:t>
            </a:r>
            <a:r>
              <a:rPr lang="en-US" sz="1800" b="0" i="1" dirty="0"/>
              <a:t>X </a:t>
            </a:r>
            <a:r>
              <a:rPr lang="en-US" sz="1800" b="0" dirty="0"/>
              <a:t>to take on values around its mean </a:t>
            </a:r>
            <a:r>
              <a:rPr lang="en-US" sz="1800" b="0" i="1" dirty="0"/>
              <a:t>E</a:t>
            </a:r>
            <a:r>
              <a:rPr lang="en-US" sz="1800" b="0" dirty="0"/>
              <a:t>[</a:t>
            </a:r>
            <a:r>
              <a:rPr lang="en-US" sz="1800" b="0" i="1" dirty="0"/>
              <a:t>X</a:t>
            </a:r>
            <a:r>
              <a:rPr lang="en-US" sz="1800" b="0" dirty="0"/>
              <a:t>].</a:t>
            </a:r>
          </a:p>
          <a:p>
            <a:pPr marL="0" indent="0"/>
            <a:r>
              <a:rPr lang="en-US" sz="1800" b="0" dirty="0"/>
              <a:t>We might measure the spread of </a:t>
            </a:r>
            <a:r>
              <a:rPr lang="en-US" sz="1800" b="0" i="1" dirty="0"/>
              <a:t>X </a:t>
            </a:r>
            <a:r>
              <a:rPr lang="en-US" sz="1800" b="0" dirty="0"/>
              <a:t>by seeing how far (on average) </a:t>
            </a:r>
            <a:r>
              <a:rPr lang="en-US" sz="1800" b="0" i="1" dirty="0"/>
              <a:t>X </a:t>
            </a:r>
            <a:r>
              <a:rPr lang="en-US" sz="1800" b="0" dirty="0"/>
              <a:t>is from its mean, i.e.,</a:t>
            </a:r>
          </a:p>
          <a:p>
            <a:pPr marL="0" indent="0" algn="ctr"/>
            <a:r>
              <a:rPr lang="en-US" sz="1800" b="0" i="1" dirty="0"/>
              <a:t>E</a:t>
            </a:r>
            <a:r>
              <a:rPr lang="en-US" sz="1800" b="0" dirty="0"/>
              <a:t>[|</a:t>
            </a:r>
            <a:r>
              <a:rPr lang="en-US" sz="1800" b="0" i="1" dirty="0"/>
              <a:t>X </a:t>
            </a:r>
            <a:r>
              <a:rPr lang="en-US" sz="1800" b="0" dirty="0"/>
              <a:t>− μ|].</a:t>
            </a:r>
          </a:p>
          <a:p>
            <a:pPr marL="0" indent="0"/>
            <a:r>
              <a:rPr lang="en-US" sz="1800" b="0" dirty="0"/>
              <a:t>However, it turns out to be more useful to consider not the absolute value but the square of the difference from the mean:</a:t>
            </a:r>
          </a:p>
          <a:p>
            <a:pPr marL="0" indent="0"/>
            <a:endParaRPr lang="en-US" sz="1800" b="0" dirty="0"/>
          </a:p>
          <a:p>
            <a:pPr marL="0" indent="0"/>
            <a:r>
              <a:rPr lang="en-US" sz="1800" b="0" dirty="0"/>
              <a:t>Unfortunately, this expression has as units the square of the original ones, so we take the square root to get the standard deviation:</a:t>
            </a:r>
          </a:p>
        </p:txBody>
      </p:sp>
      <p:pic>
        <p:nvPicPr>
          <p:cNvPr id="4" name="Picture 3">
            <a:extLst>
              <a:ext uri="{FF2B5EF4-FFF2-40B4-BE49-F238E27FC236}">
                <a16:creationId xmlns:a16="http://schemas.microsoft.com/office/drawing/2014/main" id="{9ECC7175-9331-4AB3-8CE3-45351DFE44BE}"/>
              </a:ext>
            </a:extLst>
          </p:cNvPr>
          <p:cNvPicPr/>
          <p:nvPr/>
        </p:nvPicPr>
        <p:blipFill>
          <a:blip r:embed="rId2" cstate="print"/>
          <a:srcRect/>
          <a:stretch>
            <a:fillRect/>
          </a:stretch>
        </p:blipFill>
        <p:spPr bwMode="auto">
          <a:xfrm>
            <a:off x="3225870" y="3094813"/>
            <a:ext cx="2040090" cy="491637"/>
          </a:xfrm>
          <a:prstGeom prst="rect">
            <a:avLst/>
          </a:prstGeom>
          <a:noFill/>
          <a:ln w="9525">
            <a:noFill/>
            <a:miter lim="800000"/>
            <a:headEnd/>
            <a:tailEnd/>
          </a:ln>
        </p:spPr>
      </p:pic>
      <p:pic>
        <p:nvPicPr>
          <p:cNvPr id="5" name="Picture 4">
            <a:extLst>
              <a:ext uri="{FF2B5EF4-FFF2-40B4-BE49-F238E27FC236}">
                <a16:creationId xmlns:a16="http://schemas.microsoft.com/office/drawing/2014/main" id="{4CD7E283-6217-4F47-A40E-B5EB79F46144}"/>
              </a:ext>
            </a:extLst>
          </p:cNvPr>
          <p:cNvPicPr/>
          <p:nvPr/>
        </p:nvPicPr>
        <p:blipFill>
          <a:blip r:embed="rId3" cstate="print"/>
          <a:srcRect/>
          <a:stretch>
            <a:fillRect/>
          </a:stretch>
        </p:blipFill>
        <p:spPr bwMode="auto">
          <a:xfrm>
            <a:off x="3283580" y="4269358"/>
            <a:ext cx="1620908" cy="380762"/>
          </a:xfrm>
          <a:prstGeom prst="rect">
            <a:avLst/>
          </a:prstGeom>
          <a:noFill/>
          <a:ln w="9525">
            <a:noFill/>
            <a:miter lim="800000"/>
            <a:headEnd/>
            <a:tailEnd/>
          </a:ln>
        </p:spPr>
      </p:pic>
    </p:spTree>
    <p:extLst>
      <p:ext uri="{BB962C8B-B14F-4D97-AF65-F5344CB8AC3E}">
        <p14:creationId xmlns:p14="http://schemas.microsoft.com/office/powerpoint/2010/main" val="538117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8BD63-59AF-41A1-81E0-22476FF1B431}"/>
              </a:ext>
            </a:extLst>
          </p:cNvPr>
          <p:cNvSpPr>
            <a:spLocks noGrp="1"/>
          </p:cNvSpPr>
          <p:nvPr>
            <p:ph type="title"/>
          </p:nvPr>
        </p:nvSpPr>
        <p:spPr>
          <a:xfrm>
            <a:off x="107873" y="13658"/>
            <a:ext cx="8324766" cy="994172"/>
          </a:xfrm>
        </p:spPr>
        <p:txBody>
          <a:bodyPr>
            <a:normAutofit/>
          </a:bodyPr>
          <a:lstStyle/>
          <a:p>
            <a:r>
              <a:rPr lang="en-US" sz="2400" dirty="0"/>
              <a:t>Var(</a:t>
            </a:r>
            <a:r>
              <a:rPr lang="en-US" sz="2400" i="1" dirty="0"/>
              <a:t>X</a:t>
            </a:r>
            <a:r>
              <a:rPr lang="en-US" sz="2400" dirty="0"/>
              <a:t>) for </a:t>
            </a:r>
            <a:r>
              <a:rPr lang="en-US" sz="2400" i="1" dirty="0"/>
              <a:t>X,</a:t>
            </a:r>
            <a:r>
              <a:rPr lang="en-US" sz="2400" dirty="0"/>
              <a:t> fair coin flip (h</a:t>
            </a:r>
            <a:r>
              <a:rPr lang="en-US" sz="2400" dirty="0">
                <a:latin typeface="SymbolPi" panose="02000500070000020004" pitchFamily="2" charset="0"/>
              </a:rPr>
              <a:t> -&gt;</a:t>
            </a:r>
            <a:r>
              <a:rPr lang="en-US" sz="2400" dirty="0"/>
              <a:t> 1, t</a:t>
            </a:r>
            <a:r>
              <a:rPr lang="en-US" sz="2400" dirty="0">
                <a:latin typeface="SymbolPi" panose="02000500070000020004" pitchFamily="2" charset="0"/>
              </a:rPr>
              <a:t> -&gt;</a:t>
            </a:r>
            <a:r>
              <a:rPr lang="en-US" sz="2400" dirty="0"/>
              <a:t> 0)</a:t>
            </a:r>
          </a:p>
        </p:txBody>
      </p:sp>
      <p:graphicFrame>
        <p:nvGraphicFramePr>
          <p:cNvPr id="4" name="Content Placeholder 3">
            <a:extLst>
              <a:ext uri="{FF2B5EF4-FFF2-40B4-BE49-F238E27FC236}">
                <a16:creationId xmlns:a16="http://schemas.microsoft.com/office/drawing/2014/main" id="{B47289BC-916B-4EA9-A978-697908ED117D}"/>
              </a:ext>
            </a:extLst>
          </p:cNvPr>
          <p:cNvGraphicFramePr>
            <a:graphicFrameLocks noGrp="1"/>
          </p:cNvGraphicFramePr>
          <p:nvPr>
            <p:ph idx="1"/>
          </p:nvPr>
        </p:nvGraphicFramePr>
        <p:xfrm>
          <a:off x="6879102" y="126938"/>
          <a:ext cx="1916221" cy="767612"/>
        </p:xfrm>
        <a:graphic>
          <a:graphicData uri="http://schemas.openxmlformats.org/drawingml/2006/table">
            <a:tbl>
              <a:tblPr firstRow="1" firstCol="1" bandRow="1">
                <a:tableStyleId>{5C22544A-7EE6-4342-B048-85BDC9FD1C3A}</a:tableStyleId>
              </a:tblPr>
              <a:tblGrid>
                <a:gridCol w="1056794">
                  <a:extLst>
                    <a:ext uri="{9D8B030D-6E8A-4147-A177-3AD203B41FA5}">
                      <a16:colId xmlns:a16="http://schemas.microsoft.com/office/drawing/2014/main" val="513274159"/>
                    </a:ext>
                  </a:extLst>
                </a:gridCol>
                <a:gridCol w="420570">
                  <a:extLst>
                    <a:ext uri="{9D8B030D-6E8A-4147-A177-3AD203B41FA5}">
                      <a16:colId xmlns:a16="http://schemas.microsoft.com/office/drawing/2014/main" val="3685814845"/>
                    </a:ext>
                  </a:extLst>
                </a:gridCol>
                <a:gridCol w="438857">
                  <a:extLst>
                    <a:ext uri="{9D8B030D-6E8A-4147-A177-3AD203B41FA5}">
                      <a16:colId xmlns:a16="http://schemas.microsoft.com/office/drawing/2014/main" val="2459235657"/>
                    </a:ext>
                  </a:extLst>
                </a:gridCol>
              </a:tblGrid>
              <a:tr h="374549">
                <a:tc>
                  <a:txBody>
                    <a:bodyPr/>
                    <a:lstStyle/>
                    <a:p>
                      <a:pPr marL="0" marR="0">
                        <a:spcBef>
                          <a:spcPts val="0"/>
                        </a:spcBef>
                        <a:spcAft>
                          <a:spcPts val="0"/>
                        </a:spcAft>
                      </a:pPr>
                      <a:r>
                        <a:rPr lang="en-US" sz="1800">
                          <a:effectLst/>
                        </a:rPr>
                        <a:t>x</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spcBef>
                          <a:spcPts val="0"/>
                        </a:spcBef>
                        <a:spcAft>
                          <a:spcPts val="0"/>
                        </a:spcAft>
                      </a:pPr>
                      <a:r>
                        <a:rPr lang="en-US" sz="1800" dirty="0">
                          <a:effectLst/>
                        </a:rPr>
                        <a:t>1</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spcBef>
                          <a:spcPts val="0"/>
                        </a:spcBef>
                        <a:spcAft>
                          <a:spcPts val="0"/>
                        </a:spcAft>
                      </a:pPr>
                      <a:r>
                        <a:rPr lang="en-US" sz="1800">
                          <a:effectLst/>
                        </a:rPr>
                        <a:t>0</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3971188379"/>
                  </a:ext>
                </a:extLst>
              </a:tr>
              <a:tr h="393063">
                <a:tc>
                  <a:txBody>
                    <a:bodyPr/>
                    <a:lstStyle/>
                    <a:p>
                      <a:pPr marL="0" marR="0">
                        <a:spcBef>
                          <a:spcPts val="0"/>
                        </a:spcBef>
                        <a:spcAft>
                          <a:spcPts val="0"/>
                        </a:spcAft>
                      </a:pPr>
                      <a:r>
                        <a:rPr lang="en-US" sz="1800" dirty="0">
                          <a:effectLst/>
                        </a:rPr>
                        <a:t>P(X=x)</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spcBef>
                          <a:spcPts val="0"/>
                        </a:spcBef>
                        <a:spcAft>
                          <a:spcPts val="0"/>
                        </a:spcAft>
                      </a:pPr>
                      <a:r>
                        <a:rPr lang="en-US" sz="1800" dirty="0">
                          <a:effectLst/>
                        </a:rPr>
                        <a:t>0.5</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spcBef>
                          <a:spcPts val="0"/>
                        </a:spcBef>
                        <a:spcAft>
                          <a:spcPts val="0"/>
                        </a:spcAft>
                      </a:pPr>
                      <a:r>
                        <a:rPr lang="en-US" sz="1800" dirty="0">
                          <a:effectLst/>
                        </a:rPr>
                        <a:t>0.5</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4019029020"/>
                  </a:ext>
                </a:extLst>
              </a:tr>
            </a:tbl>
          </a:graphicData>
        </a:graphic>
      </p:graphicFrame>
      <p:sp>
        <p:nvSpPr>
          <p:cNvPr id="6" name="Rectangle 1">
            <a:extLst>
              <a:ext uri="{FF2B5EF4-FFF2-40B4-BE49-F238E27FC236}">
                <a16:creationId xmlns:a16="http://schemas.microsoft.com/office/drawing/2014/main" id="{18E0F562-648B-4975-9C13-9DC163A74E8D}"/>
              </a:ext>
            </a:extLst>
          </p:cNvPr>
          <p:cNvSpPr>
            <a:spLocks noChangeArrowheads="1"/>
          </p:cNvSpPr>
          <p:nvPr/>
        </p:nvSpPr>
        <p:spPr bwMode="auto">
          <a:xfrm>
            <a:off x="168813" y="894550"/>
            <a:ext cx="8626510" cy="36240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lvl1pPr indent="4572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0" defTabSz="685800"/>
            <a:r>
              <a:rPr lang="en-US" altLang="en-US" sz="3000" dirty="0">
                <a:solidFill>
                  <a:srgbClr val="000000"/>
                </a:solidFill>
                <a:latin typeface="Calibri" panose="020F0502020204030204" pitchFamily="34" charset="0"/>
                <a:ea typeface="Calibri" panose="020F0502020204030204" pitchFamily="34" charset="0"/>
                <a:cs typeface="Glypha-Bold"/>
              </a:rPr>
              <a:t>First Solution (using definition of variance):</a:t>
            </a:r>
            <a:endParaRPr lang="en-US" altLang="en-US" sz="3600" dirty="0"/>
          </a:p>
          <a:p>
            <a:pPr lvl="1"/>
            <a:r>
              <a:rPr lang="en-US" altLang="en-US" sz="2100" dirty="0">
                <a:latin typeface="Calibri" panose="020F0502020204030204" pitchFamily="34" charset="0"/>
                <a:ea typeface="Calibri" panose="020F0502020204030204" pitchFamily="34" charset="0"/>
                <a:cs typeface="Giovanni-Book"/>
              </a:rPr>
              <a:t>Find the mean (expectation):</a:t>
            </a:r>
            <a:r>
              <a:rPr lang="en-US" altLang="en-US" sz="2700" dirty="0"/>
              <a:t>	</a:t>
            </a:r>
            <a:r>
              <a:rPr lang="en-US" altLang="en-US" sz="2100" dirty="0">
                <a:sym typeface="Symbol" panose="05050102010706020507" pitchFamily="18" charset="2"/>
              </a:rPr>
              <a:t>  </a:t>
            </a:r>
            <a:r>
              <a:rPr lang="en-US" altLang="en-US" sz="2100" dirty="0">
                <a:latin typeface="Calibri" panose="020F0502020204030204" pitchFamily="34" charset="0"/>
                <a:ea typeface="Calibri" panose="020F0502020204030204" pitchFamily="34" charset="0"/>
                <a:cs typeface="Giovanni-Book"/>
              </a:rPr>
              <a:t>=</a:t>
            </a:r>
            <a:r>
              <a:rPr lang="en-US" altLang="en-US" sz="2100" dirty="0">
                <a:sym typeface="Symbol" panose="05050102010706020507" pitchFamily="18" charset="2"/>
              </a:rPr>
              <a:t> </a:t>
            </a:r>
            <a:r>
              <a:rPr lang="en-US" altLang="en-US" sz="2100" dirty="0">
                <a:latin typeface="Calibri" panose="020F0502020204030204" pitchFamily="34" charset="0"/>
                <a:ea typeface="Calibri" panose="020F0502020204030204" pitchFamily="34" charset="0"/>
                <a:cs typeface="Giovanni-Book"/>
              </a:rPr>
              <a:t>1* 0.5 + 0* 0.5 = 0.5</a:t>
            </a:r>
            <a:endParaRPr lang="en-US" altLang="en-US" sz="2700" dirty="0"/>
          </a:p>
          <a:p>
            <a:pPr lvl="1"/>
            <a:r>
              <a:rPr lang="en-US" altLang="en-US" sz="2100" dirty="0">
                <a:latin typeface="Calibri" panose="020F0502020204030204" pitchFamily="34" charset="0"/>
                <a:ea typeface="Calibri" panose="020F0502020204030204" pitchFamily="34" charset="0"/>
                <a:cs typeface="Giovanni-Book"/>
              </a:rPr>
              <a:t>Find square of the deviation (difference) of each data value from mean:</a:t>
            </a:r>
          </a:p>
          <a:p>
            <a:pPr lvl="1"/>
            <a:endParaRPr lang="en-US" altLang="en-US" sz="2100" dirty="0">
              <a:latin typeface="Calibri" panose="020F0502020204030204" pitchFamily="34" charset="0"/>
            </a:endParaRPr>
          </a:p>
          <a:p>
            <a:pPr lvl="1"/>
            <a:endParaRPr lang="en-US" altLang="en-US" sz="2100" dirty="0">
              <a:latin typeface="Calibri" panose="020F0502020204030204" pitchFamily="34" charset="0"/>
            </a:endParaRPr>
          </a:p>
          <a:p>
            <a:pPr lvl="1"/>
            <a:endParaRPr lang="en-US" altLang="en-US" sz="600" dirty="0"/>
          </a:p>
          <a:p>
            <a:pPr lvl="1"/>
            <a:r>
              <a:rPr lang="en-US" altLang="en-US" sz="2100" dirty="0">
                <a:latin typeface="Calibri" panose="020F0502020204030204" pitchFamily="34" charset="0"/>
                <a:ea typeface="Calibri" panose="020F0502020204030204" pitchFamily="34" charset="0"/>
                <a:cs typeface="Giovanni-Book"/>
              </a:rPr>
              <a:t>Multiply by the respective probabilities and sum to get variance.</a:t>
            </a:r>
            <a:endParaRPr lang="en-US" altLang="en-US" sz="2700" dirty="0"/>
          </a:p>
          <a:p>
            <a:pPr lvl="1" algn="ctr"/>
            <a:r>
              <a:rPr lang="en-US" altLang="en-US" sz="2100" dirty="0">
                <a:latin typeface="Calibri" panose="020F0502020204030204" pitchFamily="34" charset="0"/>
                <a:ea typeface="Calibri" panose="020F0502020204030204" pitchFamily="34" charset="0"/>
                <a:cs typeface="Giovanni-Book"/>
              </a:rPr>
              <a:t>0.25*0.5 + 0.25*0.5 = 0.125 + 0.125 = 0.25</a:t>
            </a:r>
            <a:endParaRPr lang="en-US" altLang="en-US" sz="2700" dirty="0"/>
          </a:p>
          <a:p>
            <a:pPr indent="0"/>
            <a:r>
              <a:rPr lang="en-US" altLang="en-US" sz="2100" dirty="0">
                <a:latin typeface="Calibri" panose="020F0502020204030204" pitchFamily="34" charset="0"/>
                <a:ea typeface="Calibri" panose="020F0502020204030204" pitchFamily="34" charset="0"/>
                <a:cs typeface="Giovanni-Book"/>
              </a:rPr>
              <a:t>      Take square root:</a:t>
            </a:r>
            <a:endParaRPr lang="en-US" altLang="en-US" sz="2700" dirty="0"/>
          </a:p>
          <a:p>
            <a:pPr lvl="0" algn="ctr"/>
            <a:r>
              <a:rPr lang="en-US" altLang="en-US" sz="2100" dirty="0">
                <a:latin typeface="Calibri" panose="020F0502020204030204" pitchFamily="34" charset="0"/>
                <a:ea typeface="Calibri" panose="020F0502020204030204" pitchFamily="34" charset="0"/>
                <a:cs typeface="Giovanni-Book"/>
              </a:rPr>
              <a:t>SD(X) = </a:t>
            </a:r>
            <a:r>
              <a:rPr lang="en-US" altLang="en-US" sz="2100" dirty="0">
                <a:latin typeface="Calibri" panose="020F0502020204030204" pitchFamily="34" charset="0"/>
                <a:ea typeface="Calibri" panose="020F0502020204030204" pitchFamily="34" charset="0"/>
                <a:cs typeface="Giovanni-Book"/>
                <a:sym typeface="Symbol" panose="05050102010706020507" pitchFamily="18" charset="2"/>
              </a:rPr>
              <a:t>Var(X)</a:t>
            </a:r>
            <a:r>
              <a:rPr lang="en-US" altLang="en-US" sz="2100" dirty="0">
                <a:latin typeface="Calibri" panose="020F0502020204030204" pitchFamily="34" charset="0"/>
                <a:ea typeface="Calibri" panose="020F0502020204030204" pitchFamily="34" charset="0"/>
                <a:cs typeface="Giovanni-Book"/>
              </a:rPr>
              <a:t> = </a:t>
            </a:r>
            <a:r>
              <a:rPr lang="en-US" altLang="en-US" sz="2100" dirty="0">
                <a:latin typeface="Calibri" panose="020F0502020204030204" pitchFamily="34" charset="0"/>
                <a:ea typeface="Calibri" panose="020F0502020204030204" pitchFamily="34" charset="0"/>
                <a:cs typeface="Giovanni-Book"/>
                <a:sym typeface="Symbol" panose="05050102010706020507" pitchFamily="18" charset="2"/>
              </a:rPr>
              <a:t></a:t>
            </a:r>
            <a:r>
              <a:rPr lang="en-US" altLang="en-US" sz="2100" dirty="0">
                <a:latin typeface="Calibri" panose="020F0502020204030204" pitchFamily="34" charset="0"/>
                <a:ea typeface="Calibri" panose="020F0502020204030204" pitchFamily="34" charset="0"/>
                <a:cs typeface="Giovanni-Book"/>
              </a:rPr>
              <a:t>0.25 = 0.5</a:t>
            </a:r>
            <a:endParaRPr lang="en-US" altLang="en-US" sz="2700" dirty="0"/>
          </a:p>
          <a:p>
            <a:pPr lvl="1"/>
            <a:r>
              <a:rPr lang="en-US" altLang="en-US" sz="2100" dirty="0">
                <a:latin typeface="Calibri" panose="020F0502020204030204" pitchFamily="34" charset="0"/>
                <a:ea typeface="Calibri" panose="020F0502020204030204" pitchFamily="34" charset="0"/>
                <a:cs typeface="Giovanni-Book"/>
              </a:rPr>
              <a:t>Hence, on average (in fact always), outcomes are ½ unit from mean.</a:t>
            </a:r>
            <a:endParaRPr lang="en-US" altLang="en-US" sz="1500" dirty="0"/>
          </a:p>
        </p:txBody>
      </p:sp>
      <mc:AlternateContent xmlns:mc="http://schemas.openxmlformats.org/markup-compatibility/2006" xmlns:a14="http://schemas.microsoft.com/office/drawing/2010/main">
        <mc:Choice Requires="a14">
          <p:graphicFrame>
            <p:nvGraphicFramePr>
              <p:cNvPr id="5" name="Table 4">
                <a:extLst>
                  <a:ext uri="{FF2B5EF4-FFF2-40B4-BE49-F238E27FC236}">
                    <a16:creationId xmlns:a16="http://schemas.microsoft.com/office/drawing/2014/main" id="{5B086B86-DBF4-4570-9D84-EF23493D717C}"/>
                  </a:ext>
                </a:extLst>
              </p:cNvPr>
              <p:cNvGraphicFramePr>
                <a:graphicFrameLocks noGrp="1"/>
              </p:cNvGraphicFramePr>
              <p:nvPr/>
            </p:nvGraphicFramePr>
            <p:xfrm>
              <a:off x="2018168" y="2095856"/>
              <a:ext cx="4504176" cy="849139"/>
            </p:xfrm>
            <a:graphic>
              <a:graphicData uri="http://schemas.openxmlformats.org/drawingml/2006/table">
                <a:tbl>
                  <a:tblPr firstRow="1" firstCol="1" bandRow="1">
                    <a:tableStyleId>{5C22544A-7EE6-4342-B048-85BDC9FD1C3A}</a:tableStyleId>
                  </a:tblPr>
                  <a:tblGrid>
                    <a:gridCol w="1155002">
                      <a:extLst>
                        <a:ext uri="{9D8B030D-6E8A-4147-A177-3AD203B41FA5}">
                          <a16:colId xmlns:a16="http://schemas.microsoft.com/office/drawing/2014/main" val="2660087342"/>
                        </a:ext>
                      </a:extLst>
                    </a:gridCol>
                    <a:gridCol w="1684691">
                      <a:extLst>
                        <a:ext uri="{9D8B030D-6E8A-4147-A177-3AD203B41FA5}">
                          <a16:colId xmlns:a16="http://schemas.microsoft.com/office/drawing/2014/main" val="2846790023"/>
                        </a:ext>
                      </a:extLst>
                    </a:gridCol>
                    <a:gridCol w="1664483">
                      <a:extLst>
                        <a:ext uri="{9D8B030D-6E8A-4147-A177-3AD203B41FA5}">
                          <a16:colId xmlns:a16="http://schemas.microsoft.com/office/drawing/2014/main" val="7966503"/>
                        </a:ext>
                      </a:extLst>
                    </a:gridCol>
                  </a:tblGrid>
                  <a:tr h="548640">
                    <a:tc>
                      <a:txBody>
                        <a:bodyPr/>
                        <a:lstStyle/>
                        <a:p>
                          <a:pPr marL="0" marR="0" algn="ctr">
                            <a:spcBef>
                              <a:spcPts val="0"/>
                            </a:spcBef>
                            <a:spcAft>
                              <a:spcPts val="0"/>
                            </a:spcAft>
                          </a:pPr>
                          <a:r>
                            <a:rPr lang="en-US" sz="1800" dirty="0">
                              <a:effectLst/>
                            </a:rPr>
                            <a:t>(x </a:t>
                          </a:r>
                          <a:r>
                            <a:rPr lang="en-US" sz="1800" dirty="0">
                              <a:effectLst/>
                              <a:sym typeface="Symbol" panose="05050102010706020507" pitchFamily="18" charset="2"/>
                            </a:rPr>
                            <a:t></a:t>
                          </a:r>
                          <a14:m>
                            <m:oMath xmlns:m="http://schemas.openxmlformats.org/officeDocument/2006/math">
                              <m:r>
                                <m:rPr>
                                  <m:nor/>
                                </m:rPr>
                                <a:rPr lang="en-US" altLang="en-US" sz="1800" dirty="0" smtClean="0">
                                  <a:sym typeface="Symbol" panose="05050102010706020507" pitchFamily="18" charset="2"/>
                                </a:rPr>
                                <m:t></m:t>
                              </m:r>
                            </m:oMath>
                          </a14:m>
                          <a:r>
                            <a:rPr lang="en-US" sz="1800" dirty="0">
                              <a:effectLst/>
                            </a:rPr>
                            <a:t>) </a:t>
                          </a:r>
                          <a:r>
                            <a:rPr lang="en-US" sz="1800" baseline="30000" dirty="0">
                              <a:effectLst/>
                            </a:rPr>
                            <a:t>2</a:t>
                          </a:r>
                          <a:endParaRPr lang="en-US" sz="2400" baseline="300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spcBef>
                              <a:spcPts val="0"/>
                            </a:spcBef>
                            <a:spcAft>
                              <a:spcPts val="0"/>
                            </a:spcAft>
                          </a:pPr>
                          <a:r>
                            <a:rPr lang="en-US" sz="1800" dirty="0">
                              <a:effectLst/>
                            </a:rPr>
                            <a:t>(1 </a:t>
                          </a:r>
                          <a:r>
                            <a:rPr lang="en-US" sz="1800" dirty="0">
                              <a:effectLst/>
                              <a:sym typeface="Symbol" panose="05050102010706020507" pitchFamily="18" charset="2"/>
                            </a:rPr>
                            <a:t> 0</a:t>
                          </a:r>
                          <a:r>
                            <a:rPr lang="en-US" sz="1800" dirty="0">
                              <a:effectLst/>
                            </a:rPr>
                            <a:t>.5)</a:t>
                          </a:r>
                          <a:r>
                            <a:rPr lang="en-US" sz="1800" baseline="30000" dirty="0">
                              <a:effectLst/>
                            </a:rPr>
                            <a:t> 2</a:t>
                          </a:r>
                          <a:r>
                            <a:rPr lang="en-US" sz="1800" baseline="0" dirty="0">
                              <a:effectLst/>
                            </a:rPr>
                            <a:t> </a:t>
                          </a:r>
                          <a:r>
                            <a:rPr lang="en-US" sz="1800" dirty="0">
                              <a:effectLst/>
                            </a:rPr>
                            <a:t>= 0.25</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spcBef>
                              <a:spcPts val="0"/>
                            </a:spcBef>
                            <a:spcAft>
                              <a:spcPts val="0"/>
                            </a:spcAft>
                          </a:pPr>
                          <a:r>
                            <a:rPr lang="en-US" sz="1800" dirty="0">
                              <a:effectLst/>
                            </a:rPr>
                            <a:t>(0 </a:t>
                          </a:r>
                          <a:r>
                            <a:rPr lang="en-US" sz="1800" dirty="0">
                              <a:effectLst/>
                              <a:sym typeface="Symbol" panose="05050102010706020507" pitchFamily="18" charset="2"/>
                            </a:rPr>
                            <a:t> 0</a:t>
                          </a:r>
                          <a:r>
                            <a:rPr lang="en-US" sz="1800" dirty="0">
                              <a:effectLst/>
                            </a:rPr>
                            <a:t>.5)</a:t>
                          </a:r>
                          <a:r>
                            <a:rPr lang="en-US" sz="1800" baseline="30000" dirty="0">
                              <a:effectLst/>
                            </a:rPr>
                            <a:t> 2  </a:t>
                          </a:r>
                          <a:r>
                            <a:rPr lang="en-US" sz="1800" dirty="0">
                              <a:effectLst/>
                            </a:rPr>
                            <a:t>= 0.25</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2326287092"/>
                      </a:ext>
                    </a:extLst>
                  </a:tr>
                  <a:tr h="300499">
                    <a:tc>
                      <a:txBody>
                        <a:bodyPr/>
                        <a:lstStyle/>
                        <a:p>
                          <a:pPr marL="0" marR="0" algn="ctr">
                            <a:spcBef>
                              <a:spcPts val="0"/>
                            </a:spcBef>
                            <a:spcAft>
                              <a:spcPts val="0"/>
                            </a:spcAft>
                          </a:pPr>
                          <a:r>
                            <a:rPr lang="en-US" sz="1800" dirty="0">
                              <a:effectLst/>
                            </a:rPr>
                            <a:t>P (X = x)</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spcBef>
                              <a:spcPts val="0"/>
                            </a:spcBef>
                            <a:spcAft>
                              <a:spcPts val="0"/>
                            </a:spcAft>
                          </a:pPr>
                          <a:r>
                            <a:rPr lang="en-US" sz="1800" dirty="0">
                              <a:effectLst/>
                            </a:rPr>
                            <a:t>0.5</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spcBef>
                              <a:spcPts val="0"/>
                            </a:spcBef>
                            <a:spcAft>
                              <a:spcPts val="0"/>
                            </a:spcAft>
                          </a:pPr>
                          <a:r>
                            <a:rPr lang="en-US" sz="1800" dirty="0">
                              <a:effectLst/>
                            </a:rPr>
                            <a:t>0.5</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3132084878"/>
                      </a:ext>
                    </a:extLst>
                  </a:tr>
                </a:tbl>
              </a:graphicData>
            </a:graphic>
          </p:graphicFrame>
        </mc:Choice>
        <mc:Fallback xmlns="">
          <p:graphicFrame>
            <p:nvGraphicFramePr>
              <p:cNvPr id="5" name="Table 4">
                <a:extLst>
                  <a:ext uri="{FF2B5EF4-FFF2-40B4-BE49-F238E27FC236}">
                    <a16:creationId xmlns:a16="http://schemas.microsoft.com/office/drawing/2014/main" id="{5B086B86-DBF4-4570-9D84-EF23493D717C}"/>
                  </a:ext>
                </a:extLst>
              </p:cNvPr>
              <p:cNvGraphicFramePr>
                <a:graphicFrameLocks noGrp="1"/>
              </p:cNvGraphicFramePr>
              <p:nvPr>
                <p:extLst>
                  <p:ext uri="{D42A27DB-BD31-4B8C-83A1-F6EECF244321}">
                    <p14:modId xmlns:p14="http://schemas.microsoft.com/office/powerpoint/2010/main" val="4115872437"/>
                  </p:ext>
                </p:extLst>
              </p:nvPr>
            </p:nvGraphicFramePr>
            <p:xfrm>
              <a:off x="2018168" y="2095856"/>
              <a:ext cx="4504176" cy="849139"/>
            </p:xfrm>
            <a:graphic>
              <a:graphicData uri="http://schemas.openxmlformats.org/drawingml/2006/table">
                <a:tbl>
                  <a:tblPr firstRow="1" firstCol="1" bandRow="1">
                    <a:tableStyleId>{5C22544A-7EE6-4342-B048-85BDC9FD1C3A}</a:tableStyleId>
                  </a:tblPr>
                  <a:tblGrid>
                    <a:gridCol w="1155002">
                      <a:extLst>
                        <a:ext uri="{9D8B030D-6E8A-4147-A177-3AD203B41FA5}">
                          <a16:colId xmlns:a16="http://schemas.microsoft.com/office/drawing/2014/main" val="2660087342"/>
                        </a:ext>
                      </a:extLst>
                    </a:gridCol>
                    <a:gridCol w="1684691">
                      <a:extLst>
                        <a:ext uri="{9D8B030D-6E8A-4147-A177-3AD203B41FA5}">
                          <a16:colId xmlns:a16="http://schemas.microsoft.com/office/drawing/2014/main" val="2846790023"/>
                        </a:ext>
                      </a:extLst>
                    </a:gridCol>
                    <a:gridCol w="1664483">
                      <a:extLst>
                        <a:ext uri="{9D8B030D-6E8A-4147-A177-3AD203B41FA5}">
                          <a16:colId xmlns:a16="http://schemas.microsoft.com/office/drawing/2014/main" val="7966503"/>
                        </a:ext>
                      </a:extLst>
                    </a:gridCol>
                  </a:tblGrid>
                  <a:tr h="548640">
                    <a:tc>
                      <a:txBody>
                        <a:bodyPr/>
                        <a:lstStyle/>
                        <a:p>
                          <a:endParaRPr lang="en-US"/>
                        </a:p>
                      </a:txBody>
                      <a:tcPr marL="51435" marR="51435" marT="0" marB="0">
                        <a:blipFill>
                          <a:blip r:embed="rId2"/>
                          <a:stretch>
                            <a:fillRect l="-526" t="-13187" r="-291579" b="-72527"/>
                          </a:stretch>
                        </a:blipFill>
                      </a:tcPr>
                    </a:tc>
                    <a:tc>
                      <a:txBody>
                        <a:bodyPr/>
                        <a:lstStyle/>
                        <a:p>
                          <a:pPr marL="0" marR="0" algn="ctr">
                            <a:spcBef>
                              <a:spcPts val="0"/>
                            </a:spcBef>
                            <a:spcAft>
                              <a:spcPts val="0"/>
                            </a:spcAft>
                          </a:pPr>
                          <a:r>
                            <a:rPr lang="en-US" sz="1800" dirty="0">
                              <a:effectLst/>
                            </a:rPr>
                            <a:t>(1 </a:t>
                          </a:r>
                          <a:r>
                            <a:rPr lang="en-US" sz="1800" dirty="0">
                              <a:effectLst/>
                              <a:sym typeface="Symbol" panose="05050102010706020507" pitchFamily="18" charset="2"/>
                            </a:rPr>
                            <a:t> 0</a:t>
                          </a:r>
                          <a:r>
                            <a:rPr lang="en-US" sz="1800" dirty="0">
                              <a:effectLst/>
                            </a:rPr>
                            <a:t>.5)</a:t>
                          </a:r>
                          <a:r>
                            <a:rPr lang="en-US" sz="1800" baseline="30000" dirty="0">
                              <a:effectLst/>
                            </a:rPr>
                            <a:t> 2</a:t>
                          </a:r>
                          <a:r>
                            <a:rPr lang="en-US" sz="1800" baseline="0" dirty="0">
                              <a:effectLst/>
                            </a:rPr>
                            <a:t> </a:t>
                          </a:r>
                          <a:r>
                            <a:rPr lang="en-US" sz="1800" dirty="0">
                              <a:effectLst/>
                            </a:rPr>
                            <a:t>= 0.25</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spcBef>
                              <a:spcPts val="0"/>
                            </a:spcBef>
                            <a:spcAft>
                              <a:spcPts val="0"/>
                            </a:spcAft>
                          </a:pPr>
                          <a:r>
                            <a:rPr lang="en-US" sz="1800" dirty="0">
                              <a:effectLst/>
                            </a:rPr>
                            <a:t>(0 </a:t>
                          </a:r>
                          <a:r>
                            <a:rPr lang="en-US" sz="1800" dirty="0">
                              <a:effectLst/>
                              <a:sym typeface="Symbol" panose="05050102010706020507" pitchFamily="18" charset="2"/>
                            </a:rPr>
                            <a:t> 0</a:t>
                          </a:r>
                          <a:r>
                            <a:rPr lang="en-US" sz="1800" dirty="0">
                              <a:effectLst/>
                            </a:rPr>
                            <a:t>.5)</a:t>
                          </a:r>
                          <a:r>
                            <a:rPr lang="en-US" sz="1800" baseline="30000" dirty="0">
                              <a:effectLst/>
                            </a:rPr>
                            <a:t> 2  </a:t>
                          </a:r>
                          <a:r>
                            <a:rPr lang="en-US" sz="1800" dirty="0">
                              <a:effectLst/>
                            </a:rPr>
                            <a:t>= 0.25</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2326287092"/>
                      </a:ext>
                    </a:extLst>
                  </a:tr>
                  <a:tr h="300499">
                    <a:tc>
                      <a:txBody>
                        <a:bodyPr/>
                        <a:lstStyle/>
                        <a:p>
                          <a:pPr marL="0" marR="0" algn="ctr">
                            <a:spcBef>
                              <a:spcPts val="0"/>
                            </a:spcBef>
                            <a:spcAft>
                              <a:spcPts val="0"/>
                            </a:spcAft>
                          </a:pPr>
                          <a:r>
                            <a:rPr lang="en-US" sz="1800" dirty="0">
                              <a:effectLst/>
                            </a:rPr>
                            <a:t>P (X = x)</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spcBef>
                              <a:spcPts val="0"/>
                            </a:spcBef>
                            <a:spcAft>
                              <a:spcPts val="0"/>
                            </a:spcAft>
                          </a:pPr>
                          <a:r>
                            <a:rPr lang="en-US" sz="1800" dirty="0">
                              <a:effectLst/>
                            </a:rPr>
                            <a:t>0.5</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spcBef>
                              <a:spcPts val="0"/>
                            </a:spcBef>
                            <a:spcAft>
                              <a:spcPts val="0"/>
                            </a:spcAft>
                          </a:pPr>
                          <a:r>
                            <a:rPr lang="en-US" sz="1800" dirty="0">
                              <a:effectLst/>
                            </a:rPr>
                            <a:t>0.5</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3132084878"/>
                      </a:ext>
                    </a:extLst>
                  </a:tr>
                </a:tbl>
              </a:graphicData>
            </a:graphic>
          </p:graphicFrame>
        </mc:Fallback>
      </mc:AlternateContent>
    </p:spTree>
    <p:extLst>
      <p:ext uri="{BB962C8B-B14F-4D97-AF65-F5344CB8AC3E}">
        <p14:creationId xmlns:p14="http://schemas.microsoft.com/office/powerpoint/2010/main" val="2513882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3AA2A-5422-4A0B-9AD6-6FC444EB9B2F}"/>
              </a:ext>
            </a:extLst>
          </p:cNvPr>
          <p:cNvSpPr>
            <a:spLocks noGrp="1"/>
          </p:cNvSpPr>
          <p:nvPr>
            <p:ph type="title"/>
          </p:nvPr>
        </p:nvSpPr>
        <p:spPr>
          <a:xfrm>
            <a:off x="628650" y="221665"/>
            <a:ext cx="7886700" cy="994172"/>
          </a:xfrm>
        </p:spPr>
        <p:txBody>
          <a:bodyPr/>
          <a:lstStyle/>
          <a:p>
            <a:pPr>
              <a:spcBef>
                <a:spcPts val="0"/>
              </a:spcBef>
              <a:spcAft>
                <a:spcPts val="1125"/>
              </a:spcAft>
            </a:pPr>
            <a:r>
              <a:rPr lang="en-US" kern="1400" spc="19" dirty="0">
                <a:solidFill>
                  <a:srgbClr val="17365D"/>
                </a:solidFill>
                <a:latin typeface="Cambria" panose="02040503050406030204" pitchFamily="18" charset="0"/>
                <a:ea typeface="Times New Roman" panose="02020603050405020304" pitchFamily="18" charset="0"/>
                <a:cs typeface="Times New Roman" panose="02020603050405020304" pitchFamily="18" charset="0"/>
              </a:rPr>
              <a:t>Review (of 5.2)</a:t>
            </a:r>
            <a:endParaRPr lang="en-US" dirty="0"/>
          </a:p>
        </p:txBody>
      </p:sp>
      <p:sp>
        <p:nvSpPr>
          <p:cNvPr id="3" name="Content Placeholder 2">
            <a:extLst>
              <a:ext uri="{FF2B5EF4-FFF2-40B4-BE49-F238E27FC236}">
                <a16:creationId xmlns:a16="http://schemas.microsoft.com/office/drawing/2014/main" id="{A6D23548-BB55-4FD8-A903-04C594718C49}"/>
              </a:ext>
            </a:extLst>
          </p:cNvPr>
          <p:cNvSpPr>
            <a:spLocks noGrp="1"/>
          </p:cNvSpPr>
          <p:nvPr>
            <p:ph idx="1"/>
          </p:nvPr>
        </p:nvSpPr>
        <p:spPr>
          <a:xfrm>
            <a:off x="325315" y="1052794"/>
            <a:ext cx="8675250" cy="3263504"/>
          </a:xfrm>
        </p:spPr>
        <p:txBody>
          <a:bodyPr/>
          <a:lstStyle/>
          <a:p>
            <a:r>
              <a:rPr lang="en-US" b="0" dirty="0"/>
              <a:t>A </a:t>
            </a:r>
            <a:r>
              <a:rPr lang="en-US" dirty="0"/>
              <a:t>random variable </a:t>
            </a:r>
            <a:r>
              <a:rPr lang="en-US" b="0" dirty="0"/>
              <a:t>X (or Y or W) is an experiment with a SINGLE numeric outcome</a:t>
            </a:r>
          </a:p>
          <a:p>
            <a:r>
              <a:rPr lang="en-US" dirty="0"/>
              <a:t>Exercise 5.2.8</a:t>
            </a:r>
            <a:r>
              <a:rPr lang="en-US" b="0" dirty="0"/>
              <a:t>:</a:t>
            </a:r>
          </a:p>
          <a:p>
            <a:r>
              <a:rPr lang="en-US" b="0" dirty="0"/>
              <a:t>2 batteries are randomly chosen from bin containing 10 batteries: 7 good, 3 defective. </a:t>
            </a:r>
          </a:p>
          <a:p>
            <a:r>
              <a:rPr lang="en-US" b="0" dirty="0"/>
              <a:t>Let </a:t>
            </a:r>
            <a:r>
              <a:rPr lang="en-US" b="0" i="1" dirty="0"/>
              <a:t>W </a:t>
            </a:r>
            <a:r>
              <a:rPr lang="en-US" b="0" dirty="0"/>
              <a:t>denote # defective batteries chosen, then</a:t>
            </a:r>
          </a:p>
          <a:p>
            <a:pPr marL="0" indent="0"/>
            <a:r>
              <a:rPr lang="en-US" dirty="0"/>
              <a:t>	  w</a:t>
            </a:r>
          </a:p>
          <a:p>
            <a:endParaRPr lang="en-US" dirty="0"/>
          </a:p>
          <a:p>
            <a:endParaRPr lang="en-US" dirty="0"/>
          </a:p>
          <a:p>
            <a:pPr marL="0" indent="0"/>
            <a:r>
              <a:rPr lang="en-US" dirty="0"/>
              <a:t>	P(w)</a:t>
            </a:r>
          </a:p>
        </p:txBody>
      </p:sp>
      <p:sp>
        <p:nvSpPr>
          <p:cNvPr id="4" name="Rectangle 2">
            <a:extLst>
              <a:ext uri="{FF2B5EF4-FFF2-40B4-BE49-F238E27FC236}">
                <a16:creationId xmlns:a16="http://schemas.microsoft.com/office/drawing/2014/main" id="{9DE3215E-C10E-40F9-B5F6-30E34151ED87}"/>
              </a:ext>
            </a:extLst>
          </p:cNvPr>
          <p:cNvSpPr>
            <a:spLocks noChangeArrowheads="1"/>
          </p:cNvSpPr>
          <p:nvPr/>
        </p:nvSpPr>
        <p:spPr bwMode="auto">
          <a:xfrm>
            <a:off x="1" y="71875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n-US" sz="1350"/>
          </a:p>
        </p:txBody>
      </p:sp>
      <p:graphicFrame>
        <p:nvGraphicFramePr>
          <p:cNvPr id="5" name="Object 4">
            <a:extLst>
              <a:ext uri="{FF2B5EF4-FFF2-40B4-BE49-F238E27FC236}">
                <a16:creationId xmlns:a16="http://schemas.microsoft.com/office/drawing/2014/main" id="{DA5C5073-F776-408A-BB87-B1D651ACF7FA}"/>
              </a:ext>
            </a:extLst>
          </p:cNvPr>
          <p:cNvGraphicFramePr>
            <a:graphicFrameLocks noChangeAspect="1"/>
          </p:cNvGraphicFramePr>
          <p:nvPr>
            <p:extLst>
              <p:ext uri="{D42A27DB-BD31-4B8C-83A1-F6EECF244321}">
                <p14:modId xmlns:p14="http://schemas.microsoft.com/office/powerpoint/2010/main" val="546070496"/>
              </p:ext>
            </p:extLst>
          </p:nvPr>
        </p:nvGraphicFramePr>
        <p:xfrm>
          <a:off x="1791871" y="2500631"/>
          <a:ext cx="4557228" cy="2205110"/>
        </p:xfrm>
        <a:graphic>
          <a:graphicData uri="http://schemas.openxmlformats.org/presentationml/2006/ole">
            <mc:AlternateContent xmlns:mc="http://schemas.openxmlformats.org/markup-compatibility/2006">
              <mc:Choice xmlns:v="urn:schemas-microsoft-com:vml" Requires="v">
                <p:oleObj spid="_x0000_s15376" r:id="rId3" imgW="2362200" imgH="1143000" progId="Equation.DSMT4">
                  <p:embed/>
                </p:oleObj>
              </mc:Choice>
              <mc:Fallback>
                <p:oleObj r:id="rId3" imgW="2362200" imgH="1143000" progId="Equation.DSMT4">
                  <p:embed/>
                  <p:pic>
                    <p:nvPicPr>
                      <p:cNvPr id="5" name="Object 4">
                        <a:extLst>
                          <a:ext uri="{FF2B5EF4-FFF2-40B4-BE49-F238E27FC236}">
                            <a16:creationId xmlns:a16="http://schemas.microsoft.com/office/drawing/2014/main" id="{DA5C5073-F776-408A-BB87-B1D651ACF7F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1871" y="2500631"/>
                        <a:ext cx="4557228" cy="2205110"/>
                      </a:xfrm>
                      <a:prstGeom prst="rect">
                        <a:avLst/>
                      </a:prstGeom>
                      <a:noFill/>
                    </p:spPr>
                  </p:pic>
                </p:oleObj>
              </mc:Fallback>
            </mc:AlternateContent>
          </a:graphicData>
        </a:graphic>
      </p:graphicFrame>
    </p:spTree>
    <p:extLst>
      <p:ext uri="{BB962C8B-B14F-4D97-AF65-F5344CB8AC3E}">
        <p14:creationId xmlns:p14="http://schemas.microsoft.com/office/powerpoint/2010/main" val="2293173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1EDC913F-9103-49E6-B248-909899D769DF}"/>
                  </a:ext>
                </a:extLst>
              </p:cNvPr>
              <p:cNvSpPr>
                <a:spLocks noGrp="1"/>
              </p:cNvSpPr>
              <p:nvPr>
                <p:ph type="title"/>
              </p:nvPr>
            </p:nvSpPr>
            <p:spPr>
              <a:xfrm>
                <a:off x="628650" y="41463"/>
                <a:ext cx="7886700" cy="994172"/>
              </a:xfrm>
            </p:spPr>
            <p:txBody>
              <a:bodyPr>
                <a:normAutofit/>
              </a:bodyPr>
              <a:lstStyle/>
              <a:p>
                <a:r>
                  <a:rPr lang="en-US" b="1" dirty="0"/>
                  <a:t>Theorem</a:t>
                </a:r>
                <a:r>
                  <a:rPr lang="en-US" dirty="0"/>
                  <a:t>: </a:t>
                </a:r>
                <a14:m>
                  <m:oMath xmlns:m="http://schemas.openxmlformats.org/officeDocument/2006/math">
                    <m:r>
                      <m:rPr>
                        <m:sty m:val="p"/>
                      </m:rPr>
                      <a:rPr lang="en-US" b="0" i="0" smtClean="0">
                        <a:latin typeface="Cambria Math" panose="02040503050406030204" pitchFamily="18" charset="0"/>
                      </a:rPr>
                      <m:t>Var</m:t>
                    </m:r>
                    <m:d>
                      <m:dPr>
                        <m:ctrlPr>
                          <a:rPr lang="en-US" b="0" i="1" smtClean="0">
                            <a:latin typeface="Cambria Math" panose="02040503050406030204" pitchFamily="18" charset="0"/>
                          </a:rPr>
                        </m:ctrlPr>
                      </m:dPr>
                      <m:e>
                        <m:r>
                          <a:rPr lang="en-US" b="0" i="1" smtClean="0">
                            <a:latin typeface="Cambria Math" panose="02040503050406030204" pitchFamily="18" charset="0"/>
                          </a:rPr>
                          <m:t>𝑋</m:t>
                        </m:r>
                      </m:e>
                    </m:d>
                    <m:r>
                      <a:rPr lang="en-US" i="1">
                        <a:latin typeface="Cambria Math" panose="02040503050406030204" pitchFamily="18" charset="0"/>
                      </a:rPr>
                      <m:t>=</m:t>
                    </m:r>
                    <m:r>
                      <a:rPr lang="en-US" i="1">
                        <a:latin typeface="Cambria Math" panose="02040503050406030204" pitchFamily="18" charset="0"/>
                      </a:rPr>
                      <m:t>𝐸</m:t>
                    </m:r>
                    <m:d>
                      <m:dPr>
                        <m:begChr m:val="["/>
                        <m:endChr m:val="]"/>
                        <m:ctrlPr>
                          <a:rPr lang="en-US" i="1">
                            <a:latin typeface="Cambria Math" panose="02040503050406030204" pitchFamily="18" charset="0"/>
                          </a:rPr>
                        </m:ctrlPr>
                      </m:dPr>
                      <m:e>
                        <m:sSup>
                          <m:sSupPr>
                            <m:ctrlPr>
                              <a:rPr lang="en-US" i="1">
                                <a:latin typeface="Cambria Math" panose="02040503050406030204" pitchFamily="18" charset="0"/>
                              </a:rPr>
                            </m:ctrlPr>
                          </m:sSupPr>
                          <m:e>
                            <m:r>
                              <a:rPr lang="en-US" i="1">
                                <a:latin typeface="Cambria Math" panose="02040503050406030204" pitchFamily="18" charset="0"/>
                              </a:rPr>
                              <m:t>𝑋</m:t>
                            </m:r>
                          </m:e>
                          <m:sup>
                            <m:r>
                              <a:rPr lang="en-US" i="1">
                                <a:latin typeface="Cambria Math" panose="02040503050406030204" pitchFamily="18" charset="0"/>
                              </a:rPr>
                              <m:t>2</m:t>
                            </m:r>
                          </m:sup>
                        </m:sSup>
                      </m:e>
                    </m:d>
                    <m:r>
                      <a:rPr lang="en-US" i="1">
                        <a:latin typeface="Cambria Math" panose="02040503050406030204" pitchFamily="18" charset="0"/>
                      </a:rPr>
                      <m:t>−</m:t>
                    </m:r>
                    <m:sSup>
                      <m:sSupPr>
                        <m:ctrlPr>
                          <a:rPr lang="en-US" i="1">
                            <a:latin typeface="Cambria Math" panose="02040503050406030204" pitchFamily="18" charset="0"/>
                          </a:rPr>
                        </m:ctrlPr>
                      </m:sSupPr>
                      <m:e>
                        <m:r>
                          <a:rPr lang="en-US" i="1">
                            <a:latin typeface="Cambria Math" panose="02040503050406030204" pitchFamily="18" charset="0"/>
                            <a:ea typeface="Cambria Math" panose="02040503050406030204" pitchFamily="18" charset="0"/>
                          </a:rPr>
                          <m:t>𝜇</m:t>
                        </m:r>
                      </m:e>
                      <m:sup>
                        <m:r>
                          <a:rPr lang="en-US" i="1">
                            <a:latin typeface="Cambria Math" panose="02040503050406030204" pitchFamily="18" charset="0"/>
                          </a:rPr>
                          <m:t>2</m:t>
                        </m:r>
                      </m:sup>
                    </m:sSup>
                  </m:oMath>
                </a14:m>
                <a:r>
                  <a:rPr lang="en-US" dirty="0"/>
                  <a:t> </a:t>
                </a:r>
              </a:p>
            </p:txBody>
          </p:sp>
        </mc:Choice>
        <mc:Fallback xmlns="">
          <p:sp>
            <p:nvSpPr>
              <p:cNvPr id="2" name="Title 1">
                <a:extLst>
                  <a:ext uri="{FF2B5EF4-FFF2-40B4-BE49-F238E27FC236}">
                    <a16:creationId xmlns:a16="http://schemas.microsoft.com/office/drawing/2014/main" id="{1EDC913F-9103-49E6-B248-909899D769DF}"/>
                  </a:ext>
                </a:extLst>
              </p:cNvPr>
              <p:cNvSpPr>
                <a:spLocks noGrp="1" noRot="1" noChangeAspect="1" noMove="1" noResize="1" noEditPoints="1" noAdjustHandles="1" noChangeArrowheads="1" noChangeShapeType="1" noTextEdit="1"/>
              </p:cNvSpPr>
              <p:nvPr>
                <p:ph type="title"/>
              </p:nvPr>
            </p:nvSpPr>
            <p:spPr>
              <a:xfrm>
                <a:off x="628650" y="41463"/>
                <a:ext cx="7886700" cy="994172"/>
              </a:xfrm>
              <a:blipFill>
                <a:blip r:embed="rId2"/>
                <a:stretch>
                  <a:fillRect l="-1546"/>
                </a:stretch>
              </a:blipFill>
            </p:spPr>
            <p:txBody>
              <a:bodyPr/>
              <a:lstStyle/>
              <a:p>
                <a:r>
                  <a:rPr lang="en-US">
                    <a:noFill/>
                  </a:rPr>
                  <a:t> </a:t>
                </a:r>
              </a:p>
            </p:txBody>
          </p:sp>
        </mc:Fallback>
      </mc:AlternateContent>
      <p:sp>
        <p:nvSpPr>
          <p:cNvPr id="5" name="Rectangle 4">
            <a:extLst>
              <a:ext uri="{FF2B5EF4-FFF2-40B4-BE49-F238E27FC236}">
                <a16:creationId xmlns:a16="http://schemas.microsoft.com/office/drawing/2014/main" id="{C1613934-C12A-48AF-BAEC-15F5C394B2F6}"/>
              </a:ext>
            </a:extLst>
          </p:cNvPr>
          <p:cNvSpPr/>
          <p:nvPr/>
        </p:nvSpPr>
        <p:spPr>
          <a:xfrm>
            <a:off x="440855" y="798720"/>
            <a:ext cx="5931432" cy="923330"/>
          </a:xfrm>
          <a:prstGeom prst="rect">
            <a:avLst/>
          </a:prstGeom>
        </p:spPr>
        <p:txBody>
          <a:bodyPr wrap="none">
            <a:spAutoFit/>
          </a:bodyPr>
          <a:lstStyle/>
          <a:p>
            <a:r>
              <a:rPr lang="en-US" dirty="0"/>
              <a:t>What follows is a step by step proof of the Theorem.</a:t>
            </a:r>
          </a:p>
          <a:p>
            <a:r>
              <a:rPr lang="en-US" b="1" dirty="0"/>
              <a:t>Exercise</a:t>
            </a:r>
            <a:r>
              <a:rPr lang="en-US" dirty="0"/>
              <a:t>: provide a justification for each step; </a:t>
            </a:r>
          </a:p>
          <a:p>
            <a:r>
              <a:rPr lang="en-US" dirty="0"/>
              <a:t>	refer to properties of expectation (slide 3).</a:t>
            </a:r>
          </a:p>
        </p:txBody>
      </p:sp>
      <p:pic>
        <p:nvPicPr>
          <p:cNvPr id="8" name="Picture 7">
            <a:extLst>
              <a:ext uri="{FF2B5EF4-FFF2-40B4-BE49-F238E27FC236}">
                <a16:creationId xmlns:a16="http://schemas.microsoft.com/office/drawing/2014/main" id="{81A1B56B-2250-4B5E-A777-FA06F91DD96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829779"/>
            <a:ext cx="4971427" cy="2229375"/>
          </a:xfrm>
          <a:prstGeom prst="rect">
            <a:avLst/>
          </a:prstGeom>
        </p:spPr>
      </p:pic>
      <p:sp>
        <p:nvSpPr>
          <p:cNvPr id="9" name="TextBox 8">
            <a:extLst>
              <a:ext uri="{FF2B5EF4-FFF2-40B4-BE49-F238E27FC236}">
                <a16:creationId xmlns:a16="http://schemas.microsoft.com/office/drawing/2014/main" id="{2217716A-A187-4A0C-AFC3-5EF1D584CFA4}"/>
              </a:ext>
            </a:extLst>
          </p:cNvPr>
          <p:cNvSpPr txBox="1"/>
          <p:nvPr/>
        </p:nvSpPr>
        <p:spPr>
          <a:xfrm>
            <a:off x="5241130" y="1783402"/>
            <a:ext cx="3804258" cy="2723823"/>
          </a:xfrm>
          <a:prstGeom prst="rect">
            <a:avLst/>
          </a:prstGeom>
          <a:noFill/>
        </p:spPr>
        <p:txBody>
          <a:bodyPr wrap="square" rtlCol="0">
            <a:spAutoFit/>
          </a:bodyPr>
          <a:lstStyle/>
          <a:p>
            <a:pPr>
              <a:spcAft>
                <a:spcPts val="450"/>
              </a:spcAft>
            </a:pPr>
            <a:r>
              <a:rPr lang="en-US" sz="2100" dirty="0"/>
              <a:t>Definition of variance</a:t>
            </a:r>
          </a:p>
          <a:p>
            <a:pPr>
              <a:spcAft>
                <a:spcPts val="450"/>
              </a:spcAft>
            </a:pPr>
            <a:r>
              <a:rPr lang="en-US" sz="2100" dirty="0"/>
              <a:t>Polynomial expansion</a:t>
            </a:r>
          </a:p>
          <a:p>
            <a:pPr>
              <a:spcAft>
                <a:spcPts val="450"/>
              </a:spcAft>
            </a:pPr>
            <a:r>
              <a:rPr lang="en-US" sz="2100" dirty="0"/>
              <a:t>Expectation sum/difference</a:t>
            </a:r>
          </a:p>
          <a:p>
            <a:pPr>
              <a:spcAft>
                <a:spcPts val="450"/>
              </a:spcAft>
            </a:pPr>
            <a:r>
              <a:rPr lang="en-US" sz="2100" dirty="0"/>
              <a:t>Expectation scale</a:t>
            </a:r>
          </a:p>
          <a:p>
            <a:pPr>
              <a:spcAft>
                <a:spcPts val="450"/>
              </a:spcAft>
            </a:pPr>
            <a:r>
              <a:rPr lang="en-US" sz="2100" dirty="0"/>
              <a:t>Def of square</a:t>
            </a:r>
          </a:p>
          <a:p>
            <a:pPr>
              <a:spcAft>
                <a:spcPts val="450"/>
              </a:spcAft>
            </a:pPr>
            <a:r>
              <a:rPr lang="en-US" sz="2000" dirty="0"/>
              <a:t>Polynomial simplify (-2+1=-1)</a:t>
            </a:r>
          </a:p>
          <a:p>
            <a:pPr>
              <a:spcAft>
                <a:spcPts val="450"/>
              </a:spcAft>
            </a:pPr>
            <a:r>
              <a:rPr lang="en-US" sz="2100" dirty="0"/>
              <a:t>Substitution </a:t>
            </a:r>
          </a:p>
        </p:txBody>
      </p:sp>
      <mc:AlternateContent xmlns:mc="http://schemas.openxmlformats.org/markup-compatibility/2006" xmlns:a14="http://schemas.microsoft.com/office/drawing/2010/main">
        <mc:Choice Requires="a14">
          <p:graphicFrame>
            <p:nvGraphicFramePr>
              <p:cNvPr id="11" name="Table 10">
                <a:extLst>
                  <a:ext uri="{FF2B5EF4-FFF2-40B4-BE49-F238E27FC236}">
                    <a16:creationId xmlns:a16="http://schemas.microsoft.com/office/drawing/2014/main" id="{DCD8C13B-D3B8-4CC6-8710-DD6DB6821802}"/>
                  </a:ext>
                </a:extLst>
              </p:cNvPr>
              <p:cNvGraphicFramePr>
                <a:graphicFrameLocks noGrp="1"/>
              </p:cNvGraphicFramePr>
              <p:nvPr/>
            </p:nvGraphicFramePr>
            <p:xfrm>
              <a:off x="986118" y="1843187"/>
              <a:ext cx="7941651" cy="2604252"/>
            </p:xfrm>
            <a:graphic>
              <a:graphicData uri="http://schemas.openxmlformats.org/drawingml/2006/table">
                <a:tbl>
                  <a:tblPr firstRow="1" bandRow="1">
                    <a:tableStyleId>{5C22544A-7EE6-4342-B048-85BDC9FD1C3A}</a:tableStyleId>
                  </a:tblPr>
                  <a:tblGrid>
                    <a:gridCol w="4324959">
                      <a:extLst>
                        <a:ext uri="{9D8B030D-6E8A-4147-A177-3AD203B41FA5}">
                          <a16:colId xmlns:a16="http://schemas.microsoft.com/office/drawing/2014/main" val="4104899717"/>
                        </a:ext>
                      </a:extLst>
                    </a:gridCol>
                    <a:gridCol w="3616692">
                      <a:extLst>
                        <a:ext uri="{9D8B030D-6E8A-4147-A177-3AD203B41FA5}">
                          <a16:colId xmlns:a16="http://schemas.microsoft.com/office/drawing/2014/main" val="1128309635"/>
                        </a:ext>
                      </a:extLst>
                    </a:gridCol>
                  </a:tblGrid>
                  <a:tr h="369272">
                    <a:tc>
                      <a:txBody>
                        <a:bodyPr/>
                        <a:lstStyle/>
                        <a:p>
                          <a:endParaRPr lang="en-US"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46281525"/>
                      </a:ext>
                    </a:extLst>
                  </a:tr>
                  <a:tr h="369272">
                    <a:tc>
                      <a:txBody>
                        <a:bodyPr/>
                        <a:lstStyle/>
                        <a:p>
                          <a:endParaRPr lang="en-US" sz="140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60515194"/>
                      </a:ext>
                    </a:extLst>
                  </a:tr>
                  <a:tr h="369272">
                    <a:tc>
                      <a:txBody>
                        <a:bodyPr/>
                        <a:lstStyle/>
                        <a:p>
                          <a:endParaRPr lang="en-US" sz="140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34763429"/>
                      </a:ext>
                    </a:extLst>
                  </a:tr>
                  <a:tr h="369272">
                    <a:tc>
                      <a:txBody>
                        <a:bodyPr/>
                        <a:lstStyle/>
                        <a:p>
                          <a:endParaRPr lang="en-US" sz="140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47299810"/>
                      </a:ext>
                    </a:extLst>
                  </a:tr>
                  <a:tr h="369272">
                    <a:tc>
                      <a:txBody>
                        <a:bodyPr/>
                        <a:lstStyle/>
                        <a:p>
                          <a:endParaRPr lang="en-US" sz="140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91741929"/>
                      </a:ext>
                    </a:extLst>
                  </a:tr>
                  <a:tr h="369272">
                    <a:tc>
                      <a:txBody>
                        <a:bodyPr/>
                        <a:lstStyle/>
                        <a:p>
                          <a:endParaRPr lang="en-US"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75359208"/>
                      </a:ext>
                    </a:extLst>
                  </a:tr>
                  <a:tr h="388620">
                    <a:tc>
                      <a:txBody>
                        <a:bodyPr/>
                        <a:lstStyle/>
                        <a:p>
                          <a14:m>
                            <m:oMath xmlns:m="http://schemas.openxmlformats.org/officeDocument/2006/math">
                              <m:r>
                                <a:rPr lang="en-US" sz="2100" b="0" i="1" smtClean="0">
                                  <a:latin typeface="Cambria Math" panose="02040503050406030204" pitchFamily="18" charset="0"/>
                                </a:rPr>
                                <m:t>=</m:t>
                              </m:r>
                              <m:r>
                                <a:rPr lang="en-US" sz="2100" b="0" i="1" smtClean="0">
                                  <a:latin typeface="Cambria Math" panose="02040503050406030204" pitchFamily="18" charset="0"/>
                                </a:rPr>
                                <m:t>𝐸</m:t>
                              </m:r>
                              <m:d>
                                <m:dPr>
                                  <m:begChr m:val="["/>
                                  <m:endChr m:val="]"/>
                                  <m:ctrlPr>
                                    <a:rPr lang="en-US" sz="2100" b="0" i="1" smtClean="0">
                                      <a:latin typeface="Cambria Math" panose="02040503050406030204" pitchFamily="18" charset="0"/>
                                    </a:rPr>
                                  </m:ctrlPr>
                                </m:dPr>
                                <m:e>
                                  <m:sSup>
                                    <m:sSupPr>
                                      <m:ctrlPr>
                                        <a:rPr lang="en-US" sz="2100" b="0" i="1" smtClean="0">
                                          <a:latin typeface="Cambria Math" panose="02040503050406030204" pitchFamily="18" charset="0"/>
                                        </a:rPr>
                                      </m:ctrlPr>
                                    </m:sSupPr>
                                    <m:e>
                                      <m:r>
                                        <a:rPr lang="en-US" sz="2100" b="0" i="1" smtClean="0">
                                          <a:latin typeface="Cambria Math" panose="02040503050406030204" pitchFamily="18" charset="0"/>
                                        </a:rPr>
                                        <m:t>𝑋</m:t>
                                      </m:r>
                                    </m:e>
                                    <m:sup>
                                      <m:r>
                                        <a:rPr lang="en-US" sz="2100" b="0" i="1" smtClean="0">
                                          <a:latin typeface="Cambria Math" panose="02040503050406030204" pitchFamily="18" charset="0"/>
                                        </a:rPr>
                                        <m:t>2</m:t>
                                      </m:r>
                                    </m:sup>
                                  </m:sSup>
                                </m:e>
                              </m:d>
                              <m:r>
                                <a:rPr lang="en-US" sz="2100" b="0" i="1" smtClean="0">
                                  <a:latin typeface="Cambria Math" panose="02040503050406030204" pitchFamily="18" charset="0"/>
                                </a:rPr>
                                <m:t>−</m:t>
                              </m:r>
                              <m:sSup>
                                <m:sSupPr>
                                  <m:ctrlPr>
                                    <a:rPr lang="en-US" sz="2100" b="0" i="1" smtClean="0">
                                      <a:latin typeface="Cambria Math" panose="02040503050406030204" pitchFamily="18" charset="0"/>
                                    </a:rPr>
                                  </m:ctrlPr>
                                </m:sSupPr>
                                <m:e>
                                  <m:r>
                                    <a:rPr lang="en-US" sz="2100" b="0" i="1" smtClean="0">
                                      <a:latin typeface="Cambria Math" panose="02040503050406030204" pitchFamily="18" charset="0"/>
                                      <a:ea typeface="Cambria Math" panose="02040503050406030204" pitchFamily="18" charset="0"/>
                                    </a:rPr>
                                    <m:t>𝜇</m:t>
                                  </m:r>
                                </m:e>
                                <m:sup>
                                  <m:r>
                                    <a:rPr lang="en-US" sz="2100" b="0" i="1" smtClean="0">
                                      <a:latin typeface="Cambria Math" panose="02040503050406030204" pitchFamily="18" charset="0"/>
                                    </a:rPr>
                                    <m:t>2</m:t>
                                  </m:r>
                                </m:sup>
                              </m:sSup>
                            </m:oMath>
                          </a14:m>
                          <a:r>
                            <a:rPr lang="en-US" sz="2100" dirty="0"/>
                            <a:t>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75272532"/>
                      </a:ext>
                    </a:extLst>
                  </a:tr>
                </a:tbl>
              </a:graphicData>
            </a:graphic>
          </p:graphicFrame>
        </mc:Choice>
        <mc:Fallback xmlns="">
          <p:graphicFrame>
            <p:nvGraphicFramePr>
              <p:cNvPr id="11" name="Table 10">
                <a:extLst>
                  <a:ext uri="{FF2B5EF4-FFF2-40B4-BE49-F238E27FC236}">
                    <a16:creationId xmlns:a16="http://schemas.microsoft.com/office/drawing/2014/main" id="{DCD8C13B-D3B8-4CC6-8710-DD6DB6821802}"/>
                  </a:ext>
                </a:extLst>
              </p:cNvPr>
              <p:cNvGraphicFramePr>
                <a:graphicFrameLocks noGrp="1"/>
              </p:cNvGraphicFramePr>
              <p:nvPr>
                <p:extLst>
                  <p:ext uri="{D42A27DB-BD31-4B8C-83A1-F6EECF244321}">
                    <p14:modId xmlns:p14="http://schemas.microsoft.com/office/powerpoint/2010/main" val="2576377176"/>
                  </p:ext>
                </p:extLst>
              </p:nvPr>
            </p:nvGraphicFramePr>
            <p:xfrm>
              <a:off x="986118" y="1843187"/>
              <a:ext cx="7941651" cy="2604252"/>
            </p:xfrm>
            <a:graphic>
              <a:graphicData uri="http://schemas.openxmlformats.org/drawingml/2006/table">
                <a:tbl>
                  <a:tblPr firstRow="1" bandRow="1">
                    <a:tableStyleId>{5C22544A-7EE6-4342-B048-85BDC9FD1C3A}</a:tableStyleId>
                  </a:tblPr>
                  <a:tblGrid>
                    <a:gridCol w="4324959">
                      <a:extLst>
                        <a:ext uri="{9D8B030D-6E8A-4147-A177-3AD203B41FA5}">
                          <a16:colId xmlns:a16="http://schemas.microsoft.com/office/drawing/2014/main" val="4104899717"/>
                        </a:ext>
                      </a:extLst>
                    </a:gridCol>
                    <a:gridCol w="3616692">
                      <a:extLst>
                        <a:ext uri="{9D8B030D-6E8A-4147-A177-3AD203B41FA5}">
                          <a16:colId xmlns:a16="http://schemas.microsoft.com/office/drawing/2014/main" val="1128309635"/>
                        </a:ext>
                      </a:extLst>
                    </a:gridCol>
                  </a:tblGrid>
                  <a:tr h="369272">
                    <a:tc>
                      <a:txBody>
                        <a:bodyPr/>
                        <a:lstStyle/>
                        <a:p>
                          <a:endParaRPr lang="en-US"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46281525"/>
                      </a:ext>
                    </a:extLst>
                  </a:tr>
                  <a:tr h="369272">
                    <a:tc>
                      <a:txBody>
                        <a:bodyPr/>
                        <a:lstStyle/>
                        <a:p>
                          <a:endParaRPr lang="en-US" sz="140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60515194"/>
                      </a:ext>
                    </a:extLst>
                  </a:tr>
                  <a:tr h="369272">
                    <a:tc>
                      <a:txBody>
                        <a:bodyPr/>
                        <a:lstStyle/>
                        <a:p>
                          <a:endParaRPr lang="en-US" sz="140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34763429"/>
                      </a:ext>
                    </a:extLst>
                  </a:tr>
                  <a:tr h="369272">
                    <a:tc>
                      <a:txBody>
                        <a:bodyPr/>
                        <a:lstStyle/>
                        <a:p>
                          <a:endParaRPr lang="en-US" sz="140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47299810"/>
                      </a:ext>
                    </a:extLst>
                  </a:tr>
                  <a:tr h="369272">
                    <a:tc>
                      <a:txBody>
                        <a:bodyPr/>
                        <a:lstStyle/>
                        <a:p>
                          <a:endParaRPr lang="en-US" sz="140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91741929"/>
                      </a:ext>
                    </a:extLst>
                  </a:tr>
                  <a:tr h="369272">
                    <a:tc>
                      <a:txBody>
                        <a:bodyPr/>
                        <a:lstStyle/>
                        <a:p>
                          <a:endParaRPr lang="en-US"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75359208"/>
                      </a:ext>
                    </a:extLst>
                  </a:tr>
                  <a:tr h="388620">
                    <a:tc>
                      <a:txBody>
                        <a:bodyPr/>
                        <a:lstStyle/>
                        <a:p>
                          <a:endParaRPr lang="en-US"/>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4"/>
                          <a:stretch>
                            <a:fillRect l="-141" t="-570313" r="-83944" b="-14063"/>
                          </a:stretch>
                        </a:blipFill>
                      </a:tcPr>
                    </a:tc>
                    <a:tc>
                      <a:txBody>
                        <a:bodyPr/>
                        <a:lstStyle/>
                        <a:p>
                          <a:endParaRPr lang="en-US"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75272532"/>
                      </a:ext>
                    </a:extLst>
                  </a:tr>
                </a:tbl>
              </a:graphicData>
            </a:graphic>
          </p:graphicFrame>
        </mc:Fallback>
      </mc:AlternateContent>
    </p:spTree>
    <p:extLst>
      <p:ext uri="{BB962C8B-B14F-4D97-AF65-F5344CB8AC3E}">
        <p14:creationId xmlns:p14="http://schemas.microsoft.com/office/powerpoint/2010/main" val="3642274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8BD63-59AF-41A1-81E0-22476FF1B431}"/>
              </a:ext>
            </a:extLst>
          </p:cNvPr>
          <p:cNvSpPr>
            <a:spLocks noGrp="1"/>
          </p:cNvSpPr>
          <p:nvPr>
            <p:ph type="title"/>
          </p:nvPr>
        </p:nvSpPr>
        <p:spPr>
          <a:xfrm>
            <a:off x="0" y="14569"/>
            <a:ext cx="8324766" cy="994172"/>
          </a:xfrm>
        </p:spPr>
        <p:txBody>
          <a:bodyPr>
            <a:normAutofit/>
          </a:bodyPr>
          <a:lstStyle/>
          <a:p>
            <a:r>
              <a:rPr lang="en-US" sz="2400" dirty="0"/>
              <a:t>Var(</a:t>
            </a:r>
            <a:r>
              <a:rPr lang="en-US" sz="2400" i="1" dirty="0"/>
              <a:t>X</a:t>
            </a:r>
            <a:r>
              <a:rPr lang="en-US" sz="2400" dirty="0"/>
              <a:t>) for </a:t>
            </a:r>
            <a:r>
              <a:rPr lang="en-US" sz="2400" i="1" dirty="0"/>
              <a:t>X,</a:t>
            </a:r>
            <a:r>
              <a:rPr lang="en-US" sz="2400" dirty="0"/>
              <a:t> fair coin flip (h </a:t>
            </a:r>
            <a:r>
              <a:rPr lang="en-US" sz="2400" dirty="0">
                <a:latin typeface="SymbolPi" panose="02000500070000020004" pitchFamily="2" charset="0"/>
              </a:rPr>
              <a:t>-&gt;</a:t>
            </a:r>
            <a:r>
              <a:rPr lang="en-US" sz="2400" dirty="0"/>
              <a:t> 1, t</a:t>
            </a:r>
            <a:r>
              <a:rPr lang="en-US" sz="2400" dirty="0">
                <a:latin typeface="SymbolPi" panose="02000500070000020004" pitchFamily="2" charset="0"/>
              </a:rPr>
              <a:t> -&gt;</a:t>
            </a:r>
            <a:r>
              <a:rPr lang="en-US" sz="2400" dirty="0"/>
              <a:t> 0)</a:t>
            </a:r>
          </a:p>
        </p:txBody>
      </p:sp>
      <p:graphicFrame>
        <p:nvGraphicFramePr>
          <p:cNvPr id="4" name="Content Placeholder 3">
            <a:extLst>
              <a:ext uri="{FF2B5EF4-FFF2-40B4-BE49-F238E27FC236}">
                <a16:creationId xmlns:a16="http://schemas.microsoft.com/office/drawing/2014/main" id="{B47289BC-916B-4EA9-A978-697908ED117D}"/>
              </a:ext>
            </a:extLst>
          </p:cNvPr>
          <p:cNvGraphicFramePr>
            <a:graphicFrameLocks noGrp="1"/>
          </p:cNvGraphicFramePr>
          <p:nvPr>
            <p:ph idx="1"/>
          </p:nvPr>
        </p:nvGraphicFramePr>
        <p:xfrm>
          <a:off x="6798419" y="187330"/>
          <a:ext cx="1916221" cy="767612"/>
        </p:xfrm>
        <a:graphic>
          <a:graphicData uri="http://schemas.openxmlformats.org/drawingml/2006/table">
            <a:tbl>
              <a:tblPr firstRow="1" firstCol="1" bandRow="1">
                <a:tableStyleId>{5C22544A-7EE6-4342-B048-85BDC9FD1C3A}</a:tableStyleId>
              </a:tblPr>
              <a:tblGrid>
                <a:gridCol w="1056794">
                  <a:extLst>
                    <a:ext uri="{9D8B030D-6E8A-4147-A177-3AD203B41FA5}">
                      <a16:colId xmlns:a16="http://schemas.microsoft.com/office/drawing/2014/main" val="513274159"/>
                    </a:ext>
                  </a:extLst>
                </a:gridCol>
                <a:gridCol w="420570">
                  <a:extLst>
                    <a:ext uri="{9D8B030D-6E8A-4147-A177-3AD203B41FA5}">
                      <a16:colId xmlns:a16="http://schemas.microsoft.com/office/drawing/2014/main" val="3685814845"/>
                    </a:ext>
                  </a:extLst>
                </a:gridCol>
                <a:gridCol w="438857">
                  <a:extLst>
                    <a:ext uri="{9D8B030D-6E8A-4147-A177-3AD203B41FA5}">
                      <a16:colId xmlns:a16="http://schemas.microsoft.com/office/drawing/2014/main" val="2459235657"/>
                    </a:ext>
                  </a:extLst>
                </a:gridCol>
              </a:tblGrid>
              <a:tr h="374549">
                <a:tc>
                  <a:txBody>
                    <a:bodyPr/>
                    <a:lstStyle/>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X = X</a:t>
                      </a:r>
                      <a:r>
                        <a:rPr lang="en-US" sz="1800" baseline="30000" dirty="0">
                          <a:effectLst/>
                          <a:latin typeface="Calibri" panose="020F0502020204030204" pitchFamily="34" charset="0"/>
                          <a:ea typeface="Calibri" panose="020F0502020204030204" pitchFamily="34" charset="0"/>
                          <a:cs typeface="Times New Roman" panose="02020603050405020304" pitchFamily="18" charset="0"/>
                        </a:rPr>
                        <a:t>2</a:t>
                      </a:r>
                      <a:endParaRPr lang="en-US" sz="2400" baseline="300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spcBef>
                          <a:spcPts val="0"/>
                        </a:spcBef>
                        <a:spcAft>
                          <a:spcPts val="0"/>
                        </a:spcAft>
                      </a:pPr>
                      <a:r>
                        <a:rPr lang="en-US" sz="1800" dirty="0">
                          <a:effectLst/>
                        </a:rPr>
                        <a:t>1</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spcBef>
                          <a:spcPts val="0"/>
                        </a:spcBef>
                        <a:spcAft>
                          <a:spcPts val="0"/>
                        </a:spcAft>
                      </a:pPr>
                      <a:r>
                        <a:rPr lang="en-US" sz="1800">
                          <a:effectLst/>
                        </a:rPr>
                        <a:t>0</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3971188379"/>
                  </a:ext>
                </a:extLst>
              </a:tr>
              <a:tr h="393063">
                <a:tc>
                  <a:txBody>
                    <a:bodyPr/>
                    <a:lstStyle/>
                    <a:p>
                      <a:pPr marL="0" marR="0">
                        <a:spcBef>
                          <a:spcPts val="0"/>
                        </a:spcBef>
                        <a:spcAft>
                          <a:spcPts val="0"/>
                        </a:spcAft>
                      </a:pPr>
                      <a:r>
                        <a:rPr lang="en-US" sz="1800" dirty="0">
                          <a:effectLst/>
                        </a:rPr>
                        <a:t>P(X)</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spcBef>
                          <a:spcPts val="0"/>
                        </a:spcBef>
                        <a:spcAft>
                          <a:spcPts val="0"/>
                        </a:spcAft>
                      </a:pPr>
                      <a:r>
                        <a:rPr lang="en-US" sz="1800" dirty="0">
                          <a:effectLst/>
                        </a:rPr>
                        <a:t>0.5</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spcBef>
                          <a:spcPts val="0"/>
                        </a:spcBef>
                        <a:spcAft>
                          <a:spcPts val="0"/>
                        </a:spcAft>
                      </a:pPr>
                      <a:r>
                        <a:rPr lang="en-US" sz="1800" dirty="0">
                          <a:effectLst/>
                        </a:rPr>
                        <a:t>0.5</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4019029020"/>
                  </a:ext>
                </a:extLst>
              </a:tr>
            </a:tbl>
          </a:graphicData>
        </a:graphic>
      </p:graphicFrame>
      <mc:AlternateContent xmlns:mc="http://schemas.openxmlformats.org/markup-compatibility/2006" xmlns:a14="http://schemas.microsoft.com/office/drawing/2010/main">
        <mc:Choice Requires="a14">
          <p:sp>
            <p:nvSpPr>
              <p:cNvPr id="6" name="Rectangle 1">
                <a:extLst>
                  <a:ext uri="{FF2B5EF4-FFF2-40B4-BE49-F238E27FC236}">
                    <a16:creationId xmlns:a16="http://schemas.microsoft.com/office/drawing/2014/main" id="{18E0F562-648B-4975-9C13-9DC163A74E8D}"/>
                  </a:ext>
                </a:extLst>
              </p:cNvPr>
              <p:cNvSpPr>
                <a:spLocks noChangeArrowheads="1"/>
              </p:cNvSpPr>
              <p:nvPr/>
            </p:nvSpPr>
            <p:spPr bwMode="auto">
              <a:xfrm>
                <a:off x="195992" y="1031362"/>
                <a:ext cx="8626510" cy="2885405"/>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lvl1pPr indent="4572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0" defTabSz="685800"/>
                <a:r>
                  <a:rPr lang="en-US" altLang="en-US" sz="3000" b="1" dirty="0">
                    <a:solidFill>
                      <a:srgbClr val="000000"/>
                    </a:solidFill>
                    <a:latin typeface="Calibri" panose="020F0502020204030204" pitchFamily="34" charset="0"/>
                    <a:ea typeface="Calibri" panose="020F0502020204030204" pitchFamily="34" charset="0"/>
                    <a:cs typeface="Glypha-Bold"/>
                  </a:rPr>
                  <a:t>Second Solution (using theorem):</a:t>
                </a:r>
                <a:endParaRPr lang="en-US" altLang="en-US" sz="3600" dirty="0"/>
              </a:p>
              <a:p>
                <a:pPr indent="0"/>
                <a:r>
                  <a:rPr lang="en-US" altLang="en-US" sz="2100" dirty="0">
                    <a:latin typeface="Calibri" panose="020F0502020204030204" pitchFamily="34" charset="0"/>
                    <a:ea typeface="Calibri" panose="020F0502020204030204" pitchFamily="34" charset="0"/>
                    <a:cs typeface="Giovanni-Book"/>
                  </a:rPr>
                  <a:t>As before, find the mean (expectation):</a:t>
                </a:r>
                <a:r>
                  <a:rPr lang="en-US" altLang="en-US" sz="2700" dirty="0"/>
                  <a:t>	</a:t>
                </a:r>
                <a:r>
                  <a:rPr lang="en-US" altLang="en-US" sz="2100" dirty="0">
                    <a:sym typeface="Symbol" panose="05050102010706020507" pitchFamily="18" charset="2"/>
                  </a:rPr>
                  <a:t>  </a:t>
                </a:r>
                <a:r>
                  <a:rPr lang="en-US" altLang="en-US" sz="2100" dirty="0">
                    <a:latin typeface="Calibri" panose="020F0502020204030204" pitchFamily="34" charset="0"/>
                    <a:ea typeface="Calibri" panose="020F0502020204030204" pitchFamily="34" charset="0"/>
                    <a:cs typeface="Giovanni-Book"/>
                  </a:rPr>
                  <a:t>=</a:t>
                </a:r>
                <a:r>
                  <a:rPr lang="en-US" altLang="en-US" sz="2100" dirty="0">
                    <a:sym typeface="Symbol" panose="05050102010706020507" pitchFamily="18" charset="2"/>
                  </a:rPr>
                  <a:t> </a:t>
                </a:r>
                <a:r>
                  <a:rPr lang="en-US" altLang="en-US" sz="2100" dirty="0">
                    <a:latin typeface="Calibri" panose="020F0502020204030204" pitchFamily="34" charset="0"/>
                    <a:ea typeface="Calibri" panose="020F0502020204030204" pitchFamily="34" charset="0"/>
                    <a:cs typeface="Giovanni-Book"/>
                  </a:rPr>
                  <a:t>1* 0.5 + 0* 0.5 = 0.5</a:t>
                </a:r>
                <a:endParaRPr lang="en-US" altLang="en-US" sz="2700" dirty="0"/>
              </a:p>
              <a:p>
                <a:pPr indent="0"/>
                <a:r>
                  <a:rPr lang="en-US" altLang="en-US" sz="2100" dirty="0">
                    <a:latin typeface="Calibri" panose="020F0502020204030204" pitchFamily="34" charset="0"/>
                    <a:ea typeface="Calibri" panose="020F0502020204030204" pitchFamily="34" charset="0"/>
                    <a:cs typeface="Giovanni-Book"/>
                  </a:rPr>
                  <a:t>Since 1</a:t>
                </a:r>
                <a:r>
                  <a:rPr lang="en-US" altLang="en-US" sz="2100" baseline="30000" dirty="0">
                    <a:latin typeface="Calibri" panose="020F0502020204030204" pitchFamily="34" charset="0"/>
                    <a:ea typeface="Calibri" panose="020F0502020204030204" pitchFamily="34" charset="0"/>
                    <a:cs typeface="Giovanni-Book"/>
                  </a:rPr>
                  <a:t>2</a:t>
                </a:r>
                <a:r>
                  <a:rPr lang="en-US" altLang="en-US" sz="2100" dirty="0">
                    <a:latin typeface="Calibri" panose="020F0502020204030204" pitchFamily="34" charset="0"/>
                    <a:ea typeface="Calibri" panose="020F0502020204030204" pitchFamily="34" charset="0"/>
                    <a:cs typeface="Giovanni-Book"/>
                  </a:rPr>
                  <a:t> = 1 and 0</a:t>
                </a:r>
                <a:r>
                  <a:rPr lang="en-US" altLang="en-US" sz="2100" baseline="30000" dirty="0">
                    <a:latin typeface="Calibri" panose="020F0502020204030204" pitchFamily="34" charset="0"/>
                    <a:ea typeface="Calibri" panose="020F0502020204030204" pitchFamily="34" charset="0"/>
                    <a:cs typeface="Giovanni-Book"/>
                  </a:rPr>
                  <a:t>2</a:t>
                </a:r>
                <a:r>
                  <a:rPr lang="en-US" altLang="en-US" sz="2100" dirty="0">
                    <a:latin typeface="Calibri" panose="020F0502020204030204" pitchFamily="34" charset="0"/>
                    <a:ea typeface="Calibri" panose="020F0502020204030204" pitchFamily="34" charset="0"/>
                    <a:cs typeface="Giovanni-Book"/>
                  </a:rPr>
                  <a:t> = 0, </a:t>
                </a:r>
                <a:r>
                  <a:rPr lang="en-US" sz="2100" dirty="0">
                    <a:latin typeface="Calibri" panose="020F0502020204030204" pitchFamily="34" charset="0"/>
                    <a:ea typeface="Calibri" panose="020F0502020204030204" pitchFamily="34" charset="0"/>
                    <a:cs typeface="Times New Roman" panose="02020603050405020304" pitchFamily="18" charset="0"/>
                  </a:rPr>
                  <a:t>X</a:t>
                </a:r>
                <a:r>
                  <a:rPr lang="en-US" sz="2100" baseline="30000" dirty="0">
                    <a:latin typeface="Calibri" panose="020F0502020204030204" pitchFamily="34" charset="0"/>
                    <a:ea typeface="Calibri" panose="020F0502020204030204" pitchFamily="34" charset="0"/>
                    <a:cs typeface="Times New Roman" panose="02020603050405020304" pitchFamily="18" charset="0"/>
                  </a:rPr>
                  <a:t>2</a:t>
                </a:r>
                <a:r>
                  <a:rPr lang="en-US" sz="2100" dirty="0">
                    <a:latin typeface="Calibri" panose="020F0502020204030204" pitchFamily="34" charset="0"/>
                    <a:ea typeface="Calibri" panose="020F0502020204030204" pitchFamily="34" charset="0"/>
                    <a:cs typeface="Times New Roman" panose="02020603050405020304" pitchFamily="18" charset="0"/>
                  </a:rPr>
                  <a:t> has the same distribution as X.</a:t>
                </a:r>
                <a:endParaRPr lang="en-US" altLang="en-US" sz="2100" dirty="0">
                  <a:latin typeface="Calibri" panose="020F0502020204030204" pitchFamily="34" charset="0"/>
                  <a:ea typeface="Calibri" panose="020F0502020204030204" pitchFamily="34" charset="0"/>
                  <a:cs typeface="Giovanni-Book"/>
                </a:endParaRPr>
              </a:p>
              <a:p>
                <a:pPr indent="0"/>
                <a:r>
                  <a:rPr lang="en-US" altLang="en-US" sz="2100" dirty="0">
                    <a:latin typeface="Calibri" panose="020F0502020204030204" pitchFamily="34" charset="0"/>
                  </a:rPr>
                  <a:t>Hence, </a:t>
                </a:r>
                <a14:m>
                  <m:oMath xmlns:m="http://schemas.openxmlformats.org/officeDocument/2006/math">
                    <m:r>
                      <a:rPr lang="en-US" sz="2100" i="1">
                        <a:latin typeface="Cambria Math" panose="02040503050406030204" pitchFamily="18" charset="0"/>
                      </a:rPr>
                      <m:t>𝐸</m:t>
                    </m:r>
                    <m:d>
                      <m:dPr>
                        <m:begChr m:val="["/>
                        <m:endChr m:val="]"/>
                        <m:ctrlPr>
                          <a:rPr lang="en-US" sz="2100" i="1">
                            <a:latin typeface="Cambria Math" panose="02040503050406030204" pitchFamily="18" charset="0"/>
                          </a:rPr>
                        </m:ctrlPr>
                      </m:dPr>
                      <m:e>
                        <m:sSup>
                          <m:sSupPr>
                            <m:ctrlPr>
                              <a:rPr lang="en-US" sz="2100" i="1">
                                <a:latin typeface="Cambria Math" panose="02040503050406030204" pitchFamily="18" charset="0"/>
                              </a:rPr>
                            </m:ctrlPr>
                          </m:sSupPr>
                          <m:e>
                            <m:r>
                              <a:rPr lang="en-US" sz="2100" i="1">
                                <a:latin typeface="Cambria Math" panose="02040503050406030204" pitchFamily="18" charset="0"/>
                              </a:rPr>
                              <m:t>𝑋</m:t>
                            </m:r>
                          </m:e>
                          <m:sup>
                            <m:r>
                              <a:rPr lang="en-US" sz="2100" i="1">
                                <a:latin typeface="Cambria Math" panose="02040503050406030204" pitchFamily="18" charset="0"/>
                              </a:rPr>
                              <m:t>2</m:t>
                            </m:r>
                          </m:sup>
                        </m:sSup>
                      </m:e>
                    </m:d>
                    <m:r>
                      <a:rPr lang="en-US" sz="2100" i="1">
                        <a:latin typeface="Cambria Math" panose="02040503050406030204" pitchFamily="18" charset="0"/>
                      </a:rPr>
                      <m:t>=0.5</m:t>
                    </m:r>
                  </m:oMath>
                </a14:m>
                <a:r>
                  <a:rPr lang="en-US" sz="2100" dirty="0">
                    <a:latin typeface="Calibri" panose="020F0502020204030204" pitchFamily="34" charset="0"/>
                  </a:rPr>
                  <a:t>.</a:t>
                </a:r>
              </a:p>
              <a:p>
                <a:pPr indent="0"/>
                <a:r>
                  <a:rPr lang="en-US" altLang="en-US" sz="2100" dirty="0">
                    <a:latin typeface="Calibri" panose="020F0502020204030204" pitchFamily="34" charset="0"/>
                  </a:rPr>
                  <a:t>Using theorem, </a:t>
                </a:r>
                <a14:m>
                  <m:oMath xmlns:m="http://schemas.openxmlformats.org/officeDocument/2006/math">
                    <m:r>
                      <m:rPr>
                        <m:sty m:val="p"/>
                      </m:rPr>
                      <a:rPr lang="en-US" sz="2100">
                        <a:latin typeface="Cambria Math" panose="02040503050406030204" pitchFamily="18" charset="0"/>
                      </a:rPr>
                      <m:t>Var</m:t>
                    </m:r>
                    <m:d>
                      <m:dPr>
                        <m:ctrlPr>
                          <a:rPr lang="en-US" sz="2100" i="1">
                            <a:latin typeface="Cambria Math" panose="02040503050406030204" pitchFamily="18" charset="0"/>
                          </a:rPr>
                        </m:ctrlPr>
                      </m:dPr>
                      <m:e>
                        <m:r>
                          <a:rPr lang="en-US" sz="2100" i="1">
                            <a:latin typeface="Cambria Math" panose="02040503050406030204" pitchFamily="18" charset="0"/>
                          </a:rPr>
                          <m:t>𝑋</m:t>
                        </m:r>
                      </m:e>
                    </m:d>
                    <m:r>
                      <a:rPr lang="en-US" sz="2100" i="1">
                        <a:latin typeface="Cambria Math" panose="02040503050406030204" pitchFamily="18" charset="0"/>
                      </a:rPr>
                      <m:t>=</m:t>
                    </m:r>
                    <m:r>
                      <a:rPr lang="en-US" sz="2100" i="1">
                        <a:latin typeface="Cambria Math" panose="02040503050406030204" pitchFamily="18" charset="0"/>
                      </a:rPr>
                      <m:t>𝐸</m:t>
                    </m:r>
                    <m:d>
                      <m:dPr>
                        <m:begChr m:val="["/>
                        <m:endChr m:val="]"/>
                        <m:ctrlPr>
                          <a:rPr lang="en-US" sz="2100" i="1">
                            <a:latin typeface="Cambria Math" panose="02040503050406030204" pitchFamily="18" charset="0"/>
                          </a:rPr>
                        </m:ctrlPr>
                      </m:dPr>
                      <m:e>
                        <m:sSup>
                          <m:sSupPr>
                            <m:ctrlPr>
                              <a:rPr lang="en-US" sz="2100" i="1">
                                <a:latin typeface="Cambria Math" panose="02040503050406030204" pitchFamily="18" charset="0"/>
                              </a:rPr>
                            </m:ctrlPr>
                          </m:sSupPr>
                          <m:e>
                            <m:r>
                              <a:rPr lang="en-US" sz="2100" i="1">
                                <a:latin typeface="Cambria Math" panose="02040503050406030204" pitchFamily="18" charset="0"/>
                              </a:rPr>
                              <m:t>𝑋</m:t>
                            </m:r>
                          </m:e>
                          <m:sup>
                            <m:r>
                              <a:rPr lang="en-US" sz="2100" i="1">
                                <a:latin typeface="Cambria Math" panose="02040503050406030204" pitchFamily="18" charset="0"/>
                              </a:rPr>
                              <m:t>2</m:t>
                            </m:r>
                          </m:sup>
                        </m:sSup>
                      </m:e>
                    </m:d>
                    <m:r>
                      <a:rPr lang="en-US" sz="2100" i="1">
                        <a:latin typeface="Cambria Math" panose="02040503050406030204" pitchFamily="18" charset="0"/>
                      </a:rPr>
                      <m:t>−</m:t>
                    </m:r>
                    <m:sSup>
                      <m:sSupPr>
                        <m:ctrlPr>
                          <a:rPr lang="en-US" sz="2100" i="1">
                            <a:latin typeface="Cambria Math" panose="02040503050406030204" pitchFamily="18" charset="0"/>
                          </a:rPr>
                        </m:ctrlPr>
                      </m:sSupPr>
                      <m:e>
                        <m:r>
                          <a:rPr lang="en-US" sz="2100" i="1">
                            <a:latin typeface="Cambria Math" panose="02040503050406030204" pitchFamily="18" charset="0"/>
                            <a:ea typeface="Cambria Math" panose="02040503050406030204" pitchFamily="18" charset="0"/>
                          </a:rPr>
                          <m:t>𝜇</m:t>
                        </m:r>
                      </m:e>
                      <m:sup>
                        <m:r>
                          <a:rPr lang="en-US" sz="2100" i="1">
                            <a:latin typeface="Cambria Math" panose="02040503050406030204" pitchFamily="18" charset="0"/>
                          </a:rPr>
                          <m:t>2</m:t>
                        </m:r>
                      </m:sup>
                    </m:sSup>
                    <m:r>
                      <a:rPr lang="en-US" sz="2100" i="1">
                        <a:latin typeface="Cambria Math" panose="02040503050406030204" pitchFamily="18" charset="0"/>
                      </a:rPr>
                      <m:t>=0.5−</m:t>
                    </m:r>
                    <m:sSup>
                      <m:sSupPr>
                        <m:ctrlPr>
                          <a:rPr lang="en-US" sz="2100" i="1">
                            <a:latin typeface="Cambria Math" panose="02040503050406030204" pitchFamily="18" charset="0"/>
                          </a:rPr>
                        </m:ctrlPr>
                      </m:sSupPr>
                      <m:e>
                        <m:r>
                          <a:rPr lang="en-US" sz="2100" i="1">
                            <a:latin typeface="Cambria Math" panose="02040503050406030204" pitchFamily="18" charset="0"/>
                          </a:rPr>
                          <m:t>0.5</m:t>
                        </m:r>
                      </m:e>
                      <m:sup>
                        <m:r>
                          <a:rPr lang="en-US" sz="2100" i="1">
                            <a:latin typeface="Cambria Math" panose="02040503050406030204" pitchFamily="18" charset="0"/>
                          </a:rPr>
                          <m:t>2</m:t>
                        </m:r>
                      </m:sup>
                    </m:sSup>
                    <m:r>
                      <a:rPr lang="en-US" sz="2100" i="1">
                        <a:latin typeface="Cambria Math" panose="02040503050406030204" pitchFamily="18" charset="0"/>
                      </a:rPr>
                      <m:t>=0.5−0.25=0.25</m:t>
                    </m:r>
                  </m:oMath>
                </a14:m>
                <a:r>
                  <a:rPr lang="en-US" sz="2100" dirty="0"/>
                  <a:t> </a:t>
                </a:r>
                <a:endParaRPr lang="en-US" altLang="en-US" sz="2100" dirty="0">
                  <a:latin typeface="Calibri" panose="020F0502020204030204" pitchFamily="34" charset="0"/>
                </a:endParaRPr>
              </a:p>
              <a:p>
                <a:pPr indent="0" defTabSz="685800"/>
                <a:r>
                  <a:rPr lang="en-US" altLang="en-US" sz="2100" dirty="0">
                    <a:latin typeface="Calibri" panose="020F0502020204030204" pitchFamily="34" charset="0"/>
                    <a:ea typeface="Calibri" panose="020F0502020204030204" pitchFamily="34" charset="0"/>
                    <a:cs typeface="Giovanni-Book"/>
                  </a:rPr>
                  <a:t>Again, take square root</a:t>
                </a:r>
                <a:endParaRPr lang="en-US" altLang="en-US" sz="2700" dirty="0"/>
              </a:p>
              <a:p>
                <a:pPr lvl="0" algn="ctr"/>
                <a:r>
                  <a:rPr lang="en-US" altLang="en-US" sz="2100" dirty="0">
                    <a:latin typeface="Calibri" panose="020F0502020204030204" pitchFamily="34" charset="0"/>
                    <a:ea typeface="Calibri" panose="020F0502020204030204" pitchFamily="34" charset="0"/>
                    <a:cs typeface="Giovanni-Book"/>
                  </a:rPr>
                  <a:t>SD(X) = </a:t>
                </a:r>
                <a:r>
                  <a:rPr lang="en-US" altLang="en-US" sz="2100" dirty="0">
                    <a:latin typeface="Calibri" panose="020F0502020204030204" pitchFamily="34" charset="0"/>
                    <a:ea typeface="Calibri" panose="020F0502020204030204" pitchFamily="34" charset="0"/>
                    <a:cs typeface="Giovanni-Book"/>
                    <a:sym typeface="Symbol" panose="05050102010706020507" pitchFamily="18" charset="2"/>
                  </a:rPr>
                  <a:t>Var(X)</a:t>
                </a:r>
                <a:r>
                  <a:rPr lang="en-US" altLang="en-US" sz="2100" dirty="0">
                    <a:latin typeface="Calibri" panose="020F0502020204030204" pitchFamily="34" charset="0"/>
                    <a:ea typeface="Calibri" panose="020F0502020204030204" pitchFamily="34" charset="0"/>
                    <a:cs typeface="Giovanni-Book"/>
                  </a:rPr>
                  <a:t> = </a:t>
                </a:r>
                <a:r>
                  <a:rPr lang="en-US" altLang="en-US" sz="2100" dirty="0">
                    <a:latin typeface="Calibri" panose="020F0502020204030204" pitchFamily="34" charset="0"/>
                    <a:ea typeface="Calibri" panose="020F0502020204030204" pitchFamily="34" charset="0"/>
                    <a:cs typeface="Giovanni-Book"/>
                    <a:sym typeface="Symbol" panose="05050102010706020507" pitchFamily="18" charset="2"/>
                  </a:rPr>
                  <a:t></a:t>
                </a:r>
                <a:r>
                  <a:rPr lang="en-US" altLang="en-US" sz="2100" dirty="0">
                    <a:latin typeface="Calibri" panose="020F0502020204030204" pitchFamily="34" charset="0"/>
                    <a:ea typeface="Calibri" panose="020F0502020204030204" pitchFamily="34" charset="0"/>
                    <a:cs typeface="Giovanni-Book"/>
                  </a:rPr>
                  <a:t>0.25 = 0.5</a:t>
                </a:r>
                <a:endParaRPr lang="en-US" altLang="en-US" sz="2700" dirty="0"/>
              </a:p>
              <a:p>
                <a:pPr indent="0" defTabSz="685800"/>
                <a:r>
                  <a:rPr lang="en-US" altLang="en-US" sz="2100" dirty="0">
                    <a:latin typeface="Calibri" panose="020F0502020204030204" pitchFamily="34" charset="0"/>
                    <a:ea typeface="Calibri" panose="020F0502020204030204" pitchFamily="34" charset="0"/>
                    <a:cs typeface="Giovanni-Book"/>
                  </a:rPr>
                  <a:t>Thus, on average, outcomes are ½ unit from mean.</a:t>
                </a:r>
                <a:endParaRPr lang="en-US" altLang="en-US" sz="1500" dirty="0"/>
              </a:p>
            </p:txBody>
          </p:sp>
        </mc:Choice>
        <mc:Fallback xmlns="">
          <p:sp>
            <p:nvSpPr>
              <p:cNvPr id="6" name="Rectangle 1">
                <a:extLst>
                  <a:ext uri="{FF2B5EF4-FFF2-40B4-BE49-F238E27FC236}">
                    <a16:creationId xmlns:a16="http://schemas.microsoft.com/office/drawing/2014/main" id="{18E0F562-648B-4975-9C13-9DC163A74E8D}"/>
                  </a:ext>
                </a:extLst>
              </p:cNvPr>
              <p:cNvSpPr>
                <a:spLocks noRot="1" noChangeAspect="1" noMove="1" noResize="1" noEditPoints="1" noAdjustHandles="1" noChangeArrowheads="1" noChangeShapeType="1" noTextEdit="1"/>
              </p:cNvSpPr>
              <p:nvPr/>
            </p:nvSpPr>
            <p:spPr bwMode="auto">
              <a:xfrm>
                <a:off x="195992" y="1031362"/>
                <a:ext cx="8626510" cy="2885405"/>
              </a:xfrm>
              <a:prstGeom prst="rect">
                <a:avLst/>
              </a:prstGeom>
              <a:blipFill>
                <a:blip r:embed="rId2"/>
                <a:stretch>
                  <a:fillRect l="-1908" t="-2321" b="-4008"/>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Tree>
    <p:extLst>
      <p:ext uri="{BB962C8B-B14F-4D97-AF65-F5344CB8AC3E}">
        <p14:creationId xmlns:p14="http://schemas.microsoft.com/office/powerpoint/2010/main" val="3638045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92602-B45C-4C75-8F97-991D11CC04CD}"/>
              </a:ext>
            </a:extLst>
          </p:cNvPr>
          <p:cNvSpPr>
            <a:spLocks noGrp="1"/>
          </p:cNvSpPr>
          <p:nvPr>
            <p:ph type="title"/>
          </p:nvPr>
        </p:nvSpPr>
        <p:spPr>
          <a:xfrm>
            <a:off x="112031" y="314370"/>
            <a:ext cx="8861640" cy="1006759"/>
          </a:xfrm>
        </p:spPr>
        <p:txBody>
          <a:bodyPr>
            <a:normAutofit fontScale="90000"/>
          </a:bodyPr>
          <a:lstStyle/>
          <a:p>
            <a:r>
              <a:rPr lang="en-US" dirty="0"/>
              <a:t>Example 5.12 (generalize to a bent or unfair coin)</a:t>
            </a:r>
            <a:br>
              <a:rPr lang="en-US" dirty="0"/>
            </a:br>
            <a:r>
              <a:rPr lang="en-US" dirty="0"/>
              <a:t>Find Var(</a:t>
            </a:r>
            <a:r>
              <a:rPr lang="en-US" i="1" dirty="0"/>
              <a:t>X</a:t>
            </a:r>
            <a:r>
              <a:rPr lang="en-US" dirty="0"/>
              <a:t>) when </a:t>
            </a:r>
            <a:r>
              <a:rPr lang="en-US" i="1" dirty="0"/>
              <a:t>X </a:t>
            </a:r>
            <a:r>
              <a:rPr lang="en-US" dirty="0"/>
              <a:t>is defined by:  </a:t>
            </a:r>
            <a:br>
              <a:rPr lang="en-US" dirty="0"/>
            </a:br>
            <a:endParaRPr lang="en-US" dirty="0"/>
          </a:p>
        </p:txBody>
      </p:sp>
      <p:graphicFrame>
        <p:nvGraphicFramePr>
          <p:cNvPr id="4" name="Content Placeholder 3">
            <a:extLst>
              <a:ext uri="{FF2B5EF4-FFF2-40B4-BE49-F238E27FC236}">
                <a16:creationId xmlns:a16="http://schemas.microsoft.com/office/drawing/2014/main" id="{E1C278F1-E820-4930-97F1-304FCBBA2050}"/>
              </a:ext>
            </a:extLst>
          </p:cNvPr>
          <p:cNvGraphicFramePr>
            <a:graphicFrameLocks noGrp="1"/>
          </p:cNvGraphicFramePr>
          <p:nvPr>
            <p:ph idx="1"/>
          </p:nvPr>
        </p:nvGraphicFramePr>
        <p:xfrm>
          <a:off x="5671752" y="634224"/>
          <a:ext cx="2278880" cy="822960"/>
        </p:xfrm>
        <a:graphic>
          <a:graphicData uri="http://schemas.openxmlformats.org/drawingml/2006/table">
            <a:tbl>
              <a:tblPr firstRow="1" firstCol="1" bandRow="1">
                <a:tableStyleId>{5C22544A-7EE6-4342-B048-85BDC9FD1C3A}</a:tableStyleId>
              </a:tblPr>
              <a:tblGrid>
                <a:gridCol w="1000897">
                  <a:extLst>
                    <a:ext uri="{9D8B030D-6E8A-4147-A177-3AD203B41FA5}">
                      <a16:colId xmlns:a16="http://schemas.microsoft.com/office/drawing/2014/main" val="1986960862"/>
                    </a:ext>
                  </a:extLst>
                </a:gridCol>
                <a:gridCol w="518356">
                  <a:extLst>
                    <a:ext uri="{9D8B030D-6E8A-4147-A177-3AD203B41FA5}">
                      <a16:colId xmlns:a16="http://schemas.microsoft.com/office/drawing/2014/main" val="4275111396"/>
                    </a:ext>
                  </a:extLst>
                </a:gridCol>
                <a:gridCol w="759627">
                  <a:extLst>
                    <a:ext uri="{9D8B030D-6E8A-4147-A177-3AD203B41FA5}">
                      <a16:colId xmlns:a16="http://schemas.microsoft.com/office/drawing/2014/main" val="4213637753"/>
                    </a:ext>
                  </a:extLst>
                </a:gridCol>
              </a:tblGrid>
              <a:tr h="274320">
                <a:tc>
                  <a:txBody>
                    <a:bodyPr/>
                    <a:lstStyle/>
                    <a:p>
                      <a:pPr marL="0" marR="0">
                        <a:spcBef>
                          <a:spcPts val="0"/>
                        </a:spcBef>
                        <a:spcAft>
                          <a:spcPts val="0"/>
                        </a:spcAft>
                      </a:pPr>
                      <a:r>
                        <a:rPr lang="en-US" sz="1800">
                          <a:effectLst/>
                        </a:rPr>
                        <a:t>x</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spcBef>
                          <a:spcPts val="0"/>
                        </a:spcBef>
                        <a:spcAft>
                          <a:spcPts val="0"/>
                        </a:spcAft>
                      </a:pPr>
                      <a:r>
                        <a:rPr lang="en-US" sz="1800">
                          <a:effectLst/>
                        </a:rPr>
                        <a:t>1</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spcBef>
                          <a:spcPts val="0"/>
                        </a:spcBef>
                        <a:spcAft>
                          <a:spcPts val="0"/>
                        </a:spcAft>
                      </a:pPr>
                      <a:r>
                        <a:rPr lang="en-US" sz="1800" dirty="0">
                          <a:effectLst/>
                        </a:rPr>
                        <a:t>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4094678328"/>
                  </a:ext>
                </a:extLst>
              </a:tr>
              <a:tr h="548640">
                <a:tc>
                  <a:txBody>
                    <a:bodyPr/>
                    <a:lstStyle/>
                    <a:p>
                      <a:pPr marL="0" marR="0">
                        <a:spcBef>
                          <a:spcPts val="0"/>
                        </a:spcBef>
                        <a:spcAft>
                          <a:spcPts val="0"/>
                        </a:spcAft>
                      </a:pPr>
                      <a:r>
                        <a:rPr lang="en-US" sz="1800" dirty="0">
                          <a:effectLst/>
                        </a:rPr>
                        <a:t>P(X=x)</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spcBef>
                          <a:spcPts val="0"/>
                        </a:spcBef>
                        <a:spcAft>
                          <a:spcPts val="0"/>
                        </a:spcAft>
                      </a:pPr>
                      <a:r>
                        <a:rPr lang="en-US" sz="1800">
                          <a:effectLst/>
                        </a:rPr>
                        <a:t>p</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spcBef>
                          <a:spcPts val="0"/>
                        </a:spcBef>
                        <a:spcAft>
                          <a:spcPts val="0"/>
                        </a:spcAft>
                      </a:pPr>
                      <a:r>
                        <a:rPr lang="en-US" sz="1800" dirty="0">
                          <a:effectLst/>
                        </a:rPr>
                        <a:t>1 </a:t>
                      </a:r>
                      <a:r>
                        <a:rPr lang="en-US" sz="1800" dirty="0">
                          <a:latin typeface="Giovanni-Book"/>
                          <a:ea typeface="Calibri" panose="020F0502020204030204" pitchFamily="34" charset="0"/>
                          <a:cs typeface="Giovanni-Book"/>
                          <a:sym typeface="Symbol" panose="05050102010706020507" pitchFamily="18" charset="2"/>
                        </a:rPr>
                        <a:t> </a:t>
                      </a:r>
                      <a:r>
                        <a:rPr lang="en-US" sz="1800" dirty="0">
                          <a:effectLst/>
                        </a:rPr>
                        <a:t>p</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264181359"/>
                  </a:ext>
                </a:extLst>
              </a:tr>
            </a:tbl>
          </a:graphicData>
        </a:graphic>
      </p:graphicFrame>
      <p:sp>
        <p:nvSpPr>
          <p:cNvPr id="5" name="Rectangle 4">
            <a:extLst>
              <a:ext uri="{FF2B5EF4-FFF2-40B4-BE49-F238E27FC236}">
                <a16:creationId xmlns:a16="http://schemas.microsoft.com/office/drawing/2014/main" id="{3BEC712A-2B61-4EEA-ADB6-B5E9029BBB86}"/>
              </a:ext>
            </a:extLst>
          </p:cNvPr>
          <p:cNvSpPr/>
          <p:nvPr/>
        </p:nvSpPr>
        <p:spPr>
          <a:xfrm>
            <a:off x="263319" y="1133151"/>
            <a:ext cx="7966099" cy="1015663"/>
          </a:xfrm>
          <a:prstGeom prst="rect">
            <a:avLst/>
          </a:prstGeom>
        </p:spPr>
        <p:txBody>
          <a:bodyPr wrap="square">
            <a:spAutoFit/>
          </a:bodyPr>
          <a:lstStyle/>
          <a:p>
            <a:r>
              <a:rPr lang="en-US" b="1" dirty="0">
                <a:solidFill>
                  <a:srgbClr val="000000"/>
                </a:solidFill>
                <a:latin typeface="Glypha-Bold"/>
                <a:ea typeface="Calibri" panose="020F0502020204030204" pitchFamily="34" charset="0"/>
                <a:cs typeface="Glypha-Bold"/>
              </a:rPr>
              <a:t>Solution: </a:t>
            </a:r>
            <a:r>
              <a:rPr lang="en-US" dirty="0">
                <a:solidFill>
                  <a:srgbClr val="000000"/>
                </a:solidFill>
                <a:latin typeface="Glypha-Bold"/>
                <a:ea typeface="Calibri" panose="020F0502020204030204" pitchFamily="34" charset="0"/>
                <a:cs typeface="Glypha-Bold"/>
              </a:rPr>
              <a:t>use definition. (</a:t>
            </a:r>
            <a:r>
              <a:rPr lang="en-US" b="1" dirty="0">
                <a:solidFill>
                  <a:srgbClr val="000000"/>
                </a:solidFill>
                <a:latin typeface="Glypha-Bold"/>
                <a:ea typeface="Calibri" panose="020F0502020204030204" pitchFamily="34" charset="0"/>
                <a:cs typeface="Glypha-Bold"/>
              </a:rPr>
              <a:t>Exercise: </a:t>
            </a:r>
            <a:r>
              <a:rPr lang="en-US" dirty="0">
                <a:solidFill>
                  <a:srgbClr val="000000"/>
                </a:solidFill>
                <a:latin typeface="Glypha-Bold"/>
                <a:ea typeface="Calibri" panose="020F0502020204030204" pitchFamily="34" charset="0"/>
                <a:cs typeface="Glypha-Bold"/>
              </a:rPr>
              <a:t>use theorem.)</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257175" indent="-257175">
              <a:buFont typeface="+mj-lt"/>
              <a:buAutoNum type="arabicPeriod"/>
            </a:pPr>
            <a:r>
              <a:rPr lang="en-US" dirty="0">
                <a:latin typeface="Giovanni-Book"/>
                <a:ea typeface="Calibri" panose="020F0502020204030204" pitchFamily="34" charset="0"/>
                <a:cs typeface="Giovanni-Book"/>
              </a:rPr>
              <a:t>Find the mean (expectation):</a:t>
            </a:r>
            <a:r>
              <a:rPr lang="en-US" sz="2400" dirty="0">
                <a:latin typeface="Calibri" panose="020F0502020204030204" pitchFamily="34" charset="0"/>
                <a:ea typeface="Calibri" panose="020F0502020204030204" pitchFamily="34" charset="0"/>
                <a:cs typeface="Times New Roman" panose="02020603050405020304" pitchFamily="18" charset="0"/>
              </a:rPr>
              <a:t> </a:t>
            </a:r>
            <a:r>
              <a:rPr lang="en-US" altLang="en-US" dirty="0">
                <a:sym typeface="Symbol" panose="05050102010706020507" pitchFamily="18" charset="2"/>
              </a:rPr>
              <a:t> </a:t>
            </a:r>
            <a:r>
              <a:rPr lang="en-US" altLang="en-US" dirty="0">
                <a:latin typeface="Calibri" panose="020F0502020204030204" pitchFamily="34" charset="0"/>
                <a:ea typeface="Calibri" panose="020F0502020204030204" pitchFamily="34" charset="0"/>
                <a:cs typeface="Giovanni-Book"/>
              </a:rPr>
              <a:t>=</a:t>
            </a:r>
            <a:r>
              <a:rPr lang="en-US" altLang="en-US" dirty="0">
                <a:sym typeface="Symbol" panose="05050102010706020507" pitchFamily="18" charset="2"/>
              </a:rPr>
              <a:t> </a:t>
            </a:r>
            <a:r>
              <a:rPr lang="en-US" dirty="0">
                <a:latin typeface="Giovanni-Book"/>
                <a:ea typeface="Calibri" panose="020F0502020204030204" pitchFamily="34" charset="0"/>
                <a:cs typeface="Giovanni-Book"/>
              </a:rPr>
              <a:t>1 * p + 0 (1 </a:t>
            </a:r>
            <a:r>
              <a:rPr lang="en-US" dirty="0">
                <a:latin typeface="Giovanni-Book"/>
                <a:ea typeface="Calibri" panose="020F0502020204030204" pitchFamily="34" charset="0"/>
                <a:cs typeface="Giovanni-Book"/>
                <a:sym typeface="Symbol" panose="05050102010706020507" pitchFamily="18" charset="2"/>
              </a:rPr>
              <a:t> </a:t>
            </a:r>
            <a:r>
              <a:rPr lang="en-US" dirty="0">
                <a:latin typeface="Giovanni-Book"/>
                <a:ea typeface="Calibri" panose="020F0502020204030204" pitchFamily="34" charset="0"/>
                <a:cs typeface="Giovanni-Book"/>
              </a:rPr>
              <a:t>p) = p</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r>
              <a:rPr lang="en-US" dirty="0">
                <a:latin typeface="Giovanni-Book"/>
                <a:ea typeface="Calibri" panose="020F0502020204030204" pitchFamily="34" charset="0"/>
                <a:cs typeface="Giovanni-Book"/>
              </a:rPr>
              <a:t>2. For each possible outcome, find square of the deviation (difference) from mean:</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6" name="Table 5">
            <a:extLst>
              <a:ext uri="{FF2B5EF4-FFF2-40B4-BE49-F238E27FC236}">
                <a16:creationId xmlns:a16="http://schemas.microsoft.com/office/drawing/2014/main" id="{E0503DE1-68E6-4EBF-8D10-C38B83592353}"/>
              </a:ext>
            </a:extLst>
          </p:cNvPr>
          <p:cNvGraphicFramePr>
            <a:graphicFrameLocks noGrp="1"/>
          </p:cNvGraphicFramePr>
          <p:nvPr/>
        </p:nvGraphicFramePr>
        <p:xfrm>
          <a:off x="2228667" y="2219200"/>
          <a:ext cx="4035403" cy="548640"/>
        </p:xfrm>
        <a:graphic>
          <a:graphicData uri="http://schemas.openxmlformats.org/drawingml/2006/table">
            <a:tbl>
              <a:tblPr firstRow="1" firstCol="1" bandRow="1">
                <a:tableStyleId>{5C22544A-7EE6-4342-B048-85BDC9FD1C3A}</a:tableStyleId>
              </a:tblPr>
              <a:tblGrid>
                <a:gridCol w="1414710">
                  <a:extLst>
                    <a:ext uri="{9D8B030D-6E8A-4147-A177-3AD203B41FA5}">
                      <a16:colId xmlns:a16="http://schemas.microsoft.com/office/drawing/2014/main" val="3270385435"/>
                    </a:ext>
                  </a:extLst>
                </a:gridCol>
                <a:gridCol w="1155506">
                  <a:extLst>
                    <a:ext uri="{9D8B030D-6E8A-4147-A177-3AD203B41FA5}">
                      <a16:colId xmlns:a16="http://schemas.microsoft.com/office/drawing/2014/main" val="2434341136"/>
                    </a:ext>
                  </a:extLst>
                </a:gridCol>
                <a:gridCol w="1465187">
                  <a:extLst>
                    <a:ext uri="{9D8B030D-6E8A-4147-A177-3AD203B41FA5}">
                      <a16:colId xmlns:a16="http://schemas.microsoft.com/office/drawing/2014/main" val="2911330646"/>
                    </a:ext>
                  </a:extLst>
                </a:gridCol>
              </a:tblGrid>
              <a:tr h="274320">
                <a:tc>
                  <a:txBody>
                    <a:bodyPr/>
                    <a:lstStyle/>
                    <a:p>
                      <a:pPr marL="0" marR="0">
                        <a:spcBef>
                          <a:spcPts val="0"/>
                        </a:spcBef>
                        <a:spcAft>
                          <a:spcPts val="0"/>
                        </a:spcAft>
                      </a:pPr>
                      <a:r>
                        <a:rPr lang="en-US" sz="1800" dirty="0">
                          <a:effectLst/>
                        </a:rPr>
                        <a:t>(x </a:t>
                      </a:r>
                      <a:r>
                        <a:rPr lang="en-US" sz="1800" dirty="0">
                          <a:latin typeface="Giovanni-Book"/>
                          <a:ea typeface="Calibri" panose="020F0502020204030204" pitchFamily="34" charset="0"/>
                          <a:cs typeface="Giovanni-Book"/>
                          <a:sym typeface="Symbol" panose="05050102010706020507" pitchFamily="18" charset="2"/>
                        </a:rPr>
                        <a:t> </a:t>
                      </a:r>
                      <a:r>
                        <a:rPr lang="en-US" altLang="en-US" sz="1800" dirty="0">
                          <a:sym typeface="Symbol" panose="05050102010706020507" pitchFamily="18" charset="2"/>
                        </a:rPr>
                        <a:t></a:t>
                      </a:r>
                      <a:r>
                        <a:rPr lang="en-US" sz="1800" dirty="0">
                          <a:effectLst/>
                        </a:rPr>
                        <a:t>)</a:t>
                      </a:r>
                      <a:r>
                        <a:rPr lang="en-US" sz="1800" baseline="30000" dirty="0">
                          <a:effectLst/>
                        </a:rPr>
                        <a:t>2</a:t>
                      </a:r>
                      <a:endParaRPr lang="en-US" sz="2400" baseline="300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spcBef>
                          <a:spcPts val="0"/>
                        </a:spcBef>
                        <a:spcAft>
                          <a:spcPts val="0"/>
                        </a:spcAft>
                      </a:pPr>
                      <a:r>
                        <a:rPr lang="en-US" sz="1800" dirty="0">
                          <a:effectLst/>
                        </a:rPr>
                        <a:t>(1 </a:t>
                      </a:r>
                      <a:r>
                        <a:rPr lang="en-US" sz="1800" dirty="0">
                          <a:latin typeface="Giovanni-Book"/>
                          <a:ea typeface="Calibri" panose="020F0502020204030204" pitchFamily="34" charset="0"/>
                          <a:cs typeface="Giovanni-Book"/>
                          <a:sym typeface="Symbol" panose="05050102010706020507" pitchFamily="18" charset="2"/>
                        </a:rPr>
                        <a:t> p</a:t>
                      </a:r>
                      <a:r>
                        <a:rPr lang="en-US" sz="1800" dirty="0">
                          <a:effectLst/>
                        </a:rPr>
                        <a:t>)</a:t>
                      </a:r>
                      <a:r>
                        <a:rPr lang="en-US" sz="1800" baseline="30000" dirty="0">
                          <a:effectLst/>
                        </a:rPr>
                        <a:t>2</a:t>
                      </a:r>
                      <a:endParaRPr lang="en-US" sz="2400" baseline="300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spcBef>
                          <a:spcPts val="0"/>
                        </a:spcBef>
                        <a:spcAft>
                          <a:spcPts val="0"/>
                        </a:spcAft>
                      </a:pPr>
                      <a:r>
                        <a:rPr lang="en-US" sz="1800" dirty="0">
                          <a:effectLst/>
                        </a:rPr>
                        <a:t>(0 </a:t>
                      </a:r>
                      <a:r>
                        <a:rPr lang="en-US" sz="1800" dirty="0">
                          <a:latin typeface="Giovanni-Book"/>
                          <a:ea typeface="Calibri" panose="020F0502020204030204" pitchFamily="34" charset="0"/>
                          <a:cs typeface="Giovanni-Book"/>
                          <a:sym typeface="Symbol" panose="05050102010706020507" pitchFamily="18" charset="2"/>
                        </a:rPr>
                        <a:t> </a:t>
                      </a:r>
                      <a:r>
                        <a:rPr lang="en-US" altLang="en-US" sz="1800" dirty="0">
                          <a:sym typeface="Symbol" panose="05050102010706020507" pitchFamily="18" charset="2"/>
                        </a:rPr>
                        <a:t>p</a:t>
                      </a:r>
                      <a:r>
                        <a:rPr lang="en-US" sz="1800" dirty="0">
                          <a:effectLst/>
                        </a:rPr>
                        <a:t>)</a:t>
                      </a:r>
                      <a:r>
                        <a:rPr lang="en-US" sz="1800" baseline="30000" dirty="0">
                          <a:effectLst/>
                        </a:rPr>
                        <a:t>2</a:t>
                      </a:r>
                      <a:endParaRPr lang="en-US" sz="2400" baseline="300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301515713"/>
                  </a:ext>
                </a:extLst>
              </a:tr>
              <a:tr h="274320">
                <a:tc>
                  <a:txBody>
                    <a:bodyPr/>
                    <a:lstStyle/>
                    <a:p>
                      <a:pPr marL="0" marR="0">
                        <a:spcBef>
                          <a:spcPts val="0"/>
                        </a:spcBef>
                        <a:spcAft>
                          <a:spcPts val="0"/>
                        </a:spcAft>
                      </a:pPr>
                      <a:r>
                        <a:rPr lang="en-US" sz="1800" dirty="0">
                          <a:effectLst/>
                        </a:rPr>
                        <a:t>P(X = x)</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spcBef>
                          <a:spcPts val="0"/>
                        </a:spcBef>
                        <a:spcAft>
                          <a:spcPts val="0"/>
                        </a:spcAft>
                      </a:pPr>
                      <a:r>
                        <a:rPr lang="en-US" sz="1800">
                          <a:effectLst/>
                        </a:rPr>
                        <a:t>p</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spcBef>
                          <a:spcPts val="0"/>
                        </a:spcBef>
                        <a:spcAft>
                          <a:spcPts val="0"/>
                        </a:spcAft>
                      </a:pPr>
                      <a:r>
                        <a:rPr lang="en-US" sz="1800" dirty="0">
                          <a:effectLst/>
                        </a:rPr>
                        <a:t>1 </a:t>
                      </a:r>
                      <a:r>
                        <a:rPr lang="en-US" sz="1800" dirty="0">
                          <a:latin typeface="Giovanni-Book"/>
                          <a:ea typeface="Calibri" panose="020F0502020204030204" pitchFamily="34" charset="0"/>
                          <a:cs typeface="Giovanni-Book"/>
                          <a:sym typeface="Symbol" panose="05050102010706020507" pitchFamily="18" charset="2"/>
                        </a:rPr>
                        <a:t> </a:t>
                      </a:r>
                      <a:r>
                        <a:rPr lang="en-US" sz="1800" dirty="0">
                          <a:effectLst/>
                        </a:rPr>
                        <a:t>p</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2534566671"/>
                  </a:ext>
                </a:extLst>
              </a:tr>
            </a:tbl>
          </a:graphicData>
        </a:graphic>
      </p:graphicFrame>
      <p:graphicFrame>
        <p:nvGraphicFramePr>
          <p:cNvPr id="7" name="Object 6">
            <a:extLst>
              <a:ext uri="{FF2B5EF4-FFF2-40B4-BE49-F238E27FC236}">
                <a16:creationId xmlns:a16="http://schemas.microsoft.com/office/drawing/2014/main" id="{3B1D30A9-FB95-4AD7-A841-72F9D08278CC}"/>
              </a:ext>
            </a:extLst>
          </p:cNvPr>
          <p:cNvGraphicFramePr>
            <a:graphicFrameLocks noChangeAspect="1"/>
          </p:cNvGraphicFramePr>
          <p:nvPr/>
        </p:nvGraphicFramePr>
        <p:xfrm>
          <a:off x="4519419" y="2892585"/>
          <a:ext cx="2363163" cy="1101842"/>
        </p:xfrm>
        <a:graphic>
          <a:graphicData uri="http://schemas.openxmlformats.org/presentationml/2006/ole">
            <mc:AlternateContent xmlns:mc="http://schemas.openxmlformats.org/markup-compatibility/2006">
              <mc:Choice xmlns:v="urn:schemas-microsoft-com:vml" Requires="v">
                <p:oleObj spid="_x0000_s19465" r:id="rId3" imgW="1548728" imgH="723586" progId="Equation.DSMT4">
                  <p:embed/>
                </p:oleObj>
              </mc:Choice>
              <mc:Fallback>
                <p:oleObj r:id="rId3" imgW="1548728" imgH="723586" progId="Equation.DSMT4">
                  <p:embed/>
                  <p:pic>
                    <p:nvPicPr>
                      <p:cNvPr id="7" name="Object 6">
                        <a:extLst>
                          <a:ext uri="{FF2B5EF4-FFF2-40B4-BE49-F238E27FC236}">
                            <a16:creationId xmlns:a16="http://schemas.microsoft.com/office/drawing/2014/main" id="{3B1D30A9-FB95-4AD7-A841-72F9D08278C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19419" y="2892585"/>
                        <a:ext cx="2363163" cy="1101842"/>
                      </a:xfrm>
                      <a:prstGeom prst="rect">
                        <a:avLst/>
                      </a:prstGeom>
                      <a:noFill/>
                    </p:spPr>
                  </p:pic>
                </p:oleObj>
              </mc:Fallback>
            </mc:AlternateContent>
          </a:graphicData>
        </a:graphic>
      </p:graphicFrame>
      <p:graphicFrame>
        <p:nvGraphicFramePr>
          <p:cNvPr id="8" name="Object 7">
            <a:extLst>
              <a:ext uri="{FF2B5EF4-FFF2-40B4-BE49-F238E27FC236}">
                <a16:creationId xmlns:a16="http://schemas.microsoft.com/office/drawing/2014/main" id="{F385F7B4-49EF-4145-9AC9-6E6F73C0080C}"/>
              </a:ext>
            </a:extLst>
          </p:cNvPr>
          <p:cNvGraphicFramePr>
            <a:graphicFrameLocks noChangeAspect="1"/>
          </p:cNvGraphicFramePr>
          <p:nvPr/>
        </p:nvGraphicFramePr>
        <p:xfrm>
          <a:off x="2964796" y="4094508"/>
          <a:ext cx="1281572" cy="332716"/>
        </p:xfrm>
        <a:graphic>
          <a:graphicData uri="http://schemas.openxmlformats.org/presentationml/2006/ole">
            <mc:AlternateContent xmlns:mc="http://schemas.openxmlformats.org/markup-compatibility/2006">
              <mc:Choice xmlns:v="urn:schemas-microsoft-com:vml" Requires="v">
                <p:oleObj spid="_x0000_s19466" r:id="rId5" imgW="990170" imgH="253890" progId="Equation.DSMT4">
                  <p:embed/>
                </p:oleObj>
              </mc:Choice>
              <mc:Fallback>
                <p:oleObj r:id="rId5" imgW="990170" imgH="253890" progId="Equation.DSMT4">
                  <p:embed/>
                  <p:pic>
                    <p:nvPicPr>
                      <p:cNvPr id="8" name="Object 7">
                        <a:extLst>
                          <a:ext uri="{FF2B5EF4-FFF2-40B4-BE49-F238E27FC236}">
                            <a16:creationId xmlns:a16="http://schemas.microsoft.com/office/drawing/2014/main" id="{F385F7B4-49EF-4145-9AC9-6E6F73C0080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64796" y="4094508"/>
                        <a:ext cx="1281572" cy="332716"/>
                      </a:xfrm>
                      <a:prstGeom prst="rect">
                        <a:avLst/>
                      </a:prstGeom>
                      <a:noFill/>
                    </p:spPr>
                  </p:pic>
                </p:oleObj>
              </mc:Fallback>
            </mc:AlternateContent>
          </a:graphicData>
        </a:graphic>
      </p:graphicFrame>
      <p:sp>
        <p:nvSpPr>
          <p:cNvPr id="9" name="Rectangle 3">
            <a:extLst>
              <a:ext uri="{FF2B5EF4-FFF2-40B4-BE49-F238E27FC236}">
                <a16:creationId xmlns:a16="http://schemas.microsoft.com/office/drawing/2014/main" id="{25C15071-9226-4D05-8BF9-7471FAFE9FE8}"/>
              </a:ext>
            </a:extLst>
          </p:cNvPr>
          <p:cNvSpPr>
            <a:spLocks noChangeArrowheads="1"/>
          </p:cNvSpPr>
          <p:nvPr/>
        </p:nvSpPr>
        <p:spPr bwMode="auto">
          <a:xfrm>
            <a:off x="170329" y="2894251"/>
            <a:ext cx="3717534" cy="623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p>
            <a:pPr marL="348854" indent="-348854" defTabSz="685800" eaLnBrk="0" fontAlgn="base" hangingPunct="0">
              <a:spcBef>
                <a:spcPct val="0"/>
              </a:spcBef>
              <a:spcAft>
                <a:spcPct val="0"/>
              </a:spcAft>
            </a:pPr>
            <a:r>
              <a:rPr lang="en-US" altLang="en-US" dirty="0">
                <a:latin typeface="Calibri" panose="020F0502020204030204" pitchFamily="34" charset="0"/>
                <a:ea typeface="Calibri" panose="020F0502020204030204" pitchFamily="34" charset="0"/>
                <a:cs typeface="Giovanni-Book"/>
              </a:rPr>
              <a:t>3. Multiply by respective probabilities, sum to get variance, then simplify:</a:t>
            </a:r>
            <a:endParaRPr lang="en-US" altLang="en-US" sz="2400" dirty="0"/>
          </a:p>
        </p:txBody>
      </p:sp>
      <p:sp>
        <p:nvSpPr>
          <p:cNvPr id="10" name="Rectangle 4">
            <a:extLst>
              <a:ext uri="{FF2B5EF4-FFF2-40B4-BE49-F238E27FC236}">
                <a16:creationId xmlns:a16="http://schemas.microsoft.com/office/drawing/2014/main" id="{B8809193-7D63-4F49-9C5C-E0E5C1026030}"/>
              </a:ext>
            </a:extLst>
          </p:cNvPr>
          <p:cNvSpPr>
            <a:spLocks noChangeArrowheads="1"/>
          </p:cNvSpPr>
          <p:nvPr/>
        </p:nvSpPr>
        <p:spPr bwMode="auto">
          <a:xfrm>
            <a:off x="381501" y="4071425"/>
            <a:ext cx="2585580" cy="346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lvl1pPr indent="4572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0" defTabSz="685800"/>
            <a:r>
              <a:rPr lang="en-US" altLang="en-US" dirty="0">
                <a:latin typeface="Calibri" panose="020F0502020204030204" pitchFamily="34" charset="0"/>
                <a:ea typeface="Calibri" panose="020F0502020204030204" pitchFamily="34" charset="0"/>
                <a:cs typeface="Giovanni-Book"/>
              </a:rPr>
              <a:t>4. Take square root to get:</a:t>
            </a:r>
            <a:endParaRPr lang="en-US" altLang="en-US" sz="2400" dirty="0"/>
          </a:p>
        </p:txBody>
      </p:sp>
      <p:sp>
        <p:nvSpPr>
          <p:cNvPr id="11" name="Rectangle 5">
            <a:extLst>
              <a:ext uri="{FF2B5EF4-FFF2-40B4-BE49-F238E27FC236}">
                <a16:creationId xmlns:a16="http://schemas.microsoft.com/office/drawing/2014/main" id="{4D8B008E-5568-42B8-9BCB-DB49DB382924}"/>
              </a:ext>
            </a:extLst>
          </p:cNvPr>
          <p:cNvSpPr>
            <a:spLocks noChangeArrowheads="1"/>
          </p:cNvSpPr>
          <p:nvPr/>
        </p:nvSpPr>
        <p:spPr bwMode="auto">
          <a:xfrm>
            <a:off x="469933" y="4542418"/>
            <a:ext cx="7210115" cy="346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indent="342900" defTabSz="685800" eaLnBrk="0" fontAlgn="base" hangingPunct="0">
              <a:spcBef>
                <a:spcPct val="0"/>
              </a:spcBef>
              <a:spcAft>
                <a:spcPct val="0"/>
              </a:spcAft>
            </a:pPr>
            <a:r>
              <a:rPr lang="en-US" altLang="en-US" dirty="0">
                <a:latin typeface="Calibri" panose="020F0502020204030204" pitchFamily="34" charset="0"/>
                <a:ea typeface="Calibri" panose="020F0502020204030204" pitchFamily="34" charset="0"/>
                <a:cs typeface="Giovanni-Book"/>
              </a:rPr>
              <a:t>In the Excel file, these expressions are calculated for various values of p.</a:t>
            </a:r>
            <a:endParaRPr lang="en-US" altLang="en-US" sz="3600" dirty="0">
              <a:latin typeface="Arial" panose="020B0604020202020204" pitchFamily="34" charset="0"/>
            </a:endParaRPr>
          </a:p>
        </p:txBody>
      </p:sp>
    </p:spTree>
    <p:extLst>
      <p:ext uri="{BB962C8B-B14F-4D97-AF65-F5344CB8AC3E}">
        <p14:creationId xmlns:p14="http://schemas.microsoft.com/office/powerpoint/2010/main" val="1881450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
                                            <p:txEl>
                                              <p:pRg st="0" end="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058D628-26B0-4737-B65A-0F5C9360F03D}"/>
              </a:ext>
            </a:extLst>
          </p:cNvPr>
          <p:cNvSpPr/>
          <p:nvPr/>
        </p:nvSpPr>
        <p:spPr>
          <a:xfrm>
            <a:off x="293912" y="150800"/>
            <a:ext cx="8670793" cy="5078313"/>
          </a:xfrm>
          <a:prstGeom prst="rect">
            <a:avLst/>
          </a:prstGeom>
        </p:spPr>
        <p:txBody>
          <a:bodyPr wrap="square">
            <a:spAutoFit/>
          </a:bodyPr>
          <a:lstStyle/>
          <a:p>
            <a:r>
              <a:rPr lang="en-US" sz="2000" b="1" dirty="0">
                <a:solidFill>
                  <a:srgbClr val="F38000"/>
                </a:solidFill>
                <a:latin typeface="Glypha-Bold"/>
                <a:ea typeface="Calibri" panose="020F0502020204030204" pitchFamily="34" charset="0"/>
                <a:cs typeface="Glypha-Bold"/>
              </a:rPr>
              <a:t>Problem 5.4.13v. </a:t>
            </a:r>
            <a:r>
              <a:rPr lang="en-US" sz="2000" dirty="0">
                <a:solidFill>
                  <a:srgbClr val="000000"/>
                </a:solidFill>
                <a:latin typeface="Glypha"/>
                <a:ea typeface="Calibri" panose="020F0502020204030204" pitchFamily="34" charset="0"/>
                <a:cs typeface="Glypha"/>
              </a:rPr>
              <a:t>A lawyer charges a fixed fee of $2000 or</a:t>
            </a:r>
            <a:r>
              <a:rPr lang="en-US" sz="2400" dirty="0">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rgbClr val="000000"/>
                </a:solidFill>
                <a:latin typeface="Glypha"/>
                <a:ea typeface="Calibri" panose="020F0502020204030204" pitchFamily="34" charset="0"/>
                <a:cs typeface="Glypha"/>
              </a:rPr>
              <a:t>takes a contingency fee of $8000 if she wins the case (and $0 if she</a:t>
            </a:r>
            <a:r>
              <a:rPr lang="en-US" sz="2400" dirty="0">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rgbClr val="000000"/>
                </a:solidFill>
                <a:latin typeface="Glypha"/>
                <a:ea typeface="Calibri" panose="020F0502020204030204" pitchFamily="34" charset="0"/>
                <a:cs typeface="Glypha"/>
              </a:rPr>
              <a:t>loses).</a:t>
            </a:r>
          </a:p>
          <a:p>
            <a:r>
              <a:rPr lang="en-US" sz="2000" dirty="0">
                <a:solidFill>
                  <a:srgbClr val="000000"/>
                </a:solidFill>
                <a:latin typeface="Glypha"/>
                <a:ea typeface="Calibri" panose="020F0502020204030204" pitchFamily="34" charset="0"/>
                <a:cs typeface="Glypha"/>
              </a:rPr>
              <a:t>She estimates that her probability of winning is 0.3.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r>
              <a:rPr lang="en-US" sz="2000" dirty="0">
                <a:solidFill>
                  <a:srgbClr val="000000"/>
                </a:solidFill>
                <a:latin typeface="Glypha"/>
                <a:ea typeface="Calibri" panose="020F0502020204030204" pitchFamily="34" charset="0"/>
                <a:cs typeface="Glypha"/>
              </a:rPr>
              <a:t>Determine the expectation and standard deviation of her fee if</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r>
              <a:rPr lang="en-US" sz="2000" b="1" dirty="0">
                <a:solidFill>
                  <a:srgbClr val="F38000"/>
                </a:solidFill>
                <a:latin typeface="Glypha-Bold"/>
                <a:ea typeface="Calibri" panose="020F0502020204030204" pitchFamily="34" charset="0"/>
                <a:cs typeface="Glypha-Bold"/>
              </a:rPr>
              <a:t>(a) </a:t>
            </a:r>
            <a:r>
              <a:rPr lang="en-US" sz="2000" dirty="0">
                <a:solidFill>
                  <a:srgbClr val="000000"/>
                </a:solidFill>
                <a:latin typeface="Glypha"/>
                <a:ea typeface="Calibri" panose="020F0502020204030204" pitchFamily="34" charset="0"/>
                <a:cs typeface="Glypha"/>
              </a:rPr>
              <a:t>She takes the fixed fee.</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r>
              <a:rPr lang="en-US" sz="2000" b="1" dirty="0">
                <a:solidFill>
                  <a:srgbClr val="F38000"/>
                </a:solidFill>
                <a:latin typeface="Glypha-Bold"/>
                <a:ea typeface="Calibri" panose="020F0502020204030204" pitchFamily="34" charset="0"/>
                <a:cs typeface="Glypha-Bold"/>
              </a:rPr>
              <a:t>(b) </a:t>
            </a:r>
            <a:r>
              <a:rPr lang="en-US" sz="2000" dirty="0">
                <a:solidFill>
                  <a:srgbClr val="000000"/>
                </a:solidFill>
                <a:latin typeface="Glypha"/>
                <a:ea typeface="Calibri" panose="020F0502020204030204" pitchFamily="34" charset="0"/>
                <a:cs typeface="Glypha"/>
              </a:rPr>
              <a:t>She takes the contingency fee.</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r>
              <a:rPr lang="en-US" sz="2000" b="1" dirty="0">
                <a:solidFill>
                  <a:srgbClr val="F38000"/>
                </a:solidFill>
                <a:latin typeface="Glypha-Bold"/>
                <a:ea typeface="Calibri" panose="020F0502020204030204" pitchFamily="34" charset="0"/>
                <a:cs typeface="Glypha-Bold"/>
              </a:rPr>
              <a:t>(c) </a:t>
            </a:r>
            <a:r>
              <a:rPr lang="en-US" sz="2000" dirty="0">
                <a:latin typeface="Glypha-Bold"/>
                <a:ea typeface="Calibri" panose="020F0502020204030204" pitchFamily="34" charset="0"/>
                <a:cs typeface="Glypha-Bold"/>
              </a:rPr>
              <a:t>Do you think the lawyer’s fee structure is fair? Explain</a:t>
            </a:r>
            <a:r>
              <a:rPr lang="en-US" sz="1400" dirty="0">
                <a:latin typeface="Glypha-Bold"/>
                <a:ea typeface="Calibri" panose="020F0502020204030204" pitchFamily="34" charset="0"/>
                <a:cs typeface="Glypha-Bold"/>
              </a:rPr>
              <a:t>.</a:t>
            </a:r>
          </a:p>
          <a:p>
            <a:r>
              <a:rPr lang="en-US" sz="1500" dirty="0">
                <a:latin typeface="Glypha-Bold"/>
                <a:ea typeface="Calibri" panose="020F0502020204030204" pitchFamily="34" charset="0"/>
                <a:cs typeface="Glypha-Bold"/>
              </a:rPr>
              <a:t>(a)			(b)</a:t>
            </a:r>
          </a:p>
          <a:p>
            <a:endParaRPr lang="en-US" sz="1500" dirty="0">
              <a:latin typeface="Glypha-Bold"/>
              <a:ea typeface="Calibri" panose="020F0502020204030204" pitchFamily="34" charset="0"/>
              <a:cs typeface="Times New Roman" panose="02020603050405020304" pitchFamily="18" charset="0"/>
            </a:endParaRPr>
          </a:p>
          <a:p>
            <a:endParaRPr lang="en-US" sz="1500" dirty="0">
              <a:latin typeface="Glypha-Bold"/>
              <a:ea typeface="Calibri" panose="020F0502020204030204" pitchFamily="34" charset="0"/>
              <a:cs typeface="Times New Roman" panose="02020603050405020304" pitchFamily="18" charset="0"/>
            </a:endParaRPr>
          </a:p>
          <a:p>
            <a:endParaRPr lang="en-US" sz="1500" dirty="0">
              <a:latin typeface="Glypha-Bold"/>
              <a:ea typeface="Calibri" panose="020F0502020204030204" pitchFamily="34" charset="0"/>
              <a:cs typeface="Times New Roman" panose="02020603050405020304" pitchFamily="18" charset="0"/>
            </a:endParaRPr>
          </a:p>
          <a:p>
            <a:endParaRPr lang="en-US" sz="1500" dirty="0">
              <a:latin typeface="Glypha-Bold"/>
              <a:ea typeface="Calibri" panose="020F0502020204030204" pitchFamily="34" charset="0"/>
              <a:cs typeface="Times New Roman" panose="02020603050405020304" pitchFamily="18" charset="0"/>
            </a:endParaRPr>
          </a:p>
          <a:p>
            <a:endParaRPr lang="en-US" sz="1500" dirty="0">
              <a:latin typeface="Glypha-Bold"/>
              <a:ea typeface="Calibri" panose="020F0502020204030204" pitchFamily="34" charset="0"/>
              <a:cs typeface="Times New Roman" panose="02020603050405020304" pitchFamily="18" charset="0"/>
            </a:endParaRPr>
          </a:p>
          <a:p>
            <a:endParaRPr lang="en-US" sz="1500" dirty="0">
              <a:latin typeface="Glypha-Bold"/>
              <a:ea typeface="Calibri" panose="020F0502020204030204" pitchFamily="34" charset="0"/>
              <a:cs typeface="Times New Roman" panose="02020603050405020304" pitchFamily="18" charset="0"/>
            </a:endParaRPr>
          </a:p>
          <a:p>
            <a:endParaRPr lang="en-US" sz="1500" dirty="0">
              <a:latin typeface="Glypha-Bold"/>
              <a:ea typeface="Calibri" panose="020F0502020204030204" pitchFamily="34" charset="0"/>
              <a:cs typeface="Times New Roman" panose="02020603050405020304" pitchFamily="18" charset="0"/>
            </a:endParaRPr>
          </a:p>
          <a:p>
            <a:endParaRPr lang="en-US" sz="1500" dirty="0">
              <a:latin typeface="Glypha-Bold"/>
              <a:ea typeface="Calibri" panose="020F0502020204030204" pitchFamily="34" charset="0"/>
              <a:cs typeface="Times New Roman" panose="02020603050405020304" pitchFamily="18" charset="0"/>
            </a:endParaRPr>
          </a:p>
          <a:p>
            <a:r>
              <a:rPr lang="en-US" sz="1500" dirty="0">
                <a:latin typeface="Glypha-Bold"/>
                <a:ea typeface="Calibri" panose="020F0502020204030204" pitchFamily="34" charset="0"/>
                <a:cs typeface="Times New Roman" panose="02020603050405020304" pitchFamily="18" charset="0"/>
              </a:rPr>
              <a:t>See the Excel file for the formulas of the calculations for (b).</a:t>
            </a:r>
          </a:p>
          <a:p>
            <a:r>
              <a:rPr lang="en-US" sz="1500" dirty="0">
                <a:latin typeface="Glypha-Bold"/>
                <a:ea typeface="Calibri" panose="020F0502020204030204" pitchFamily="34" charset="0"/>
                <a:cs typeface="Times New Roman" panose="02020603050405020304" pitchFamily="18" charset="0"/>
              </a:rPr>
              <a:t>(c) Yes, people generally expect higher compensation if there is risk or uncertainty.</a:t>
            </a:r>
            <a:endParaRPr lang="en-US" sz="2100"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 name="Table 1">
            <a:extLst>
              <a:ext uri="{FF2B5EF4-FFF2-40B4-BE49-F238E27FC236}">
                <a16:creationId xmlns:a16="http://schemas.microsoft.com/office/drawing/2014/main" id="{DDDD6A27-F37F-9849-8C8B-97AEEA311CC6}"/>
              </a:ext>
            </a:extLst>
          </p:cNvPr>
          <p:cNvGraphicFramePr>
            <a:graphicFrameLocks noGrp="1"/>
          </p:cNvGraphicFramePr>
          <p:nvPr/>
        </p:nvGraphicFramePr>
        <p:xfrm>
          <a:off x="567182" y="2700721"/>
          <a:ext cx="2120900" cy="774700"/>
        </p:xfrm>
        <a:graphic>
          <a:graphicData uri="http://schemas.openxmlformats.org/drawingml/2006/table">
            <a:tbl>
              <a:tblPr>
                <a:tableStyleId>{5C22544A-7EE6-4342-B048-85BDC9FD1C3A}</a:tableStyleId>
              </a:tblPr>
              <a:tblGrid>
                <a:gridCol w="927100">
                  <a:extLst>
                    <a:ext uri="{9D8B030D-6E8A-4147-A177-3AD203B41FA5}">
                      <a16:colId xmlns:a16="http://schemas.microsoft.com/office/drawing/2014/main" val="3867899095"/>
                    </a:ext>
                  </a:extLst>
                </a:gridCol>
                <a:gridCol w="495300">
                  <a:extLst>
                    <a:ext uri="{9D8B030D-6E8A-4147-A177-3AD203B41FA5}">
                      <a16:colId xmlns:a16="http://schemas.microsoft.com/office/drawing/2014/main" val="4270496153"/>
                    </a:ext>
                  </a:extLst>
                </a:gridCol>
                <a:gridCol w="698500">
                  <a:extLst>
                    <a:ext uri="{9D8B030D-6E8A-4147-A177-3AD203B41FA5}">
                      <a16:colId xmlns:a16="http://schemas.microsoft.com/office/drawing/2014/main" val="4081903242"/>
                    </a:ext>
                  </a:extLst>
                </a:gridCol>
              </a:tblGrid>
              <a:tr h="190500">
                <a:tc>
                  <a:txBody>
                    <a:bodyPr/>
                    <a:lstStyle/>
                    <a:p>
                      <a:pPr algn="ctr" fontAlgn="b"/>
                      <a:r>
                        <a:rPr lang="en-US" sz="1100" u="none" strike="noStrike" dirty="0">
                          <a:effectLst/>
                        </a:rPr>
                        <a:t>Fixed</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X</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2000</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72254752"/>
                  </a:ext>
                </a:extLst>
              </a:tr>
              <a:tr h="2032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P(X)</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effectLst/>
                        </a:rPr>
                        <a:t>1</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44945056"/>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E[X]</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2000</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68905467"/>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SD[X]</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effectLst/>
                        </a:rPr>
                        <a:t>0</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650197133"/>
                  </a:ext>
                </a:extLst>
              </a:tr>
            </a:tbl>
          </a:graphicData>
        </a:graphic>
      </p:graphicFrame>
      <p:graphicFrame>
        <p:nvGraphicFramePr>
          <p:cNvPr id="3" name="Table 2">
            <a:extLst>
              <a:ext uri="{FF2B5EF4-FFF2-40B4-BE49-F238E27FC236}">
                <a16:creationId xmlns:a16="http://schemas.microsoft.com/office/drawing/2014/main" id="{97F4C285-0122-EC4D-9EB0-10BD758C4FFB}"/>
              </a:ext>
            </a:extLst>
          </p:cNvPr>
          <p:cNvGraphicFramePr>
            <a:graphicFrameLocks noGrp="1"/>
          </p:cNvGraphicFramePr>
          <p:nvPr/>
        </p:nvGraphicFramePr>
        <p:xfrm>
          <a:off x="3346960" y="2689956"/>
          <a:ext cx="3108960" cy="1752600"/>
        </p:xfrm>
        <a:graphic>
          <a:graphicData uri="http://schemas.openxmlformats.org/drawingml/2006/table">
            <a:tbl>
              <a:tblPr>
                <a:tableStyleId>{5C22544A-7EE6-4342-B048-85BDC9FD1C3A}</a:tableStyleId>
              </a:tblPr>
              <a:tblGrid>
                <a:gridCol w="1097280">
                  <a:extLst>
                    <a:ext uri="{9D8B030D-6E8A-4147-A177-3AD203B41FA5}">
                      <a16:colId xmlns:a16="http://schemas.microsoft.com/office/drawing/2014/main" val="2159629192"/>
                    </a:ext>
                  </a:extLst>
                </a:gridCol>
                <a:gridCol w="690880">
                  <a:extLst>
                    <a:ext uri="{9D8B030D-6E8A-4147-A177-3AD203B41FA5}">
                      <a16:colId xmlns:a16="http://schemas.microsoft.com/office/drawing/2014/main" val="2910301494"/>
                    </a:ext>
                  </a:extLst>
                </a:gridCol>
                <a:gridCol w="698500">
                  <a:extLst>
                    <a:ext uri="{9D8B030D-6E8A-4147-A177-3AD203B41FA5}">
                      <a16:colId xmlns:a16="http://schemas.microsoft.com/office/drawing/2014/main" val="3851289228"/>
                    </a:ext>
                  </a:extLst>
                </a:gridCol>
                <a:gridCol w="622300">
                  <a:extLst>
                    <a:ext uri="{9D8B030D-6E8A-4147-A177-3AD203B41FA5}">
                      <a16:colId xmlns:a16="http://schemas.microsoft.com/office/drawing/2014/main" val="886434166"/>
                    </a:ext>
                  </a:extLst>
                </a:gridCol>
              </a:tblGrid>
              <a:tr h="190500">
                <a:tc>
                  <a:txBody>
                    <a:bodyPr/>
                    <a:lstStyle/>
                    <a:p>
                      <a:pPr algn="l" fontAlgn="b"/>
                      <a:r>
                        <a:rPr lang="en-US" sz="1100" u="none" strike="noStrike" dirty="0" err="1">
                          <a:effectLst/>
                        </a:rPr>
                        <a:t>Contigency</a:t>
                      </a:r>
                      <a:r>
                        <a:rPr lang="en-US" sz="1100" u="none" strike="noStrike" dirty="0">
                          <a:effectLst/>
                        </a:rPr>
                        <a:t> fee</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1" u="none" strike="noStrike" dirty="0">
                          <a:effectLst/>
                        </a:rPr>
                        <a:t>X</a:t>
                      </a:r>
                      <a:endParaRPr lang="en-US" sz="11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8000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97198958"/>
                  </a:ext>
                </a:extLst>
              </a:tr>
              <a:tr h="2032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effectLst/>
                        </a:rPr>
                        <a:t>P(X)</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0.3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0.7</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85142421"/>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2400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58120368"/>
                  </a:ext>
                </a:extLst>
              </a:tr>
              <a:tr h="2032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1" u="none" strike="noStrike" dirty="0">
                          <a:solidFill>
                            <a:schemeClr val="accent5">
                              <a:lumMod val="50000"/>
                            </a:schemeClr>
                          </a:solidFill>
                          <a:effectLst/>
                        </a:rPr>
                        <a:t>E[X]</a:t>
                      </a:r>
                      <a:endParaRPr lang="en-US" sz="1100" b="1" i="0" u="none" strike="noStrike" dirty="0">
                        <a:solidFill>
                          <a:schemeClr val="accent5">
                            <a:lumMod val="50000"/>
                          </a:schemeClr>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accent5">
                              <a:lumMod val="50000"/>
                            </a:schemeClr>
                          </a:solidFill>
                          <a:effectLst/>
                        </a:rPr>
                        <a:t>2400</a:t>
                      </a:r>
                      <a:endParaRPr lang="en-US" sz="1100" b="0" i="0" u="none" strike="noStrike">
                        <a:solidFill>
                          <a:schemeClr val="accent5">
                            <a:lumMod val="50000"/>
                          </a:schemeClr>
                        </a:solidFill>
                        <a:effectLst/>
                        <a:latin typeface="Calibri" panose="020F0502020204030204" pitchFamily="34" charset="0"/>
                      </a:endParaRPr>
                    </a:p>
                  </a:txBody>
                  <a:tcPr marL="9525" marR="9525" marT="9525" marB="0" anchor="b"/>
                </a:tc>
                <a:tc>
                  <a:txBody>
                    <a:bodyPr/>
                    <a:lstStyle/>
                    <a:p>
                      <a:pPr algn="ctr" fontAlgn="b"/>
                      <a:endParaRPr lang="en-US" sz="1100" b="0" i="0" u="none" strike="noStrike">
                        <a:solidFill>
                          <a:schemeClr val="accent5">
                            <a:lumMod val="50000"/>
                          </a:schemeClr>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43338596"/>
                  </a:ext>
                </a:extLst>
              </a:tr>
              <a:tr h="190500">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chemeClr val="accent5">
                              <a:lumMod val="50000"/>
                            </a:schemeClr>
                          </a:solidFill>
                          <a:effectLst/>
                        </a:rPr>
                        <a:t>(X-𝜇)^2</a:t>
                      </a:r>
                      <a:endParaRPr lang="en-US" sz="1100" b="0" i="0" u="none" strike="noStrike" dirty="0">
                        <a:solidFill>
                          <a:schemeClr val="accent5">
                            <a:lumMod val="50000"/>
                          </a:schemeClr>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chemeClr val="accent5">
                              <a:lumMod val="50000"/>
                            </a:schemeClr>
                          </a:solidFill>
                          <a:effectLst/>
                        </a:rPr>
                        <a:t>31360000</a:t>
                      </a:r>
                      <a:endParaRPr lang="en-US" sz="1100" b="0" i="0" u="none" strike="noStrike" dirty="0">
                        <a:solidFill>
                          <a:schemeClr val="accent5">
                            <a:lumMod val="50000"/>
                          </a:schemeClr>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chemeClr val="accent5">
                              <a:lumMod val="50000"/>
                            </a:schemeClr>
                          </a:solidFill>
                          <a:effectLst/>
                        </a:rPr>
                        <a:t>5760000</a:t>
                      </a:r>
                      <a:endParaRPr lang="en-US" sz="1100" b="0" i="0" u="none" strike="noStrike" dirty="0">
                        <a:solidFill>
                          <a:schemeClr val="accent5">
                            <a:lumMod val="50000"/>
                          </a:schemeClr>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88934327"/>
                  </a:ext>
                </a:extLst>
              </a:tr>
              <a:tr h="2032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accent5">
                              <a:lumMod val="50000"/>
                            </a:schemeClr>
                          </a:solidFill>
                          <a:effectLst/>
                        </a:rPr>
                        <a:t>P(X)</a:t>
                      </a:r>
                      <a:endParaRPr lang="en-US" sz="1100" b="0" i="0" u="none" strike="noStrike">
                        <a:solidFill>
                          <a:schemeClr val="accent5">
                            <a:lumMod val="50000"/>
                          </a:schemeClr>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chemeClr val="accent5">
                              <a:lumMod val="50000"/>
                            </a:schemeClr>
                          </a:solidFill>
                          <a:effectLst/>
                        </a:rPr>
                        <a:t>0.3</a:t>
                      </a:r>
                      <a:endParaRPr lang="en-US" sz="1100" b="0" i="0" u="none" strike="noStrike" dirty="0">
                        <a:solidFill>
                          <a:schemeClr val="accent5">
                            <a:lumMod val="50000"/>
                          </a:schemeClr>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chemeClr val="accent5">
                              <a:lumMod val="50000"/>
                            </a:schemeClr>
                          </a:solidFill>
                          <a:effectLst/>
                        </a:rPr>
                        <a:t>0.7</a:t>
                      </a:r>
                      <a:endParaRPr lang="en-US" sz="1100" b="0" i="0" u="none" strike="noStrike" dirty="0">
                        <a:solidFill>
                          <a:schemeClr val="accent5">
                            <a:lumMod val="50000"/>
                          </a:schemeClr>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22770923"/>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100" b="0" i="0" u="none" strike="noStrike">
                        <a:solidFill>
                          <a:schemeClr val="accent5">
                            <a:lumMod val="50000"/>
                          </a:schemeClr>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chemeClr val="accent5">
                              <a:lumMod val="50000"/>
                            </a:schemeClr>
                          </a:solidFill>
                          <a:effectLst/>
                        </a:rPr>
                        <a:t>9408000</a:t>
                      </a:r>
                      <a:endParaRPr lang="en-US" sz="1100" b="0" i="0" u="none" strike="noStrike" dirty="0">
                        <a:solidFill>
                          <a:schemeClr val="accent5">
                            <a:lumMod val="50000"/>
                          </a:schemeClr>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chemeClr val="accent5">
                              <a:lumMod val="50000"/>
                            </a:schemeClr>
                          </a:solidFill>
                          <a:effectLst/>
                        </a:rPr>
                        <a:t>4032000</a:t>
                      </a:r>
                      <a:endParaRPr lang="en-US" sz="1100" b="0" i="0" u="none" strike="noStrike" dirty="0">
                        <a:solidFill>
                          <a:schemeClr val="accent5">
                            <a:lumMod val="50000"/>
                          </a:schemeClr>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92565073"/>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accent5">
                              <a:lumMod val="50000"/>
                            </a:schemeClr>
                          </a:solidFill>
                          <a:effectLst/>
                        </a:rPr>
                        <a:t>V[X]</a:t>
                      </a:r>
                      <a:endParaRPr lang="en-US" sz="1100" b="0" i="0" u="none" strike="noStrike">
                        <a:solidFill>
                          <a:schemeClr val="accent5">
                            <a:lumMod val="50000"/>
                          </a:schemeClr>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chemeClr val="accent5">
                              <a:lumMod val="50000"/>
                            </a:schemeClr>
                          </a:solidFill>
                          <a:effectLst/>
                        </a:rPr>
                        <a:t>13440000</a:t>
                      </a:r>
                      <a:endParaRPr lang="en-US" sz="1100" b="0" i="0" u="none" strike="noStrike" dirty="0">
                        <a:solidFill>
                          <a:schemeClr val="accent5">
                            <a:lumMod val="50000"/>
                          </a:schemeClr>
                        </a:solidFill>
                        <a:effectLst/>
                        <a:latin typeface="Calibri" panose="020F0502020204030204" pitchFamily="34" charset="0"/>
                      </a:endParaRPr>
                    </a:p>
                  </a:txBody>
                  <a:tcPr marL="9525" marR="9525" marT="9525" marB="0" anchor="b"/>
                </a:tc>
                <a:tc>
                  <a:txBody>
                    <a:bodyPr/>
                    <a:lstStyle/>
                    <a:p>
                      <a:pPr algn="ctr" fontAlgn="b"/>
                      <a:endParaRPr lang="en-US" sz="1100" b="0" i="0" u="none" strike="noStrike" dirty="0">
                        <a:solidFill>
                          <a:schemeClr val="accent5">
                            <a:lumMod val="50000"/>
                          </a:schemeClr>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10116927"/>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1" u="none" strike="noStrike" dirty="0">
                          <a:effectLst/>
                        </a:rPr>
                        <a:t>SD[X]</a:t>
                      </a:r>
                      <a:endParaRPr lang="en-US" sz="11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3666.061</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65660969"/>
                  </a:ext>
                </a:extLst>
              </a:tr>
            </a:tbl>
          </a:graphicData>
        </a:graphic>
      </p:graphicFrame>
    </p:spTree>
    <p:extLst>
      <p:ext uri="{BB962C8B-B14F-4D97-AF65-F5344CB8AC3E}">
        <p14:creationId xmlns:p14="http://schemas.microsoft.com/office/powerpoint/2010/main" val="1629504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15" end="1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4D9B4-CD39-4943-8443-DC6DAE3E09BE}"/>
              </a:ext>
            </a:extLst>
          </p:cNvPr>
          <p:cNvSpPr>
            <a:spLocks noGrp="1"/>
          </p:cNvSpPr>
          <p:nvPr>
            <p:ph type="title"/>
          </p:nvPr>
        </p:nvSpPr>
        <p:spPr>
          <a:xfrm>
            <a:off x="436410" y="0"/>
            <a:ext cx="7886700" cy="994172"/>
          </a:xfrm>
        </p:spPr>
        <p:txBody>
          <a:bodyPr/>
          <a:lstStyle/>
          <a:p>
            <a:r>
              <a:rPr lang="en-US" dirty="0"/>
              <a:t>Properties of Variance and SD</a:t>
            </a:r>
          </a:p>
        </p:txBody>
      </p:sp>
      <p:pic>
        <p:nvPicPr>
          <p:cNvPr id="5" name="Content Placeholder 4">
            <a:extLst>
              <a:ext uri="{FF2B5EF4-FFF2-40B4-BE49-F238E27FC236}">
                <a16:creationId xmlns:a16="http://schemas.microsoft.com/office/drawing/2014/main" id="{47E2C02F-A598-4DEC-B16C-C4A01A9F68A2}"/>
              </a:ext>
            </a:extLst>
          </p:cNvPr>
          <p:cNvPicPr>
            <a:picLocks noGrp="1"/>
          </p:cNvPicPr>
          <p:nvPr>
            <p:ph idx="1"/>
          </p:nvPr>
        </p:nvPicPr>
        <p:blipFill>
          <a:blip r:embed="rId3" cstate="print"/>
          <a:srcRect/>
          <a:stretch>
            <a:fillRect/>
          </a:stretch>
        </p:blipFill>
        <p:spPr bwMode="auto">
          <a:xfrm>
            <a:off x="436410" y="1197518"/>
            <a:ext cx="3195405" cy="1060526"/>
          </a:xfrm>
          <a:prstGeom prst="rect">
            <a:avLst/>
          </a:prstGeom>
          <a:noFill/>
          <a:ln w="9525">
            <a:noFill/>
            <a:miter lim="800000"/>
            <a:headEnd/>
            <a:tailEnd/>
          </a:ln>
        </p:spPr>
      </p:pic>
      <mc:AlternateContent xmlns:mc="http://schemas.openxmlformats.org/markup-compatibility/2006" xmlns:a14="http://schemas.microsoft.com/office/drawing/2010/main">
        <mc:Choice Requires="a14">
          <p:sp>
            <p:nvSpPr>
              <p:cNvPr id="6" name="Rectangle 2">
                <a:extLst>
                  <a:ext uri="{FF2B5EF4-FFF2-40B4-BE49-F238E27FC236}">
                    <a16:creationId xmlns:a16="http://schemas.microsoft.com/office/drawing/2014/main" id="{029B256E-A9D9-4ED4-9F0D-D65C9162CA5E}"/>
                  </a:ext>
                </a:extLst>
              </p:cNvPr>
              <p:cNvSpPr>
                <a:spLocks noChangeArrowheads="1"/>
              </p:cNvSpPr>
              <p:nvPr/>
            </p:nvSpPr>
            <p:spPr bwMode="auto">
              <a:xfrm>
                <a:off x="3984442" y="2783608"/>
                <a:ext cx="4030205" cy="438582"/>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𝑆𝐷</m:t>
                      </m:r>
                      <m:d>
                        <m:dPr>
                          <m:ctrlPr>
                            <a:rPr lang="en-US" sz="2400" b="0" i="1" smtClean="0">
                              <a:latin typeface="Cambria Math" panose="02040503050406030204" pitchFamily="18" charset="0"/>
                            </a:rPr>
                          </m:ctrlPr>
                        </m:dPr>
                        <m:e>
                          <m:r>
                            <a:rPr lang="en-US" sz="2400" b="0" i="1" smtClean="0">
                              <a:latin typeface="Cambria Math" panose="02040503050406030204" pitchFamily="18" charset="0"/>
                            </a:rPr>
                            <m:t>𝑋</m:t>
                          </m:r>
                          <m:r>
                            <a:rPr lang="en-US" sz="2400" b="0" i="1" smtClean="0">
                              <a:latin typeface="Cambria Math" panose="02040503050406030204" pitchFamily="18" charset="0"/>
                            </a:rPr>
                            <m:t>+</m:t>
                          </m:r>
                          <m:r>
                            <a:rPr lang="en-US" sz="2400" b="0" i="1" smtClean="0">
                              <a:latin typeface="Cambria Math" panose="02040503050406030204" pitchFamily="18" charset="0"/>
                            </a:rPr>
                            <m:t>𝑌</m:t>
                          </m:r>
                        </m:e>
                      </m:d>
                      <m:r>
                        <a:rPr lang="en-US" sz="2400" b="0" i="1" smtClean="0">
                          <a:latin typeface="Cambria Math" panose="02040503050406030204" pitchFamily="18" charset="0"/>
                        </a:rPr>
                        <m:t>= ___________?</m:t>
                      </m:r>
                    </m:oMath>
                  </m:oMathPara>
                </a14:m>
                <a:endParaRPr lang="en-US" sz="2400" dirty="0"/>
              </a:p>
            </p:txBody>
          </p:sp>
        </mc:Choice>
        <mc:Fallback xmlns="">
          <p:sp>
            <p:nvSpPr>
              <p:cNvPr id="6" name="Rectangle 2">
                <a:extLst>
                  <a:ext uri="{FF2B5EF4-FFF2-40B4-BE49-F238E27FC236}">
                    <a16:creationId xmlns:a16="http://schemas.microsoft.com/office/drawing/2014/main" id="{029B256E-A9D9-4ED4-9F0D-D65C9162CA5E}"/>
                  </a:ext>
                </a:extLst>
              </p:cNvPr>
              <p:cNvSpPr>
                <a:spLocks noRot="1" noChangeAspect="1" noMove="1" noResize="1" noEditPoints="1" noAdjustHandles="1" noChangeArrowheads="1" noChangeShapeType="1" noTextEdit="1"/>
              </p:cNvSpPr>
              <p:nvPr/>
            </p:nvSpPr>
            <p:spPr bwMode="auto">
              <a:xfrm>
                <a:off x="3984442" y="2783608"/>
                <a:ext cx="4030205" cy="438582"/>
              </a:xfrm>
              <a:prstGeom prst="rect">
                <a:avLst/>
              </a:prstGeom>
              <a:blipFill>
                <a:blip r:embed="rId4"/>
                <a:stretch>
                  <a:fillRect b="-22222"/>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graphicFrame>
        <p:nvGraphicFramePr>
          <p:cNvPr id="7" name="Object 6">
            <a:extLst>
              <a:ext uri="{FF2B5EF4-FFF2-40B4-BE49-F238E27FC236}">
                <a16:creationId xmlns:a16="http://schemas.microsoft.com/office/drawing/2014/main" id="{65F320C5-DFC7-4170-8495-36EF71BEB8A4}"/>
              </a:ext>
            </a:extLst>
          </p:cNvPr>
          <p:cNvGraphicFramePr>
            <a:graphicFrameLocks noChangeAspect="1"/>
          </p:cNvGraphicFramePr>
          <p:nvPr/>
        </p:nvGraphicFramePr>
        <p:xfrm>
          <a:off x="4352948" y="1292147"/>
          <a:ext cx="2409902" cy="490906"/>
        </p:xfrm>
        <a:graphic>
          <a:graphicData uri="http://schemas.openxmlformats.org/presentationml/2006/ole">
            <mc:AlternateContent xmlns:mc="http://schemas.openxmlformats.org/markup-compatibility/2006">
              <mc:Choice xmlns:v="urn:schemas-microsoft-com:vml" Requires="v">
                <p:oleObj spid="_x0000_s20489" r:id="rId5" imgW="1256755" imgH="253890" progId="Equation.DSMT4">
                  <p:embed/>
                </p:oleObj>
              </mc:Choice>
              <mc:Fallback>
                <p:oleObj r:id="rId5" imgW="1256755" imgH="253890" progId="Equation.DSMT4">
                  <p:embed/>
                  <p:pic>
                    <p:nvPicPr>
                      <p:cNvPr id="7" name="Object 6">
                        <a:extLst>
                          <a:ext uri="{FF2B5EF4-FFF2-40B4-BE49-F238E27FC236}">
                            <a16:creationId xmlns:a16="http://schemas.microsoft.com/office/drawing/2014/main" id="{65F320C5-DFC7-4170-8495-36EF71BEB8A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52948" y="1292147"/>
                        <a:ext cx="2409902" cy="490906"/>
                      </a:xfrm>
                      <a:prstGeom prst="rect">
                        <a:avLst/>
                      </a:prstGeom>
                      <a:noFill/>
                    </p:spPr>
                  </p:pic>
                </p:oleObj>
              </mc:Fallback>
            </mc:AlternateContent>
          </a:graphicData>
        </a:graphic>
      </p:graphicFrame>
      <p:graphicFrame>
        <p:nvGraphicFramePr>
          <p:cNvPr id="9" name="Object 8">
            <a:extLst>
              <a:ext uri="{FF2B5EF4-FFF2-40B4-BE49-F238E27FC236}">
                <a16:creationId xmlns:a16="http://schemas.microsoft.com/office/drawing/2014/main" id="{3ABCC05F-4AE6-4F65-A3AA-69A4C569A3DE}"/>
              </a:ext>
            </a:extLst>
          </p:cNvPr>
          <p:cNvGraphicFramePr>
            <a:graphicFrameLocks noChangeAspect="1"/>
          </p:cNvGraphicFramePr>
          <p:nvPr/>
        </p:nvGraphicFramePr>
        <p:xfrm>
          <a:off x="4316271" y="1814861"/>
          <a:ext cx="2409902" cy="385584"/>
        </p:xfrm>
        <a:graphic>
          <a:graphicData uri="http://schemas.openxmlformats.org/presentationml/2006/ole">
            <mc:AlternateContent xmlns:mc="http://schemas.openxmlformats.org/markup-compatibility/2006">
              <mc:Choice xmlns:v="urn:schemas-microsoft-com:vml" Requires="v">
                <p:oleObj spid="_x0000_s20490" r:id="rId7" imgW="1269449" imgH="203112" progId="Equation.DSMT4">
                  <p:embed/>
                </p:oleObj>
              </mc:Choice>
              <mc:Fallback>
                <p:oleObj r:id="rId7" imgW="1269449" imgH="203112" progId="Equation.DSMT4">
                  <p:embed/>
                  <p:pic>
                    <p:nvPicPr>
                      <p:cNvPr id="9" name="Object 8">
                        <a:extLst>
                          <a:ext uri="{FF2B5EF4-FFF2-40B4-BE49-F238E27FC236}">
                            <a16:creationId xmlns:a16="http://schemas.microsoft.com/office/drawing/2014/main" id="{3ABCC05F-4AE6-4F65-A3AA-69A4C569A3D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316271" y="1814861"/>
                        <a:ext cx="2409902" cy="385584"/>
                      </a:xfrm>
                      <a:prstGeom prst="rect">
                        <a:avLst/>
                      </a:prstGeom>
                      <a:noFill/>
                    </p:spPr>
                  </p:pic>
                </p:oleObj>
              </mc:Fallback>
            </mc:AlternateContent>
          </a:graphicData>
        </a:graphic>
      </p:graphicFrame>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880ED7CB-8887-4B4C-BEAD-56BD90597F29}"/>
                  </a:ext>
                </a:extLst>
              </p:cNvPr>
              <p:cNvSpPr txBox="1"/>
              <p:nvPr/>
            </p:nvSpPr>
            <p:spPr>
              <a:xfrm>
                <a:off x="300782" y="3258599"/>
                <a:ext cx="8843218" cy="1927322"/>
              </a:xfrm>
              <a:prstGeom prst="rect">
                <a:avLst/>
              </a:prstGeom>
              <a:noFill/>
            </p:spPr>
            <p:txBody>
              <a:bodyPr wrap="square" rtlCol="0">
                <a:spAutoFit/>
              </a:bodyPr>
              <a:lstStyle/>
              <a:p>
                <a:r>
                  <a:rPr lang="en-US" sz="2100" b="1" dirty="0"/>
                  <a:t>Exercise 1</a:t>
                </a:r>
                <a:r>
                  <a:rPr lang="en-US" sz="2100" dirty="0"/>
                  <a:t>: put these properties in words</a:t>
                </a:r>
              </a:p>
              <a:p>
                <a:r>
                  <a:rPr lang="en-US" dirty="0"/>
                  <a:t>Scale a RV by a factor of c (could be &lt;0), then variance is scaled by a factor of c</a:t>
                </a:r>
                <a:r>
                  <a:rPr lang="en-US" baseline="30000" dirty="0"/>
                  <a:t>2</a:t>
                </a:r>
                <a:r>
                  <a:rPr lang="en-US" dirty="0"/>
                  <a:t> and the SD by |c| (note that the </a:t>
                </a:r>
                <a14:m>
                  <m:oMath xmlns:m="http://schemas.openxmlformats.org/officeDocument/2006/math">
                    <m:rad>
                      <m:radPr>
                        <m:degHide m:val="on"/>
                        <m:ctrlPr>
                          <a:rPr lang="en-US" i="1" smtClean="0">
                            <a:latin typeface="Cambria Math" panose="02040503050406030204" pitchFamily="18" charset="0"/>
                          </a:rPr>
                        </m:ctrlPr>
                      </m:radPr>
                      <m:deg/>
                      <m:e>
                        <m:sSup>
                          <m:sSupPr>
                            <m:ctrlPr>
                              <a:rPr lang="en-US" i="1" smtClean="0">
                                <a:latin typeface="Cambria Math" panose="02040503050406030204" pitchFamily="18" charset="0"/>
                              </a:rPr>
                            </m:ctrlPr>
                          </m:sSupPr>
                          <m:e>
                            <m:r>
                              <a:rPr lang="en-US" b="0" i="1" smtClean="0">
                                <a:latin typeface="Cambria Math" panose="02040503050406030204" pitchFamily="18" charset="0"/>
                              </a:rPr>
                              <m:t>𝑐</m:t>
                            </m:r>
                          </m:e>
                          <m:sup>
                            <m:r>
                              <a:rPr lang="en-US" b="0" i="1" smtClean="0">
                                <a:latin typeface="Cambria Math" panose="02040503050406030204" pitchFamily="18" charset="0"/>
                              </a:rPr>
                              <m:t>2</m:t>
                            </m:r>
                          </m:sup>
                        </m:sSup>
                      </m:e>
                    </m:rad>
                    <m:r>
                      <a:rPr lang="en-US" b="0" i="1" smtClean="0">
                        <a:latin typeface="Cambria Math" panose="02040503050406030204" pitchFamily="18" charset="0"/>
                      </a:rPr>
                      <m:t>=</m:t>
                    </m:r>
                    <m:d>
                      <m:dPr>
                        <m:begChr m:val="|"/>
                        <m:endChr m:val="|"/>
                        <m:ctrlPr>
                          <a:rPr lang="en-US" b="0" i="1" smtClean="0">
                            <a:latin typeface="Cambria Math" panose="02040503050406030204" pitchFamily="18" charset="0"/>
                          </a:rPr>
                        </m:ctrlPr>
                      </m:dPr>
                      <m:e>
                        <m:r>
                          <a:rPr lang="en-US" b="0" i="1" smtClean="0">
                            <a:latin typeface="Cambria Math" panose="02040503050406030204" pitchFamily="18" charset="0"/>
                          </a:rPr>
                          <m:t>𝑐</m:t>
                        </m:r>
                      </m:e>
                    </m:d>
                  </m:oMath>
                </a14:m>
                <a:r>
                  <a:rPr lang="en-US" dirty="0"/>
                  <a:t>).</a:t>
                </a:r>
              </a:p>
              <a:p>
                <a:r>
                  <a:rPr lang="en-US" dirty="0"/>
                  <a:t>Translation of a RV has no effect on its spread.</a:t>
                </a:r>
              </a:p>
              <a:p>
                <a:r>
                  <a:rPr lang="en-US" dirty="0"/>
                  <a:t>Given independence, the variance of a sum is the sum of the variances.</a:t>
                </a:r>
              </a:p>
              <a:p>
                <a:r>
                  <a:rPr lang="en-US" sz="2100" b="1" dirty="0"/>
                  <a:t>Exercise 2: </a:t>
                </a:r>
                <a:r>
                  <a:rPr lang="en-US" sz="2100" dirty="0"/>
                  <a:t>for property **, derive corresponding property for SD.</a:t>
                </a:r>
                <a:endParaRPr lang="en-US" sz="2100" b="1" dirty="0"/>
              </a:p>
            </p:txBody>
          </p:sp>
        </mc:Choice>
        <mc:Fallback xmlns="">
          <p:sp>
            <p:nvSpPr>
              <p:cNvPr id="10" name="TextBox 9">
                <a:extLst>
                  <a:ext uri="{FF2B5EF4-FFF2-40B4-BE49-F238E27FC236}">
                    <a16:creationId xmlns:a16="http://schemas.microsoft.com/office/drawing/2014/main" id="{880ED7CB-8887-4B4C-BEAD-56BD90597F29}"/>
                  </a:ext>
                </a:extLst>
              </p:cNvPr>
              <p:cNvSpPr txBox="1">
                <a:spLocks noRot="1" noChangeAspect="1" noMove="1" noResize="1" noEditPoints="1" noAdjustHandles="1" noChangeArrowheads="1" noChangeShapeType="1" noTextEdit="1"/>
              </p:cNvSpPr>
              <p:nvPr/>
            </p:nvSpPr>
            <p:spPr>
              <a:xfrm>
                <a:off x="300782" y="3258599"/>
                <a:ext cx="8843218" cy="1927322"/>
              </a:xfrm>
              <a:prstGeom prst="rect">
                <a:avLst/>
              </a:prstGeom>
              <a:blipFill>
                <a:blip r:embed="rId9"/>
                <a:stretch>
                  <a:fillRect l="-862" t="-1974" b="-2632"/>
                </a:stretch>
              </a:blipFill>
            </p:spPr>
            <p:txBody>
              <a:bodyPr/>
              <a:lstStyle/>
              <a:p>
                <a:r>
                  <a:rPr lang="en-US">
                    <a:noFill/>
                  </a:rPr>
                  <a:t> </a:t>
                </a:r>
              </a:p>
            </p:txBody>
          </p:sp>
        </mc:Fallback>
      </mc:AlternateContent>
      <p:sp>
        <p:nvSpPr>
          <p:cNvPr id="3" name="Rectangle 2">
            <a:extLst>
              <a:ext uri="{FF2B5EF4-FFF2-40B4-BE49-F238E27FC236}">
                <a16:creationId xmlns:a16="http://schemas.microsoft.com/office/drawing/2014/main" id="{D0FD1133-FF77-4AE5-A637-30C0FFCE7907}"/>
              </a:ext>
            </a:extLst>
          </p:cNvPr>
          <p:cNvSpPr/>
          <p:nvPr/>
        </p:nvSpPr>
        <p:spPr>
          <a:xfrm>
            <a:off x="549021" y="2315643"/>
            <a:ext cx="3926075" cy="738664"/>
          </a:xfrm>
          <a:prstGeom prst="rect">
            <a:avLst/>
          </a:prstGeom>
        </p:spPr>
        <p:txBody>
          <a:bodyPr wrap="none">
            <a:spAutoFit/>
          </a:bodyPr>
          <a:lstStyle/>
          <a:p>
            <a:r>
              <a:rPr lang="en-US" sz="2100" dirty="0"/>
              <a:t>If X and Y are independent:  </a:t>
            </a:r>
          </a:p>
          <a:p>
            <a:r>
              <a:rPr lang="en-US" sz="2100" b="1" dirty="0"/>
              <a:t> **</a:t>
            </a:r>
            <a:endParaRPr lang="en-US" sz="2100" dirty="0"/>
          </a:p>
        </p:txBody>
      </p:sp>
      <p:pic>
        <p:nvPicPr>
          <p:cNvPr id="11" name="Content Placeholder 3">
            <a:extLst>
              <a:ext uri="{FF2B5EF4-FFF2-40B4-BE49-F238E27FC236}">
                <a16:creationId xmlns:a16="http://schemas.microsoft.com/office/drawing/2014/main" id="{573D7149-0401-4398-81D1-83808232A782}"/>
              </a:ext>
            </a:extLst>
          </p:cNvPr>
          <p:cNvPicPr>
            <a:picLocks/>
          </p:cNvPicPr>
          <p:nvPr/>
        </p:nvPicPr>
        <p:blipFill rotWithShape="1">
          <a:blip r:embed="rId10" cstate="print"/>
          <a:srcRect l="5534"/>
          <a:stretch/>
        </p:blipFill>
        <p:spPr bwMode="auto">
          <a:xfrm>
            <a:off x="1043964" y="2725383"/>
            <a:ext cx="3272307" cy="619919"/>
          </a:xfrm>
          <a:prstGeom prst="rect">
            <a:avLst/>
          </a:prstGeom>
          <a:noFill/>
          <a:ln w="9525">
            <a:noFill/>
            <a:miter lim="800000"/>
            <a:headEnd/>
            <a:tailEnd/>
          </a:ln>
        </p:spPr>
      </p:pic>
      <p:sp>
        <p:nvSpPr>
          <p:cNvPr id="12" name="Rectangle 11">
            <a:extLst>
              <a:ext uri="{FF2B5EF4-FFF2-40B4-BE49-F238E27FC236}">
                <a16:creationId xmlns:a16="http://schemas.microsoft.com/office/drawing/2014/main" id="{0097B658-3B14-426C-9494-3691DD74809E}"/>
              </a:ext>
            </a:extLst>
          </p:cNvPr>
          <p:cNvSpPr/>
          <p:nvPr/>
        </p:nvSpPr>
        <p:spPr>
          <a:xfrm>
            <a:off x="552099" y="913180"/>
            <a:ext cx="3764172" cy="738664"/>
          </a:xfrm>
          <a:prstGeom prst="rect">
            <a:avLst/>
          </a:prstGeom>
        </p:spPr>
        <p:txBody>
          <a:bodyPr wrap="none">
            <a:spAutoFit/>
          </a:bodyPr>
          <a:lstStyle/>
          <a:p>
            <a:r>
              <a:rPr lang="en-US" sz="2100" dirty="0"/>
              <a:t>For any RV </a:t>
            </a:r>
            <a:r>
              <a:rPr lang="en-US" sz="2100" i="1" dirty="0"/>
              <a:t>X</a:t>
            </a:r>
            <a:r>
              <a:rPr lang="en-US" sz="2100" dirty="0"/>
              <a:t> and scalar </a:t>
            </a:r>
            <a:r>
              <a:rPr lang="en-US" sz="2100" i="1" dirty="0"/>
              <a:t>c</a:t>
            </a:r>
            <a:r>
              <a:rPr lang="en-US" sz="2100" dirty="0"/>
              <a:t>:  </a:t>
            </a:r>
          </a:p>
          <a:p>
            <a:r>
              <a:rPr lang="en-US" sz="2100" b="1" dirty="0"/>
              <a:t> *</a:t>
            </a:r>
            <a:endParaRPr lang="en-US" sz="2100" dirty="0"/>
          </a:p>
        </p:txBody>
      </p:sp>
    </p:spTree>
    <p:extLst>
      <p:ext uri="{BB962C8B-B14F-4D97-AF65-F5344CB8AC3E}">
        <p14:creationId xmlns:p14="http://schemas.microsoft.com/office/powerpoint/2010/main" val="3714020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34538-E95B-D248-9079-D436791A1CBC}"/>
              </a:ext>
            </a:extLst>
          </p:cNvPr>
          <p:cNvSpPr>
            <a:spLocks noGrp="1"/>
          </p:cNvSpPr>
          <p:nvPr>
            <p:ph type="title"/>
          </p:nvPr>
        </p:nvSpPr>
        <p:spPr>
          <a:xfrm>
            <a:off x="916350" y="0"/>
            <a:ext cx="7520940" cy="548640"/>
          </a:xfrm>
        </p:spPr>
        <p:txBody>
          <a:bodyPr/>
          <a:lstStyle/>
          <a:p>
            <a:r>
              <a:rPr lang="en-US" dirty="0"/>
              <a:t>Solution to Exercise 2</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2A8321D-27DF-7540-93D0-1F6B90A49139}"/>
                  </a:ext>
                </a:extLst>
              </p:cNvPr>
              <p:cNvSpPr>
                <a:spLocks noGrp="1"/>
              </p:cNvSpPr>
              <p:nvPr>
                <p:ph idx="1"/>
              </p:nvPr>
            </p:nvSpPr>
            <p:spPr>
              <a:xfrm>
                <a:off x="410363" y="459430"/>
                <a:ext cx="8532913" cy="4716966"/>
              </a:xfrm>
            </p:spPr>
            <p:txBody>
              <a:bodyPr>
                <a:normAutofit fontScale="92500"/>
              </a:bodyPr>
              <a:lstStyle/>
              <a:p>
                <a:r>
                  <a:rPr lang="en-US" sz="1800" b="0" dirty="0">
                    <a:latin typeface="Calibri" panose="020F0502020204030204" pitchFamily="34" charset="0"/>
                    <a:ea typeface="Calibri" panose="020F0502020204030204" pitchFamily="34" charset="0"/>
                    <a:cs typeface="Times New Roman" panose="02020603050405020304" pitchFamily="18" charset="0"/>
                  </a:rPr>
                  <a:t>Given that X and Y are independent, then **</a:t>
                </a:r>
                <a14:m>
                  <m:oMath xmlns:m="http://schemas.openxmlformats.org/officeDocument/2006/math">
                    <m:r>
                      <a:rPr lang="en-US" sz="1800" b="0" i="1" smtClean="0">
                        <a:latin typeface="Cambria Math" panose="02040503050406030204" pitchFamily="18" charset="0"/>
                        <a:ea typeface="Calibri" panose="020F0502020204030204" pitchFamily="34" charset="0"/>
                        <a:cs typeface="Times New Roman" panose="02020603050405020304" pitchFamily="18" charset="0"/>
                      </a:rPr>
                      <m:t>𝑉</m:t>
                    </m:r>
                    <m:d>
                      <m:dPr>
                        <m:ctrlPr>
                          <a:rPr lang="en-US" sz="1800" b="0" i="1" smtClean="0">
                            <a:latin typeface="Cambria Math" panose="02040503050406030204" pitchFamily="18" charset="0"/>
                            <a:ea typeface="Calibri" panose="020F0502020204030204" pitchFamily="34" charset="0"/>
                            <a:cs typeface="Times New Roman" panose="02020603050405020304" pitchFamily="18" charset="0"/>
                          </a:rPr>
                        </m:ctrlPr>
                      </m:dPr>
                      <m:e>
                        <m:r>
                          <a:rPr lang="en-US" sz="1800" b="0" i="1" smtClean="0">
                            <a:latin typeface="Cambria Math" panose="02040503050406030204" pitchFamily="18" charset="0"/>
                            <a:ea typeface="Calibri" panose="020F0502020204030204" pitchFamily="34" charset="0"/>
                            <a:cs typeface="Times New Roman" panose="02020603050405020304" pitchFamily="18" charset="0"/>
                          </a:rPr>
                          <m:t>𝑋</m:t>
                        </m:r>
                        <m:r>
                          <a:rPr lang="en-US" sz="1800" b="0" i="1" smtClean="0">
                            <a:latin typeface="Cambria Math" panose="02040503050406030204" pitchFamily="18" charset="0"/>
                            <a:ea typeface="Calibri" panose="020F0502020204030204" pitchFamily="34" charset="0"/>
                            <a:cs typeface="Times New Roman" panose="02020603050405020304" pitchFamily="18" charset="0"/>
                          </a:rPr>
                          <m:t>+</m:t>
                        </m:r>
                        <m:r>
                          <a:rPr lang="en-US" sz="1800" b="0" i="1" smtClean="0">
                            <a:latin typeface="Cambria Math" panose="02040503050406030204" pitchFamily="18" charset="0"/>
                            <a:ea typeface="Calibri" panose="020F0502020204030204" pitchFamily="34" charset="0"/>
                            <a:cs typeface="Times New Roman" panose="02020603050405020304" pitchFamily="18" charset="0"/>
                          </a:rPr>
                          <m:t>𝑌</m:t>
                        </m:r>
                      </m:e>
                    </m:d>
                    <m:r>
                      <a:rPr lang="en-US" sz="1800" b="0" i="1" smtClean="0">
                        <a:latin typeface="Cambria Math" panose="02040503050406030204" pitchFamily="18" charset="0"/>
                        <a:ea typeface="Calibri" panose="020F0502020204030204" pitchFamily="34" charset="0"/>
                        <a:cs typeface="Times New Roman" panose="02020603050405020304" pitchFamily="18" charset="0"/>
                      </a:rPr>
                      <m:t>=</m:t>
                    </m:r>
                    <m:r>
                      <a:rPr lang="en-US" sz="1800" b="0" i="1" smtClean="0">
                        <a:latin typeface="Cambria Math" panose="02040503050406030204" pitchFamily="18" charset="0"/>
                        <a:ea typeface="Calibri" panose="020F0502020204030204" pitchFamily="34" charset="0"/>
                        <a:cs typeface="Times New Roman" panose="02020603050405020304" pitchFamily="18" charset="0"/>
                      </a:rPr>
                      <m:t>𝑉</m:t>
                    </m:r>
                    <m:d>
                      <m:dPr>
                        <m:ctrlPr>
                          <a:rPr lang="en-US" sz="1800" b="0" i="1" smtClean="0">
                            <a:latin typeface="Cambria Math" panose="02040503050406030204" pitchFamily="18" charset="0"/>
                            <a:ea typeface="Calibri" panose="020F0502020204030204" pitchFamily="34" charset="0"/>
                            <a:cs typeface="Times New Roman" panose="02020603050405020304" pitchFamily="18" charset="0"/>
                          </a:rPr>
                        </m:ctrlPr>
                      </m:dPr>
                      <m:e>
                        <m:r>
                          <a:rPr lang="en-US" sz="1800" b="0" i="1" smtClean="0">
                            <a:latin typeface="Cambria Math" panose="02040503050406030204" pitchFamily="18" charset="0"/>
                            <a:ea typeface="Calibri" panose="020F0502020204030204" pitchFamily="34" charset="0"/>
                            <a:cs typeface="Times New Roman" panose="02020603050405020304" pitchFamily="18" charset="0"/>
                          </a:rPr>
                          <m:t>𝑋</m:t>
                        </m:r>
                      </m:e>
                    </m:d>
                    <m:r>
                      <a:rPr lang="en-US" sz="1800" b="0" i="1" smtClean="0">
                        <a:latin typeface="Cambria Math" panose="02040503050406030204" pitchFamily="18" charset="0"/>
                        <a:ea typeface="Calibri" panose="020F0502020204030204" pitchFamily="34" charset="0"/>
                        <a:cs typeface="Times New Roman" panose="02020603050405020304" pitchFamily="18" charset="0"/>
                      </a:rPr>
                      <m:t>+</m:t>
                    </m:r>
                    <m:r>
                      <a:rPr lang="en-US" sz="1800" b="0" i="1" smtClean="0">
                        <a:latin typeface="Cambria Math" panose="02040503050406030204" pitchFamily="18" charset="0"/>
                        <a:ea typeface="Calibri" panose="020F0502020204030204" pitchFamily="34" charset="0"/>
                        <a:cs typeface="Times New Roman" panose="02020603050405020304" pitchFamily="18" charset="0"/>
                      </a:rPr>
                      <m:t>𝑉</m:t>
                    </m:r>
                    <m:d>
                      <m:dPr>
                        <m:ctrlPr>
                          <a:rPr lang="en-US" sz="1800" b="0" i="1" smtClean="0">
                            <a:latin typeface="Cambria Math" panose="02040503050406030204" pitchFamily="18" charset="0"/>
                            <a:ea typeface="Calibri" panose="020F0502020204030204" pitchFamily="34" charset="0"/>
                            <a:cs typeface="Times New Roman" panose="02020603050405020304" pitchFamily="18" charset="0"/>
                          </a:rPr>
                        </m:ctrlPr>
                      </m:dPr>
                      <m:e>
                        <m:r>
                          <a:rPr lang="en-US" sz="1800" b="0" i="1" smtClean="0">
                            <a:latin typeface="Cambria Math" panose="02040503050406030204" pitchFamily="18" charset="0"/>
                            <a:ea typeface="Calibri" panose="020F0502020204030204" pitchFamily="34" charset="0"/>
                            <a:cs typeface="Times New Roman" panose="02020603050405020304" pitchFamily="18" charset="0"/>
                          </a:rPr>
                          <m:t>𝑌</m:t>
                        </m:r>
                      </m:e>
                    </m:d>
                  </m:oMath>
                </a14:m>
                <a:r>
                  <a:rPr lang="en-US" sz="1800" b="0" dirty="0">
                    <a:latin typeface="Calibri" panose="020F0502020204030204" pitchFamily="34" charset="0"/>
                    <a:ea typeface="Calibri" panose="020F0502020204030204" pitchFamily="34" charset="0"/>
                    <a:cs typeface="Times New Roman" panose="02020603050405020304" pitchFamily="18" charset="0"/>
                  </a:rPr>
                  <a:t>. Derive the corresponding property for standard deviation: </a:t>
                </a:r>
                <a14:m>
                  <m:oMath xmlns:m="http://schemas.openxmlformats.org/officeDocument/2006/math">
                    <m:r>
                      <a:rPr lang="en-US" sz="1800" b="0" i="1">
                        <a:latin typeface="Cambria Math" panose="02040503050406030204" pitchFamily="18" charset="0"/>
                      </a:rPr>
                      <m:t>𝑆𝐷</m:t>
                    </m:r>
                    <m:d>
                      <m:dPr>
                        <m:ctrlPr>
                          <a:rPr lang="en-US" sz="1800" b="0" i="1">
                            <a:latin typeface="Cambria Math" panose="02040503050406030204" pitchFamily="18" charset="0"/>
                          </a:rPr>
                        </m:ctrlPr>
                      </m:dPr>
                      <m:e>
                        <m:r>
                          <a:rPr lang="en-US" sz="1800" b="0" i="1">
                            <a:latin typeface="Cambria Math" panose="02040503050406030204" pitchFamily="18" charset="0"/>
                          </a:rPr>
                          <m:t>𝑋</m:t>
                        </m:r>
                        <m:r>
                          <a:rPr lang="en-US" sz="1800" b="0" i="1">
                            <a:latin typeface="Cambria Math" panose="02040503050406030204" pitchFamily="18" charset="0"/>
                          </a:rPr>
                          <m:t>+</m:t>
                        </m:r>
                        <m:r>
                          <a:rPr lang="en-US" sz="1800" b="0" i="1">
                            <a:latin typeface="Cambria Math" panose="02040503050406030204" pitchFamily="18" charset="0"/>
                          </a:rPr>
                          <m:t>𝑌</m:t>
                        </m:r>
                      </m:e>
                    </m:d>
                    <m:r>
                      <a:rPr lang="en-US" sz="1800" b="0" i="1">
                        <a:latin typeface="Cambria Math" panose="02040503050406030204" pitchFamily="18" charset="0"/>
                      </a:rPr>
                      <m:t>= ___________?</m:t>
                    </m:r>
                  </m:oMath>
                </a14:m>
                <a:endParaRPr lang="en-US" sz="1800" b="0" dirty="0">
                  <a:latin typeface="Calibri" panose="020F0502020204030204" pitchFamily="34" charset="0"/>
                  <a:ea typeface="Calibri" panose="020F0502020204030204" pitchFamily="34" charset="0"/>
                  <a:cs typeface="Times New Roman" panose="02020603050405020304" pitchFamily="18" charset="0"/>
                </a:endParaRPr>
              </a:p>
              <a:p>
                <a:pPr>
                  <a:buAutoNum type="arabicPeriod"/>
                </a:pPr>
                <a:r>
                  <a:rPr lang="en-US" sz="1800" b="0" dirty="0">
                    <a:latin typeface="Calibri" panose="020F0502020204030204" pitchFamily="34" charset="0"/>
                    <a:ea typeface="Calibri" panose="020F0502020204030204" pitchFamily="34" charset="0"/>
                    <a:cs typeface="Giovanni-Book"/>
                  </a:rPr>
                  <a:t>Start with ** and substitute in SD:</a:t>
                </a:r>
              </a:p>
              <a:p>
                <a:pPr marL="0" indent="0"/>
                <a14:m>
                  <m:oMathPara xmlns:m="http://schemas.openxmlformats.org/officeDocument/2006/math">
                    <m:oMathParaPr>
                      <m:jc m:val="centerGroup"/>
                    </m:oMathParaPr>
                    <m:oMath xmlns:m="http://schemas.openxmlformats.org/officeDocument/2006/math">
                      <m:r>
                        <a:rPr lang="en-US" sz="1800" b="0" i="1">
                          <a:latin typeface="Cambria Math" panose="02040503050406030204" pitchFamily="18" charset="0"/>
                          <a:ea typeface="Calibri" panose="020F0502020204030204" pitchFamily="34" charset="0"/>
                          <a:cs typeface="Times New Roman" panose="02020603050405020304" pitchFamily="18" charset="0"/>
                        </a:rPr>
                        <m:t>𝑉</m:t>
                      </m:r>
                      <m:d>
                        <m:dPr>
                          <m:ctrlPr>
                            <a:rPr lang="en-US" sz="1800" b="0" i="1">
                              <a:latin typeface="Cambria Math" panose="02040503050406030204" pitchFamily="18" charset="0"/>
                              <a:ea typeface="Calibri" panose="020F0502020204030204" pitchFamily="34" charset="0"/>
                              <a:cs typeface="Times New Roman" panose="02020603050405020304" pitchFamily="18" charset="0"/>
                            </a:rPr>
                          </m:ctrlPr>
                        </m:dPr>
                        <m:e>
                          <m:r>
                            <a:rPr lang="en-US" sz="1800" b="0" i="1">
                              <a:latin typeface="Cambria Math" panose="02040503050406030204" pitchFamily="18" charset="0"/>
                              <a:ea typeface="Calibri" panose="020F0502020204030204" pitchFamily="34" charset="0"/>
                              <a:cs typeface="Times New Roman" panose="02020603050405020304" pitchFamily="18" charset="0"/>
                            </a:rPr>
                            <m:t>𝑋</m:t>
                          </m:r>
                          <m:r>
                            <a:rPr lang="en-US" sz="1800" b="0" i="1">
                              <a:latin typeface="Cambria Math" panose="02040503050406030204" pitchFamily="18" charset="0"/>
                              <a:ea typeface="Calibri" panose="020F0502020204030204" pitchFamily="34" charset="0"/>
                              <a:cs typeface="Times New Roman" panose="02020603050405020304" pitchFamily="18" charset="0"/>
                            </a:rPr>
                            <m:t>+</m:t>
                          </m:r>
                          <m:r>
                            <a:rPr lang="en-US" sz="1800" b="0" i="1">
                              <a:latin typeface="Cambria Math" panose="02040503050406030204" pitchFamily="18" charset="0"/>
                              <a:ea typeface="Calibri" panose="020F0502020204030204" pitchFamily="34" charset="0"/>
                              <a:cs typeface="Times New Roman" panose="02020603050405020304" pitchFamily="18" charset="0"/>
                            </a:rPr>
                            <m:t>𝑌</m:t>
                          </m:r>
                        </m:e>
                      </m:d>
                      <m:r>
                        <a:rPr lang="en-US" sz="1800" b="0" i="1">
                          <a:latin typeface="Cambria Math" panose="02040503050406030204" pitchFamily="18" charset="0"/>
                          <a:ea typeface="Calibri" panose="020F0502020204030204" pitchFamily="34" charset="0"/>
                          <a:cs typeface="Times New Roman" panose="02020603050405020304" pitchFamily="18" charset="0"/>
                        </a:rPr>
                        <m:t>=</m:t>
                      </m:r>
                      <m:r>
                        <a:rPr lang="en-US" sz="1800" b="0" i="1">
                          <a:latin typeface="Cambria Math" panose="02040503050406030204" pitchFamily="18" charset="0"/>
                          <a:ea typeface="Calibri" panose="020F0502020204030204" pitchFamily="34" charset="0"/>
                          <a:cs typeface="Times New Roman" panose="02020603050405020304" pitchFamily="18" charset="0"/>
                        </a:rPr>
                        <m:t>𝑉</m:t>
                      </m:r>
                      <m:d>
                        <m:dPr>
                          <m:ctrlPr>
                            <a:rPr lang="en-US" sz="1800" b="0" i="1">
                              <a:latin typeface="Cambria Math" panose="02040503050406030204" pitchFamily="18" charset="0"/>
                              <a:ea typeface="Calibri" panose="020F0502020204030204" pitchFamily="34" charset="0"/>
                              <a:cs typeface="Times New Roman" panose="02020603050405020304" pitchFamily="18" charset="0"/>
                            </a:rPr>
                          </m:ctrlPr>
                        </m:dPr>
                        <m:e>
                          <m:r>
                            <a:rPr lang="en-US" sz="1800" b="0" i="1">
                              <a:latin typeface="Cambria Math" panose="02040503050406030204" pitchFamily="18" charset="0"/>
                              <a:ea typeface="Calibri" panose="020F0502020204030204" pitchFamily="34" charset="0"/>
                              <a:cs typeface="Times New Roman" panose="02020603050405020304" pitchFamily="18" charset="0"/>
                            </a:rPr>
                            <m:t>𝑋</m:t>
                          </m:r>
                        </m:e>
                      </m:d>
                      <m:r>
                        <a:rPr lang="en-US" sz="1800" b="0" i="1">
                          <a:latin typeface="Cambria Math" panose="02040503050406030204" pitchFamily="18" charset="0"/>
                          <a:ea typeface="Calibri" panose="020F0502020204030204" pitchFamily="34" charset="0"/>
                          <a:cs typeface="Times New Roman" panose="02020603050405020304" pitchFamily="18" charset="0"/>
                        </a:rPr>
                        <m:t>+</m:t>
                      </m:r>
                      <m:r>
                        <a:rPr lang="en-US" sz="1800" b="0" i="1">
                          <a:latin typeface="Cambria Math" panose="02040503050406030204" pitchFamily="18" charset="0"/>
                          <a:ea typeface="Calibri" panose="020F0502020204030204" pitchFamily="34" charset="0"/>
                          <a:cs typeface="Times New Roman" panose="02020603050405020304" pitchFamily="18" charset="0"/>
                        </a:rPr>
                        <m:t>𝑉</m:t>
                      </m:r>
                      <m:d>
                        <m:dPr>
                          <m:ctrlPr>
                            <a:rPr lang="en-US" sz="1800" b="0" i="1">
                              <a:latin typeface="Cambria Math" panose="02040503050406030204" pitchFamily="18" charset="0"/>
                              <a:ea typeface="Calibri" panose="020F0502020204030204" pitchFamily="34" charset="0"/>
                              <a:cs typeface="Times New Roman" panose="02020603050405020304" pitchFamily="18" charset="0"/>
                            </a:rPr>
                          </m:ctrlPr>
                        </m:dPr>
                        <m:e>
                          <m:r>
                            <a:rPr lang="en-US" sz="1800" b="0" i="1">
                              <a:latin typeface="Cambria Math" panose="02040503050406030204" pitchFamily="18" charset="0"/>
                              <a:ea typeface="Calibri" panose="020F0502020204030204" pitchFamily="34" charset="0"/>
                              <a:cs typeface="Times New Roman" panose="02020603050405020304" pitchFamily="18" charset="0"/>
                            </a:rPr>
                            <m:t>𝑌</m:t>
                          </m:r>
                        </m:e>
                      </m:d>
                    </m:oMath>
                  </m:oMathPara>
                </a14:m>
                <a:endParaRPr lang="en-US" sz="1800" b="0" dirty="0">
                  <a:latin typeface="Calibri" panose="020F0502020204030204" pitchFamily="34" charset="0"/>
                  <a:ea typeface="Calibri" panose="020F0502020204030204" pitchFamily="34" charset="0"/>
                  <a:cs typeface="Giovanni-Book"/>
                </a:endParaRPr>
              </a:p>
              <a:p>
                <a:pPr marL="0" indent="0"/>
                <a14:m>
                  <m:oMathPara xmlns:m="http://schemas.openxmlformats.org/officeDocument/2006/math">
                    <m:oMathParaPr>
                      <m:jc m:val="centerGroup"/>
                    </m:oMathParaPr>
                    <m:oMath xmlns:m="http://schemas.openxmlformats.org/officeDocument/2006/math">
                      <m:sSup>
                        <m:sSupPr>
                          <m:ctrlPr>
                            <a:rPr lang="en-US" sz="1800" b="0" i="1" smtClean="0">
                              <a:latin typeface="Cambria Math" panose="02040503050406030204" pitchFamily="18" charset="0"/>
                            </a:rPr>
                          </m:ctrlPr>
                        </m:sSupPr>
                        <m:e>
                          <m:d>
                            <m:dPr>
                              <m:ctrlPr>
                                <a:rPr lang="en-US" sz="1800" b="0" i="1" smtClean="0">
                                  <a:latin typeface="Cambria Math" panose="02040503050406030204" pitchFamily="18" charset="0"/>
                                </a:rPr>
                              </m:ctrlPr>
                            </m:dPr>
                            <m:e>
                              <m:r>
                                <a:rPr lang="en-US" sz="1800" b="0" i="1" smtClean="0">
                                  <a:latin typeface="Cambria Math" panose="02040503050406030204" pitchFamily="18" charset="0"/>
                                </a:rPr>
                                <m:t>𝑆𝐷</m:t>
                              </m:r>
                              <m:r>
                                <a:rPr lang="en-US" sz="1800" b="0" i="1" smtClean="0">
                                  <a:latin typeface="Cambria Math" panose="02040503050406030204" pitchFamily="18" charset="0"/>
                                </a:rPr>
                                <m:t>(</m:t>
                              </m:r>
                              <m:r>
                                <a:rPr lang="en-US" sz="1800" b="0" i="1" smtClean="0">
                                  <a:latin typeface="Cambria Math" panose="02040503050406030204" pitchFamily="18" charset="0"/>
                                </a:rPr>
                                <m:t>𝑋</m:t>
                              </m:r>
                              <m:r>
                                <a:rPr lang="en-US" sz="1800" b="0" i="1" smtClean="0">
                                  <a:latin typeface="Cambria Math" panose="02040503050406030204" pitchFamily="18" charset="0"/>
                                </a:rPr>
                                <m:t>+</m:t>
                              </m:r>
                              <m:r>
                                <a:rPr lang="en-US" sz="1800" b="0" i="1" smtClean="0">
                                  <a:latin typeface="Cambria Math" panose="02040503050406030204" pitchFamily="18" charset="0"/>
                                </a:rPr>
                                <m:t>𝑌</m:t>
                              </m:r>
                            </m:e>
                          </m:d>
                          <m:r>
                            <a:rPr lang="en-US" sz="1800" b="0" i="1" smtClean="0">
                              <a:latin typeface="Cambria Math" panose="02040503050406030204" pitchFamily="18" charset="0"/>
                            </a:rPr>
                            <m:t>)</m:t>
                          </m:r>
                        </m:e>
                        <m:sup>
                          <m:r>
                            <a:rPr lang="en-US" sz="1800" b="0" i="1" smtClean="0">
                              <a:latin typeface="Cambria Math" panose="02040503050406030204" pitchFamily="18" charset="0"/>
                            </a:rPr>
                            <m:t>2</m:t>
                          </m:r>
                        </m:sup>
                      </m:sSup>
                      <m:r>
                        <a:rPr lang="en-US" sz="1800" b="0" i="1" smtClean="0">
                          <a:latin typeface="Cambria Math" panose="02040503050406030204" pitchFamily="18" charset="0"/>
                        </a:rPr>
                        <m:t>=</m:t>
                      </m:r>
                      <m:sSup>
                        <m:sSupPr>
                          <m:ctrlPr>
                            <a:rPr lang="en-US" sz="1800" b="0" i="1">
                              <a:latin typeface="Cambria Math" panose="02040503050406030204" pitchFamily="18" charset="0"/>
                            </a:rPr>
                          </m:ctrlPr>
                        </m:sSupPr>
                        <m:e>
                          <m:d>
                            <m:dPr>
                              <m:ctrlPr>
                                <a:rPr lang="en-US" sz="1800" b="0" i="1">
                                  <a:latin typeface="Cambria Math" panose="02040503050406030204" pitchFamily="18" charset="0"/>
                                </a:rPr>
                              </m:ctrlPr>
                            </m:dPr>
                            <m:e>
                              <m:r>
                                <a:rPr lang="en-US" sz="1800" b="0" i="1">
                                  <a:latin typeface="Cambria Math" panose="02040503050406030204" pitchFamily="18" charset="0"/>
                                </a:rPr>
                                <m:t>𝑆𝐷</m:t>
                              </m:r>
                              <m:r>
                                <a:rPr lang="en-US" sz="1800" b="0" i="1">
                                  <a:latin typeface="Cambria Math" panose="02040503050406030204" pitchFamily="18" charset="0"/>
                                </a:rPr>
                                <m:t>(</m:t>
                              </m:r>
                              <m:r>
                                <a:rPr lang="en-US" sz="1800" b="0" i="1">
                                  <a:latin typeface="Cambria Math" panose="02040503050406030204" pitchFamily="18" charset="0"/>
                                </a:rPr>
                                <m:t>𝑋</m:t>
                              </m:r>
                            </m:e>
                          </m:d>
                          <m:r>
                            <a:rPr lang="en-US" sz="1800" b="0" i="1">
                              <a:latin typeface="Cambria Math" panose="02040503050406030204" pitchFamily="18" charset="0"/>
                            </a:rPr>
                            <m:t>)</m:t>
                          </m:r>
                        </m:e>
                        <m:sup>
                          <m:r>
                            <a:rPr lang="en-US" sz="1800" b="0" i="1">
                              <a:latin typeface="Cambria Math" panose="02040503050406030204" pitchFamily="18" charset="0"/>
                            </a:rPr>
                            <m:t>2</m:t>
                          </m:r>
                        </m:sup>
                      </m:sSup>
                      <m:r>
                        <a:rPr lang="en-US" sz="1800" b="0" i="1" smtClean="0">
                          <a:latin typeface="Cambria Math" panose="02040503050406030204" pitchFamily="18" charset="0"/>
                        </a:rPr>
                        <m:t>+</m:t>
                      </m:r>
                      <m:sSup>
                        <m:sSupPr>
                          <m:ctrlPr>
                            <a:rPr lang="en-US" sz="1800" b="0" i="1">
                              <a:latin typeface="Cambria Math" panose="02040503050406030204" pitchFamily="18" charset="0"/>
                            </a:rPr>
                          </m:ctrlPr>
                        </m:sSupPr>
                        <m:e>
                          <m:d>
                            <m:dPr>
                              <m:ctrlPr>
                                <a:rPr lang="en-US" sz="1800" b="0" i="1">
                                  <a:latin typeface="Cambria Math" panose="02040503050406030204" pitchFamily="18" charset="0"/>
                                </a:rPr>
                              </m:ctrlPr>
                            </m:dPr>
                            <m:e>
                              <m:r>
                                <a:rPr lang="en-US" sz="1800" b="0" i="1">
                                  <a:latin typeface="Cambria Math" panose="02040503050406030204" pitchFamily="18" charset="0"/>
                                </a:rPr>
                                <m:t>𝑆𝐷</m:t>
                              </m:r>
                              <m:r>
                                <a:rPr lang="en-US" sz="1800" b="0" i="1" smtClean="0">
                                  <a:latin typeface="Cambria Math" panose="02040503050406030204" pitchFamily="18" charset="0"/>
                                </a:rPr>
                                <m:t>(</m:t>
                              </m:r>
                              <m:r>
                                <a:rPr lang="en-US" sz="1800" b="0" i="1">
                                  <a:latin typeface="Cambria Math" panose="02040503050406030204" pitchFamily="18" charset="0"/>
                                </a:rPr>
                                <m:t>𝑌</m:t>
                              </m:r>
                            </m:e>
                          </m:d>
                          <m:r>
                            <a:rPr lang="en-US" sz="1800" b="0" i="1">
                              <a:latin typeface="Cambria Math" panose="02040503050406030204" pitchFamily="18" charset="0"/>
                            </a:rPr>
                            <m:t>)</m:t>
                          </m:r>
                        </m:e>
                        <m:sup>
                          <m:r>
                            <a:rPr lang="en-US" sz="1800" b="0" i="1">
                              <a:latin typeface="Cambria Math" panose="02040503050406030204" pitchFamily="18" charset="0"/>
                            </a:rPr>
                            <m:t>2</m:t>
                          </m:r>
                        </m:sup>
                      </m:sSup>
                    </m:oMath>
                  </m:oMathPara>
                </a14:m>
                <a:endParaRPr lang="en-US" sz="1800" b="0" dirty="0">
                  <a:latin typeface="Calibri" panose="020F0502020204030204" pitchFamily="34" charset="0"/>
                  <a:ea typeface="Calibri" panose="020F0502020204030204" pitchFamily="34" charset="0"/>
                  <a:cs typeface="Giovanni-Book"/>
                </a:endParaRPr>
              </a:p>
              <a:p>
                <a:pPr marL="0" indent="0"/>
                <a:r>
                  <a:rPr lang="en-US" sz="1800" b="0" dirty="0">
                    <a:latin typeface="Calibri" panose="020F0502020204030204" pitchFamily="34" charset="0"/>
                    <a:ea typeface="Calibri" panose="020F0502020204030204" pitchFamily="34" charset="0"/>
                    <a:cs typeface="Giovanni-Book"/>
                  </a:rPr>
                  <a:t>Note how the expression is similar to the Pythagorean Theorem.</a:t>
                </a:r>
              </a:p>
              <a:p>
                <a:pPr marL="0" indent="0"/>
                <a:r>
                  <a:rPr lang="en-US" sz="1800" b="0" dirty="0">
                    <a:latin typeface="Calibri" panose="020F0502020204030204" pitchFamily="34" charset="0"/>
                    <a:ea typeface="Calibri" panose="020F0502020204030204" pitchFamily="34" charset="0"/>
                    <a:cs typeface="Giovanni-Book"/>
                  </a:rPr>
                  <a:t>2.    Take </a:t>
                </a:r>
                <a:r>
                  <a:rPr lang="en-US" sz="1800" b="0" dirty="0">
                    <a:latin typeface="Calibri" panose="020F0502020204030204" pitchFamily="34" charset="0"/>
                    <a:ea typeface="Calibri" panose="020F0502020204030204" pitchFamily="34" charset="0"/>
                    <a:cs typeface="Giovanni-Book"/>
                    <a:sym typeface="Symbol" panose="05050102010706020507" pitchFamily="18" charset="2"/>
                  </a:rPr>
                  <a:t> </a:t>
                </a:r>
                <a:r>
                  <a:rPr lang="en-US" sz="1800" b="0" dirty="0">
                    <a:latin typeface="Calibri" panose="020F0502020204030204" pitchFamily="34" charset="0"/>
                    <a:ea typeface="Calibri" panose="020F0502020204030204" pitchFamily="34" charset="0"/>
                    <a:cs typeface="Giovanni-Book"/>
                  </a:rPr>
                  <a:t>of both sides</a:t>
                </a:r>
                <a:r>
                  <a:rPr lang="en-US" sz="1800" b="0" dirty="0">
                    <a:latin typeface="Calibri" panose="020F0502020204030204" pitchFamily="34" charset="0"/>
                    <a:ea typeface="Calibri" panose="020F0502020204030204" pitchFamily="34" charset="0"/>
                    <a:cs typeface="Times New Roman" panose="02020603050405020304" pitchFamily="18" charset="0"/>
                  </a:rPr>
                  <a:t>:</a:t>
                </a:r>
              </a:p>
              <a:p>
                <a:pPr marL="0" indent="0"/>
                <a14:m>
                  <m:oMathPara xmlns:m="http://schemas.openxmlformats.org/officeDocument/2006/math">
                    <m:oMathParaPr>
                      <m:jc m:val="centerGroup"/>
                    </m:oMathParaPr>
                    <m:oMath xmlns:m="http://schemas.openxmlformats.org/officeDocument/2006/math">
                      <m:r>
                        <a:rPr lang="en-US" sz="1800" b="0" i="1">
                          <a:latin typeface="Cambria Math" panose="02040503050406030204" pitchFamily="18" charset="0"/>
                          <a:cs typeface="Times New Roman" panose="02020603050405020304" pitchFamily="18" charset="0"/>
                        </a:rPr>
                        <m:t>𝑆𝐷</m:t>
                      </m:r>
                      <m:d>
                        <m:dPr>
                          <m:ctrlPr>
                            <a:rPr lang="en-US" sz="1800" b="0" i="1">
                              <a:latin typeface="Cambria Math" panose="02040503050406030204" pitchFamily="18" charset="0"/>
                              <a:ea typeface="Calibri" panose="020F0502020204030204" pitchFamily="34" charset="0"/>
                              <a:cs typeface="Times New Roman" panose="02020603050405020304" pitchFamily="18" charset="0"/>
                            </a:rPr>
                          </m:ctrlPr>
                        </m:dPr>
                        <m:e>
                          <m:r>
                            <a:rPr lang="en-US" sz="1800" b="0" i="1">
                              <a:latin typeface="Cambria Math" panose="02040503050406030204" pitchFamily="18" charset="0"/>
                              <a:ea typeface="Calibri" panose="020F0502020204030204" pitchFamily="34" charset="0"/>
                              <a:cs typeface="Times New Roman" panose="02020603050405020304" pitchFamily="18" charset="0"/>
                            </a:rPr>
                            <m:t>𝑋</m:t>
                          </m:r>
                          <m:r>
                            <a:rPr lang="en-US" sz="1800" b="0" i="1">
                              <a:latin typeface="Cambria Math" panose="02040503050406030204" pitchFamily="18" charset="0"/>
                              <a:ea typeface="Calibri" panose="020F0502020204030204" pitchFamily="34" charset="0"/>
                              <a:cs typeface="Times New Roman" panose="02020603050405020304" pitchFamily="18" charset="0"/>
                            </a:rPr>
                            <m:t>+</m:t>
                          </m:r>
                          <m:r>
                            <a:rPr lang="en-US" sz="1800" b="0" i="1">
                              <a:latin typeface="Cambria Math" panose="02040503050406030204" pitchFamily="18" charset="0"/>
                              <a:ea typeface="Calibri" panose="020F0502020204030204" pitchFamily="34" charset="0"/>
                              <a:cs typeface="Times New Roman" panose="02020603050405020304" pitchFamily="18" charset="0"/>
                            </a:rPr>
                            <m:t>𝑌</m:t>
                          </m:r>
                        </m:e>
                      </m:d>
                      <m:r>
                        <a:rPr lang="en-US" sz="1800" b="0" i="1">
                          <a:latin typeface="Cambria Math" panose="02040503050406030204" pitchFamily="18" charset="0"/>
                          <a:ea typeface="Calibri" panose="020F0502020204030204" pitchFamily="34" charset="0"/>
                          <a:cs typeface="Times New Roman" panose="02020603050405020304" pitchFamily="18" charset="0"/>
                        </a:rPr>
                        <m:t> =</m:t>
                      </m:r>
                      <m:rad>
                        <m:radPr>
                          <m:degHide m:val="on"/>
                          <m:ctrlPr>
                            <a:rPr lang="en-US" sz="1800" b="0" i="1">
                              <a:latin typeface="Cambria Math" panose="02040503050406030204" pitchFamily="18" charset="0"/>
                              <a:cs typeface="Times New Roman" panose="02020603050405020304" pitchFamily="18" charset="0"/>
                            </a:rPr>
                          </m:ctrlPr>
                        </m:radPr>
                        <m:deg/>
                        <m:e>
                          <m:sSup>
                            <m:sSupPr>
                              <m:ctrlPr>
                                <a:rPr lang="en-US" sz="1800" b="0" i="1">
                                  <a:latin typeface="Cambria Math" panose="02040503050406030204" pitchFamily="18" charset="0"/>
                                </a:rPr>
                              </m:ctrlPr>
                            </m:sSupPr>
                            <m:e>
                              <m:d>
                                <m:dPr>
                                  <m:ctrlPr>
                                    <a:rPr lang="en-US" sz="1800" b="0" i="1">
                                      <a:latin typeface="Cambria Math" panose="02040503050406030204" pitchFamily="18" charset="0"/>
                                    </a:rPr>
                                  </m:ctrlPr>
                                </m:dPr>
                                <m:e>
                                  <m:r>
                                    <a:rPr lang="en-US" sz="1800" b="0" i="1">
                                      <a:latin typeface="Cambria Math" panose="02040503050406030204" pitchFamily="18" charset="0"/>
                                    </a:rPr>
                                    <m:t>𝑆𝐷</m:t>
                                  </m:r>
                                  <m:r>
                                    <a:rPr lang="en-US" sz="1800" b="0" i="1">
                                      <a:latin typeface="Cambria Math" panose="02040503050406030204" pitchFamily="18" charset="0"/>
                                    </a:rPr>
                                    <m:t>(</m:t>
                                  </m:r>
                                  <m:r>
                                    <a:rPr lang="en-US" sz="1800" b="0" i="1">
                                      <a:latin typeface="Cambria Math" panose="02040503050406030204" pitchFamily="18" charset="0"/>
                                    </a:rPr>
                                    <m:t>𝑋</m:t>
                                  </m:r>
                                </m:e>
                              </m:d>
                              <m:r>
                                <a:rPr lang="en-US" sz="1800" b="0" i="1">
                                  <a:latin typeface="Cambria Math" panose="02040503050406030204" pitchFamily="18" charset="0"/>
                                </a:rPr>
                                <m:t>)</m:t>
                              </m:r>
                            </m:e>
                            <m:sup>
                              <m:r>
                                <a:rPr lang="en-US" sz="1800" b="0" i="1">
                                  <a:latin typeface="Cambria Math" panose="02040503050406030204" pitchFamily="18" charset="0"/>
                                </a:rPr>
                                <m:t>2</m:t>
                              </m:r>
                            </m:sup>
                          </m:sSup>
                          <m:r>
                            <a:rPr lang="en-US" sz="1800" b="0" i="1">
                              <a:latin typeface="Cambria Math" panose="02040503050406030204" pitchFamily="18" charset="0"/>
                            </a:rPr>
                            <m:t>+</m:t>
                          </m:r>
                          <m:sSup>
                            <m:sSupPr>
                              <m:ctrlPr>
                                <a:rPr lang="en-US" sz="1800" b="0" i="1">
                                  <a:latin typeface="Cambria Math" panose="02040503050406030204" pitchFamily="18" charset="0"/>
                                </a:rPr>
                              </m:ctrlPr>
                            </m:sSupPr>
                            <m:e>
                              <m:d>
                                <m:dPr>
                                  <m:ctrlPr>
                                    <a:rPr lang="en-US" sz="1800" b="0" i="1">
                                      <a:latin typeface="Cambria Math" panose="02040503050406030204" pitchFamily="18" charset="0"/>
                                    </a:rPr>
                                  </m:ctrlPr>
                                </m:dPr>
                                <m:e>
                                  <m:r>
                                    <a:rPr lang="en-US" sz="1800" b="0" i="1">
                                      <a:latin typeface="Cambria Math" panose="02040503050406030204" pitchFamily="18" charset="0"/>
                                    </a:rPr>
                                    <m:t>𝑆𝐷</m:t>
                                  </m:r>
                                  <m:r>
                                    <a:rPr lang="en-US" sz="1800" b="0" i="1">
                                      <a:latin typeface="Cambria Math" panose="02040503050406030204" pitchFamily="18" charset="0"/>
                                    </a:rPr>
                                    <m:t>(</m:t>
                                  </m:r>
                                  <m:r>
                                    <a:rPr lang="en-US" sz="1800" b="0" i="1">
                                      <a:latin typeface="Cambria Math" panose="02040503050406030204" pitchFamily="18" charset="0"/>
                                    </a:rPr>
                                    <m:t>𝑌</m:t>
                                  </m:r>
                                </m:e>
                              </m:d>
                              <m:r>
                                <a:rPr lang="en-US" sz="1800" b="0" i="1">
                                  <a:latin typeface="Cambria Math" panose="02040503050406030204" pitchFamily="18" charset="0"/>
                                </a:rPr>
                                <m:t>)</m:t>
                              </m:r>
                            </m:e>
                            <m:sup>
                              <m:r>
                                <a:rPr lang="en-US" sz="1800" b="0" i="1">
                                  <a:latin typeface="Cambria Math" panose="02040503050406030204" pitchFamily="18" charset="0"/>
                                </a:rPr>
                                <m:t>2</m:t>
                              </m:r>
                            </m:sup>
                          </m:sSup>
                        </m:e>
                      </m:rad>
                    </m:oMath>
                  </m:oMathPara>
                </a14:m>
                <a:endParaRPr lang="en-US" sz="1800" b="0" dirty="0">
                  <a:latin typeface="Calibri" panose="020F0502020204030204" pitchFamily="34" charset="0"/>
                  <a:ea typeface="Calibri" panose="020F0502020204030204" pitchFamily="34" charset="0"/>
                  <a:cs typeface="Times New Roman" panose="02020603050405020304" pitchFamily="18" charset="0"/>
                </a:endParaRPr>
              </a:p>
              <a:p>
                <a:r>
                  <a:rPr lang="en-US" sz="1800" b="0" dirty="0">
                    <a:latin typeface="Calibri" panose="020F0502020204030204" pitchFamily="34" charset="0"/>
                    <a:ea typeface="Calibri" panose="020F0502020204030204" pitchFamily="34" charset="0"/>
                    <a:cs typeface="Times New Roman" panose="02020603050405020304" pitchFamily="18" charset="0"/>
                  </a:rPr>
                  <a:t>The Greek letter ”sigma” 𝜎 is often used to represent the standard deviation. If there are multiple RV’s, then a subscript indicates which one is being referred to.</a:t>
                </a:r>
              </a:p>
              <a:p>
                <a:r>
                  <a:rPr lang="en-US" sz="1800" b="0" dirty="0">
                    <a:latin typeface="Calibri" panose="020F0502020204030204" pitchFamily="34" charset="0"/>
                    <a:ea typeface="Calibri" panose="020F0502020204030204" pitchFamily="34" charset="0"/>
                    <a:cs typeface="Times New Roman" panose="02020603050405020304" pitchFamily="18" charset="0"/>
                  </a:rPr>
                  <a:t>Using 𝜎, we get</a:t>
                </a:r>
              </a:p>
              <a:p>
                <a:pPr/>
                <a14:m>
                  <m:oMathPara xmlns:m="http://schemas.openxmlformats.org/officeDocument/2006/math">
                    <m:oMathParaPr>
                      <m:jc m:val="centerGroup"/>
                    </m:oMathParaPr>
                    <m:oMath xmlns:m="http://schemas.openxmlformats.org/officeDocument/2006/math">
                      <m:sSub>
                        <m:sSubPr>
                          <m:ctrlPr>
                            <a:rPr lang="en-US" sz="1800" b="0" i="1" smtClean="0">
                              <a:latin typeface="Cambria Math" panose="02040503050406030204" pitchFamily="18" charset="0"/>
                              <a:cs typeface="Times New Roman" panose="02020603050405020304" pitchFamily="18" charset="0"/>
                            </a:rPr>
                          </m:ctrlPr>
                        </m:sSubPr>
                        <m:e>
                          <m:r>
                            <a:rPr lang="en-US" sz="1800" b="0" i="1" smtClean="0">
                              <a:latin typeface="Cambria Math" panose="02040503050406030204" pitchFamily="18" charset="0"/>
                              <a:ea typeface="Cambria Math" panose="02040503050406030204" pitchFamily="18" charset="0"/>
                              <a:cs typeface="Times New Roman" panose="02020603050405020304" pitchFamily="18" charset="0"/>
                            </a:rPr>
                            <m:t>𝜎</m:t>
                          </m:r>
                        </m:e>
                        <m:sub>
                          <m:r>
                            <a:rPr lang="en-US" sz="1800" b="0" i="1" smtClean="0">
                              <a:latin typeface="Cambria Math" panose="02040503050406030204" pitchFamily="18" charset="0"/>
                              <a:cs typeface="Times New Roman" panose="02020603050405020304" pitchFamily="18" charset="0"/>
                            </a:rPr>
                            <m:t>𝑋</m:t>
                          </m:r>
                          <m:r>
                            <a:rPr lang="en-US" sz="1800" b="0" i="1" smtClean="0">
                              <a:latin typeface="Cambria Math" panose="02040503050406030204" pitchFamily="18" charset="0"/>
                              <a:cs typeface="Times New Roman" panose="02020603050405020304" pitchFamily="18" charset="0"/>
                            </a:rPr>
                            <m:t>+</m:t>
                          </m:r>
                          <m:r>
                            <a:rPr lang="en-US" sz="1800" b="0" i="1" smtClean="0">
                              <a:latin typeface="Cambria Math" panose="02040503050406030204" pitchFamily="18" charset="0"/>
                              <a:cs typeface="Times New Roman" panose="02020603050405020304" pitchFamily="18" charset="0"/>
                            </a:rPr>
                            <m:t>𝑌</m:t>
                          </m:r>
                        </m:sub>
                      </m:sSub>
                      <m:r>
                        <a:rPr lang="en-US" sz="1800" b="0" i="1" smtClean="0">
                          <a:latin typeface="Cambria Math" panose="02040503050406030204" pitchFamily="18" charset="0"/>
                          <a:cs typeface="Times New Roman" panose="02020603050405020304" pitchFamily="18" charset="0"/>
                        </a:rPr>
                        <m:t>=</m:t>
                      </m:r>
                      <m:rad>
                        <m:radPr>
                          <m:degHide m:val="on"/>
                          <m:ctrlPr>
                            <a:rPr lang="en-US" sz="1800" b="0" i="1" smtClean="0">
                              <a:latin typeface="Cambria Math" panose="02040503050406030204" pitchFamily="18" charset="0"/>
                              <a:cs typeface="Times New Roman" panose="02020603050405020304" pitchFamily="18" charset="0"/>
                            </a:rPr>
                          </m:ctrlPr>
                        </m:radPr>
                        <m:deg/>
                        <m:e>
                          <m:sSup>
                            <m:sSupPr>
                              <m:ctrlPr>
                                <a:rPr lang="en-US" sz="1800" b="0" i="1" smtClean="0">
                                  <a:latin typeface="Cambria Math" panose="02040503050406030204" pitchFamily="18" charset="0"/>
                                  <a:cs typeface="Times New Roman" panose="02020603050405020304" pitchFamily="18" charset="0"/>
                                </a:rPr>
                              </m:ctrlPr>
                            </m:sSupPr>
                            <m:e>
                              <m:sSub>
                                <m:sSubPr>
                                  <m:ctrlPr>
                                    <a:rPr lang="en-US" sz="1800" b="0" i="1">
                                      <a:latin typeface="Cambria Math" panose="02040503050406030204" pitchFamily="18" charset="0"/>
                                      <a:cs typeface="Times New Roman" panose="02020603050405020304" pitchFamily="18" charset="0"/>
                                    </a:rPr>
                                  </m:ctrlPr>
                                </m:sSubPr>
                                <m:e>
                                  <m:r>
                                    <a:rPr lang="en-US" sz="1800" b="0" i="1">
                                      <a:latin typeface="Cambria Math" panose="02040503050406030204" pitchFamily="18" charset="0"/>
                                      <a:ea typeface="Cambria Math" panose="02040503050406030204" pitchFamily="18" charset="0"/>
                                      <a:cs typeface="Times New Roman" panose="02020603050405020304" pitchFamily="18" charset="0"/>
                                    </a:rPr>
                                    <m:t>𝜎</m:t>
                                  </m:r>
                                </m:e>
                                <m:sub>
                                  <m:r>
                                    <a:rPr lang="en-US" sz="1800" b="0" i="1">
                                      <a:latin typeface="Cambria Math" panose="02040503050406030204" pitchFamily="18" charset="0"/>
                                      <a:cs typeface="Times New Roman" panose="02020603050405020304" pitchFamily="18" charset="0"/>
                                    </a:rPr>
                                    <m:t>𝑋</m:t>
                                  </m:r>
                                </m:sub>
                              </m:sSub>
                            </m:e>
                            <m:sup>
                              <m:r>
                                <a:rPr lang="en-US" sz="1800" b="0" i="1" smtClean="0">
                                  <a:latin typeface="Cambria Math" panose="02040503050406030204" pitchFamily="18" charset="0"/>
                                  <a:cs typeface="Times New Roman" panose="02020603050405020304" pitchFamily="18" charset="0"/>
                                </a:rPr>
                                <m:t>2</m:t>
                              </m:r>
                            </m:sup>
                          </m:sSup>
                          <m:r>
                            <a:rPr lang="en-US" sz="1800" b="0" i="1" smtClean="0">
                              <a:latin typeface="Cambria Math" panose="02040503050406030204" pitchFamily="18" charset="0"/>
                              <a:cs typeface="Times New Roman" panose="02020603050405020304" pitchFamily="18" charset="0"/>
                            </a:rPr>
                            <m:t>+</m:t>
                          </m:r>
                          <m:sSup>
                            <m:sSupPr>
                              <m:ctrlPr>
                                <a:rPr lang="en-US" sz="1800" b="0" i="1">
                                  <a:latin typeface="Cambria Math" panose="02040503050406030204" pitchFamily="18" charset="0"/>
                                  <a:cs typeface="Times New Roman" panose="02020603050405020304" pitchFamily="18" charset="0"/>
                                </a:rPr>
                              </m:ctrlPr>
                            </m:sSupPr>
                            <m:e>
                              <m:sSub>
                                <m:sSubPr>
                                  <m:ctrlPr>
                                    <a:rPr lang="en-US" sz="1800" b="0" i="1">
                                      <a:latin typeface="Cambria Math" panose="02040503050406030204" pitchFamily="18" charset="0"/>
                                      <a:cs typeface="Times New Roman" panose="02020603050405020304" pitchFamily="18" charset="0"/>
                                    </a:rPr>
                                  </m:ctrlPr>
                                </m:sSubPr>
                                <m:e>
                                  <m:r>
                                    <a:rPr lang="en-US" sz="1800" b="0" i="1">
                                      <a:latin typeface="Cambria Math" panose="02040503050406030204" pitchFamily="18" charset="0"/>
                                      <a:ea typeface="Cambria Math" panose="02040503050406030204" pitchFamily="18" charset="0"/>
                                      <a:cs typeface="Times New Roman" panose="02020603050405020304" pitchFamily="18" charset="0"/>
                                    </a:rPr>
                                    <m:t>𝜎</m:t>
                                  </m:r>
                                </m:e>
                                <m:sub>
                                  <m:r>
                                    <a:rPr lang="en-US" sz="1800" b="0" i="1">
                                      <a:latin typeface="Cambria Math" panose="02040503050406030204" pitchFamily="18" charset="0"/>
                                      <a:cs typeface="Times New Roman" panose="02020603050405020304" pitchFamily="18" charset="0"/>
                                    </a:rPr>
                                    <m:t>𝑌</m:t>
                                  </m:r>
                                </m:sub>
                              </m:sSub>
                            </m:e>
                            <m:sup>
                              <m:r>
                                <a:rPr lang="en-US" sz="1800" b="0" i="1">
                                  <a:latin typeface="Cambria Math" panose="02040503050406030204" pitchFamily="18" charset="0"/>
                                  <a:cs typeface="Times New Roman" panose="02020603050405020304" pitchFamily="18" charset="0"/>
                                </a:rPr>
                                <m:t>2</m:t>
                              </m:r>
                            </m:sup>
                          </m:sSup>
                        </m:e>
                      </m:rad>
                    </m:oMath>
                  </m:oMathPara>
                </a14:m>
                <a:endParaRPr lang="en-US" sz="1800" b="0" dirty="0">
                  <a:latin typeface="Calibri" panose="020F0502020204030204" pitchFamily="34" charset="0"/>
                  <a:ea typeface="Calibri" panose="020F0502020204030204" pitchFamily="34" charset="0"/>
                  <a:cs typeface="Times New Roman" panose="02020603050405020304" pitchFamily="18" charset="0"/>
                </a:endParaRPr>
              </a:p>
              <a:p>
                <a:r>
                  <a:rPr lang="en-US" sz="1800" dirty="0">
                    <a:latin typeface="Calibri" panose="020F0502020204030204" pitchFamily="34" charset="0"/>
                    <a:ea typeface="Calibri" panose="020F0502020204030204" pitchFamily="34" charset="0"/>
                    <a:cs typeface="Times New Roman" panose="02020603050405020304" pitchFamily="18" charset="0"/>
                  </a:rPr>
                  <a:t>Example</a:t>
                </a:r>
                <a:r>
                  <a:rPr lang="en-US" sz="1800" b="0" dirty="0">
                    <a:latin typeface="Calibri" panose="020F0502020204030204" pitchFamily="34" charset="0"/>
                    <a:ea typeface="Calibri" panose="020F0502020204030204" pitchFamily="34" charset="0"/>
                    <a:cs typeface="Times New Roman" panose="02020603050405020304" pitchFamily="18" charset="0"/>
                  </a:rPr>
                  <a:t>: Suppose that </a:t>
                </a:r>
                <a14:m>
                  <m:oMath xmlns:m="http://schemas.openxmlformats.org/officeDocument/2006/math">
                    <m:sSub>
                      <m:sSubPr>
                        <m:ctrlPr>
                          <a:rPr lang="en-US" sz="1800" b="0" i="1">
                            <a:latin typeface="Cambria Math" panose="02040503050406030204" pitchFamily="18" charset="0"/>
                            <a:cs typeface="Times New Roman" panose="02020603050405020304" pitchFamily="18" charset="0"/>
                          </a:rPr>
                        </m:ctrlPr>
                      </m:sSubPr>
                      <m:e>
                        <m:r>
                          <a:rPr lang="en-US" sz="1800" b="0" i="1">
                            <a:latin typeface="Cambria Math" panose="02040503050406030204" pitchFamily="18" charset="0"/>
                            <a:ea typeface="Cambria Math" panose="02040503050406030204" pitchFamily="18" charset="0"/>
                            <a:cs typeface="Times New Roman" panose="02020603050405020304" pitchFamily="18" charset="0"/>
                          </a:rPr>
                          <m:t>𝜎</m:t>
                        </m:r>
                      </m:e>
                      <m:sub>
                        <m:r>
                          <a:rPr lang="en-US" sz="1800" b="0" i="1">
                            <a:latin typeface="Cambria Math" panose="02040503050406030204" pitchFamily="18" charset="0"/>
                            <a:cs typeface="Times New Roman" panose="02020603050405020304" pitchFamily="18" charset="0"/>
                          </a:rPr>
                          <m:t>𝑋</m:t>
                        </m:r>
                      </m:sub>
                    </m:sSub>
                    <m:r>
                      <a:rPr lang="en-US" sz="1800" b="0" i="1" smtClean="0">
                        <a:latin typeface="Cambria Math" panose="02040503050406030204" pitchFamily="18" charset="0"/>
                        <a:cs typeface="Times New Roman" panose="02020603050405020304" pitchFamily="18" charset="0"/>
                      </a:rPr>
                      <m:t>=3</m:t>
                    </m:r>
                  </m:oMath>
                </a14:m>
                <a:r>
                  <a:rPr lang="en-US" sz="1800" b="0" dirty="0">
                    <a:latin typeface="Calibri" panose="020F0502020204030204" pitchFamily="34" charset="0"/>
                    <a:ea typeface="Calibri" panose="020F0502020204030204" pitchFamily="34" charset="0"/>
                    <a:cs typeface="Times New Roman" panose="02020603050405020304" pitchFamily="18" charset="0"/>
                  </a:rPr>
                  <a:t> and </a:t>
                </a:r>
                <a14:m>
                  <m:oMath xmlns:m="http://schemas.openxmlformats.org/officeDocument/2006/math">
                    <m:sSub>
                      <m:sSubPr>
                        <m:ctrlPr>
                          <a:rPr lang="en-US" sz="1800" b="0" i="1">
                            <a:latin typeface="Cambria Math" panose="02040503050406030204" pitchFamily="18" charset="0"/>
                            <a:cs typeface="Times New Roman" panose="02020603050405020304" pitchFamily="18" charset="0"/>
                          </a:rPr>
                        </m:ctrlPr>
                      </m:sSubPr>
                      <m:e>
                        <m:r>
                          <a:rPr lang="en-US" sz="1800" b="0" i="1">
                            <a:latin typeface="Cambria Math" panose="02040503050406030204" pitchFamily="18" charset="0"/>
                            <a:ea typeface="Cambria Math" panose="02040503050406030204" pitchFamily="18" charset="0"/>
                            <a:cs typeface="Times New Roman" panose="02020603050405020304" pitchFamily="18" charset="0"/>
                          </a:rPr>
                          <m:t>𝜎</m:t>
                        </m:r>
                      </m:e>
                      <m:sub>
                        <m:r>
                          <a:rPr lang="en-US" sz="1800" b="0" i="1" smtClean="0">
                            <a:latin typeface="Cambria Math" panose="02040503050406030204" pitchFamily="18" charset="0"/>
                            <a:ea typeface="Cambria Math" panose="02040503050406030204" pitchFamily="18" charset="0"/>
                            <a:cs typeface="Times New Roman" panose="02020603050405020304" pitchFamily="18" charset="0"/>
                          </a:rPr>
                          <m:t>𝑌</m:t>
                        </m:r>
                      </m:sub>
                    </m:sSub>
                    <m:r>
                      <a:rPr lang="en-US" sz="1800" b="0" i="1">
                        <a:latin typeface="Cambria Math" panose="02040503050406030204" pitchFamily="18" charset="0"/>
                        <a:cs typeface="Times New Roman" panose="02020603050405020304" pitchFamily="18" charset="0"/>
                      </a:rPr>
                      <m:t>=</m:t>
                    </m:r>
                    <m:r>
                      <a:rPr lang="en-US" sz="1800" b="0" i="1" smtClean="0">
                        <a:latin typeface="Cambria Math" panose="02040503050406030204" pitchFamily="18" charset="0"/>
                        <a:cs typeface="Times New Roman" panose="02020603050405020304" pitchFamily="18" charset="0"/>
                      </a:rPr>
                      <m:t>4</m:t>
                    </m:r>
                  </m:oMath>
                </a14:m>
                <a:r>
                  <a:rPr lang="en-US" sz="1800" b="0" dirty="0">
                    <a:latin typeface="Calibri" panose="020F0502020204030204" pitchFamily="34" charset="0"/>
                    <a:ea typeface="Calibri" panose="020F0502020204030204" pitchFamily="34" charset="0"/>
                    <a:cs typeface="Times New Roman" panose="02020603050405020304" pitchFamily="18" charset="0"/>
                  </a:rPr>
                  <a:t>, find </a:t>
                </a:r>
                <a14:m>
                  <m:oMath xmlns:m="http://schemas.openxmlformats.org/officeDocument/2006/math">
                    <m:sSub>
                      <m:sSubPr>
                        <m:ctrlPr>
                          <a:rPr lang="en-US" sz="1800" b="0" i="1">
                            <a:latin typeface="Cambria Math" panose="02040503050406030204" pitchFamily="18" charset="0"/>
                            <a:cs typeface="Times New Roman" panose="02020603050405020304" pitchFamily="18" charset="0"/>
                          </a:rPr>
                        </m:ctrlPr>
                      </m:sSubPr>
                      <m:e>
                        <m:r>
                          <a:rPr lang="en-US" sz="1800" b="0" i="1">
                            <a:latin typeface="Cambria Math" panose="02040503050406030204" pitchFamily="18" charset="0"/>
                            <a:ea typeface="Cambria Math" panose="02040503050406030204" pitchFamily="18" charset="0"/>
                            <a:cs typeface="Times New Roman" panose="02020603050405020304" pitchFamily="18" charset="0"/>
                          </a:rPr>
                          <m:t>𝜎</m:t>
                        </m:r>
                      </m:e>
                      <m:sub>
                        <m:r>
                          <a:rPr lang="en-US" sz="1800" b="0" i="1">
                            <a:latin typeface="Cambria Math" panose="02040503050406030204" pitchFamily="18" charset="0"/>
                            <a:cs typeface="Times New Roman" panose="02020603050405020304" pitchFamily="18" charset="0"/>
                          </a:rPr>
                          <m:t>𝑋</m:t>
                        </m:r>
                        <m:r>
                          <a:rPr lang="en-US" sz="1800" b="0" i="1">
                            <a:latin typeface="Cambria Math" panose="02040503050406030204" pitchFamily="18" charset="0"/>
                            <a:cs typeface="Times New Roman" panose="02020603050405020304" pitchFamily="18" charset="0"/>
                          </a:rPr>
                          <m:t>+</m:t>
                        </m:r>
                        <m:r>
                          <a:rPr lang="en-US" sz="1800" b="0" i="1">
                            <a:latin typeface="Cambria Math" panose="02040503050406030204" pitchFamily="18" charset="0"/>
                            <a:cs typeface="Times New Roman" panose="02020603050405020304" pitchFamily="18" charset="0"/>
                          </a:rPr>
                          <m:t>𝑌</m:t>
                        </m:r>
                      </m:sub>
                    </m:sSub>
                  </m:oMath>
                </a14:m>
                <a:r>
                  <a:rPr lang="en-US" sz="1800" b="0" dirty="0">
                    <a:latin typeface="Calibri" panose="020F0502020204030204" pitchFamily="34" charset="0"/>
                    <a:ea typeface="Calibri" panose="020F0502020204030204" pitchFamily="34" charset="0"/>
                    <a:cs typeface="Times New Roman" panose="02020603050405020304" pitchFamily="18" charset="0"/>
                  </a:rPr>
                  <a:t>.</a:t>
                </a:r>
              </a:p>
              <a:p>
                <a:r>
                  <a:rPr lang="en-US" sz="1800" dirty="0">
                    <a:latin typeface="Calibri" panose="020F0502020204030204" pitchFamily="34" charset="0"/>
                    <a:ea typeface="Calibri" panose="020F0502020204030204" pitchFamily="34" charset="0"/>
                    <a:cs typeface="Times New Roman" panose="02020603050405020304" pitchFamily="18" charset="0"/>
                  </a:rPr>
                  <a:t>Solution</a:t>
                </a:r>
                <a:r>
                  <a:rPr lang="en-US" sz="1800" b="0" dirty="0">
                    <a:latin typeface="Calibri" panose="020F0502020204030204" pitchFamily="34" charset="0"/>
                    <a:ea typeface="Calibri" panose="020F0502020204030204" pitchFamily="34" charset="0"/>
                    <a:cs typeface="Times New Roman" panose="02020603050405020304" pitchFamily="18" charset="0"/>
                  </a:rPr>
                  <a:t>: </a:t>
                </a:r>
                <a14:m>
                  <m:oMath xmlns:m="http://schemas.openxmlformats.org/officeDocument/2006/math">
                    <m:sSub>
                      <m:sSubPr>
                        <m:ctrlPr>
                          <a:rPr lang="en-US" sz="1800" b="0" i="1">
                            <a:latin typeface="Cambria Math" panose="02040503050406030204" pitchFamily="18" charset="0"/>
                            <a:cs typeface="Times New Roman" panose="02020603050405020304" pitchFamily="18" charset="0"/>
                          </a:rPr>
                        </m:ctrlPr>
                      </m:sSubPr>
                      <m:e>
                        <m:r>
                          <a:rPr lang="en-US" sz="1800" b="0" i="1">
                            <a:latin typeface="Cambria Math" panose="02040503050406030204" pitchFamily="18" charset="0"/>
                            <a:ea typeface="Cambria Math" panose="02040503050406030204" pitchFamily="18" charset="0"/>
                            <a:cs typeface="Times New Roman" panose="02020603050405020304" pitchFamily="18" charset="0"/>
                          </a:rPr>
                          <m:t>𝜎</m:t>
                        </m:r>
                      </m:e>
                      <m:sub>
                        <m:r>
                          <a:rPr lang="en-US" sz="1800" b="0" i="1">
                            <a:latin typeface="Cambria Math" panose="02040503050406030204" pitchFamily="18" charset="0"/>
                            <a:cs typeface="Times New Roman" panose="02020603050405020304" pitchFamily="18" charset="0"/>
                          </a:rPr>
                          <m:t>𝑋</m:t>
                        </m:r>
                        <m:r>
                          <a:rPr lang="en-US" sz="1800" b="0" i="1">
                            <a:latin typeface="Cambria Math" panose="02040503050406030204" pitchFamily="18" charset="0"/>
                            <a:cs typeface="Times New Roman" panose="02020603050405020304" pitchFamily="18" charset="0"/>
                          </a:rPr>
                          <m:t>+</m:t>
                        </m:r>
                        <m:r>
                          <a:rPr lang="en-US" sz="1800" b="0" i="1">
                            <a:latin typeface="Cambria Math" panose="02040503050406030204" pitchFamily="18" charset="0"/>
                            <a:cs typeface="Times New Roman" panose="02020603050405020304" pitchFamily="18" charset="0"/>
                          </a:rPr>
                          <m:t>𝑌</m:t>
                        </m:r>
                      </m:sub>
                    </m:sSub>
                    <m:r>
                      <a:rPr lang="en-US" sz="1800" b="0" i="1">
                        <a:latin typeface="Cambria Math" panose="02040503050406030204" pitchFamily="18" charset="0"/>
                        <a:cs typeface="Times New Roman" panose="02020603050405020304" pitchFamily="18" charset="0"/>
                      </a:rPr>
                      <m:t>=</m:t>
                    </m:r>
                    <m:rad>
                      <m:radPr>
                        <m:degHide m:val="on"/>
                        <m:ctrlPr>
                          <a:rPr lang="en-US" sz="1800" b="0" i="1">
                            <a:latin typeface="Cambria Math" panose="02040503050406030204" pitchFamily="18" charset="0"/>
                            <a:cs typeface="Times New Roman" panose="02020603050405020304" pitchFamily="18" charset="0"/>
                          </a:rPr>
                        </m:ctrlPr>
                      </m:radPr>
                      <m:deg/>
                      <m:e>
                        <m:sSup>
                          <m:sSupPr>
                            <m:ctrlPr>
                              <a:rPr lang="en-US" sz="1800" b="0" i="1">
                                <a:latin typeface="Cambria Math" panose="02040503050406030204" pitchFamily="18" charset="0"/>
                                <a:cs typeface="Times New Roman" panose="02020603050405020304" pitchFamily="18" charset="0"/>
                              </a:rPr>
                            </m:ctrlPr>
                          </m:sSupPr>
                          <m:e>
                            <m:sSub>
                              <m:sSubPr>
                                <m:ctrlPr>
                                  <a:rPr lang="en-US" sz="1800" b="0" i="1">
                                    <a:latin typeface="Cambria Math" panose="02040503050406030204" pitchFamily="18" charset="0"/>
                                    <a:cs typeface="Times New Roman" panose="02020603050405020304" pitchFamily="18" charset="0"/>
                                  </a:rPr>
                                </m:ctrlPr>
                              </m:sSubPr>
                              <m:e>
                                <m:r>
                                  <a:rPr lang="en-US" sz="1800" b="0" i="1">
                                    <a:latin typeface="Cambria Math" panose="02040503050406030204" pitchFamily="18" charset="0"/>
                                    <a:ea typeface="Cambria Math" panose="02040503050406030204" pitchFamily="18" charset="0"/>
                                    <a:cs typeface="Times New Roman" panose="02020603050405020304" pitchFamily="18" charset="0"/>
                                  </a:rPr>
                                  <m:t>𝜎</m:t>
                                </m:r>
                              </m:e>
                              <m:sub>
                                <m:r>
                                  <a:rPr lang="en-US" sz="1800" b="0" i="1">
                                    <a:latin typeface="Cambria Math" panose="02040503050406030204" pitchFamily="18" charset="0"/>
                                    <a:cs typeface="Times New Roman" panose="02020603050405020304" pitchFamily="18" charset="0"/>
                                  </a:rPr>
                                  <m:t>𝑋</m:t>
                                </m:r>
                              </m:sub>
                            </m:sSub>
                          </m:e>
                          <m:sup>
                            <m:r>
                              <a:rPr lang="en-US" sz="1800" b="0" i="1">
                                <a:latin typeface="Cambria Math" panose="02040503050406030204" pitchFamily="18" charset="0"/>
                                <a:cs typeface="Times New Roman" panose="02020603050405020304" pitchFamily="18" charset="0"/>
                              </a:rPr>
                              <m:t>2</m:t>
                            </m:r>
                          </m:sup>
                        </m:sSup>
                        <m:r>
                          <a:rPr lang="en-US" sz="1800" b="0" i="1">
                            <a:latin typeface="Cambria Math" panose="02040503050406030204" pitchFamily="18" charset="0"/>
                            <a:cs typeface="Times New Roman" panose="02020603050405020304" pitchFamily="18" charset="0"/>
                          </a:rPr>
                          <m:t>+</m:t>
                        </m:r>
                        <m:sSup>
                          <m:sSupPr>
                            <m:ctrlPr>
                              <a:rPr lang="en-US" sz="1800" b="0" i="1">
                                <a:latin typeface="Cambria Math" panose="02040503050406030204" pitchFamily="18" charset="0"/>
                                <a:cs typeface="Times New Roman" panose="02020603050405020304" pitchFamily="18" charset="0"/>
                              </a:rPr>
                            </m:ctrlPr>
                          </m:sSupPr>
                          <m:e>
                            <m:sSub>
                              <m:sSubPr>
                                <m:ctrlPr>
                                  <a:rPr lang="en-US" sz="1800" b="0" i="1">
                                    <a:latin typeface="Cambria Math" panose="02040503050406030204" pitchFamily="18" charset="0"/>
                                    <a:cs typeface="Times New Roman" panose="02020603050405020304" pitchFamily="18" charset="0"/>
                                  </a:rPr>
                                </m:ctrlPr>
                              </m:sSubPr>
                              <m:e>
                                <m:r>
                                  <a:rPr lang="en-US" sz="1800" b="0" i="1">
                                    <a:latin typeface="Cambria Math" panose="02040503050406030204" pitchFamily="18" charset="0"/>
                                    <a:ea typeface="Cambria Math" panose="02040503050406030204" pitchFamily="18" charset="0"/>
                                    <a:cs typeface="Times New Roman" panose="02020603050405020304" pitchFamily="18" charset="0"/>
                                  </a:rPr>
                                  <m:t>𝜎</m:t>
                                </m:r>
                              </m:e>
                              <m:sub>
                                <m:r>
                                  <a:rPr lang="en-US" sz="1800" b="0" i="1">
                                    <a:latin typeface="Cambria Math" panose="02040503050406030204" pitchFamily="18" charset="0"/>
                                    <a:cs typeface="Times New Roman" panose="02020603050405020304" pitchFamily="18" charset="0"/>
                                  </a:rPr>
                                  <m:t>𝑌</m:t>
                                </m:r>
                              </m:sub>
                            </m:sSub>
                          </m:e>
                          <m:sup>
                            <m:r>
                              <a:rPr lang="en-US" sz="1800" b="0" i="1">
                                <a:latin typeface="Cambria Math" panose="02040503050406030204" pitchFamily="18" charset="0"/>
                                <a:cs typeface="Times New Roman" panose="02020603050405020304" pitchFamily="18" charset="0"/>
                              </a:rPr>
                              <m:t>2</m:t>
                            </m:r>
                          </m:sup>
                        </m:sSup>
                      </m:e>
                    </m:rad>
                    <m:r>
                      <a:rPr lang="en-US" sz="1800" b="0" i="1" smtClean="0">
                        <a:latin typeface="Cambria Math" panose="02040503050406030204" pitchFamily="18" charset="0"/>
                        <a:cs typeface="Times New Roman" panose="02020603050405020304" pitchFamily="18" charset="0"/>
                      </a:rPr>
                      <m:t>=</m:t>
                    </m:r>
                    <m:rad>
                      <m:radPr>
                        <m:degHide m:val="on"/>
                        <m:ctrlPr>
                          <a:rPr lang="en-US" sz="1800" b="0" i="1">
                            <a:latin typeface="Cambria Math" panose="02040503050406030204" pitchFamily="18" charset="0"/>
                            <a:cs typeface="Times New Roman" panose="02020603050405020304" pitchFamily="18" charset="0"/>
                          </a:rPr>
                        </m:ctrlPr>
                      </m:radPr>
                      <m:deg/>
                      <m:e>
                        <m:sSup>
                          <m:sSupPr>
                            <m:ctrlPr>
                              <a:rPr lang="en-US" sz="1800" b="0" i="1">
                                <a:latin typeface="Cambria Math" panose="02040503050406030204" pitchFamily="18" charset="0"/>
                                <a:cs typeface="Times New Roman" panose="02020603050405020304" pitchFamily="18" charset="0"/>
                              </a:rPr>
                            </m:ctrlPr>
                          </m:sSupPr>
                          <m:e>
                            <m:r>
                              <a:rPr lang="en-US" sz="1800" b="0" i="1" smtClean="0">
                                <a:latin typeface="Cambria Math" panose="02040503050406030204" pitchFamily="18" charset="0"/>
                                <a:cs typeface="Times New Roman" panose="02020603050405020304" pitchFamily="18" charset="0"/>
                              </a:rPr>
                              <m:t>3</m:t>
                            </m:r>
                          </m:e>
                          <m:sup>
                            <m:r>
                              <a:rPr lang="en-US" sz="1800" b="0" i="1">
                                <a:latin typeface="Cambria Math" panose="02040503050406030204" pitchFamily="18" charset="0"/>
                                <a:cs typeface="Times New Roman" panose="02020603050405020304" pitchFamily="18" charset="0"/>
                              </a:rPr>
                              <m:t>2</m:t>
                            </m:r>
                          </m:sup>
                        </m:sSup>
                        <m:r>
                          <a:rPr lang="en-US" sz="1800" b="0" i="1">
                            <a:latin typeface="Cambria Math" panose="02040503050406030204" pitchFamily="18" charset="0"/>
                            <a:cs typeface="Times New Roman" panose="02020603050405020304" pitchFamily="18" charset="0"/>
                          </a:rPr>
                          <m:t>+</m:t>
                        </m:r>
                        <m:sSup>
                          <m:sSupPr>
                            <m:ctrlPr>
                              <a:rPr lang="en-US" sz="1800" b="0" i="1">
                                <a:latin typeface="Cambria Math" panose="02040503050406030204" pitchFamily="18" charset="0"/>
                                <a:cs typeface="Times New Roman" panose="02020603050405020304" pitchFamily="18" charset="0"/>
                              </a:rPr>
                            </m:ctrlPr>
                          </m:sSupPr>
                          <m:e>
                            <m:r>
                              <a:rPr lang="en-US" sz="1800" b="0" i="1" smtClean="0">
                                <a:latin typeface="Cambria Math" panose="02040503050406030204" pitchFamily="18" charset="0"/>
                                <a:cs typeface="Times New Roman" panose="02020603050405020304" pitchFamily="18" charset="0"/>
                              </a:rPr>
                              <m:t>4</m:t>
                            </m:r>
                          </m:e>
                          <m:sup>
                            <m:r>
                              <a:rPr lang="en-US" sz="1800" b="0" i="1">
                                <a:latin typeface="Cambria Math" panose="02040503050406030204" pitchFamily="18" charset="0"/>
                                <a:cs typeface="Times New Roman" panose="02020603050405020304" pitchFamily="18" charset="0"/>
                              </a:rPr>
                              <m:t>2</m:t>
                            </m:r>
                          </m:sup>
                        </m:sSup>
                      </m:e>
                    </m:rad>
                    <m:r>
                      <a:rPr lang="en-US" sz="1800" b="0" i="1" smtClean="0">
                        <a:latin typeface="Cambria Math" panose="02040503050406030204" pitchFamily="18" charset="0"/>
                        <a:cs typeface="Times New Roman" panose="02020603050405020304" pitchFamily="18" charset="0"/>
                      </a:rPr>
                      <m:t>=5</m:t>
                    </m:r>
                  </m:oMath>
                </a14:m>
                <a:r>
                  <a:rPr lang="en-US" sz="1800" b="0" dirty="0">
                    <a:latin typeface="Calibri" panose="020F0502020204030204" pitchFamily="34" charset="0"/>
                    <a:ea typeface="Calibri" panose="020F0502020204030204" pitchFamily="34" charset="0"/>
                    <a:cs typeface="Times New Roman" panose="02020603050405020304" pitchFamily="18" charset="0"/>
                  </a:rPr>
                  <a:t> (this is famous 3,4,5 triple from trigonometry.</a:t>
                </a:r>
              </a:p>
            </p:txBody>
          </p:sp>
        </mc:Choice>
        <mc:Fallback xmlns="">
          <p:sp>
            <p:nvSpPr>
              <p:cNvPr id="3" name="Content Placeholder 2">
                <a:extLst>
                  <a:ext uri="{FF2B5EF4-FFF2-40B4-BE49-F238E27FC236}">
                    <a16:creationId xmlns:a16="http://schemas.microsoft.com/office/drawing/2014/main" id="{A2A8321D-27DF-7540-93D0-1F6B90A49139}"/>
                  </a:ext>
                </a:extLst>
              </p:cNvPr>
              <p:cNvSpPr>
                <a:spLocks noGrp="1" noRot="1" noChangeAspect="1" noMove="1" noResize="1" noEditPoints="1" noAdjustHandles="1" noChangeArrowheads="1" noChangeShapeType="1" noTextEdit="1"/>
              </p:cNvSpPr>
              <p:nvPr>
                <p:ph idx="1"/>
              </p:nvPr>
            </p:nvSpPr>
            <p:spPr>
              <a:xfrm>
                <a:off x="410363" y="459430"/>
                <a:ext cx="8532913" cy="4716966"/>
              </a:xfrm>
              <a:blipFill>
                <a:blip r:embed="rId2"/>
                <a:stretch>
                  <a:fillRect l="-446" t="-538"/>
                </a:stretch>
              </a:blipFill>
            </p:spPr>
            <p:txBody>
              <a:bodyPr/>
              <a:lstStyle/>
              <a:p>
                <a:r>
                  <a:rPr lang="en-US">
                    <a:noFill/>
                  </a:rPr>
                  <a:t> </a:t>
                </a:r>
              </a:p>
            </p:txBody>
          </p:sp>
        </mc:Fallback>
      </mc:AlternateContent>
    </p:spTree>
    <p:extLst>
      <p:ext uri="{BB962C8B-B14F-4D97-AF65-F5344CB8AC3E}">
        <p14:creationId xmlns:p14="http://schemas.microsoft.com/office/powerpoint/2010/main" val="2384408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8046CFD-1510-42F8-B3E5-DCA53E94F613}"/>
              </a:ext>
            </a:extLst>
          </p:cNvPr>
          <p:cNvSpPr/>
          <p:nvPr/>
        </p:nvSpPr>
        <p:spPr>
          <a:xfrm>
            <a:off x="201930" y="1083577"/>
            <a:ext cx="8763000" cy="2677656"/>
          </a:xfrm>
          <a:prstGeom prst="rect">
            <a:avLst/>
          </a:prstGeom>
        </p:spPr>
        <p:txBody>
          <a:bodyPr wrap="square">
            <a:spAutoFit/>
          </a:bodyPr>
          <a:lstStyle/>
          <a:p>
            <a:r>
              <a:rPr lang="en-US" sz="2400" b="1" dirty="0">
                <a:solidFill>
                  <a:srgbClr val="F38000"/>
                </a:solidFill>
                <a:latin typeface="Glypha-Bold"/>
                <a:ea typeface="Calibri" panose="020F0502020204030204" pitchFamily="34" charset="0"/>
                <a:cs typeface="Glypha-Bold"/>
              </a:rPr>
              <a:t>5.4.7v. </a:t>
            </a:r>
            <a:r>
              <a:rPr lang="en-US" sz="2400" dirty="0">
                <a:solidFill>
                  <a:srgbClr val="000000"/>
                </a:solidFill>
                <a:latin typeface="Glypha"/>
                <a:ea typeface="Calibri" panose="020F0502020204030204" pitchFamily="34" charset="0"/>
                <a:cs typeface="Glypha"/>
              </a:rPr>
              <a:t>If </a:t>
            </a:r>
            <a:r>
              <a:rPr lang="en-US" sz="2400" dirty="0">
                <a:solidFill>
                  <a:srgbClr val="000000"/>
                </a:solidFill>
                <a:latin typeface="Giovanni-Book"/>
                <a:ea typeface="Calibri" panose="020F0502020204030204" pitchFamily="34" charset="0"/>
                <a:cs typeface="Giovanni-Book"/>
              </a:rPr>
              <a:t>SD</a:t>
            </a:r>
            <a:r>
              <a:rPr lang="en-US" sz="2400" dirty="0">
                <a:solidFill>
                  <a:srgbClr val="000000"/>
                </a:solidFill>
                <a:latin typeface="MTMI"/>
                <a:ea typeface="Calibri" panose="020F0502020204030204" pitchFamily="34" charset="0"/>
                <a:cs typeface="MTMI"/>
              </a:rPr>
              <a:t>(</a:t>
            </a:r>
            <a:r>
              <a:rPr lang="en-US" sz="2400" i="1" dirty="0">
                <a:solidFill>
                  <a:srgbClr val="000000"/>
                </a:solidFill>
                <a:latin typeface="Giovanni-BookItalic"/>
                <a:ea typeface="Calibri" panose="020F0502020204030204" pitchFamily="34" charset="0"/>
                <a:cs typeface="Giovanni-BookItalic"/>
              </a:rPr>
              <a:t>X</a:t>
            </a:r>
            <a:r>
              <a:rPr lang="en-US" sz="2400" dirty="0">
                <a:solidFill>
                  <a:srgbClr val="000000"/>
                </a:solidFill>
                <a:latin typeface="MTMI"/>
                <a:ea typeface="Calibri" panose="020F0502020204030204" pitchFamily="34" charset="0"/>
                <a:cs typeface="MTMI"/>
              </a:rPr>
              <a:t>) </a:t>
            </a:r>
            <a:r>
              <a:rPr lang="en-US" sz="2400" dirty="0">
                <a:solidFill>
                  <a:srgbClr val="000000"/>
                </a:solidFill>
                <a:latin typeface="MTSYN"/>
                <a:ea typeface="Calibri" panose="020F0502020204030204" pitchFamily="34" charset="0"/>
                <a:cs typeface="MTSYN"/>
              </a:rPr>
              <a:t>= </a:t>
            </a:r>
            <a:r>
              <a:rPr lang="en-US" sz="2400" dirty="0">
                <a:solidFill>
                  <a:srgbClr val="000000"/>
                </a:solidFill>
                <a:latin typeface="Giovanni-Book"/>
                <a:ea typeface="Calibri" panose="020F0502020204030204" pitchFamily="34" charset="0"/>
                <a:cs typeface="Giovanni-Book"/>
              </a:rPr>
              <a:t>4</a:t>
            </a:r>
            <a:r>
              <a:rPr lang="en-US" sz="2400" dirty="0">
                <a:solidFill>
                  <a:srgbClr val="000000"/>
                </a:solidFill>
                <a:latin typeface="Glypha"/>
                <a:ea typeface="Calibri" panose="020F0502020204030204" pitchFamily="34" charset="0"/>
                <a:cs typeface="Glypha"/>
              </a:rPr>
              <a:t>, what is </a:t>
            </a:r>
            <a:r>
              <a:rPr lang="en-US" sz="2400" dirty="0">
                <a:solidFill>
                  <a:srgbClr val="000000"/>
                </a:solidFill>
                <a:latin typeface="Giovanni-Book"/>
                <a:ea typeface="Calibri" panose="020F0502020204030204" pitchFamily="34" charset="0"/>
                <a:cs typeface="Giovanni-Book"/>
              </a:rPr>
              <a:t>Var</a:t>
            </a:r>
            <a:r>
              <a:rPr lang="en-US" sz="2400" dirty="0">
                <a:solidFill>
                  <a:srgbClr val="000000"/>
                </a:solidFill>
                <a:latin typeface="MTMI"/>
                <a:ea typeface="Calibri" panose="020F0502020204030204" pitchFamily="34" charset="0"/>
                <a:cs typeface="MTMI"/>
              </a:rPr>
              <a:t>(</a:t>
            </a:r>
            <a:r>
              <a:rPr lang="en-US" sz="2400" dirty="0">
                <a:solidFill>
                  <a:srgbClr val="000000"/>
                </a:solidFill>
                <a:latin typeface="Giovanni-Book"/>
                <a:ea typeface="Calibri" panose="020F0502020204030204" pitchFamily="34" charset="0"/>
                <a:cs typeface="Giovanni-Book"/>
              </a:rPr>
              <a:t>3</a:t>
            </a:r>
            <a:r>
              <a:rPr lang="en-US" sz="2400" i="1" dirty="0">
                <a:solidFill>
                  <a:srgbClr val="000000"/>
                </a:solidFill>
                <a:latin typeface="Giovanni-BookItalic"/>
                <a:ea typeface="Calibri" panose="020F0502020204030204" pitchFamily="34" charset="0"/>
                <a:cs typeface="Giovanni-BookItalic"/>
              </a:rPr>
              <a:t>X</a:t>
            </a:r>
            <a:r>
              <a:rPr lang="en-US" sz="2400" dirty="0">
                <a:solidFill>
                  <a:srgbClr val="000000"/>
                </a:solidFill>
                <a:latin typeface="MTMI"/>
                <a:ea typeface="Calibri" panose="020F0502020204030204" pitchFamily="34" charset="0"/>
                <a:cs typeface="MTMI"/>
              </a:rPr>
              <a:t>)</a:t>
            </a:r>
            <a:r>
              <a:rPr lang="en-US" sz="2400" dirty="0">
                <a:solidFill>
                  <a:srgbClr val="000000"/>
                </a:solidFill>
                <a:latin typeface="Glypha"/>
                <a:ea typeface="Calibri" panose="020F0502020204030204" pitchFamily="34" charset="0"/>
                <a:cs typeface="Glypha"/>
              </a:rPr>
              <a:t>? </a:t>
            </a:r>
          </a:p>
          <a:p>
            <a:r>
              <a:rPr lang="en-US" sz="2400" b="1" dirty="0">
                <a:solidFill>
                  <a:srgbClr val="000000"/>
                </a:solidFill>
                <a:latin typeface="Glypha"/>
                <a:ea typeface="Calibri" panose="020F0502020204030204" pitchFamily="34" charset="0"/>
                <a:cs typeface="Times New Roman" panose="02020603050405020304" pitchFamily="18" charset="0"/>
              </a:rPr>
              <a:t>Solution</a:t>
            </a:r>
            <a:r>
              <a:rPr lang="en-US" sz="2400" dirty="0">
                <a:solidFill>
                  <a:srgbClr val="000000"/>
                </a:solidFill>
                <a:latin typeface="Glypha"/>
                <a:ea typeface="Calibri" panose="020F0502020204030204" pitchFamily="34" charset="0"/>
                <a:cs typeface="Times New Roman" panose="02020603050405020304" pitchFamily="18" charset="0"/>
              </a:rPr>
              <a:t>: Var(X) = 16, now use prop *: Var(3X)=3</a:t>
            </a:r>
            <a:r>
              <a:rPr lang="en-US" sz="2400" baseline="30000" dirty="0">
                <a:solidFill>
                  <a:srgbClr val="000000"/>
                </a:solidFill>
                <a:latin typeface="Glypha"/>
                <a:ea typeface="Calibri" panose="020F0502020204030204" pitchFamily="34" charset="0"/>
                <a:cs typeface="Times New Roman" panose="02020603050405020304" pitchFamily="18" charset="0"/>
              </a:rPr>
              <a:t>2</a:t>
            </a:r>
            <a:r>
              <a:rPr lang="en-US" sz="2400" dirty="0">
                <a:solidFill>
                  <a:srgbClr val="000000"/>
                </a:solidFill>
                <a:latin typeface="Glypha"/>
                <a:ea typeface="Calibri" panose="020F0502020204030204" pitchFamily="34" charset="0"/>
                <a:cs typeface="Times New Roman" panose="02020603050405020304" pitchFamily="18" charset="0"/>
              </a:rPr>
              <a:t>Var(X)=9*16=144</a:t>
            </a:r>
            <a:endParaRPr lang="en-US" sz="3000" dirty="0">
              <a:latin typeface="Calibri" panose="020F0502020204030204" pitchFamily="34" charset="0"/>
              <a:ea typeface="Calibri" panose="020F0502020204030204" pitchFamily="34" charset="0"/>
              <a:cs typeface="Times New Roman" panose="02020603050405020304" pitchFamily="18" charset="0"/>
            </a:endParaRPr>
          </a:p>
          <a:p>
            <a:r>
              <a:rPr lang="en-US" sz="2400" b="1" dirty="0">
                <a:solidFill>
                  <a:srgbClr val="F38000"/>
                </a:solidFill>
                <a:latin typeface="Glypha-Bold"/>
                <a:ea typeface="Calibri" panose="020F0502020204030204" pitchFamily="34" charset="0"/>
                <a:cs typeface="Glypha-Bold"/>
              </a:rPr>
              <a:t>5.4.18v. </a:t>
            </a:r>
            <a:r>
              <a:rPr lang="en-US" sz="2400" dirty="0">
                <a:solidFill>
                  <a:srgbClr val="000000"/>
                </a:solidFill>
                <a:latin typeface="Glypha"/>
                <a:ea typeface="Calibri" panose="020F0502020204030204" pitchFamily="34" charset="0"/>
                <a:cs typeface="Glypha"/>
              </a:rPr>
              <a:t>If </a:t>
            </a:r>
            <a:r>
              <a:rPr lang="en-US" sz="2400" dirty="0">
                <a:solidFill>
                  <a:srgbClr val="000000"/>
                </a:solidFill>
                <a:latin typeface="Giovanni-Book"/>
                <a:ea typeface="Calibri" panose="020F0502020204030204" pitchFamily="34" charset="0"/>
                <a:cs typeface="Giovanni-Book"/>
              </a:rPr>
              <a:t>SD</a:t>
            </a:r>
            <a:r>
              <a:rPr lang="en-US" sz="2400" dirty="0">
                <a:solidFill>
                  <a:srgbClr val="000000"/>
                </a:solidFill>
                <a:latin typeface="MTMI"/>
                <a:ea typeface="Calibri" panose="020F0502020204030204" pitchFamily="34" charset="0"/>
                <a:cs typeface="MTMI"/>
              </a:rPr>
              <a:t>(</a:t>
            </a:r>
            <a:r>
              <a:rPr lang="en-US" sz="2400" dirty="0">
                <a:solidFill>
                  <a:srgbClr val="000000"/>
                </a:solidFill>
                <a:latin typeface="Giovanni-Book"/>
                <a:ea typeface="Calibri" panose="020F0502020204030204" pitchFamily="34" charset="0"/>
                <a:cs typeface="Giovanni-Book"/>
              </a:rPr>
              <a:t>3</a:t>
            </a:r>
            <a:r>
              <a:rPr lang="en-US" sz="2400" i="1" dirty="0">
                <a:solidFill>
                  <a:srgbClr val="000000"/>
                </a:solidFill>
                <a:latin typeface="Giovanni-BookItalic"/>
                <a:ea typeface="Calibri" panose="020F0502020204030204" pitchFamily="34" charset="0"/>
                <a:cs typeface="Giovanni-BookItalic"/>
              </a:rPr>
              <a:t>X </a:t>
            </a:r>
            <a:r>
              <a:rPr lang="en-US" sz="2400" dirty="0">
                <a:solidFill>
                  <a:srgbClr val="000000"/>
                </a:solidFill>
                <a:latin typeface="MTSYN"/>
                <a:ea typeface="Calibri" panose="020F0502020204030204" pitchFamily="34" charset="0"/>
                <a:cs typeface="MTSYN"/>
              </a:rPr>
              <a:t>+ </a:t>
            </a:r>
            <a:r>
              <a:rPr lang="en-US" sz="2400" dirty="0">
                <a:solidFill>
                  <a:srgbClr val="000000"/>
                </a:solidFill>
                <a:latin typeface="Giovanni-Book"/>
                <a:ea typeface="Calibri" panose="020F0502020204030204" pitchFamily="34" charset="0"/>
                <a:cs typeface="Giovanni-Book"/>
              </a:rPr>
              <a:t>2</a:t>
            </a:r>
            <a:r>
              <a:rPr lang="en-US" sz="2400" dirty="0">
                <a:solidFill>
                  <a:srgbClr val="000000"/>
                </a:solidFill>
                <a:latin typeface="MTMI"/>
                <a:ea typeface="Calibri" panose="020F0502020204030204" pitchFamily="34" charset="0"/>
                <a:cs typeface="MTMI"/>
              </a:rPr>
              <a:t>) </a:t>
            </a:r>
            <a:r>
              <a:rPr lang="en-US" sz="2400" dirty="0">
                <a:solidFill>
                  <a:srgbClr val="000000"/>
                </a:solidFill>
                <a:latin typeface="MTSYN"/>
                <a:ea typeface="Calibri" panose="020F0502020204030204" pitchFamily="34" charset="0"/>
                <a:cs typeface="MTSYN"/>
              </a:rPr>
              <a:t>= </a:t>
            </a:r>
            <a:r>
              <a:rPr lang="en-US" sz="2400" dirty="0">
                <a:solidFill>
                  <a:srgbClr val="000000"/>
                </a:solidFill>
                <a:latin typeface="Giovanni-Book"/>
                <a:ea typeface="Calibri" panose="020F0502020204030204" pitchFamily="34" charset="0"/>
                <a:cs typeface="Giovanni-Book"/>
              </a:rPr>
              <a:t>9</a:t>
            </a:r>
            <a:r>
              <a:rPr lang="en-US" sz="2400" dirty="0">
                <a:solidFill>
                  <a:srgbClr val="000000"/>
                </a:solidFill>
                <a:latin typeface="Glypha"/>
                <a:ea typeface="Calibri" panose="020F0502020204030204" pitchFamily="34" charset="0"/>
                <a:cs typeface="Glypha"/>
              </a:rPr>
              <a:t>, what is </a:t>
            </a:r>
            <a:r>
              <a:rPr lang="en-US" sz="2400" dirty="0">
                <a:solidFill>
                  <a:srgbClr val="000000"/>
                </a:solidFill>
                <a:latin typeface="Giovanni-Book"/>
                <a:ea typeface="Calibri" panose="020F0502020204030204" pitchFamily="34" charset="0"/>
                <a:cs typeface="Giovanni-Book"/>
              </a:rPr>
              <a:t>Var</a:t>
            </a:r>
            <a:r>
              <a:rPr lang="en-US" sz="2400" dirty="0">
                <a:solidFill>
                  <a:srgbClr val="000000"/>
                </a:solidFill>
                <a:latin typeface="MTMI"/>
                <a:ea typeface="Calibri" panose="020F0502020204030204" pitchFamily="34" charset="0"/>
                <a:cs typeface="MTMI"/>
              </a:rPr>
              <a:t>(</a:t>
            </a:r>
            <a:r>
              <a:rPr lang="en-US" sz="2400" i="1" dirty="0">
                <a:solidFill>
                  <a:srgbClr val="000000"/>
                </a:solidFill>
                <a:latin typeface="Giovanni-BookItalic"/>
                <a:ea typeface="Calibri" panose="020F0502020204030204" pitchFamily="34" charset="0"/>
                <a:cs typeface="Giovanni-BookItalic"/>
              </a:rPr>
              <a:t>X</a:t>
            </a:r>
            <a:r>
              <a:rPr lang="en-US" sz="2400" dirty="0">
                <a:solidFill>
                  <a:srgbClr val="000000"/>
                </a:solidFill>
                <a:latin typeface="MTMI"/>
                <a:ea typeface="Calibri" panose="020F0502020204030204" pitchFamily="34" charset="0"/>
                <a:cs typeface="MTMI"/>
              </a:rPr>
              <a:t>)</a:t>
            </a:r>
            <a:r>
              <a:rPr lang="en-US" sz="2400" dirty="0">
                <a:solidFill>
                  <a:srgbClr val="000000"/>
                </a:solidFill>
                <a:latin typeface="Glypha"/>
                <a:ea typeface="Calibri" panose="020F0502020204030204" pitchFamily="34" charset="0"/>
                <a:cs typeface="Glypha"/>
              </a:rPr>
              <a:t>?</a:t>
            </a:r>
          </a:p>
          <a:p>
            <a:r>
              <a:rPr lang="en-US" sz="2400" b="1" dirty="0">
                <a:solidFill>
                  <a:srgbClr val="000000"/>
                </a:solidFill>
                <a:latin typeface="Glypha"/>
                <a:ea typeface="Calibri" panose="020F0502020204030204" pitchFamily="34" charset="0"/>
                <a:cs typeface="Times New Roman" panose="02020603050405020304" pitchFamily="18" charset="0"/>
              </a:rPr>
              <a:t>Solution</a:t>
            </a:r>
            <a:r>
              <a:rPr lang="en-US" sz="2400" dirty="0">
                <a:solidFill>
                  <a:srgbClr val="000000"/>
                </a:solidFill>
                <a:latin typeface="Glypha"/>
                <a:ea typeface="Calibri" panose="020F0502020204030204" pitchFamily="34" charset="0"/>
                <a:cs typeface="Times New Roman" panose="02020603050405020304" pitchFamily="18" charset="0"/>
              </a:rPr>
              <a:t>: translation has no effect on spread, so </a:t>
            </a:r>
            <a:r>
              <a:rPr lang="en-US" sz="2400" dirty="0">
                <a:solidFill>
                  <a:srgbClr val="000000"/>
                </a:solidFill>
                <a:latin typeface="Giovanni-Book"/>
                <a:ea typeface="Calibri" panose="020F0502020204030204" pitchFamily="34" charset="0"/>
                <a:cs typeface="Giovanni-Book"/>
              </a:rPr>
              <a:t>SD</a:t>
            </a:r>
            <a:r>
              <a:rPr lang="en-US" sz="2400" dirty="0">
                <a:solidFill>
                  <a:srgbClr val="000000"/>
                </a:solidFill>
                <a:latin typeface="MTMI"/>
                <a:ea typeface="Calibri" panose="020F0502020204030204" pitchFamily="34" charset="0"/>
                <a:cs typeface="MTMI"/>
              </a:rPr>
              <a:t>(</a:t>
            </a:r>
            <a:r>
              <a:rPr lang="en-US" sz="2400" dirty="0">
                <a:solidFill>
                  <a:srgbClr val="000000"/>
                </a:solidFill>
                <a:latin typeface="Giovanni-Book"/>
                <a:ea typeface="Calibri" panose="020F0502020204030204" pitchFamily="34" charset="0"/>
                <a:cs typeface="Giovanni-Book"/>
              </a:rPr>
              <a:t>3</a:t>
            </a:r>
            <a:r>
              <a:rPr lang="en-US" sz="2400" i="1" dirty="0">
                <a:solidFill>
                  <a:srgbClr val="000000"/>
                </a:solidFill>
                <a:latin typeface="Giovanni-BookItalic"/>
                <a:ea typeface="Calibri" panose="020F0502020204030204" pitchFamily="34" charset="0"/>
                <a:cs typeface="Giovanni-BookItalic"/>
              </a:rPr>
              <a:t>X</a:t>
            </a:r>
            <a:r>
              <a:rPr lang="en-US" sz="2400" dirty="0">
                <a:solidFill>
                  <a:srgbClr val="000000"/>
                </a:solidFill>
                <a:latin typeface="MTMI"/>
                <a:ea typeface="Calibri" panose="020F0502020204030204" pitchFamily="34" charset="0"/>
                <a:cs typeface="MTMI"/>
              </a:rPr>
              <a:t>) </a:t>
            </a:r>
            <a:r>
              <a:rPr lang="en-US" sz="2400" dirty="0">
                <a:solidFill>
                  <a:srgbClr val="000000"/>
                </a:solidFill>
                <a:latin typeface="MTSYN"/>
                <a:ea typeface="Calibri" panose="020F0502020204030204" pitchFamily="34" charset="0"/>
                <a:cs typeface="MTSYN"/>
              </a:rPr>
              <a:t>= </a:t>
            </a:r>
            <a:r>
              <a:rPr lang="en-US" sz="2400" dirty="0">
                <a:solidFill>
                  <a:srgbClr val="000000"/>
                </a:solidFill>
                <a:latin typeface="Giovanni-Book"/>
                <a:ea typeface="Calibri" panose="020F0502020204030204" pitchFamily="34" charset="0"/>
                <a:cs typeface="Giovanni-Book"/>
              </a:rPr>
              <a:t>9</a:t>
            </a:r>
          </a:p>
          <a:p>
            <a:r>
              <a:rPr lang="en-US" sz="2400" dirty="0">
                <a:solidFill>
                  <a:srgbClr val="000000"/>
                </a:solidFill>
                <a:latin typeface="Giovanni-Book"/>
                <a:ea typeface="Calibri" panose="020F0502020204030204" pitchFamily="34" charset="0"/>
                <a:cs typeface="Times New Roman" panose="02020603050405020304" pitchFamily="18" charset="0"/>
              </a:rPr>
              <a:t>By prop *: SD(3X)=|3|SD(X) = 3*SD(X).</a:t>
            </a:r>
          </a:p>
          <a:p>
            <a:r>
              <a:rPr lang="en-US" sz="2400" dirty="0">
                <a:solidFill>
                  <a:srgbClr val="000000"/>
                </a:solidFill>
                <a:latin typeface="Giovanni-Book"/>
                <a:ea typeface="Calibri" panose="020F0502020204030204" pitchFamily="34" charset="0"/>
                <a:cs typeface="Times New Roman" panose="02020603050405020304" pitchFamily="18" charset="0"/>
              </a:rPr>
              <a:t>Substituting in and dividing both sides by 3: </a:t>
            </a:r>
            <a:r>
              <a:rPr lang="en-US" sz="2400" dirty="0">
                <a:solidFill>
                  <a:srgbClr val="000000"/>
                </a:solidFill>
                <a:latin typeface="Giovanni-Book"/>
                <a:ea typeface="Calibri" panose="020F0502020204030204" pitchFamily="34" charset="0"/>
                <a:cs typeface="Giovanni-Book"/>
              </a:rPr>
              <a:t>SD</a:t>
            </a:r>
            <a:r>
              <a:rPr lang="en-US" sz="2400" dirty="0">
                <a:solidFill>
                  <a:srgbClr val="000000"/>
                </a:solidFill>
                <a:latin typeface="MTMI"/>
                <a:ea typeface="Calibri" panose="020F0502020204030204" pitchFamily="34" charset="0"/>
                <a:cs typeface="MTMI"/>
              </a:rPr>
              <a:t>(</a:t>
            </a:r>
            <a:r>
              <a:rPr lang="en-US" sz="2400" i="1" dirty="0">
                <a:solidFill>
                  <a:srgbClr val="000000"/>
                </a:solidFill>
                <a:latin typeface="Giovanni-BookItalic"/>
                <a:ea typeface="Calibri" panose="020F0502020204030204" pitchFamily="34" charset="0"/>
                <a:cs typeface="Giovanni-BookItalic"/>
              </a:rPr>
              <a:t>X</a:t>
            </a:r>
            <a:r>
              <a:rPr lang="en-US" sz="2400" dirty="0">
                <a:solidFill>
                  <a:srgbClr val="000000"/>
                </a:solidFill>
                <a:latin typeface="MTMI"/>
                <a:ea typeface="Calibri" panose="020F0502020204030204" pitchFamily="34" charset="0"/>
                <a:cs typeface="MTMI"/>
              </a:rPr>
              <a:t>) </a:t>
            </a:r>
            <a:r>
              <a:rPr lang="en-US" sz="2400" dirty="0">
                <a:solidFill>
                  <a:srgbClr val="000000"/>
                </a:solidFill>
                <a:latin typeface="MTSYN"/>
                <a:ea typeface="Calibri" panose="020F0502020204030204" pitchFamily="34" charset="0"/>
                <a:cs typeface="MTSYN"/>
              </a:rPr>
              <a:t>= </a:t>
            </a:r>
            <a:r>
              <a:rPr lang="en-US" sz="2400" dirty="0">
                <a:solidFill>
                  <a:srgbClr val="000000"/>
                </a:solidFill>
                <a:latin typeface="Giovanni-Book"/>
                <a:ea typeface="Calibri" panose="020F0502020204030204" pitchFamily="34" charset="0"/>
                <a:cs typeface="MTSYN"/>
              </a:rPr>
              <a:t>3.</a:t>
            </a:r>
          </a:p>
          <a:p>
            <a:r>
              <a:rPr lang="en-US" sz="2400" dirty="0">
                <a:solidFill>
                  <a:srgbClr val="000000"/>
                </a:solidFill>
                <a:latin typeface="Giovanni-Book"/>
                <a:ea typeface="Calibri" panose="020F0502020204030204" pitchFamily="34" charset="0"/>
                <a:cs typeface="Giovanni-Book"/>
              </a:rPr>
              <a:t>Finally, squaring both sides: Var(X)=(SD</a:t>
            </a:r>
            <a:r>
              <a:rPr lang="en-US" sz="2400" dirty="0">
                <a:solidFill>
                  <a:srgbClr val="000000"/>
                </a:solidFill>
                <a:latin typeface="MTMI"/>
                <a:ea typeface="Calibri" panose="020F0502020204030204" pitchFamily="34" charset="0"/>
                <a:cs typeface="MTMI"/>
              </a:rPr>
              <a:t>(</a:t>
            </a:r>
            <a:r>
              <a:rPr lang="en-US" sz="2400" i="1" dirty="0">
                <a:solidFill>
                  <a:srgbClr val="000000"/>
                </a:solidFill>
                <a:latin typeface="Giovanni-BookItalic"/>
                <a:ea typeface="Calibri" panose="020F0502020204030204" pitchFamily="34" charset="0"/>
                <a:cs typeface="Giovanni-BookItalic"/>
              </a:rPr>
              <a:t>X</a:t>
            </a:r>
            <a:r>
              <a:rPr lang="en-US" sz="2400" dirty="0">
                <a:solidFill>
                  <a:srgbClr val="000000"/>
                </a:solidFill>
                <a:latin typeface="MTMI"/>
                <a:ea typeface="Calibri" panose="020F0502020204030204" pitchFamily="34" charset="0"/>
                <a:cs typeface="MTMI"/>
              </a:rPr>
              <a:t>))</a:t>
            </a:r>
            <a:r>
              <a:rPr lang="en-US" sz="2400" baseline="30000" dirty="0">
                <a:solidFill>
                  <a:srgbClr val="000000"/>
                </a:solidFill>
                <a:latin typeface="MTMI"/>
                <a:ea typeface="Calibri" panose="020F0502020204030204" pitchFamily="34" charset="0"/>
                <a:cs typeface="MTMI"/>
              </a:rPr>
              <a:t>2</a:t>
            </a:r>
            <a:r>
              <a:rPr lang="en-US" sz="2400" dirty="0">
                <a:solidFill>
                  <a:srgbClr val="000000"/>
                </a:solidFill>
                <a:latin typeface="MTMI"/>
                <a:ea typeface="Calibri" panose="020F0502020204030204" pitchFamily="34" charset="0"/>
                <a:cs typeface="MTMI"/>
              </a:rPr>
              <a:t> </a:t>
            </a:r>
            <a:r>
              <a:rPr lang="en-US" sz="2400" dirty="0">
                <a:solidFill>
                  <a:srgbClr val="000000"/>
                </a:solidFill>
                <a:latin typeface="MTSYN"/>
                <a:ea typeface="Calibri" panose="020F0502020204030204" pitchFamily="34" charset="0"/>
                <a:cs typeface="MTSYN"/>
              </a:rPr>
              <a:t>= </a:t>
            </a:r>
            <a:r>
              <a:rPr lang="en-US" sz="2400" dirty="0">
                <a:solidFill>
                  <a:srgbClr val="000000"/>
                </a:solidFill>
                <a:latin typeface="Giovanni-Book"/>
                <a:ea typeface="Calibri" panose="020F0502020204030204" pitchFamily="34" charset="0"/>
                <a:cs typeface="MTSYN"/>
              </a:rPr>
              <a:t>9</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Title 2">
            <a:extLst>
              <a:ext uri="{FF2B5EF4-FFF2-40B4-BE49-F238E27FC236}">
                <a16:creationId xmlns:a16="http://schemas.microsoft.com/office/drawing/2014/main" id="{9EBDB6E7-CA8D-418F-9102-72F37E0D351C}"/>
              </a:ext>
            </a:extLst>
          </p:cNvPr>
          <p:cNvSpPr>
            <a:spLocks noGrp="1"/>
          </p:cNvSpPr>
          <p:nvPr>
            <p:ph type="title"/>
          </p:nvPr>
        </p:nvSpPr>
        <p:spPr/>
        <p:txBody>
          <a:bodyPr/>
          <a:lstStyle/>
          <a:p>
            <a:r>
              <a:rPr lang="en-US" dirty="0"/>
              <a:t>Two spread property problems</a:t>
            </a:r>
          </a:p>
        </p:txBody>
      </p:sp>
    </p:spTree>
    <p:extLst>
      <p:ext uri="{BB962C8B-B14F-4D97-AF65-F5344CB8AC3E}">
        <p14:creationId xmlns:p14="http://schemas.microsoft.com/office/powerpoint/2010/main" val="3701408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EBDB6E7-CA8D-418F-9102-72F37E0D351C}"/>
              </a:ext>
            </a:extLst>
          </p:cNvPr>
          <p:cNvSpPr>
            <a:spLocks noGrp="1"/>
          </p:cNvSpPr>
          <p:nvPr>
            <p:ph type="title"/>
          </p:nvPr>
        </p:nvSpPr>
        <p:spPr/>
        <p:txBody>
          <a:bodyPr/>
          <a:lstStyle/>
          <a:p>
            <a:r>
              <a:rPr lang="en-US" dirty="0"/>
              <a:t>Another spread property problem</a:t>
            </a:r>
          </a:p>
        </p:txBody>
      </p:sp>
      <p:sp>
        <p:nvSpPr>
          <p:cNvPr id="4" name="Content Placeholder 3">
            <a:extLst>
              <a:ext uri="{FF2B5EF4-FFF2-40B4-BE49-F238E27FC236}">
                <a16:creationId xmlns:a16="http://schemas.microsoft.com/office/drawing/2014/main" id="{48A7E2E0-04DC-8948-A6C7-34086CD3200E}"/>
              </a:ext>
            </a:extLst>
          </p:cNvPr>
          <p:cNvSpPr>
            <a:spLocks noGrp="1"/>
          </p:cNvSpPr>
          <p:nvPr>
            <p:ph idx="1"/>
          </p:nvPr>
        </p:nvSpPr>
        <p:spPr/>
        <p:txBody>
          <a:bodyPr>
            <a:normAutofit fontScale="92500" lnSpcReduction="20000"/>
          </a:bodyPr>
          <a:lstStyle/>
          <a:p>
            <a:r>
              <a:rPr lang="en-US" dirty="0">
                <a:solidFill>
                  <a:srgbClr val="F38000"/>
                </a:solidFill>
                <a:latin typeface="Glypha-Bold"/>
                <a:ea typeface="Calibri" panose="020F0502020204030204" pitchFamily="34" charset="0"/>
                <a:cs typeface="Glypha-Bold"/>
              </a:rPr>
              <a:t>5.4.19. </a:t>
            </a:r>
            <a:r>
              <a:rPr lang="en-US" b="0" dirty="0">
                <a:solidFill>
                  <a:srgbClr val="000000"/>
                </a:solidFill>
                <a:latin typeface="Glypha"/>
                <a:ea typeface="Calibri" panose="020F0502020204030204" pitchFamily="34" charset="0"/>
                <a:cs typeface="Glypha"/>
              </a:rPr>
              <a:t>If </a:t>
            </a:r>
            <a:r>
              <a:rPr lang="en-US" b="0" i="1" dirty="0">
                <a:solidFill>
                  <a:srgbClr val="000000"/>
                </a:solidFill>
                <a:latin typeface="Giovanni-BookItalic"/>
                <a:ea typeface="Calibri" panose="020F0502020204030204" pitchFamily="34" charset="0"/>
                <a:cs typeface="Giovanni-BookItalic"/>
              </a:rPr>
              <a:t>X </a:t>
            </a:r>
            <a:r>
              <a:rPr lang="en-US" b="0" dirty="0">
                <a:solidFill>
                  <a:srgbClr val="000000"/>
                </a:solidFill>
                <a:latin typeface="Glypha"/>
                <a:ea typeface="Calibri" panose="020F0502020204030204" pitchFamily="34" charset="0"/>
                <a:cs typeface="Glypha"/>
              </a:rPr>
              <a:t>and </a:t>
            </a:r>
            <a:r>
              <a:rPr lang="en-US" b="0" i="1" dirty="0">
                <a:solidFill>
                  <a:srgbClr val="000000"/>
                </a:solidFill>
                <a:latin typeface="Giovanni-BookItalic"/>
                <a:ea typeface="Calibri" panose="020F0502020204030204" pitchFamily="34" charset="0"/>
                <a:cs typeface="Giovanni-BookItalic"/>
              </a:rPr>
              <a:t>Y </a:t>
            </a:r>
            <a:r>
              <a:rPr lang="en-US" b="0" dirty="0">
                <a:solidFill>
                  <a:srgbClr val="000000"/>
                </a:solidFill>
                <a:latin typeface="Glypha"/>
                <a:ea typeface="Calibri" panose="020F0502020204030204" pitchFamily="34" charset="0"/>
                <a:cs typeface="Glypha"/>
              </a:rPr>
              <a:t>are independent random variables,</a:t>
            </a:r>
          </a:p>
          <a:p>
            <a:r>
              <a:rPr lang="en-US" b="0" dirty="0">
                <a:solidFill>
                  <a:srgbClr val="000000"/>
                </a:solidFill>
                <a:latin typeface="Glypha"/>
                <a:ea typeface="Calibri" panose="020F0502020204030204" pitchFamily="34" charset="0"/>
                <a:cs typeface="Glypha"/>
              </a:rPr>
              <a:t>both having variance 1, find</a:t>
            </a:r>
            <a:endParaRPr lang="en-US" sz="2000" b="0" dirty="0">
              <a:latin typeface="Calibri" panose="020F0502020204030204" pitchFamily="34" charset="0"/>
              <a:ea typeface="Calibri" panose="020F0502020204030204" pitchFamily="34" charset="0"/>
              <a:cs typeface="Times New Roman" panose="02020603050405020304" pitchFamily="18" charset="0"/>
            </a:endParaRPr>
          </a:p>
          <a:p>
            <a:r>
              <a:rPr lang="es-NI" dirty="0">
                <a:solidFill>
                  <a:srgbClr val="F38000"/>
                </a:solidFill>
                <a:latin typeface="Glypha-Bold"/>
                <a:ea typeface="Calibri" panose="020F0502020204030204" pitchFamily="34" charset="0"/>
                <a:cs typeface="Glypha-Bold"/>
              </a:rPr>
              <a:t>(a) </a:t>
            </a:r>
            <a:r>
              <a:rPr lang="es-NI" b="0" dirty="0">
                <a:solidFill>
                  <a:srgbClr val="000000"/>
                </a:solidFill>
                <a:latin typeface="Giovanni-Book"/>
                <a:ea typeface="Calibri" panose="020F0502020204030204" pitchFamily="34" charset="0"/>
                <a:cs typeface="Giovanni-Book"/>
              </a:rPr>
              <a:t>Var</a:t>
            </a:r>
            <a:r>
              <a:rPr lang="es-NI" b="0" dirty="0">
                <a:solidFill>
                  <a:srgbClr val="000000"/>
                </a:solidFill>
                <a:latin typeface="MTMI"/>
                <a:ea typeface="Calibri" panose="020F0502020204030204" pitchFamily="34" charset="0"/>
                <a:cs typeface="MTMI"/>
              </a:rPr>
              <a:t>(</a:t>
            </a:r>
            <a:r>
              <a:rPr lang="es-NI" b="0" i="1" dirty="0">
                <a:solidFill>
                  <a:srgbClr val="000000"/>
                </a:solidFill>
                <a:latin typeface="Giovanni-BookItalic"/>
                <a:ea typeface="Calibri" panose="020F0502020204030204" pitchFamily="34" charset="0"/>
                <a:cs typeface="Giovanni-BookItalic"/>
              </a:rPr>
              <a:t>X </a:t>
            </a:r>
            <a:r>
              <a:rPr lang="es-NI" b="0" dirty="0">
                <a:solidFill>
                  <a:srgbClr val="000000"/>
                </a:solidFill>
                <a:latin typeface="MTSYN"/>
                <a:ea typeface="Calibri" panose="020F0502020204030204" pitchFamily="34" charset="0"/>
                <a:cs typeface="MTSYN"/>
              </a:rPr>
              <a:t>+ </a:t>
            </a:r>
            <a:r>
              <a:rPr lang="es-NI" b="0" i="1" dirty="0">
                <a:solidFill>
                  <a:srgbClr val="000000"/>
                </a:solidFill>
                <a:latin typeface="Giovanni-BookItalic"/>
                <a:ea typeface="Calibri" panose="020F0502020204030204" pitchFamily="34" charset="0"/>
                <a:cs typeface="Giovanni-BookItalic"/>
              </a:rPr>
              <a:t>Y</a:t>
            </a:r>
            <a:r>
              <a:rPr lang="es-NI" b="0" dirty="0">
                <a:solidFill>
                  <a:srgbClr val="000000"/>
                </a:solidFill>
                <a:latin typeface="MTMI"/>
                <a:ea typeface="Calibri" panose="020F0502020204030204" pitchFamily="34" charset="0"/>
                <a:cs typeface="MTMI"/>
              </a:rPr>
              <a:t>)</a:t>
            </a:r>
            <a:endParaRPr lang="en-US" sz="2000" b="0" dirty="0">
              <a:latin typeface="Calibri" panose="020F0502020204030204" pitchFamily="34" charset="0"/>
              <a:ea typeface="Calibri" panose="020F0502020204030204" pitchFamily="34" charset="0"/>
              <a:cs typeface="Times New Roman" panose="02020603050405020304" pitchFamily="18" charset="0"/>
            </a:endParaRPr>
          </a:p>
          <a:p>
            <a:r>
              <a:rPr lang="es-NI" dirty="0">
                <a:solidFill>
                  <a:srgbClr val="F38000"/>
                </a:solidFill>
                <a:latin typeface="Glypha-Bold"/>
                <a:ea typeface="Calibri" panose="020F0502020204030204" pitchFamily="34" charset="0"/>
                <a:cs typeface="Glypha-Bold"/>
              </a:rPr>
              <a:t>(b) </a:t>
            </a:r>
            <a:r>
              <a:rPr lang="es-NI" b="0" dirty="0">
                <a:solidFill>
                  <a:srgbClr val="000000"/>
                </a:solidFill>
                <a:latin typeface="Giovanni-Book"/>
                <a:ea typeface="Calibri" panose="020F0502020204030204" pitchFamily="34" charset="0"/>
                <a:cs typeface="Giovanni-Book"/>
              </a:rPr>
              <a:t>Var</a:t>
            </a:r>
            <a:r>
              <a:rPr lang="es-NI" b="0" dirty="0">
                <a:solidFill>
                  <a:srgbClr val="000000"/>
                </a:solidFill>
                <a:latin typeface="MTMI"/>
                <a:ea typeface="Calibri" panose="020F0502020204030204" pitchFamily="34" charset="0"/>
                <a:cs typeface="MTMI"/>
              </a:rPr>
              <a:t>(</a:t>
            </a:r>
            <a:r>
              <a:rPr lang="es-NI" b="0" i="1" dirty="0">
                <a:solidFill>
                  <a:srgbClr val="000000"/>
                </a:solidFill>
                <a:latin typeface="Giovanni-BookItalic"/>
                <a:ea typeface="Calibri" panose="020F0502020204030204" pitchFamily="34" charset="0"/>
                <a:cs typeface="Giovanni-BookItalic"/>
              </a:rPr>
              <a:t>X </a:t>
            </a:r>
            <a:r>
              <a:rPr lang="es-NI" b="0" dirty="0">
                <a:solidFill>
                  <a:srgbClr val="000000"/>
                </a:solidFill>
                <a:latin typeface="MTSYN"/>
                <a:ea typeface="Calibri" panose="020F0502020204030204" pitchFamily="34" charset="0"/>
                <a:cs typeface="MTSYN"/>
              </a:rPr>
              <a:t>− </a:t>
            </a:r>
            <a:r>
              <a:rPr lang="es-NI" b="0" i="1" dirty="0">
                <a:solidFill>
                  <a:srgbClr val="000000"/>
                </a:solidFill>
                <a:latin typeface="Giovanni-BookItalic"/>
                <a:ea typeface="Calibri" panose="020F0502020204030204" pitchFamily="34" charset="0"/>
                <a:cs typeface="Giovanni-BookItalic"/>
              </a:rPr>
              <a:t>Y</a:t>
            </a:r>
            <a:r>
              <a:rPr lang="es-NI" b="0" dirty="0">
                <a:solidFill>
                  <a:srgbClr val="000000"/>
                </a:solidFill>
                <a:latin typeface="MTMI"/>
                <a:ea typeface="Calibri" panose="020F0502020204030204" pitchFamily="34" charset="0"/>
                <a:cs typeface="MTMI"/>
              </a:rPr>
              <a:t>)</a:t>
            </a:r>
          </a:p>
          <a:p>
            <a:r>
              <a:rPr lang="es-NI" dirty="0">
                <a:solidFill>
                  <a:srgbClr val="000000"/>
                </a:solidFill>
                <a:latin typeface="MTMI"/>
                <a:ea typeface="Calibri" panose="020F0502020204030204" pitchFamily="34" charset="0"/>
                <a:cs typeface="Times New Roman" panose="02020603050405020304" pitchFamily="18" charset="0"/>
              </a:rPr>
              <a:t>Solution:</a:t>
            </a:r>
          </a:p>
          <a:p>
            <a:pPr marL="457200" indent="-457200">
              <a:buAutoNum type="alphaLcParenBoth"/>
            </a:pPr>
            <a:r>
              <a:rPr lang="es-NI" b="0" dirty="0">
                <a:solidFill>
                  <a:srgbClr val="000000"/>
                </a:solidFill>
                <a:latin typeface="Giovanni-Book"/>
                <a:ea typeface="Calibri" panose="020F0502020204030204" pitchFamily="34" charset="0"/>
                <a:cs typeface="Giovanni-Book"/>
              </a:rPr>
              <a:t>Using prop **, Var</a:t>
            </a:r>
            <a:r>
              <a:rPr lang="es-NI" b="0" dirty="0">
                <a:solidFill>
                  <a:srgbClr val="000000"/>
                </a:solidFill>
                <a:latin typeface="MTMI"/>
                <a:ea typeface="Calibri" panose="020F0502020204030204" pitchFamily="34" charset="0"/>
                <a:cs typeface="MTMI"/>
              </a:rPr>
              <a:t>(</a:t>
            </a:r>
            <a:r>
              <a:rPr lang="es-NI" b="0" i="1" dirty="0">
                <a:solidFill>
                  <a:srgbClr val="000000"/>
                </a:solidFill>
                <a:latin typeface="Giovanni-BookItalic"/>
                <a:ea typeface="Calibri" panose="020F0502020204030204" pitchFamily="34" charset="0"/>
                <a:cs typeface="Giovanni-BookItalic"/>
              </a:rPr>
              <a:t>X </a:t>
            </a:r>
            <a:r>
              <a:rPr lang="es-NI" b="0" dirty="0">
                <a:solidFill>
                  <a:srgbClr val="000000"/>
                </a:solidFill>
                <a:latin typeface="MTSYN"/>
                <a:ea typeface="Calibri" panose="020F0502020204030204" pitchFamily="34" charset="0"/>
                <a:cs typeface="MTSYN"/>
              </a:rPr>
              <a:t>+ </a:t>
            </a:r>
            <a:r>
              <a:rPr lang="es-NI" b="0" i="1" dirty="0">
                <a:solidFill>
                  <a:srgbClr val="000000"/>
                </a:solidFill>
                <a:latin typeface="Giovanni-BookItalic"/>
                <a:ea typeface="Calibri" panose="020F0502020204030204" pitchFamily="34" charset="0"/>
                <a:cs typeface="Giovanni-BookItalic"/>
              </a:rPr>
              <a:t>Y</a:t>
            </a:r>
            <a:r>
              <a:rPr lang="es-NI" b="0" dirty="0">
                <a:solidFill>
                  <a:srgbClr val="000000"/>
                </a:solidFill>
                <a:latin typeface="MTMI"/>
                <a:ea typeface="Calibri" panose="020F0502020204030204" pitchFamily="34" charset="0"/>
                <a:cs typeface="MTMI"/>
              </a:rPr>
              <a:t>) = Var(X) + Var(Y) = 1 + 1 = 2</a:t>
            </a:r>
          </a:p>
          <a:p>
            <a:r>
              <a:rPr lang="es-NI" b="0" dirty="0">
                <a:solidFill>
                  <a:srgbClr val="000000"/>
                </a:solidFill>
                <a:latin typeface="MTMI"/>
                <a:ea typeface="Calibri" panose="020F0502020204030204" pitchFamily="34" charset="0"/>
                <a:cs typeface="Times New Roman" panose="02020603050405020304" pitchFamily="18" charset="0"/>
              </a:rPr>
              <a:t>	(note, </a:t>
            </a:r>
            <a:r>
              <a:rPr lang="es-NI" b="0" dirty="0">
                <a:solidFill>
                  <a:srgbClr val="000000"/>
                </a:solidFill>
                <a:latin typeface="Giovanni-Book"/>
                <a:ea typeface="Calibri" panose="020F0502020204030204" pitchFamily="34" charset="0"/>
                <a:cs typeface="Giovanni-Book"/>
              </a:rPr>
              <a:t>SD</a:t>
            </a:r>
            <a:r>
              <a:rPr lang="es-NI" b="0" dirty="0">
                <a:solidFill>
                  <a:srgbClr val="000000"/>
                </a:solidFill>
                <a:latin typeface="MTMI"/>
                <a:ea typeface="Calibri" panose="020F0502020204030204" pitchFamily="34" charset="0"/>
                <a:cs typeface="MTMI"/>
              </a:rPr>
              <a:t>(</a:t>
            </a:r>
            <a:r>
              <a:rPr lang="es-NI" b="0" i="1" dirty="0">
                <a:solidFill>
                  <a:srgbClr val="000000"/>
                </a:solidFill>
                <a:latin typeface="Giovanni-BookItalic"/>
                <a:ea typeface="Calibri" panose="020F0502020204030204" pitchFamily="34" charset="0"/>
                <a:cs typeface="Giovanni-BookItalic"/>
              </a:rPr>
              <a:t>X </a:t>
            </a:r>
            <a:r>
              <a:rPr lang="es-NI" b="0" dirty="0">
                <a:solidFill>
                  <a:srgbClr val="000000"/>
                </a:solidFill>
                <a:latin typeface="MTSYN"/>
                <a:ea typeface="Calibri" panose="020F0502020204030204" pitchFamily="34" charset="0"/>
                <a:cs typeface="MTSYN"/>
              </a:rPr>
              <a:t>+ </a:t>
            </a:r>
            <a:r>
              <a:rPr lang="es-NI" b="0" i="1" dirty="0">
                <a:solidFill>
                  <a:srgbClr val="000000"/>
                </a:solidFill>
                <a:latin typeface="Giovanni-BookItalic"/>
                <a:ea typeface="Calibri" panose="020F0502020204030204" pitchFamily="34" charset="0"/>
                <a:cs typeface="Giovanni-BookItalic"/>
              </a:rPr>
              <a:t>Y</a:t>
            </a:r>
            <a:r>
              <a:rPr lang="es-NI" b="0" dirty="0">
                <a:solidFill>
                  <a:srgbClr val="000000"/>
                </a:solidFill>
                <a:latin typeface="MTMI"/>
                <a:ea typeface="Calibri" panose="020F0502020204030204" pitchFamily="34" charset="0"/>
                <a:cs typeface="MTMI"/>
              </a:rPr>
              <a:t>)=√2 (not 2))</a:t>
            </a:r>
          </a:p>
          <a:p>
            <a:r>
              <a:rPr lang="es-NI" b="0" dirty="0">
                <a:solidFill>
                  <a:srgbClr val="000000"/>
                </a:solidFill>
                <a:latin typeface="MTMI"/>
                <a:ea typeface="Calibri" panose="020F0502020204030204" pitchFamily="34" charset="0"/>
                <a:cs typeface="Times New Roman" panose="02020603050405020304" pitchFamily="18" charset="0"/>
              </a:rPr>
              <a:t>(b) 	   The answer is not 0! </a:t>
            </a:r>
            <a:r>
              <a:rPr lang="es-NI" b="0" strike="sngStrike" dirty="0">
                <a:solidFill>
                  <a:srgbClr val="FF0000"/>
                </a:solidFill>
                <a:latin typeface="Giovanni-Book"/>
                <a:ea typeface="Calibri" panose="020F0502020204030204" pitchFamily="34" charset="0"/>
                <a:cs typeface="Giovanni-Book"/>
              </a:rPr>
              <a:t>Var</a:t>
            </a:r>
            <a:r>
              <a:rPr lang="es-NI" b="0" strike="sngStrike" dirty="0">
                <a:solidFill>
                  <a:srgbClr val="FF0000"/>
                </a:solidFill>
                <a:latin typeface="MTMI"/>
                <a:ea typeface="Calibri" panose="020F0502020204030204" pitchFamily="34" charset="0"/>
                <a:cs typeface="MTMI"/>
              </a:rPr>
              <a:t>(</a:t>
            </a:r>
            <a:r>
              <a:rPr lang="es-NI" b="0" i="1" strike="sngStrike" dirty="0">
                <a:solidFill>
                  <a:srgbClr val="FF0000"/>
                </a:solidFill>
                <a:latin typeface="Giovanni-BookItalic"/>
                <a:ea typeface="Calibri" panose="020F0502020204030204" pitchFamily="34" charset="0"/>
                <a:cs typeface="Giovanni-BookItalic"/>
              </a:rPr>
              <a:t>X </a:t>
            </a:r>
            <a:r>
              <a:rPr lang="es-NI" b="0" strike="sngStrike" dirty="0">
                <a:solidFill>
                  <a:srgbClr val="FF0000"/>
                </a:solidFill>
                <a:latin typeface="MTSYN"/>
                <a:ea typeface="Calibri" panose="020F0502020204030204" pitchFamily="34" charset="0"/>
                <a:cs typeface="MTSYN"/>
              </a:rPr>
              <a:t>- </a:t>
            </a:r>
            <a:r>
              <a:rPr lang="es-NI" b="0" i="1" strike="sngStrike" dirty="0">
                <a:solidFill>
                  <a:srgbClr val="FF0000"/>
                </a:solidFill>
                <a:latin typeface="Giovanni-BookItalic"/>
                <a:ea typeface="Calibri" panose="020F0502020204030204" pitchFamily="34" charset="0"/>
                <a:cs typeface="Giovanni-BookItalic"/>
              </a:rPr>
              <a:t>Y</a:t>
            </a:r>
            <a:r>
              <a:rPr lang="es-NI" b="0" strike="sngStrike" dirty="0">
                <a:solidFill>
                  <a:srgbClr val="FF0000"/>
                </a:solidFill>
                <a:latin typeface="MTMI"/>
                <a:ea typeface="Calibri" panose="020F0502020204030204" pitchFamily="34" charset="0"/>
                <a:cs typeface="MTMI"/>
              </a:rPr>
              <a:t>) = Var(X) - Var(Y) = 1 - 1 = 0</a:t>
            </a:r>
            <a:endParaRPr lang="es-NI" b="0" strike="sngStrike" dirty="0">
              <a:solidFill>
                <a:srgbClr val="FF0000"/>
              </a:solidFill>
              <a:latin typeface="MTMI"/>
              <a:ea typeface="Calibri" panose="020F0502020204030204" pitchFamily="34" charset="0"/>
              <a:cs typeface="Times New Roman" panose="02020603050405020304" pitchFamily="18" charset="0"/>
            </a:endParaRPr>
          </a:p>
          <a:p>
            <a:r>
              <a:rPr lang="es-NI" b="0" dirty="0">
                <a:solidFill>
                  <a:srgbClr val="000000"/>
                </a:solidFill>
                <a:latin typeface="MTMI"/>
                <a:ea typeface="Calibri" panose="020F0502020204030204" pitchFamily="34" charset="0"/>
                <a:cs typeface="Times New Roman" panose="02020603050405020304" pitchFamily="18" charset="0"/>
              </a:rPr>
              <a:t>We start with prop **:</a:t>
            </a:r>
          </a:p>
          <a:p>
            <a:r>
              <a:rPr lang="es-NI" b="0" dirty="0">
                <a:solidFill>
                  <a:srgbClr val="000000"/>
                </a:solidFill>
                <a:latin typeface="Giovanni-Book"/>
                <a:ea typeface="Calibri" panose="020F0502020204030204" pitchFamily="34" charset="0"/>
                <a:cs typeface="Giovanni-Book"/>
              </a:rPr>
              <a:t>	Var</a:t>
            </a:r>
            <a:r>
              <a:rPr lang="es-NI" b="0" dirty="0">
                <a:solidFill>
                  <a:srgbClr val="000000"/>
                </a:solidFill>
                <a:latin typeface="MTMI"/>
                <a:ea typeface="Calibri" panose="020F0502020204030204" pitchFamily="34" charset="0"/>
                <a:cs typeface="MTMI"/>
              </a:rPr>
              <a:t>(</a:t>
            </a:r>
            <a:r>
              <a:rPr lang="es-NI" b="0" i="1" dirty="0">
                <a:solidFill>
                  <a:srgbClr val="000000"/>
                </a:solidFill>
                <a:latin typeface="Giovanni-BookItalic"/>
                <a:ea typeface="Calibri" panose="020F0502020204030204" pitchFamily="34" charset="0"/>
                <a:cs typeface="Giovanni-BookItalic"/>
              </a:rPr>
              <a:t>X </a:t>
            </a:r>
            <a:r>
              <a:rPr lang="es-NI" b="0" dirty="0">
                <a:solidFill>
                  <a:srgbClr val="000000"/>
                </a:solidFill>
                <a:latin typeface="MTSYN"/>
                <a:ea typeface="Calibri" panose="020F0502020204030204" pitchFamily="34" charset="0"/>
                <a:cs typeface="MTSYN"/>
              </a:rPr>
              <a:t>− </a:t>
            </a:r>
            <a:r>
              <a:rPr lang="es-NI" b="0" i="1" dirty="0">
                <a:solidFill>
                  <a:srgbClr val="000000"/>
                </a:solidFill>
                <a:latin typeface="Giovanni-BookItalic"/>
                <a:ea typeface="Calibri" panose="020F0502020204030204" pitchFamily="34" charset="0"/>
                <a:cs typeface="Giovanni-BookItalic"/>
              </a:rPr>
              <a:t>Y</a:t>
            </a:r>
            <a:r>
              <a:rPr lang="es-NI" b="0" dirty="0">
                <a:solidFill>
                  <a:srgbClr val="000000"/>
                </a:solidFill>
                <a:latin typeface="MTMI"/>
                <a:ea typeface="Calibri" panose="020F0502020204030204" pitchFamily="34" charset="0"/>
                <a:cs typeface="MTMI"/>
              </a:rPr>
              <a:t>)</a:t>
            </a:r>
            <a:r>
              <a:rPr lang="en-US" b="0" dirty="0">
                <a:latin typeface="Calibri" panose="020F0502020204030204" pitchFamily="34" charset="0"/>
                <a:ea typeface="Calibri" panose="020F0502020204030204" pitchFamily="34" charset="0"/>
                <a:cs typeface="Times New Roman" panose="02020603050405020304" pitchFamily="18" charset="0"/>
              </a:rPr>
              <a:t> = </a:t>
            </a:r>
            <a:r>
              <a:rPr lang="es-NI" b="0" dirty="0">
                <a:solidFill>
                  <a:srgbClr val="000000"/>
                </a:solidFill>
                <a:latin typeface="Giovanni-Book"/>
                <a:ea typeface="Calibri" panose="020F0502020204030204" pitchFamily="34" charset="0"/>
                <a:cs typeface="Giovanni-Book"/>
              </a:rPr>
              <a:t>Var</a:t>
            </a:r>
            <a:r>
              <a:rPr lang="es-NI" b="0" dirty="0">
                <a:solidFill>
                  <a:srgbClr val="000000"/>
                </a:solidFill>
                <a:latin typeface="MTMI"/>
                <a:ea typeface="Calibri" panose="020F0502020204030204" pitchFamily="34" charset="0"/>
                <a:cs typeface="MTMI"/>
              </a:rPr>
              <a:t>(</a:t>
            </a:r>
            <a:r>
              <a:rPr lang="es-NI" b="0" i="1" dirty="0">
                <a:solidFill>
                  <a:srgbClr val="000000"/>
                </a:solidFill>
                <a:latin typeface="Giovanni-BookItalic"/>
                <a:ea typeface="Calibri" panose="020F0502020204030204" pitchFamily="34" charset="0"/>
                <a:cs typeface="Giovanni-BookItalic"/>
              </a:rPr>
              <a:t>X </a:t>
            </a:r>
            <a:r>
              <a:rPr lang="es-NI" b="0" dirty="0">
                <a:solidFill>
                  <a:srgbClr val="000000"/>
                </a:solidFill>
                <a:latin typeface="Giovanni-BookItalic"/>
                <a:ea typeface="Calibri" panose="020F0502020204030204" pitchFamily="34" charset="0"/>
                <a:cs typeface="Giovanni-BookItalic"/>
              </a:rPr>
              <a:t>+(</a:t>
            </a:r>
            <a:r>
              <a:rPr lang="es-NI" b="0" dirty="0">
                <a:solidFill>
                  <a:srgbClr val="000000"/>
                </a:solidFill>
                <a:latin typeface="MTSYN"/>
                <a:ea typeface="Calibri" panose="020F0502020204030204" pitchFamily="34" charset="0"/>
                <a:cs typeface="MTSYN"/>
              </a:rPr>
              <a:t>−1)*</a:t>
            </a:r>
            <a:r>
              <a:rPr lang="es-NI" b="0" i="1" dirty="0">
                <a:solidFill>
                  <a:srgbClr val="000000"/>
                </a:solidFill>
                <a:latin typeface="Giovanni-BookItalic"/>
                <a:ea typeface="Calibri" panose="020F0502020204030204" pitchFamily="34" charset="0"/>
                <a:cs typeface="Giovanni-BookItalic"/>
              </a:rPr>
              <a:t>Y</a:t>
            </a:r>
            <a:r>
              <a:rPr lang="es-NI" b="0" dirty="0">
                <a:solidFill>
                  <a:srgbClr val="000000"/>
                </a:solidFill>
                <a:latin typeface="MTMI"/>
                <a:ea typeface="Calibri" panose="020F0502020204030204" pitchFamily="34" charset="0"/>
                <a:cs typeface="MTMI"/>
              </a:rPr>
              <a:t>) = </a:t>
            </a:r>
            <a:r>
              <a:rPr lang="es-NI" b="0" dirty="0">
                <a:solidFill>
                  <a:srgbClr val="000000"/>
                </a:solidFill>
                <a:latin typeface="Giovanni-Book"/>
                <a:ea typeface="Calibri" panose="020F0502020204030204" pitchFamily="34" charset="0"/>
                <a:cs typeface="Giovanni-Book"/>
              </a:rPr>
              <a:t>Var</a:t>
            </a:r>
            <a:r>
              <a:rPr lang="es-NI" b="0" dirty="0">
                <a:solidFill>
                  <a:srgbClr val="000000"/>
                </a:solidFill>
                <a:latin typeface="MTMI"/>
                <a:ea typeface="Calibri" panose="020F0502020204030204" pitchFamily="34" charset="0"/>
                <a:cs typeface="MTMI"/>
              </a:rPr>
              <a:t>(</a:t>
            </a:r>
            <a:r>
              <a:rPr lang="es-NI" b="0" i="1" dirty="0">
                <a:solidFill>
                  <a:srgbClr val="000000"/>
                </a:solidFill>
                <a:latin typeface="Giovanni-BookItalic"/>
                <a:ea typeface="Calibri" panose="020F0502020204030204" pitchFamily="34" charset="0"/>
                <a:cs typeface="Giovanni-BookItalic"/>
              </a:rPr>
              <a:t>X ) </a:t>
            </a:r>
            <a:r>
              <a:rPr lang="es-NI" b="0" dirty="0">
                <a:solidFill>
                  <a:srgbClr val="000000"/>
                </a:solidFill>
                <a:latin typeface="Giovanni-BookItalic"/>
                <a:ea typeface="Calibri" panose="020F0502020204030204" pitchFamily="34" charset="0"/>
                <a:cs typeface="Giovanni-BookItalic"/>
              </a:rPr>
              <a:t>+</a:t>
            </a:r>
            <a:r>
              <a:rPr lang="es-NI" b="0" i="1" dirty="0">
                <a:solidFill>
                  <a:srgbClr val="000000"/>
                </a:solidFill>
                <a:latin typeface="Giovanni-BookItalic"/>
                <a:ea typeface="Calibri" panose="020F0502020204030204" pitchFamily="34" charset="0"/>
                <a:cs typeface="Giovanni-BookItalic"/>
              </a:rPr>
              <a:t> </a:t>
            </a:r>
            <a:r>
              <a:rPr lang="es-NI" b="0" dirty="0">
                <a:solidFill>
                  <a:srgbClr val="000000"/>
                </a:solidFill>
                <a:latin typeface="Giovanni-BookItalic"/>
                <a:ea typeface="Calibri" panose="020F0502020204030204" pitchFamily="34" charset="0"/>
                <a:cs typeface="Giovanni-BookItalic"/>
              </a:rPr>
              <a:t>Var((</a:t>
            </a:r>
            <a:r>
              <a:rPr lang="es-NI" b="0" dirty="0">
                <a:solidFill>
                  <a:srgbClr val="000000"/>
                </a:solidFill>
                <a:latin typeface="MTSYN"/>
                <a:ea typeface="Calibri" panose="020F0502020204030204" pitchFamily="34" charset="0"/>
                <a:cs typeface="MTSYN"/>
              </a:rPr>
              <a:t>−1)*</a:t>
            </a:r>
            <a:r>
              <a:rPr lang="es-NI" b="0" i="1" dirty="0">
                <a:solidFill>
                  <a:srgbClr val="000000"/>
                </a:solidFill>
                <a:latin typeface="Giovanni-BookItalic"/>
                <a:ea typeface="Calibri" panose="020F0502020204030204" pitchFamily="34" charset="0"/>
                <a:cs typeface="Giovanni-BookItalic"/>
              </a:rPr>
              <a:t>Y</a:t>
            </a:r>
            <a:r>
              <a:rPr lang="es-NI" b="0" dirty="0">
                <a:solidFill>
                  <a:srgbClr val="000000"/>
                </a:solidFill>
                <a:latin typeface="MTMI"/>
                <a:ea typeface="Calibri" panose="020F0502020204030204" pitchFamily="34" charset="0"/>
                <a:cs typeface="MTMI"/>
              </a:rPr>
              <a:t>)</a:t>
            </a:r>
          </a:p>
          <a:p>
            <a:r>
              <a:rPr lang="es-NI" b="0" dirty="0">
                <a:solidFill>
                  <a:srgbClr val="000000"/>
                </a:solidFill>
                <a:latin typeface="MTMI"/>
                <a:ea typeface="Calibri" panose="020F0502020204030204" pitchFamily="34" charset="0"/>
                <a:cs typeface="MTMI"/>
              </a:rPr>
              <a:t>Now we use prop *:</a:t>
            </a:r>
          </a:p>
          <a:p>
            <a:r>
              <a:rPr lang="es-NI" b="0" dirty="0">
                <a:solidFill>
                  <a:srgbClr val="000000"/>
                </a:solidFill>
                <a:latin typeface="MTMI"/>
                <a:ea typeface="Calibri" panose="020F0502020204030204" pitchFamily="34" charset="0"/>
                <a:cs typeface="MTMI"/>
              </a:rPr>
              <a:t>			=</a:t>
            </a:r>
            <a:r>
              <a:rPr lang="es-NI" b="0" dirty="0">
                <a:solidFill>
                  <a:srgbClr val="000000"/>
                </a:solidFill>
                <a:latin typeface="Giovanni-Book"/>
                <a:ea typeface="Calibri" panose="020F0502020204030204" pitchFamily="34" charset="0"/>
                <a:cs typeface="Giovanni-Book"/>
              </a:rPr>
              <a:t> Var</a:t>
            </a:r>
            <a:r>
              <a:rPr lang="es-NI" b="0" dirty="0">
                <a:solidFill>
                  <a:srgbClr val="000000"/>
                </a:solidFill>
                <a:latin typeface="MTMI"/>
                <a:ea typeface="Calibri" panose="020F0502020204030204" pitchFamily="34" charset="0"/>
                <a:cs typeface="MTMI"/>
              </a:rPr>
              <a:t>(</a:t>
            </a:r>
            <a:r>
              <a:rPr lang="es-NI" b="0" i="1" dirty="0">
                <a:solidFill>
                  <a:srgbClr val="000000"/>
                </a:solidFill>
                <a:latin typeface="Giovanni-BookItalic"/>
                <a:ea typeface="Calibri" panose="020F0502020204030204" pitchFamily="34" charset="0"/>
                <a:cs typeface="Giovanni-BookItalic"/>
              </a:rPr>
              <a:t>X ) </a:t>
            </a:r>
            <a:r>
              <a:rPr lang="es-NI" b="0" dirty="0">
                <a:solidFill>
                  <a:srgbClr val="000000"/>
                </a:solidFill>
                <a:latin typeface="Giovanni-BookItalic"/>
                <a:ea typeface="Calibri" panose="020F0502020204030204" pitchFamily="34" charset="0"/>
                <a:cs typeface="Giovanni-BookItalic"/>
              </a:rPr>
              <a:t>+</a:t>
            </a:r>
            <a:r>
              <a:rPr lang="es-NI" b="0" dirty="0">
                <a:solidFill>
                  <a:srgbClr val="000000"/>
                </a:solidFill>
                <a:latin typeface="MTMI"/>
                <a:ea typeface="Calibri" panose="020F0502020204030204" pitchFamily="34" charset="0"/>
                <a:cs typeface="MTMI"/>
              </a:rPr>
              <a:t> (-1)</a:t>
            </a:r>
            <a:r>
              <a:rPr lang="es-NI" b="0" baseline="30000" dirty="0">
                <a:solidFill>
                  <a:srgbClr val="000000"/>
                </a:solidFill>
                <a:latin typeface="MTMI"/>
                <a:ea typeface="Calibri" panose="020F0502020204030204" pitchFamily="34" charset="0"/>
                <a:cs typeface="MTMI"/>
              </a:rPr>
              <a:t>2</a:t>
            </a:r>
            <a:r>
              <a:rPr lang="es-NI" b="0" dirty="0">
                <a:solidFill>
                  <a:srgbClr val="000000"/>
                </a:solidFill>
                <a:latin typeface="MTMI"/>
                <a:ea typeface="Calibri" panose="020F0502020204030204" pitchFamily="34" charset="0"/>
                <a:cs typeface="MTMI"/>
              </a:rPr>
              <a:t>Var(Y) = 1 + 1*1 = 2</a:t>
            </a:r>
          </a:p>
        </p:txBody>
      </p:sp>
    </p:spTree>
    <p:extLst>
      <p:ext uri="{BB962C8B-B14F-4D97-AF65-F5344CB8AC3E}">
        <p14:creationId xmlns:p14="http://schemas.microsoft.com/office/powerpoint/2010/main" val="3376018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43132-691F-4D1A-9484-D3EE22B18C4A}"/>
              </a:ext>
            </a:extLst>
          </p:cNvPr>
          <p:cNvSpPr>
            <a:spLocks noGrp="1"/>
          </p:cNvSpPr>
          <p:nvPr>
            <p:ph type="title"/>
          </p:nvPr>
        </p:nvSpPr>
        <p:spPr>
          <a:xfrm>
            <a:off x="811530" y="91440"/>
            <a:ext cx="7520940" cy="548640"/>
          </a:xfrm>
        </p:spPr>
        <p:txBody>
          <a:bodyPr/>
          <a:lstStyle/>
          <a:p>
            <a:pPr marR="342900">
              <a:spcBef>
                <a:spcPts val="0"/>
              </a:spcBef>
            </a:pPr>
            <a:r>
              <a:rPr lang="en-US" b="1" dirty="0">
                <a:solidFill>
                  <a:srgbClr val="001AB3"/>
                </a:solidFill>
                <a:latin typeface="Glypha-Bold"/>
                <a:ea typeface="Calibri" panose="020F0502020204030204" pitchFamily="34" charset="0"/>
                <a:cs typeface="Glypha-Bold"/>
              </a:rPr>
              <a:t>EXPECTED VALUE</a:t>
            </a:r>
            <a:endParaRPr lang="en-US" dirty="0"/>
          </a:p>
        </p:txBody>
      </p:sp>
      <p:sp>
        <p:nvSpPr>
          <p:cNvPr id="3" name="Content Placeholder 2">
            <a:extLst>
              <a:ext uri="{FF2B5EF4-FFF2-40B4-BE49-F238E27FC236}">
                <a16:creationId xmlns:a16="http://schemas.microsoft.com/office/drawing/2014/main" id="{8D681E71-54E7-4B49-A99E-C034833C139C}"/>
              </a:ext>
            </a:extLst>
          </p:cNvPr>
          <p:cNvSpPr>
            <a:spLocks noGrp="1"/>
          </p:cNvSpPr>
          <p:nvPr>
            <p:ph idx="1"/>
          </p:nvPr>
        </p:nvSpPr>
        <p:spPr>
          <a:xfrm>
            <a:off x="217715" y="826308"/>
            <a:ext cx="8114756" cy="3579849"/>
          </a:xfrm>
        </p:spPr>
        <p:txBody>
          <a:bodyPr/>
          <a:lstStyle/>
          <a:p>
            <a:pPr marL="0" indent="0"/>
            <a:r>
              <a:rPr lang="en-US" sz="1800" b="0" dirty="0"/>
              <a:t>The </a:t>
            </a:r>
            <a:r>
              <a:rPr lang="en-US" sz="1800" dirty="0"/>
              <a:t>expected value </a:t>
            </a:r>
            <a:r>
              <a:rPr lang="en-US" sz="1800" b="0" dirty="0"/>
              <a:t>of a random variable X (also known as the </a:t>
            </a:r>
            <a:r>
              <a:rPr lang="en-US" sz="1800" dirty="0"/>
              <a:t>mean</a:t>
            </a:r>
            <a:r>
              <a:rPr lang="en-US" sz="1800" b="0" dirty="0"/>
              <a:t>) is the sum of the outcomes weighted by their probabilities:</a:t>
            </a:r>
          </a:p>
          <a:p>
            <a:pPr marL="0" indent="0"/>
            <a:endParaRPr lang="en-US" sz="1800" b="0" dirty="0"/>
          </a:p>
          <a:p>
            <a:pPr marL="0" indent="0"/>
            <a:endParaRPr lang="en-US" sz="1800" b="0" dirty="0"/>
          </a:p>
          <a:p>
            <a:pPr marL="0" indent="0"/>
            <a:endParaRPr lang="en-US" sz="1800" b="0" dirty="0"/>
          </a:p>
          <a:p>
            <a:pPr marL="0" indent="0"/>
            <a:r>
              <a:rPr lang="en-US" sz="1800" b="0" dirty="0"/>
              <a:t>The Greek letter </a:t>
            </a:r>
            <a:r>
              <a:rPr lang="en-US" sz="1800" dirty="0">
                <a:sym typeface="Symbol" panose="05050102010706020507" pitchFamily="18" charset="2"/>
              </a:rPr>
              <a:t></a:t>
            </a:r>
            <a:r>
              <a:rPr lang="en-US" sz="1800" b="0" dirty="0">
                <a:sym typeface="Symbol" panose="05050102010706020507" pitchFamily="18" charset="2"/>
              </a:rPr>
              <a:t> </a:t>
            </a:r>
            <a:r>
              <a:rPr lang="en-US" sz="1800" b="0" dirty="0"/>
              <a:t>“m-you” is often used to represent the mean.</a:t>
            </a:r>
          </a:p>
          <a:p>
            <a:endParaRPr lang="en-US" dirty="0"/>
          </a:p>
        </p:txBody>
      </p:sp>
      <mc:AlternateContent xmlns:mc="http://schemas.openxmlformats.org/markup-compatibility/2006">
        <mc:Choice xmlns:a14="http://schemas.microsoft.com/office/drawing/2010/main" Requires="a14">
          <p:sp>
            <p:nvSpPr>
              <p:cNvPr id="5" name="Rectangle 4">
                <a:extLst>
                  <a:ext uri="{FF2B5EF4-FFF2-40B4-BE49-F238E27FC236}">
                    <a16:creationId xmlns:a16="http://schemas.microsoft.com/office/drawing/2014/main" id="{CED3ACDD-A644-A744-9B7C-8640C3375044}"/>
                  </a:ext>
                </a:extLst>
              </p:cNvPr>
              <p:cNvSpPr/>
              <p:nvPr/>
            </p:nvSpPr>
            <p:spPr>
              <a:xfrm>
                <a:off x="2836759" y="1537582"/>
                <a:ext cx="2478307" cy="848566"/>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r>
                        <m:rPr>
                          <m:sty m:val="p"/>
                        </m:rPr>
                        <a:rPr lang="en-US" b="0" i="0" smtClean="0">
                          <a:latin typeface="Cambria Math" panose="02040503050406030204" pitchFamily="18" charset="0"/>
                        </a:rPr>
                        <m:t>E</m:t>
                      </m:r>
                      <m:d>
                        <m:dPr>
                          <m:begChr m:val="["/>
                          <m:endChr m:val="]"/>
                          <m:ctrlPr>
                            <a:rPr lang="en-US" b="0" i="0" smtClean="0">
                              <a:latin typeface="Cambria Math" panose="02040503050406030204" pitchFamily="18" charset="0"/>
                            </a:rPr>
                          </m:ctrlPr>
                        </m:dPr>
                        <m:e>
                          <m:r>
                            <m:rPr>
                              <m:sty m:val="p"/>
                            </m:rPr>
                            <a:rPr lang="en-US" b="0" i="0" smtClean="0">
                              <a:latin typeface="Cambria Math" panose="02040503050406030204" pitchFamily="18" charset="0"/>
                            </a:rPr>
                            <m:t>X</m:t>
                          </m:r>
                        </m:e>
                      </m:d>
                      <m:r>
                        <a:rPr lang="en-US" b="0" i="0" smtClean="0">
                          <a:latin typeface="Cambria Math" panose="02040503050406030204" pitchFamily="18" charset="0"/>
                        </a:rPr>
                        <m:t>=</m:t>
                      </m:r>
                      <m:nary>
                        <m:naryPr>
                          <m:chr m:val="∑"/>
                          <m:limLoc m:val="undOvr"/>
                          <m:ctrlPr>
                            <a:rPr lang="en-US">
                              <a:latin typeface="Cambria Math" panose="02040503050406030204" pitchFamily="18" charset="0"/>
                            </a:rPr>
                          </m:ctrlPr>
                        </m:naryPr>
                        <m:sub>
                          <m:r>
                            <a:rPr lang="en-US" i="1">
                              <a:latin typeface="Cambria Math" panose="02040503050406030204" pitchFamily="18" charset="0"/>
                            </a:rPr>
                            <m:t>𝑖</m:t>
                          </m:r>
                          <m:r>
                            <a:rPr lang="en-US" i="0">
                              <a:latin typeface="Cambria Math" panose="02040503050406030204" pitchFamily="18" charset="0"/>
                            </a:rPr>
                            <m:t>=1</m:t>
                          </m:r>
                        </m:sub>
                        <m:sup>
                          <m:r>
                            <a:rPr lang="en-US" i="1">
                              <a:latin typeface="Cambria Math" panose="02040503050406030204" pitchFamily="18" charset="0"/>
                            </a:rPr>
                            <m:t>𝑛</m:t>
                          </m:r>
                        </m:sup>
                        <m:e>
                          <m:sSub>
                            <m:sSubPr>
                              <m:ctrlPr>
                                <a:rPr lang="en-US" i="1">
                                  <a:solidFill>
                                    <a:srgbClr val="836967"/>
                                  </a:solidFill>
                                  <a:latin typeface="Cambria Math" panose="02040503050406030204" pitchFamily="18" charset="0"/>
                                </a:rPr>
                              </m:ctrlPr>
                            </m:sSubPr>
                            <m:e>
                              <m:r>
                                <a:rPr lang="en-US" i="1">
                                  <a:latin typeface="Cambria Math" panose="02040503050406030204" pitchFamily="18" charset="0"/>
                                </a:rPr>
                                <m:t>𝑥</m:t>
                              </m:r>
                            </m:e>
                            <m:sub>
                              <m:r>
                                <a:rPr lang="en-US" i="1">
                                  <a:latin typeface="Cambria Math" panose="02040503050406030204" pitchFamily="18" charset="0"/>
                                </a:rPr>
                                <m:t>𝑖</m:t>
                              </m:r>
                            </m:sub>
                          </m:sSub>
                          <m:r>
                            <a:rPr lang="en-US" i="1">
                              <a:latin typeface="Cambria Math" panose="02040503050406030204" pitchFamily="18" charset="0"/>
                            </a:rPr>
                            <m:t>𝑃</m:t>
                          </m:r>
                          <m:d>
                            <m:dPr>
                              <m:begChr m:val="["/>
                              <m:endChr m:val="]"/>
                              <m:ctrlPr>
                                <a:rPr lang="en-US" i="1">
                                  <a:latin typeface="Cambria Math" panose="02040503050406030204" pitchFamily="18" charset="0"/>
                                </a:rPr>
                              </m:ctrlPr>
                            </m:dPr>
                            <m:e>
                              <m:r>
                                <a:rPr lang="en-US" i="1">
                                  <a:latin typeface="Cambria Math" panose="02040503050406030204" pitchFamily="18" charset="0"/>
                                </a:rPr>
                                <m:t>𝑋</m:t>
                              </m:r>
                              <m:r>
                                <a:rPr lang="en-US" i="0">
                                  <a:latin typeface="Cambria Math" panose="02040503050406030204" pitchFamily="18" charset="0"/>
                                </a:rPr>
                                <m:t>=</m:t>
                              </m:r>
                              <m:sSub>
                                <m:sSubPr>
                                  <m:ctrlPr>
                                    <a:rPr lang="en-US" i="1">
                                      <a:solidFill>
                                        <a:srgbClr val="836967"/>
                                      </a:solidFill>
                                      <a:latin typeface="Cambria Math" panose="02040503050406030204" pitchFamily="18" charset="0"/>
                                    </a:rPr>
                                  </m:ctrlPr>
                                </m:sSubPr>
                                <m:e>
                                  <m:r>
                                    <a:rPr lang="en-US" i="1">
                                      <a:latin typeface="Cambria Math" panose="02040503050406030204" pitchFamily="18" charset="0"/>
                                    </a:rPr>
                                    <m:t>𝑥</m:t>
                                  </m:r>
                                </m:e>
                                <m:sub>
                                  <m:r>
                                    <a:rPr lang="en-US" i="1">
                                      <a:latin typeface="Cambria Math" panose="02040503050406030204" pitchFamily="18" charset="0"/>
                                    </a:rPr>
                                    <m:t>𝑖</m:t>
                                  </m:r>
                                </m:sub>
                              </m:sSub>
                            </m:e>
                          </m:d>
                        </m:e>
                      </m:nary>
                    </m:oMath>
                  </m:oMathPara>
                </a14:m>
                <a:endParaRPr lang="en-US" dirty="0"/>
              </a:p>
            </p:txBody>
          </p:sp>
        </mc:Choice>
        <mc:Fallback>
          <p:sp>
            <p:nvSpPr>
              <p:cNvPr id="5" name="Rectangle 4">
                <a:extLst>
                  <a:ext uri="{FF2B5EF4-FFF2-40B4-BE49-F238E27FC236}">
                    <a16:creationId xmlns:a16="http://schemas.microsoft.com/office/drawing/2014/main" id="{CED3ACDD-A644-A744-9B7C-8640C3375044}"/>
                  </a:ext>
                </a:extLst>
              </p:cNvPr>
              <p:cNvSpPr>
                <a:spLocks noRot="1" noChangeAspect="1" noMove="1" noResize="1" noEditPoints="1" noAdjustHandles="1" noChangeArrowheads="1" noChangeShapeType="1" noTextEdit="1"/>
              </p:cNvSpPr>
              <p:nvPr/>
            </p:nvSpPr>
            <p:spPr>
              <a:xfrm>
                <a:off x="2836759" y="1537582"/>
                <a:ext cx="2478307" cy="848566"/>
              </a:xfrm>
              <a:prstGeom prst="rect">
                <a:avLst/>
              </a:prstGeom>
              <a:blipFill>
                <a:blip r:embed="rId2"/>
                <a:stretch>
                  <a:fillRect l="-510" t="-98529" b="-152941"/>
                </a:stretch>
              </a:blipFill>
            </p:spPr>
            <p:txBody>
              <a:bodyPr/>
              <a:lstStyle/>
              <a:p>
                <a:r>
                  <a:rPr lang="en-US">
                    <a:noFill/>
                  </a:rPr>
                  <a:t> </a:t>
                </a:r>
              </a:p>
            </p:txBody>
          </p:sp>
        </mc:Fallback>
      </mc:AlternateContent>
    </p:spTree>
    <p:extLst>
      <p:ext uri="{BB962C8B-B14F-4D97-AF65-F5344CB8AC3E}">
        <p14:creationId xmlns:p14="http://schemas.microsoft.com/office/powerpoint/2010/main" val="674041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3AA2A-5422-4A0B-9AD6-6FC444EB9B2F}"/>
              </a:ext>
            </a:extLst>
          </p:cNvPr>
          <p:cNvSpPr>
            <a:spLocks noGrp="1"/>
          </p:cNvSpPr>
          <p:nvPr>
            <p:ph type="title"/>
          </p:nvPr>
        </p:nvSpPr>
        <p:spPr>
          <a:xfrm>
            <a:off x="651511" y="134780"/>
            <a:ext cx="7886700" cy="994172"/>
          </a:xfrm>
        </p:spPr>
        <p:txBody>
          <a:bodyPr/>
          <a:lstStyle/>
          <a:p>
            <a:pPr>
              <a:spcBef>
                <a:spcPts val="0"/>
              </a:spcBef>
              <a:spcAft>
                <a:spcPts val="1125"/>
              </a:spcAft>
            </a:pPr>
            <a:r>
              <a:rPr lang="en-US" dirty="0"/>
              <a:t>5.2.8 # bad batteries part 2</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A6D23548-BB55-4FD8-A903-04C594718C49}"/>
                  </a:ext>
                </a:extLst>
              </p:cNvPr>
              <p:cNvSpPr>
                <a:spLocks noGrp="1"/>
              </p:cNvSpPr>
              <p:nvPr>
                <p:ph idx="1"/>
              </p:nvPr>
            </p:nvSpPr>
            <p:spPr>
              <a:xfrm>
                <a:off x="348176" y="965909"/>
                <a:ext cx="8493369" cy="3863963"/>
              </a:xfrm>
            </p:spPr>
            <p:txBody>
              <a:bodyPr>
                <a:normAutofit/>
              </a:bodyPr>
              <a:lstStyle/>
              <a:p>
                <a:pPr marL="0" indent="0"/>
                <a:r>
                  <a:rPr lang="en-US" b="0" dirty="0"/>
                  <a:t>Let </a:t>
                </a:r>
                <a:r>
                  <a:rPr lang="en-US" b="0" i="1" dirty="0"/>
                  <a:t>W </a:t>
                </a:r>
                <a:r>
                  <a:rPr lang="en-US" b="0" dirty="0"/>
                  <a:t>denote # defective batteries chosen, then</a:t>
                </a:r>
              </a:p>
              <a:p>
                <a:pPr marL="0" indent="0"/>
                <a:r>
                  <a:rPr lang="en-US" dirty="0"/>
                  <a:t>	  w</a:t>
                </a:r>
              </a:p>
              <a:p>
                <a:pPr marL="0" indent="0"/>
                <a:endParaRPr lang="en-US" dirty="0"/>
              </a:p>
              <a:p>
                <a:pPr lvl="8"/>
                <a:r>
                  <a:rPr lang="en-US" dirty="0"/>
                  <a:t> 			</a:t>
                </a:r>
              </a:p>
              <a:p>
                <a:pPr marL="0" indent="0"/>
                <a:r>
                  <a:rPr lang="en-US" dirty="0"/>
                  <a:t>	P(w)					and</a:t>
                </a:r>
              </a:p>
              <a:p>
                <a:pPr marL="0" indent="0"/>
                <a:endParaRPr lang="en-US" dirty="0"/>
              </a:p>
              <a:p>
                <a:pPr marL="0" indent="0"/>
                <a:endParaRPr lang="en-US" dirty="0"/>
              </a:p>
              <a:p>
                <a:pPr marL="0" indent="0"/>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𝐸</m:t>
                      </m:r>
                      <m:d>
                        <m:dPr>
                          <m:begChr m:val="["/>
                          <m:endChr m:val="]"/>
                          <m:ctrlPr>
                            <a:rPr lang="en-US" b="0" i="1" smtClean="0">
                              <a:latin typeface="Cambria Math" panose="02040503050406030204" pitchFamily="18" charset="0"/>
                            </a:rPr>
                          </m:ctrlPr>
                        </m:dPr>
                        <m:e>
                          <m:r>
                            <a:rPr lang="en-US" b="0" i="1" smtClean="0">
                              <a:latin typeface="Cambria Math" panose="02040503050406030204" pitchFamily="18" charset="0"/>
                            </a:rPr>
                            <m:t>𝑊</m:t>
                          </m:r>
                        </m:e>
                      </m:d>
                      <m:r>
                        <a:rPr lang="en-US" b="0" i="1" smtClean="0">
                          <a:latin typeface="Cambria Math" panose="02040503050406030204" pitchFamily="18" charset="0"/>
                        </a:rPr>
                        <m:t>=0∗</m:t>
                      </m:r>
                      <m:r>
                        <a:rPr lang="en-US" b="0" i="1" smtClean="0">
                          <a:latin typeface="Cambria Math" panose="02040503050406030204" pitchFamily="18" charset="0"/>
                        </a:rPr>
                        <m:t>𝑃</m:t>
                      </m:r>
                      <m:d>
                        <m:dPr>
                          <m:begChr m:val="["/>
                          <m:endChr m:val="]"/>
                          <m:ctrlPr>
                            <a:rPr lang="en-US" b="0" i="1" smtClean="0">
                              <a:latin typeface="Cambria Math" panose="02040503050406030204" pitchFamily="18" charset="0"/>
                            </a:rPr>
                          </m:ctrlPr>
                        </m:dPr>
                        <m:e>
                          <m:r>
                            <a:rPr lang="en-US" b="0" i="1" smtClean="0">
                              <a:latin typeface="Cambria Math" panose="02040503050406030204" pitchFamily="18" charset="0"/>
                            </a:rPr>
                            <m:t>0</m:t>
                          </m:r>
                        </m:e>
                      </m:d>
                      <m:r>
                        <a:rPr lang="en-US" b="0" i="1" smtClean="0">
                          <a:latin typeface="Cambria Math" panose="02040503050406030204" pitchFamily="18" charset="0"/>
                        </a:rPr>
                        <m:t>+1∗</m:t>
                      </m:r>
                      <m:r>
                        <a:rPr lang="en-US" b="0" i="1" smtClean="0">
                          <a:latin typeface="Cambria Math" panose="02040503050406030204" pitchFamily="18" charset="0"/>
                        </a:rPr>
                        <m:t>𝑃</m:t>
                      </m:r>
                      <m:d>
                        <m:dPr>
                          <m:begChr m:val="["/>
                          <m:endChr m:val="]"/>
                          <m:ctrlPr>
                            <a:rPr lang="en-US" b="0" i="1" smtClean="0">
                              <a:latin typeface="Cambria Math" panose="02040503050406030204" pitchFamily="18" charset="0"/>
                            </a:rPr>
                          </m:ctrlPr>
                        </m:dPr>
                        <m:e>
                          <m:r>
                            <a:rPr lang="en-US" b="0" i="1" smtClean="0">
                              <a:latin typeface="Cambria Math" panose="02040503050406030204" pitchFamily="18" charset="0"/>
                            </a:rPr>
                            <m:t>1</m:t>
                          </m:r>
                        </m:e>
                      </m:d>
                      <m:r>
                        <a:rPr lang="en-US" b="0" i="1" smtClean="0">
                          <a:latin typeface="Cambria Math" panose="02040503050406030204" pitchFamily="18" charset="0"/>
                        </a:rPr>
                        <m:t>+2∗</m:t>
                      </m:r>
                      <m:r>
                        <a:rPr lang="en-US" b="0" i="1" smtClean="0">
                          <a:latin typeface="Cambria Math" panose="02040503050406030204" pitchFamily="18" charset="0"/>
                        </a:rPr>
                        <m:t>𝑃</m:t>
                      </m:r>
                      <m:d>
                        <m:dPr>
                          <m:begChr m:val="["/>
                          <m:endChr m:val="]"/>
                          <m:ctrlPr>
                            <a:rPr lang="en-US" b="0" i="1" smtClean="0">
                              <a:latin typeface="Cambria Math" panose="02040503050406030204" pitchFamily="18" charset="0"/>
                            </a:rPr>
                          </m:ctrlPr>
                        </m:dPr>
                        <m:e>
                          <m:r>
                            <a:rPr lang="en-US" b="0" i="1" smtClean="0">
                              <a:latin typeface="Cambria Math" panose="02040503050406030204" pitchFamily="18" charset="0"/>
                            </a:rPr>
                            <m:t>2</m:t>
                          </m:r>
                        </m:e>
                      </m:d>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0</m:t>
                          </m:r>
                          <m:r>
                            <a:rPr lang="en-US" b="0" i="1" smtClean="0">
                              <a:latin typeface="Cambria Math" panose="02040503050406030204" pitchFamily="18" charset="0"/>
                              <a:ea typeface="Cambria Math" panose="02040503050406030204" pitchFamily="18" charset="0"/>
                            </a:rPr>
                            <m:t>∙7+1</m:t>
                          </m:r>
                          <m:r>
                            <a:rPr lang="en-US" b="0" i="1">
                              <a:latin typeface="Cambria Math" panose="02040503050406030204" pitchFamily="18" charset="0"/>
                              <a:ea typeface="Cambria Math" panose="02040503050406030204" pitchFamily="18" charset="0"/>
                            </a:rPr>
                            <m:t>∙7</m:t>
                          </m:r>
                          <m:r>
                            <a:rPr lang="en-US" b="0" i="1" smtClean="0">
                              <a:latin typeface="Cambria Math" panose="02040503050406030204" pitchFamily="18" charset="0"/>
                              <a:ea typeface="Cambria Math" panose="02040503050406030204" pitchFamily="18" charset="0"/>
                            </a:rPr>
                            <m:t>+2</m:t>
                          </m:r>
                          <m:r>
                            <a:rPr lang="en-US" b="0" i="1">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1</m:t>
                          </m:r>
                        </m:num>
                        <m:den>
                          <m:r>
                            <a:rPr lang="en-US" b="0" i="1" smtClean="0">
                              <a:latin typeface="Cambria Math" panose="02040503050406030204" pitchFamily="18" charset="0"/>
                            </a:rPr>
                            <m:t>15</m:t>
                          </m:r>
                        </m:den>
                      </m:f>
                      <m:r>
                        <a:rPr lang="en-US" b="0" i="1">
                          <a:latin typeface="Cambria Math" panose="02040503050406030204" pitchFamily="18" charset="0"/>
                        </a:rPr>
                        <m:t>=</m:t>
                      </m:r>
                      <m:f>
                        <m:fPr>
                          <m:ctrlPr>
                            <a:rPr lang="en-US" b="0" i="1">
                              <a:latin typeface="Cambria Math" panose="02040503050406030204" pitchFamily="18" charset="0"/>
                            </a:rPr>
                          </m:ctrlPr>
                        </m:fPr>
                        <m:num>
                          <m:r>
                            <a:rPr lang="en-US" b="0" i="1" smtClean="0">
                              <a:latin typeface="Cambria Math" panose="02040503050406030204" pitchFamily="18" charset="0"/>
                            </a:rPr>
                            <m:t>9</m:t>
                          </m:r>
                        </m:num>
                        <m:den>
                          <m:r>
                            <a:rPr lang="en-US" b="0" i="1" smtClean="0">
                              <a:latin typeface="Cambria Math" panose="02040503050406030204" pitchFamily="18" charset="0"/>
                            </a:rPr>
                            <m:t>1</m:t>
                          </m:r>
                          <m:r>
                            <a:rPr lang="en-US" b="0" i="1">
                              <a:latin typeface="Cambria Math" panose="02040503050406030204" pitchFamily="18" charset="0"/>
                            </a:rPr>
                            <m:t>5</m:t>
                          </m:r>
                        </m:den>
                      </m:f>
                      <m:r>
                        <a:rPr lang="en-US" b="0" i="1">
                          <a:latin typeface="Cambria Math" panose="02040503050406030204" pitchFamily="18" charset="0"/>
                        </a:rPr>
                        <m:t>=</m:t>
                      </m:r>
                      <m:f>
                        <m:fPr>
                          <m:ctrlPr>
                            <a:rPr lang="en-US" b="0" i="1">
                              <a:latin typeface="Cambria Math" panose="02040503050406030204" pitchFamily="18" charset="0"/>
                            </a:rPr>
                          </m:ctrlPr>
                        </m:fPr>
                        <m:num>
                          <m:r>
                            <a:rPr lang="en-US" b="0" i="1">
                              <a:latin typeface="Cambria Math" panose="02040503050406030204" pitchFamily="18" charset="0"/>
                            </a:rPr>
                            <m:t>3</m:t>
                          </m:r>
                        </m:num>
                        <m:den>
                          <m:r>
                            <a:rPr lang="en-US" b="0" i="1">
                              <a:latin typeface="Cambria Math" panose="02040503050406030204" pitchFamily="18" charset="0"/>
                            </a:rPr>
                            <m:t>5</m:t>
                          </m:r>
                        </m:den>
                      </m:f>
                      <m:r>
                        <a:rPr lang="en-US" b="0" i="1">
                          <a:latin typeface="Cambria Math" panose="02040503050406030204" pitchFamily="18" charset="0"/>
                        </a:rPr>
                        <m:t>=</m:t>
                      </m:r>
                      <m:r>
                        <a:rPr lang="en-US" b="0" i="1">
                          <a:latin typeface="Cambria Math" panose="02040503050406030204" pitchFamily="18" charset="0"/>
                        </a:rPr>
                        <m:t>0.6</m:t>
                      </m:r>
                    </m:oMath>
                  </m:oMathPara>
                </a14:m>
                <a:endParaRPr lang="en-US" dirty="0"/>
              </a:p>
              <a:p>
                <a:pPr marL="0" indent="0"/>
                <a:r>
                  <a:rPr lang="en-US" b="0" dirty="0"/>
                  <a:t>In other words, just a little more than half a bad battery.</a:t>
                </a:r>
              </a:p>
            </p:txBody>
          </p:sp>
        </mc:Choice>
        <mc:Fallback>
          <p:sp>
            <p:nvSpPr>
              <p:cNvPr id="3" name="Content Placeholder 2">
                <a:extLst>
                  <a:ext uri="{FF2B5EF4-FFF2-40B4-BE49-F238E27FC236}">
                    <a16:creationId xmlns:a16="http://schemas.microsoft.com/office/drawing/2014/main" id="{A6D23548-BB55-4FD8-A903-04C594718C49}"/>
                  </a:ext>
                </a:extLst>
              </p:cNvPr>
              <p:cNvSpPr>
                <a:spLocks noGrp="1" noRot="1" noChangeAspect="1" noMove="1" noResize="1" noEditPoints="1" noAdjustHandles="1" noChangeArrowheads="1" noChangeShapeType="1" noTextEdit="1"/>
              </p:cNvSpPr>
              <p:nvPr>
                <p:ph idx="1"/>
              </p:nvPr>
            </p:nvSpPr>
            <p:spPr>
              <a:xfrm>
                <a:off x="348176" y="965909"/>
                <a:ext cx="8493369" cy="3863963"/>
              </a:xfrm>
              <a:blipFill>
                <a:blip r:embed="rId3"/>
                <a:stretch>
                  <a:fillRect l="-448" t="-327"/>
                </a:stretch>
              </a:blipFill>
            </p:spPr>
            <p:txBody>
              <a:bodyPr/>
              <a:lstStyle/>
              <a:p>
                <a:r>
                  <a:rPr lang="en-US">
                    <a:noFill/>
                  </a:rPr>
                  <a:t> </a:t>
                </a:r>
              </a:p>
            </p:txBody>
          </p:sp>
        </mc:Fallback>
      </mc:AlternateContent>
      <p:sp>
        <p:nvSpPr>
          <p:cNvPr id="4" name="Rectangle 2">
            <a:extLst>
              <a:ext uri="{FF2B5EF4-FFF2-40B4-BE49-F238E27FC236}">
                <a16:creationId xmlns:a16="http://schemas.microsoft.com/office/drawing/2014/main" id="{9DE3215E-C10E-40F9-B5F6-30E34151ED87}"/>
              </a:ext>
            </a:extLst>
          </p:cNvPr>
          <p:cNvSpPr>
            <a:spLocks noChangeArrowheads="1"/>
          </p:cNvSpPr>
          <p:nvPr/>
        </p:nvSpPr>
        <p:spPr bwMode="auto">
          <a:xfrm>
            <a:off x="1" y="71875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n-US" sz="1350"/>
          </a:p>
        </p:txBody>
      </p:sp>
      <p:graphicFrame>
        <p:nvGraphicFramePr>
          <p:cNvPr id="5" name="Object 4">
            <a:extLst>
              <a:ext uri="{FF2B5EF4-FFF2-40B4-BE49-F238E27FC236}">
                <a16:creationId xmlns:a16="http://schemas.microsoft.com/office/drawing/2014/main" id="{DA5C5073-F776-408A-BB87-B1D651ACF7FA}"/>
              </a:ext>
            </a:extLst>
          </p:cNvPr>
          <p:cNvGraphicFramePr>
            <a:graphicFrameLocks noChangeAspect="1"/>
          </p:cNvGraphicFramePr>
          <p:nvPr>
            <p:extLst>
              <p:ext uri="{D42A27DB-BD31-4B8C-83A1-F6EECF244321}">
                <p14:modId xmlns:p14="http://schemas.microsoft.com/office/powerpoint/2010/main" val="2237037059"/>
              </p:ext>
            </p:extLst>
          </p:nvPr>
        </p:nvGraphicFramePr>
        <p:xfrm>
          <a:off x="1944155" y="1359338"/>
          <a:ext cx="3559194" cy="1722190"/>
        </p:xfrm>
        <a:graphic>
          <a:graphicData uri="http://schemas.openxmlformats.org/presentationml/2006/ole">
            <mc:AlternateContent xmlns:mc="http://schemas.openxmlformats.org/markup-compatibility/2006">
              <mc:Choice xmlns:v="urn:schemas-microsoft-com:vml" Requires="v">
                <p:oleObj spid="_x0000_s16413" r:id="rId4" imgW="2362200" imgH="1143000" progId="Equation.DSMT4">
                  <p:embed/>
                </p:oleObj>
              </mc:Choice>
              <mc:Fallback>
                <p:oleObj r:id="rId4" imgW="2362200" imgH="1143000" progId="Equation.DSMT4">
                  <p:embed/>
                  <p:pic>
                    <p:nvPicPr>
                      <p:cNvPr id="5" name="Object 4">
                        <a:extLst>
                          <a:ext uri="{FF2B5EF4-FFF2-40B4-BE49-F238E27FC236}">
                            <a16:creationId xmlns:a16="http://schemas.microsoft.com/office/drawing/2014/main" id="{DA5C5073-F776-408A-BB87-B1D651ACF7F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44155" y="1359338"/>
                        <a:ext cx="3559194" cy="1722190"/>
                      </a:xfrm>
                      <a:prstGeom prst="rect">
                        <a:avLst/>
                      </a:prstGeom>
                      <a:noFill/>
                    </p:spPr>
                  </p:pic>
                </p:oleObj>
              </mc:Fallback>
            </mc:AlternateContent>
          </a:graphicData>
        </a:graphic>
      </p:graphicFrame>
      <p:sp>
        <p:nvSpPr>
          <p:cNvPr id="6" name="Rectangle 2">
            <a:extLst>
              <a:ext uri="{FF2B5EF4-FFF2-40B4-BE49-F238E27FC236}">
                <a16:creationId xmlns:a16="http://schemas.microsoft.com/office/drawing/2014/main" id="{8BFBAA40-F1B4-4098-8C30-CAB09FFA5EA5}"/>
              </a:ext>
            </a:extLst>
          </p:cNvPr>
          <p:cNvSpPr>
            <a:spLocks noChangeArrowheads="1"/>
          </p:cNvSpPr>
          <p:nvPr/>
        </p:nvSpPr>
        <p:spPr bwMode="auto">
          <a:xfrm>
            <a:off x="-158261" y="851953"/>
            <a:ext cx="635098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p>
            <a:endParaRPr lang="en-US" sz="1350"/>
          </a:p>
        </p:txBody>
      </p:sp>
    </p:spTree>
    <p:extLst>
      <p:ext uri="{BB962C8B-B14F-4D97-AF65-F5344CB8AC3E}">
        <p14:creationId xmlns:p14="http://schemas.microsoft.com/office/powerpoint/2010/main" val="1304451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37AD505-1274-444D-9C5C-C8BDAC0C69C2}"/>
              </a:ext>
            </a:extLst>
          </p:cNvPr>
          <p:cNvSpPr>
            <a:spLocks noGrp="1"/>
          </p:cNvSpPr>
          <p:nvPr>
            <p:ph type="title"/>
          </p:nvPr>
        </p:nvSpPr>
        <p:spPr>
          <a:xfrm>
            <a:off x="628650" y="95133"/>
            <a:ext cx="7886700" cy="994172"/>
          </a:xfrm>
        </p:spPr>
        <p:txBody>
          <a:bodyPr/>
          <a:lstStyle/>
          <a:p>
            <a:r>
              <a:rPr lang="en-US" dirty="0"/>
              <a:t>Rolling a single 6-sided, fair die</a:t>
            </a:r>
          </a:p>
        </p:txBody>
      </p:sp>
      <mc:AlternateContent xmlns:mc="http://schemas.openxmlformats.org/markup-compatibility/2006">
        <mc:Choice xmlns:a14="http://schemas.microsoft.com/office/drawing/2010/main" Requires="a14">
          <p:sp>
            <p:nvSpPr>
              <p:cNvPr id="7" name="Content Placeholder 6">
                <a:extLst>
                  <a:ext uri="{FF2B5EF4-FFF2-40B4-BE49-F238E27FC236}">
                    <a16:creationId xmlns:a16="http://schemas.microsoft.com/office/drawing/2014/main" id="{2F833AE4-A4A0-4C76-877D-3C65CECEC9FF}"/>
                  </a:ext>
                </a:extLst>
              </p:cNvPr>
              <p:cNvSpPr>
                <a:spLocks noGrp="1"/>
              </p:cNvSpPr>
              <p:nvPr>
                <p:ph idx="1"/>
              </p:nvPr>
            </p:nvSpPr>
            <p:spPr>
              <a:xfrm>
                <a:off x="358588" y="906863"/>
                <a:ext cx="8051254" cy="4341793"/>
              </a:xfrm>
            </p:spPr>
            <p:txBody>
              <a:bodyPr>
                <a:normAutofit/>
              </a:bodyPr>
              <a:lstStyle/>
              <a:p>
                <a:pPr marL="0" indent="0"/>
                <a:r>
                  <a:rPr lang="en-US" sz="1800" b="0" dirty="0"/>
                  <a:t>Outcomes are 1, 2, …, 6 and fair means each outcome is equally likely</a:t>
                </a:r>
              </a:p>
              <a:p>
                <a:pPr marL="0" indent="0"/>
                <a:r>
                  <a:rPr lang="en-US" sz="1800" b="0" dirty="0"/>
                  <a:t>So </a:t>
                </a:r>
                <a14:m>
                  <m:oMath xmlns:m="http://schemas.openxmlformats.org/officeDocument/2006/math">
                    <m:r>
                      <a:rPr lang="en-US" sz="1800" b="0" i="1" smtClean="0">
                        <a:latin typeface="Cambria Math" panose="02040503050406030204" pitchFamily="18" charset="0"/>
                      </a:rPr>
                      <m:t>𝐸</m:t>
                    </m:r>
                    <m:d>
                      <m:dPr>
                        <m:begChr m:val="["/>
                        <m:endChr m:val="]"/>
                        <m:ctrlPr>
                          <a:rPr lang="en-US" sz="1800" b="0" i="1" smtClean="0">
                            <a:latin typeface="Cambria Math" panose="02040503050406030204" pitchFamily="18" charset="0"/>
                          </a:rPr>
                        </m:ctrlPr>
                      </m:dPr>
                      <m:e>
                        <m:r>
                          <a:rPr lang="en-US" sz="1800" b="0" i="1" smtClean="0">
                            <a:latin typeface="Cambria Math" panose="02040503050406030204" pitchFamily="18" charset="0"/>
                          </a:rPr>
                          <m:t>𝑋</m:t>
                        </m:r>
                      </m:e>
                    </m:d>
                    <m:r>
                      <a:rPr lang="en-US" sz="1800" b="0" i="1" smtClean="0">
                        <a:latin typeface="Cambria Math" panose="02040503050406030204" pitchFamily="18" charset="0"/>
                      </a:rPr>
                      <m:t>=1∗</m:t>
                    </m:r>
                    <m:f>
                      <m:fPr>
                        <m:ctrlPr>
                          <a:rPr lang="en-US" sz="1800" b="0" i="1" smtClean="0">
                            <a:latin typeface="Cambria Math" panose="02040503050406030204" pitchFamily="18" charset="0"/>
                          </a:rPr>
                        </m:ctrlPr>
                      </m:fPr>
                      <m:num>
                        <m:r>
                          <a:rPr lang="en-US" sz="1800" b="0" i="1" smtClean="0">
                            <a:latin typeface="Cambria Math" panose="02040503050406030204" pitchFamily="18" charset="0"/>
                          </a:rPr>
                          <m:t>1</m:t>
                        </m:r>
                      </m:num>
                      <m:den>
                        <m:r>
                          <a:rPr lang="en-US" sz="1800" b="0" i="1" smtClean="0">
                            <a:latin typeface="Cambria Math" panose="02040503050406030204" pitchFamily="18" charset="0"/>
                          </a:rPr>
                          <m:t>6</m:t>
                        </m:r>
                      </m:den>
                    </m:f>
                    <m:r>
                      <a:rPr lang="en-US" sz="1800" b="0" i="1">
                        <a:latin typeface="Cambria Math" panose="02040503050406030204" pitchFamily="18" charset="0"/>
                      </a:rPr>
                      <m:t>+2∗</m:t>
                    </m:r>
                    <m:f>
                      <m:fPr>
                        <m:ctrlPr>
                          <a:rPr lang="en-US" sz="1800" b="0" i="1">
                            <a:latin typeface="Cambria Math" panose="02040503050406030204" pitchFamily="18" charset="0"/>
                          </a:rPr>
                        </m:ctrlPr>
                      </m:fPr>
                      <m:num>
                        <m:r>
                          <a:rPr lang="en-US" sz="1800" b="0" i="1">
                            <a:latin typeface="Cambria Math" panose="02040503050406030204" pitchFamily="18" charset="0"/>
                          </a:rPr>
                          <m:t>1</m:t>
                        </m:r>
                      </m:num>
                      <m:den>
                        <m:r>
                          <a:rPr lang="en-US" sz="1800" b="0" i="1">
                            <a:latin typeface="Cambria Math" panose="02040503050406030204" pitchFamily="18" charset="0"/>
                          </a:rPr>
                          <m:t>6</m:t>
                        </m:r>
                      </m:den>
                    </m:f>
                    <m:r>
                      <a:rPr lang="en-US" sz="1800" b="0" i="1">
                        <a:latin typeface="Cambria Math" panose="02040503050406030204" pitchFamily="18" charset="0"/>
                      </a:rPr>
                      <m:t>+</m:t>
                    </m:r>
                    <m:r>
                      <a:rPr lang="en-US" sz="1800" b="0" i="1" smtClean="0">
                        <a:latin typeface="Cambria Math" panose="02040503050406030204" pitchFamily="18" charset="0"/>
                        <a:ea typeface="Cambria Math" panose="02040503050406030204" pitchFamily="18" charset="0"/>
                      </a:rPr>
                      <m:t>⋯+6</m:t>
                    </m:r>
                    <m:r>
                      <a:rPr lang="en-US" sz="1800" b="0" i="1">
                        <a:latin typeface="Cambria Math" panose="02040503050406030204" pitchFamily="18" charset="0"/>
                      </a:rPr>
                      <m:t>∗</m:t>
                    </m:r>
                    <m:f>
                      <m:fPr>
                        <m:ctrlPr>
                          <a:rPr lang="en-US" sz="1800" b="0" i="1">
                            <a:latin typeface="Cambria Math" panose="02040503050406030204" pitchFamily="18" charset="0"/>
                          </a:rPr>
                        </m:ctrlPr>
                      </m:fPr>
                      <m:num>
                        <m:r>
                          <a:rPr lang="en-US" sz="1800" b="0" i="1">
                            <a:latin typeface="Cambria Math" panose="02040503050406030204" pitchFamily="18" charset="0"/>
                          </a:rPr>
                          <m:t>1</m:t>
                        </m:r>
                      </m:num>
                      <m:den>
                        <m:r>
                          <a:rPr lang="en-US" sz="1800" b="0" i="1">
                            <a:latin typeface="Cambria Math" panose="02040503050406030204" pitchFamily="18" charset="0"/>
                          </a:rPr>
                          <m:t>6</m:t>
                        </m:r>
                      </m:den>
                    </m:f>
                  </m:oMath>
                </a14:m>
                <a:endParaRPr lang="en-US" sz="1800" b="0" i="1" dirty="0">
                  <a:latin typeface="Cambria Math" panose="02040503050406030204" pitchFamily="18" charset="0"/>
                </a:endParaRPr>
              </a:p>
              <a:p>
                <a:pPr marL="0" indent="0"/>
                <a:r>
                  <a:rPr lang="en-US" sz="1800" b="0" dirty="0"/>
                  <a:t>	</a:t>
                </a:r>
                <a14:m>
                  <m:oMath xmlns:m="http://schemas.openxmlformats.org/officeDocument/2006/math">
                    <m:r>
                      <a:rPr lang="en-US" sz="1800" b="0" i="1" smtClean="0">
                        <a:latin typeface="Cambria Math" panose="02040503050406030204" pitchFamily="18" charset="0"/>
                      </a:rPr>
                      <m:t>=</m:t>
                    </m:r>
                    <m:f>
                      <m:fPr>
                        <m:ctrlPr>
                          <a:rPr lang="en-US" sz="1800" b="0" i="1">
                            <a:latin typeface="Cambria Math" panose="02040503050406030204" pitchFamily="18" charset="0"/>
                          </a:rPr>
                        </m:ctrlPr>
                      </m:fPr>
                      <m:num>
                        <m:r>
                          <a:rPr lang="en-US" sz="1800" b="0" i="1">
                            <a:latin typeface="Cambria Math" panose="02040503050406030204" pitchFamily="18" charset="0"/>
                          </a:rPr>
                          <m:t>1</m:t>
                        </m:r>
                      </m:num>
                      <m:den>
                        <m:r>
                          <a:rPr lang="en-US" sz="1800" b="0" i="1">
                            <a:latin typeface="Cambria Math" panose="02040503050406030204" pitchFamily="18" charset="0"/>
                          </a:rPr>
                          <m:t>6</m:t>
                        </m:r>
                      </m:den>
                    </m:f>
                    <m:d>
                      <m:dPr>
                        <m:ctrlPr>
                          <a:rPr lang="en-US" sz="1800" b="0" i="1" smtClean="0">
                            <a:latin typeface="Cambria Math" panose="02040503050406030204" pitchFamily="18" charset="0"/>
                          </a:rPr>
                        </m:ctrlPr>
                      </m:dPr>
                      <m:e>
                        <m:r>
                          <a:rPr lang="en-US" sz="1800" b="0" i="1" smtClean="0">
                            <a:latin typeface="Cambria Math" panose="02040503050406030204" pitchFamily="18" charset="0"/>
                          </a:rPr>
                          <m:t>1+2+</m:t>
                        </m:r>
                        <m:r>
                          <a:rPr lang="en-US" sz="1800" b="0" i="1" smtClean="0">
                            <a:latin typeface="Cambria Math" panose="02040503050406030204" pitchFamily="18" charset="0"/>
                            <a:ea typeface="Cambria Math" panose="02040503050406030204" pitchFamily="18" charset="0"/>
                          </a:rPr>
                          <m:t>⋯+6</m:t>
                        </m:r>
                      </m:e>
                    </m:d>
                  </m:oMath>
                </a14:m>
                <a:r>
                  <a:rPr lang="en-US" sz="1800" b="0" i="1" dirty="0">
                    <a:latin typeface="Cambria Math" panose="02040503050406030204" pitchFamily="18" charset="0"/>
                  </a:rPr>
                  <a:t> </a:t>
                </a:r>
              </a:p>
              <a:p>
                <a:pPr marL="0" indent="0"/>
                <a:r>
                  <a:rPr lang="en-US" sz="1800" b="0" dirty="0"/>
                  <a:t>	</a:t>
                </a:r>
                <a14:m>
                  <m:oMath xmlns:m="http://schemas.openxmlformats.org/officeDocument/2006/math">
                    <m:r>
                      <a:rPr lang="en-US" sz="1800" b="0" i="0" smtClean="0">
                        <a:latin typeface="Cambria Math" panose="02040503050406030204" pitchFamily="18" charset="0"/>
                      </a:rPr>
                      <m:t>=</m:t>
                    </m:r>
                    <m:f>
                      <m:fPr>
                        <m:ctrlPr>
                          <a:rPr lang="en-US" sz="1800" b="0" i="1">
                            <a:latin typeface="Cambria Math" panose="02040503050406030204" pitchFamily="18" charset="0"/>
                          </a:rPr>
                        </m:ctrlPr>
                      </m:fPr>
                      <m:num>
                        <m:r>
                          <a:rPr lang="en-US" sz="1800" b="0" i="1">
                            <a:latin typeface="Cambria Math" panose="02040503050406030204" pitchFamily="18" charset="0"/>
                          </a:rPr>
                          <m:t>1</m:t>
                        </m:r>
                      </m:num>
                      <m:den>
                        <m:r>
                          <a:rPr lang="en-US" sz="1800" b="0" i="1">
                            <a:latin typeface="Cambria Math" panose="02040503050406030204" pitchFamily="18" charset="0"/>
                          </a:rPr>
                          <m:t>6</m:t>
                        </m:r>
                      </m:den>
                    </m:f>
                    <m:d>
                      <m:dPr>
                        <m:begChr m:val="["/>
                        <m:endChr m:val="]"/>
                        <m:ctrlPr>
                          <a:rPr lang="en-US" sz="1800" b="0" i="1" smtClean="0">
                            <a:latin typeface="Cambria Math" panose="02040503050406030204" pitchFamily="18" charset="0"/>
                          </a:rPr>
                        </m:ctrlPr>
                      </m:dPr>
                      <m:e>
                        <m:d>
                          <m:dPr>
                            <m:ctrlPr>
                              <a:rPr lang="en-US" sz="1800" b="0" i="1">
                                <a:latin typeface="Cambria Math" panose="02040503050406030204" pitchFamily="18" charset="0"/>
                              </a:rPr>
                            </m:ctrlPr>
                          </m:dPr>
                          <m:e>
                            <m:r>
                              <a:rPr lang="en-US" sz="1800" b="0" i="1">
                                <a:latin typeface="Cambria Math" panose="02040503050406030204" pitchFamily="18" charset="0"/>
                              </a:rPr>
                              <m:t>1</m:t>
                            </m:r>
                            <m:r>
                              <a:rPr lang="en-US" sz="1800" b="0" i="1">
                                <a:latin typeface="Cambria Math" panose="02040503050406030204" pitchFamily="18" charset="0"/>
                                <a:ea typeface="Cambria Math" panose="02040503050406030204" pitchFamily="18" charset="0"/>
                              </a:rPr>
                              <m:t>+6</m:t>
                            </m:r>
                          </m:e>
                        </m:d>
                        <m:r>
                          <a:rPr lang="en-US" sz="1800" b="0" i="1" smtClean="0">
                            <a:latin typeface="Cambria Math" panose="02040503050406030204" pitchFamily="18" charset="0"/>
                            <a:ea typeface="Cambria Math" panose="02040503050406030204" pitchFamily="18" charset="0"/>
                          </a:rPr>
                          <m:t>+</m:t>
                        </m:r>
                        <m:d>
                          <m:dPr>
                            <m:ctrlPr>
                              <a:rPr lang="en-US" sz="1800" b="0" i="1">
                                <a:latin typeface="Cambria Math" panose="02040503050406030204" pitchFamily="18" charset="0"/>
                              </a:rPr>
                            </m:ctrlPr>
                          </m:dPr>
                          <m:e>
                            <m:r>
                              <a:rPr lang="en-US" sz="1800" b="0" i="1" smtClean="0">
                                <a:latin typeface="Cambria Math" panose="02040503050406030204" pitchFamily="18" charset="0"/>
                              </a:rPr>
                              <m:t>2</m:t>
                            </m:r>
                            <m:r>
                              <a:rPr lang="en-US" sz="1800" b="0" i="1">
                                <a:latin typeface="Cambria Math" panose="02040503050406030204" pitchFamily="18" charset="0"/>
                                <a:ea typeface="Cambria Math" panose="02040503050406030204" pitchFamily="18" charset="0"/>
                              </a:rPr>
                              <m:t>+</m:t>
                            </m:r>
                            <m:r>
                              <a:rPr lang="en-US" sz="1800" b="0" i="1" smtClean="0">
                                <a:latin typeface="Cambria Math" panose="02040503050406030204" pitchFamily="18" charset="0"/>
                                <a:ea typeface="Cambria Math" panose="02040503050406030204" pitchFamily="18" charset="0"/>
                              </a:rPr>
                              <m:t>5</m:t>
                            </m:r>
                          </m:e>
                        </m:d>
                        <m:r>
                          <a:rPr lang="en-US" sz="1800" b="0" i="1" smtClean="0">
                            <a:latin typeface="Cambria Math" panose="02040503050406030204" pitchFamily="18" charset="0"/>
                            <a:ea typeface="Cambria Math" panose="02040503050406030204" pitchFamily="18" charset="0"/>
                          </a:rPr>
                          <m:t>+</m:t>
                        </m:r>
                        <m:d>
                          <m:dPr>
                            <m:ctrlPr>
                              <a:rPr lang="en-US" sz="1800" b="0" i="1">
                                <a:latin typeface="Cambria Math" panose="02040503050406030204" pitchFamily="18" charset="0"/>
                              </a:rPr>
                            </m:ctrlPr>
                          </m:dPr>
                          <m:e>
                            <m:r>
                              <a:rPr lang="en-US" sz="1800" b="0" i="1" smtClean="0">
                                <a:latin typeface="Cambria Math" panose="02040503050406030204" pitchFamily="18" charset="0"/>
                              </a:rPr>
                              <m:t>3</m:t>
                            </m:r>
                            <m:r>
                              <a:rPr lang="en-US" sz="1800" b="0" i="1">
                                <a:latin typeface="Cambria Math" panose="02040503050406030204" pitchFamily="18" charset="0"/>
                                <a:ea typeface="Cambria Math" panose="02040503050406030204" pitchFamily="18" charset="0"/>
                              </a:rPr>
                              <m:t>+</m:t>
                            </m:r>
                            <m:r>
                              <a:rPr lang="en-US" sz="1800" b="0" i="1" smtClean="0">
                                <a:latin typeface="Cambria Math" panose="02040503050406030204" pitchFamily="18" charset="0"/>
                                <a:ea typeface="Cambria Math" panose="02040503050406030204" pitchFamily="18" charset="0"/>
                              </a:rPr>
                              <m:t>4</m:t>
                            </m:r>
                          </m:e>
                        </m:d>
                      </m:e>
                    </m:d>
                    <m:r>
                      <a:rPr lang="en-US" sz="1800" b="0" i="1" smtClean="0">
                        <a:latin typeface="Cambria Math" panose="02040503050406030204" pitchFamily="18" charset="0"/>
                      </a:rPr>
                      <m:t> </m:t>
                    </m:r>
                  </m:oMath>
                </a14:m>
                <a:r>
                  <a:rPr lang="en-US" sz="1800" b="0" i="1" dirty="0">
                    <a:latin typeface="Cambria Math" panose="02040503050406030204" pitchFamily="18" charset="0"/>
                  </a:rPr>
                  <a:t> </a:t>
                </a:r>
              </a:p>
              <a:p>
                <a:pPr marL="0" indent="0"/>
                <a:r>
                  <a:rPr lang="en-US" sz="1800" b="0" dirty="0"/>
                  <a:t>	</a:t>
                </a:r>
                <a14:m>
                  <m:oMath xmlns:m="http://schemas.openxmlformats.org/officeDocument/2006/math">
                    <m:r>
                      <a:rPr lang="en-US" sz="1800" b="0" i="0" smtClean="0">
                        <a:latin typeface="Cambria Math" panose="02040503050406030204" pitchFamily="18" charset="0"/>
                      </a:rPr>
                      <m:t>=</m:t>
                    </m:r>
                    <m:f>
                      <m:fPr>
                        <m:ctrlPr>
                          <a:rPr lang="en-US" sz="1800" b="0" i="1" smtClean="0">
                            <a:latin typeface="Cambria Math" panose="02040503050406030204" pitchFamily="18" charset="0"/>
                          </a:rPr>
                        </m:ctrlPr>
                      </m:fPr>
                      <m:num>
                        <m:r>
                          <a:rPr lang="en-US" sz="1800" b="0" i="1" smtClean="0">
                            <a:latin typeface="Cambria Math" panose="02040503050406030204" pitchFamily="18" charset="0"/>
                          </a:rPr>
                          <m:t>1</m:t>
                        </m:r>
                      </m:num>
                      <m:den>
                        <m:r>
                          <a:rPr lang="en-US" sz="1800" b="0" i="1" smtClean="0">
                            <a:latin typeface="Cambria Math" panose="02040503050406030204" pitchFamily="18" charset="0"/>
                          </a:rPr>
                          <m:t>6</m:t>
                        </m:r>
                      </m:den>
                    </m:f>
                    <m:r>
                      <a:rPr lang="en-US" sz="1800" b="0" i="0" smtClean="0">
                        <a:latin typeface="Cambria Math" panose="02040503050406030204" pitchFamily="18" charset="0"/>
                      </a:rPr>
                      <m:t>∗</m:t>
                    </m:r>
                    <m:f>
                      <m:fPr>
                        <m:ctrlPr>
                          <a:rPr lang="en-US" sz="1800" b="0" i="1">
                            <a:latin typeface="Cambria Math" panose="02040503050406030204" pitchFamily="18" charset="0"/>
                          </a:rPr>
                        </m:ctrlPr>
                      </m:fPr>
                      <m:num>
                        <m:r>
                          <a:rPr lang="en-US" sz="1800" b="0" i="1" smtClean="0">
                            <a:latin typeface="Cambria Math" panose="02040503050406030204" pitchFamily="18" charset="0"/>
                          </a:rPr>
                          <m:t>6∗7</m:t>
                        </m:r>
                      </m:num>
                      <m:den>
                        <m:r>
                          <a:rPr lang="en-US" sz="1800" b="0" i="1" smtClean="0">
                            <a:latin typeface="Cambria Math" panose="02040503050406030204" pitchFamily="18" charset="0"/>
                          </a:rPr>
                          <m:t>2</m:t>
                        </m:r>
                      </m:den>
                    </m:f>
                    <m:r>
                      <a:rPr lang="en-US" sz="1800" b="0" i="1" smtClean="0">
                        <a:latin typeface="Cambria Math" panose="02040503050406030204" pitchFamily="18" charset="0"/>
                      </a:rPr>
                      <m:t>=</m:t>
                    </m:r>
                    <m:f>
                      <m:fPr>
                        <m:ctrlPr>
                          <a:rPr lang="en-US" sz="1800" b="0" i="1">
                            <a:latin typeface="Cambria Math" panose="02040503050406030204" pitchFamily="18" charset="0"/>
                          </a:rPr>
                        </m:ctrlPr>
                      </m:fPr>
                      <m:num>
                        <m:r>
                          <a:rPr lang="en-US" sz="1800" b="0" i="1">
                            <a:latin typeface="Cambria Math" panose="02040503050406030204" pitchFamily="18" charset="0"/>
                          </a:rPr>
                          <m:t>7</m:t>
                        </m:r>
                      </m:num>
                      <m:den>
                        <m:r>
                          <a:rPr lang="en-US" sz="1800" b="0" i="1">
                            <a:latin typeface="Cambria Math" panose="02040503050406030204" pitchFamily="18" charset="0"/>
                          </a:rPr>
                          <m:t>2</m:t>
                        </m:r>
                      </m:den>
                    </m:f>
                    <m:r>
                      <a:rPr lang="en-US" sz="1800" b="0" i="1" smtClean="0">
                        <a:latin typeface="Cambria Math" panose="02040503050406030204" pitchFamily="18" charset="0"/>
                      </a:rPr>
                      <m:t>=3.5</m:t>
                    </m:r>
                  </m:oMath>
                </a14:m>
                <a:r>
                  <a:rPr lang="en-US" sz="1800" b="0" dirty="0"/>
                  <a:t> </a:t>
                </a:r>
              </a:p>
              <a:p>
                <a:pPr marL="0" indent="0"/>
                <a:r>
                  <a:rPr lang="en-US" sz="1800" b="0" dirty="0"/>
                  <a:t>The expectation is a measure of the distribution’s middle.</a:t>
                </a:r>
              </a:p>
              <a:p>
                <a:pPr marL="0" indent="0"/>
                <a:r>
                  <a:rPr lang="en-US" sz="1800" b="0" dirty="0"/>
                  <a:t>If distribution is symmetric, as in this case, then middle is easy to find.</a:t>
                </a:r>
              </a:p>
              <a:p>
                <a:pPr marL="0" indent="0" algn="ctr"/>
                <a:r>
                  <a:rPr lang="en-US" sz="1800" b="0" dirty="0"/>
                  <a:t>1	2	3	4	5	6</a:t>
                </a:r>
              </a:p>
              <a:p>
                <a:pPr marL="0" indent="0" algn="ctr"/>
                <a:r>
                  <a:rPr lang="en-US" sz="1800" b="0" dirty="0"/>
                  <a:t>⬆</a:t>
                </a:r>
              </a:p>
            </p:txBody>
          </p:sp>
        </mc:Choice>
        <mc:Fallback>
          <p:sp>
            <p:nvSpPr>
              <p:cNvPr id="7" name="Content Placeholder 6">
                <a:extLst>
                  <a:ext uri="{FF2B5EF4-FFF2-40B4-BE49-F238E27FC236}">
                    <a16:creationId xmlns:a16="http://schemas.microsoft.com/office/drawing/2014/main" id="{2F833AE4-A4A0-4C76-877D-3C65CECEC9FF}"/>
                  </a:ext>
                </a:extLst>
              </p:cNvPr>
              <p:cNvSpPr>
                <a:spLocks noGrp="1" noRot="1" noChangeAspect="1" noMove="1" noResize="1" noEditPoints="1" noAdjustHandles="1" noChangeArrowheads="1" noChangeShapeType="1" noTextEdit="1"/>
              </p:cNvSpPr>
              <p:nvPr>
                <p:ph idx="1"/>
              </p:nvPr>
            </p:nvSpPr>
            <p:spPr>
              <a:xfrm>
                <a:off x="358588" y="906863"/>
                <a:ext cx="8051254" cy="4341793"/>
              </a:xfrm>
              <a:blipFill>
                <a:blip r:embed="rId2"/>
                <a:stretch>
                  <a:fillRect l="-630" t="-583"/>
                </a:stretch>
              </a:blipFill>
            </p:spPr>
            <p:txBody>
              <a:bodyPr/>
              <a:lstStyle/>
              <a:p>
                <a:r>
                  <a:rPr lang="en-US">
                    <a:noFill/>
                  </a:rPr>
                  <a:t> </a:t>
                </a:r>
              </a:p>
            </p:txBody>
          </p:sp>
        </mc:Fallback>
      </mc:AlternateContent>
      <p:sp>
        <p:nvSpPr>
          <p:cNvPr id="8" name="Rectangle 4">
            <a:extLst>
              <a:ext uri="{FF2B5EF4-FFF2-40B4-BE49-F238E27FC236}">
                <a16:creationId xmlns:a16="http://schemas.microsoft.com/office/drawing/2014/main" id="{913E79D2-FB75-447C-A37B-14515DB67714}"/>
              </a:ext>
            </a:extLst>
          </p:cNvPr>
          <p:cNvSpPr>
            <a:spLocks noChangeArrowheads="1"/>
          </p:cNvSpPr>
          <p:nvPr/>
        </p:nvSpPr>
        <p:spPr bwMode="auto">
          <a:xfrm>
            <a:off x="3967090" y="1762518"/>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n-US" sz="1350" dirty="0"/>
          </a:p>
        </p:txBody>
      </p:sp>
      <p:sp>
        <p:nvSpPr>
          <p:cNvPr id="10" name="Rectangle 6">
            <a:extLst>
              <a:ext uri="{FF2B5EF4-FFF2-40B4-BE49-F238E27FC236}">
                <a16:creationId xmlns:a16="http://schemas.microsoft.com/office/drawing/2014/main" id="{0C0F3CD5-FE3A-4370-9F1C-0C9B03798A4B}"/>
              </a:ext>
            </a:extLst>
          </p:cNvPr>
          <p:cNvSpPr>
            <a:spLocks noChangeArrowheads="1"/>
          </p:cNvSpPr>
          <p:nvPr/>
        </p:nvSpPr>
        <p:spPr bwMode="auto">
          <a:xfrm>
            <a:off x="1" y="71875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n-US" sz="1350" dirty="0"/>
          </a:p>
        </p:txBody>
      </p:sp>
      <mc:AlternateContent xmlns:mc="http://schemas.openxmlformats.org/markup-compatibility/2006">
        <mc:Choice xmlns:a14="http://schemas.microsoft.com/office/drawing/2010/main" Requires="a14">
          <p:graphicFrame>
            <p:nvGraphicFramePr>
              <p:cNvPr id="2" name="Table 2">
                <a:extLst>
                  <a:ext uri="{FF2B5EF4-FFF2-40B4-BE49-F238E27FC236}">
                    <a16:creationId xmlns:a16="http://schemas.microsoft.com/office/drawing/2014/main" id="{3D89579B-4869-4F4D-92E2-973589569F9F}"/>
                  </a:ext>
                </a:extLst>
              </p:cNvPr>
              <p:cNvGraphicFramePr>
                <a:graphicFrameLocks noGrp="1"/>
              </p:cNvGraphicFramePr>
              <p:nvPr>
                <p:extLst>
                  <p:ext uri="{D42A27DB-BD31-4B8C-83A1-F6EECF244321}">
                    <p14:modId xmlns:p14="http://schemas.microsoft.com/office/powerpoint/2010/main" val="690534828"/>
                  </p:ext>
                </p:extLst>
              </p:nvPr>
            </p:nvGraphicFramePr>
            <p:xfrm>
              <a:off x="4727448" y="1273695"/>
              <a:ext cx="4213405" cy="977646"/>
            </p:xfrm>
            <a:graphic>
              <a:graphicData uri="http://schemas.openxmlformats.org/drawingml/2006/table">
                <a:tbl>
                  <a:tblPr firstRow="1" bandRow="1">
                    <a:tableStyleId>{5C22544A-7EE6-4342-B048-85BDC9FD1C3A}</a:tableStyleId>
                  </a:tblPr>
                  <a:tblGrid>
                    <a:gridCol w="601915">
                      <a:extLst>
                        <a:ext uri="{9D8B030D-6E8A-4147-A177-3AD203B41FA5}">
                          <a16:colId xmlns:a16="http://schemas.microsoft.com/office/drawing/2014/main" val="1690518797"/>
                        </a:ext>
                      </a:extLst>
                    </a:gridCol>
                    <a:gridCol w="601915">
                      <a:extLst>
                        <a:ext uri="{9D8B030D-6E8A-4147-A177-3AD203B41FA5}">
                          <a16:colId xmlns:a16="http://schemas.microsoft.com/office/drawing/2014/main" val="3166195755"/>
                        </a:ext>
                      </a:extLst>
                    </a:gridCol>
                    <a:gridCol w="601915">
                      <a:extLst>
                        <a:ext uri="{9D8B030D-6E8A-4147-A177-3AD203B41FA5}">
                          <a16:colId xmlns:a16="http://schemas.microsoft.com/office/drawing/2014/main" val="2956545277"/>
                        </a:ext>
                      </a:extLst>
                    </a:gridCol>
                    <a:gridCol w="601915">
                      <a:extLst>
                        <a:ext uri="{9D8B030D-6E8A-4147-A177-3AD203B41FA5}">
                          <a16:colId xmlns:a16="http://schemas.microsoft.com/office/drawing/2014/main" val="529948325"/>
                        </a:ext>
                      </a:extLst>
                    </a:gridCol>
                    <a:gridCol w="601915">
                      <a:extLst>
                        <a:ext uri="{9D8B030D-6E8A-4147-A177-3AD203B41FA5}">
                          <a16:colId xmlns:a16="http://schemas.microsoft.com/office/drawing/2014/main" val="690570604"/>
                        </a:ext>
                      </a:extLst>
                    </a:gridCol>
                    <a:gridCol w="601915">
                      <a:extLst>
                        <a:ext uri="{9D8B030D-6E8A-4147-A177-3AD203B41FA5}">
                          <a16:colId xmlns:a16="http://schemas.microsoft.com/office/drawing/2014/main" val="300200564"/>
                        </a:ext>
                      </a:extLst>
                    </a:gridCol>
                    <a:gridCol w="601915">
                      <a:extLst>
                        <a:ext uri="{9D8B030D-6E8A-4147-A177-3AD203B41FA5}">
                          <a16:colId xmlns:a16="http://schemas.microsoft.com/office/drawing/2014/main" val="3356768752"/>
                        </a:ext>
                      </a:extLst>
                    </a:gridCol>
                  </a:tblGrid>
                  <a:tr h="370840">
                    <a:tc>
                      <a:txBody>
                        <a:bodyPr/>
                        <a:lstStyle/>
                        <a:p>
                          <a:pPr algn="ctr"/>
                          <a:r>
                            <a:rPr lang="en-US" dirty="0"/>
                            <a:t>x</a:t>
                          </a:r>
                        </a:p>
                      </a:txBody>
                      <a:tcPr/>
                    </a:tc>
                    <a:tc>
                      <a:txBody>
                        <a:bodyPr/>
                        <a:lstStyle/>
                        <a:p>
                          <a:pPr algn="ctr"/>
                          <a:r>
                            <a:rPr lang="en-US" dirty="0"/>
                            <a:t>1</a:t>
                          </a:r>
                        </a:p>
                      </a:txBody>
                      <a:tcPr/>
                    </a:tc>
                    <a:tc>
                      <a:txBody>
                        <a:bodyPr/>
                        <a:lstStyle/>
                        <a:p>
                          <a:pPr algn="ctr"/>
                          <a:r>
                            <a:rPr lang="en-US" dirty="0"/>
                            <a:t>2</a:t>
                          </a:r>
                        </a:p>
                      </a:txBody>
                      <a:tcPr/>
                    </a:tc>
                    <a:tc>
                      <a:txBody>
                        <a:bodyPr/>
                        <a:lstStyle/>
                        <a:p>
                          <a:pPr algn="ctr"/>
                          <a:r>
                            <a:rPr lang="en-US" dirty="0"/>
                            <a:t>3</a:t>
                          </a:r>
                        </a:p>
                      </a:txBody>
                      <a:tcPr/>
                    </a:tc>
                    <a:tc>
                      <a:txBody>
                        <a:bodyPr/>
                        <a:lstStyle/>
                        <a:p>
                          <a:pPr algn="ctr"/>
                          <a:r>
                            <a:rPr lang="en-US" dirty="0"/>
                            <a:t>4</a:t>
                          </a:r>
                        </a:p>
                      </a:txBody>
                      <a:tcPr/>
                    </a:tc>
                    <a:tc>
                      <a:txBody>
                        <a:bodyPr/>
                        <a:lstStyle/>
                        <a:p>
                          <a:pPr algn="ctr"/>
                          <a:r>
                            <a:rPr lang="en-US" dirty="0"/>
                            <a:t>5</a:t>
                          </a:r>
                        </a:p>
                      </a:txBody>
                      <a:tcPr/>
                    </a:tc>
                    <a:tc>
                      <a:txBody>
                        <a:bodyPr/>
                        <a:lstStyle/>
                        <a:p>
                          <a:pPr algn="ctr"/>
                          <a:r>
                            <a:rPr lang="en-US" dirty="0"/>
                            <a:t>6</a:t>
                          </a:r>
                        </a:p>
                      </a:txBody>
                      <a:tcPr/>
                    </a:tc>
                    <a:extLst>
                      <a:ext uri="{0D108BD9-81ED-4DB2-BD59-A6C34878D82A}">
                        <a16:rowId xmlns:a16="http://schemas.microsoft.com/office/drawing/2014/main" val="1364634644"/>
                      </a:ext>
                    </a:extLst>
                  </a:tr>
                  <a:tr h="370840">
                    <a:tc>
                      <a:txBody>
                        <a:bodyPr/>
                        <a:lstStyle/>
                        <a:p>
                          <a:pPr algn="ctr"/>
                          <a:r>
                            <a:rPr lang="en-US" dirty="0"/>
                            <a:t>P(x)</a:t>
                          </a:r>
                        </a:p>
                      </a:txBody>
                      <a:tcPr/>
                    </a:tc>
                    <a:tc>
                      <a:txBody>
                        <a:bodyPr/>
                        <a:lstStyle/>
                        <a:p>
                          <a14:m>
                            <m:oMathPara xmlns:m="http://schemas.openxmlformats.org/officeDocument/2006/math">
                              <m:oMathParaPr>
                                <m:jc m:val="centerGroup"/>
                              </m:oMathParaPr>
                              <m:oMath xmlns:m="http://schemas.openxmlformats.org/officeDocument/2006/math">
                                <m:f>
                                  <m:fPr>
                                    <m:ctrlPr>
                                      <a:rPr lang="en-US" sz="1800" b="0" i="1" smtClean="0">
                                        <a:latin typeface="Cambria Math" panose="02040503050406030204" pitchFamily="18" charset="0"/>
                                      </a:rPr>
                                    </m:ctrlPr>
                                  </m:fPr>
                                  <m:num>
                                    <m:r>
                                      <a:rPr lang="en-US" sz="1800" b="0" i="1" smtClean="0">
                                        <a:latin typeface="Cambria Math" panose="02040503050406030204" pitchFamily="18" charset="0"/>
                                      </a:rPr>
                                      <m:t>1</m:t>
                                    </m:r>
                                  </m:num>
                                  <m:den>
                                    <m:r>
                                      <a:rPr lang="en-US" sz="1800" b="0" i="1" smtClean="0">
                                        <a:latin typeface="Cambria Math" panose="02040503050406030204" pitchFamily="18" charset="0"/>
                                      </a:rPr>
                                      <m:t>6</m:t>
                                    </m:r>
                                  </m:den>
                                </m:f>
                              </m:oMath>
                            </m:oMathPara>
                          </a14:m>
                          <a:endParaRPr lang="en-US" dirty="0"/>
                        </a:p>
                      </a:txBody>
                      <a:tcPr/>
                    </a:tc>
                    <a:tc>
                      <a:txBody>
                        <a:bodyPr/>
                        <a:lstStyle/>
                        <a:p>
                          <a14:m>
                            <m:oMathPara xmlns:m="http://schemas.openxmlformats.org/officeDocument/2006/math">
                              <m:oMathParaPr>
                                <m:jc m:val="centerGroup"/>
                              </m:oMathParaPr>
                              <m:oMath xmlns:m="http://schemas.openxmlformats.org/officeDocument/2006/math">
                                <m:f>
                                  <m:fPr>
                                    <m:ctrlPr>
                                      <a:rPr lang="en-US" sz="1800" b="0" i="1" smtClean="0">
                                        <a:latin typeface="Cambria Math" panose="02040503050406030204" pitchFamily="18" charset="0"/>
                                      </a:rPr>
                                    </m:ctrlPr>
                                  </m:fPr>
                                  <m:num>
                                    <m:r>
                                      <a:rPr lang="en-US" sz="1800" b="0" i="1" smtClean="0">
                                        <a:latin typeface="Cambria Math" panose="02040503050406030204" pitchFamily="18" charset="0"/>
                                      </a:rPr>
                                      <m:t>1</m:t>
                                    </m:r>
                                  </m:num>
                                  <m:den>
                                    <m:r>
                                      <a:rPr lang="en-US" sz="1800" b="0" i="1" smtClean="0">
                                        <a:latin typeface="Cambria Math" panose="02040503050406030204" pitchFamily="18" charset="0"/>
                                      </a:rPr>
                                      <m:t>6</m:t>
                                    </m:r>
                                  </m:den>
                                </m:f>
                              </m:oMath>
                            </m:oMathPara>
                          </a14:m>
                          <a:endParaRPr lang="en-US" dirty="0"/>
                        </a:p>
                      </a:txBody>
                      <a:tcPr/>
                    </a:tc>
                    <a:tc>
                      <a:txBody>
                        <a:bodyPr/>
                        <a:lstStyle/>
                        <a:p>
                          <a14:m>
                            <m:oMathPara xmlns:m="http://schemas.openxmlformats.org/officeDocument/2006/math">
                              <m:oMathParaPr>
                                <m:jc m:val="centerGroup"/>
                              </m:oMathParaPr>
                              <m:oMath xmlns:m="http://schemas.openxmlformats.org/officeDocument/2006/math">
                                <m:f>
                                  <m:fPr>
                                    <m:ctrlPr>
                                      <a:rPr lang="en-US" sz="1800" b="0" i="1" smtClean="0">
                                        <a:latin typeface="Cambria Math" panose="02040503050406030204" pitchFamily="18" charset="0"/>
                                      </a:rPr>
                                    </m:ctrlPr>
                                  </m:fPr>
                                  <m:num>
                                    <m:r>
                                      <a:rPr lang="en-US" sz="1800" b="0" i="1" smtClean="0">
                                        <a:latin typeface="Cambria Math" panose="02040503050406030204" pitchFamily="18" charset="0"/>
                                      </a:rPr>
                                      <m:t>1</m:t>
                                    </m:r>
                                  </m:num>
                                  <m:den>
                                    <m:r>
                                      <a:rPr lang="en-US" sz="1800" b="0" i="1" smtClean="0">
                                        <a:latin typeface="Cambria Math" panose="02040503050406030204" pitchFamily="18" charset="0"/>
                                      </a:rPr>
                                      <m:t>6</m:t>
                                    </m:r>
                                  </m:den>
                                </m:f>
                              </m:oMath>
                            </m:oMathPara>
                          </a14:m>
                          <a:endParaRPr lang="en-US" dirty="0"/>
                        </a:p>
                      </a:txBody>
                      <a:tcPr/>
                    </a:tc>
                    <a:tc>
                      <a:txBody>
                        <a:bodyPr/>
                        <a:lstStyle/>
                        <a:p>
                          <a14:m>
                            <m:oMathPara xmlns:m="http://schemas.openxmlformats.org/officeDocument/2006/math">
                              <m:oMathParaPr>
                                <m:jc m:val="centerGroup"/>
                              </m:oMathParaPr>
                              <m:oMath xmlns:m="http://schemas.openxmlformats.org/officeDocument/2006/math">
                                <m:f>
                                  <m:fPr>
                                    <m:ctrlPr>
                                      <a:rPr lang="en-US" sz="1800" b="0" i="1" smtClean="0">
                                        <a:latin typeface="Cambria Math" panose="02040503050406030204" pitchFamily="18" charset="0"/>
                                      </a:rPr>
                                    </m:ctrlPr>
                                  </m:fPr>
                                  <m:num>
                                    <m:r>
                                      <a:rPr lang="en-US" sz="1800" b="0" i="1" smtClean="0">
                                        <a:latin typeface="Cambria Math" panose="02040503050406030204" pitchFamily="18" charset="0"/>
                                      </a:rPr>
                                      <m:t>1</m:t>
                                    </m:r>
                                  </m:num>
                                  <m:den>
                                    <m:r>
                                      <a:rPr lang="en-US" sz="1800" b="0" i="1" smtClean="0">
                                        <a:latin typeface="Cambria Math" panose="02040503050406030204" pitchFamily="18" charset="0"/>
                                      </a:rPr>
                                      <m:t>6</m:t>
                                    </m:r>
                                  </m:den>
                                </m:f>
                              </m:oMath>
                            </m:oMathPara>
                          </a14:m>
                          <a:endParaRPr lang="en-US" dirty="0"/>
                        </a:p>
                      </a:txBody>
                      <a:tcPr/>
                    </a:tc>
                    <a:tc>
                      <a:txBody>
                        <a:bodyPr/>
                        <a:lstStyle/>
                        <a:p>
                          <a14:m>
                            <m:oMathPara xmlns:m="http://schemas.openxmlformats.org/officeDocument/2006/math">
                              <m:oMathParaPr>
                                <m:jc m:val="centerGroup"/>
                              </m:oMathParaPr>
                              <m:oMath xmlns:m="http://schemas.openxmlformats.org/officeDocument/2006/math">
                                <m:f>
                                  <m:fPr>
                                    <m:ctrlPr>
                                      <a:rPr lang="en-US" sz="1800" b="0" i="1" smtClean="0">
                                        <a:latin typeface="Cambria Math" panose="02040503050406030204" pitchFamily="18" charset="0"/>
                                      </a:rPr>
                                    </m:ctrlPr>
                                  </m:fPr>
                                  <m:num>
                                    <m:r>
                                      <a:rPr lang="en-US" sz="1800" b="0" i="1" smtClean="0">
                                        <a:latin typeface="Cambria Math" panose="02040503050406030204" pitchFamily="18" charset="0"/>
                                      </a:rPr>
                                      <m:t>1</m:t>
                                    </m:r>
                                  </m:num>
                                  <m:den>
                                    <m:r>
                                      <a:rPr lang="en-US" sz="1800" b="0" i="1" smtClean="0">
                                        <a:latin typeface="Cambria Math" panose="02040503050406030204" pitchFamily="18" charset="0"/>
                                      </a:rPr>
                                      <m:t>6</m:t>
                                    </m:r>
                                  </m:den>
                                </m:f>
                              </m:oMath>
                            </m:oMathPara>
                          </a14:m>
                          <a:endParaRPr lang="en-US" dirty="0"/>
                        </a:p>
                      </a:txBody>
                      <a:tcPr/>
                    </a:tc>
                    <a:tc>
                      <a:txBody>
                        <a:bodyPr/>
                        <a:lstStyle/>
                        <a:p>
                          <a14:m>
                            <m:oMathPara xmlns:m="http://schemas.openxmlformats.org/officeDocument/2006/math">
                              <m:oMathParaPr>
                                <m:jc m:val="centerGroup"/>
                              </m:oMathParaPr>
                              <m:oMath xmlns:m="http://schemas.openxmlformats.org/officeDocument/2006/math">
                                <m:f>
                                  <m:fPr>
                                    <m:ctrlPr>
                                      <a:rPr lang="en-US" sz="1800" b="0" i="1" smtClean="0">
                                        <a:latin typeface="Cambria Math" panose="02040503050406030204" pitchFamily="18" charset="0"/>
                                      </a:rPr>
                                    </m:ctrlPr>
                                  </m:fPr>
                                  <m:num>
                                    <m:r>
                                      <a:rPr lang="en-US" sz="1800" b="0" i="1" smtClean="0">
                                        <a:latin typeface="Cambria Math" panose="02040503050406030204" pitchFamily="18" charset="0"/>
                                      </a:rPr>
                                      <m:t>1</m:t>
                                    </m:r>
                                  </m:num>
                                  <m:den>
                                    <m:r>
                                      <a:rPr lang="en-US" sz="1800" b="0" i="1" smtClean="0">
                                        <a:latin typeface="Cambria Math" panose="02040503050406030204" pitchFamily="18" charset="0"/>
                                      </a:rPr>
                                      <m:t>6</m:t>
                                    </m:r>
                                  </m:den>
                                </m:f>
                              </m:oMath>
                            </m:oMathPara>
                          </a14:m>
                          <a:endParaRPr lang="en-US" dirty="0"/>
                        </a:p>
                      </a:txBody>
                      <a:tcPr/>
                    </a:tc>
                    <a:extLst>
                      <a:ext uri="{0D108BD9-81ED-4DB2-BD59-A6C34878D82A}">
                        <a16:rowId xmlns:a16="http://schemas.microsoft.com/office/drawing/2014/main" val="2561779101"/>
                      </a:ext>
                    </a:extLst>
                  </a:tr>
                </a:tbl>
              </a:graphicData>
            </a:graphic>
          </p:graphicFrame>
        </mc:Choice>
        <mc:Fallback>
          <p:graphicFrame>
            <p:nvGraphicFramePr>
              <p:cNvPr id="2" name="Table 2">
                <a:extLst>
                  <a:ext uri="{FF2B5EF4-FFF2-40B4-BE49-F238E27FC236}">
                    <a16:creationId xmlns:a16="http://schemas.microsoft.com/office/drawing/2014/main" id="{3D89579B-4869-4F4D-92E2-973589569F9F}"/>
                  </a:ext>
                </a:extLst>
              </p:cNvPr>
              <p:cNvGraphicFramePr>
                <a:graphicFrameLocks noGrp="1"/>
              </p:cNvGraphicFramePr>
              <p:nvPr>
                <p:extLst>
                  <p:ext uri="{D42A27DB-BD31-4B8C-83A1-F6EECF244321}">
                    <p14:modId xmlns:p14="http://schemas.microsoft.com/office/powerpoint/2010/main" val="690534828"/>
                  </p:ext>
                </p:extLst>
              </p:nvPr>
            </p:nvGraphicFramePr>
            <p:xfrm>
              <a:off x="4727448" y="1273695"/>
              <a:ext cx="4213405" cy="977646"/>
            </p:xfrm>
            <a:graphic>
              <a:graphicData uri="http://schemas.openxmlformats.org/drawingml/2006/table">
                <a:tbl>
                  <a:tblPr firstRow="1" bandRow="1">
                    <a:tableStyleId>{5C22544A-7EE6-4342-B048-85BDC9FD1C3A}</a:tableStyleId>
                  </a:tblPr>
                  <a:tblGrid>
                    <a:gridCol w="601915">
                      <a:extLst>
                        <a:ext uri="{9D8B030D-6E8A-4147-A177-3AD203B41FA5}">
                          <a16:colId xmlns:a16="http://schemas.microsoft.com/office/drawing/2014/main" val="1690518797"/>
                        </a:ext>
                      </a:extLst>
                    </a:gridCol>
                    <a:gridCol w="601915">
                      <a:extLst>
                        <a:ext uri="{9D8B030D-6E8A-4147-A177-3AD203B41FA5}">
                          <a16:colId xmlns:a16="http://schemas.microsoft.com/office/drawing/2014/main" val="3166195755"/>
                        </a:ext>
                      </a:extLst>
                    </a:gridCol>
                    <a:gridCol w="601915">
                      <a:extLst>
                        <a:ext uri="{9D8B030D-6E8A-4147-A177-3AD203B41FA5}">
                          <a16:colId xmlns:a16="http://schemas.microsoft.com/office/drawing/2014/main" val="2956545277"/>
                        </a:ext>
                      </a:extLst>
                    </a:gridCol>
                    <a:gridCol w="601915">
                      <a:extLst>
                        <a:ext uri="{9D8B030D-6E8A-4147-A177-3AD203B41FA5}">
                          <a16:colId xmlns:a16="http://schemas.microsoft.com/office/drawing/2014/main" val="529948325"/>
                        </a:ext>
                      </a:extLst>
                    </a:gridCol>
                    <a:gridCol w="601915">
                      <a:extLst>
                        <a:ext uri="{9D8B030D-6E8A-4147-A177-3AD203B41FA5}">
                          <a16:colId xmlns:a16="http://schemas.microsoft.com/office/drawing/2014/main" val="690570604"/>
                        </a:ext>
                      </a:extLst>
                    </a:gridCol>
                    <a:gridCol w="601915">
                      <a:extLst>
                        <a:ext uri="{9D8B030D-6E8A-4147-A177-3AD203B41FA5}">
                          <a16:colId xmlns:a16="http://schemas.microsoft.com/office/drawing/2014/main" val="300200564"/>
                        </a:ext>
                      </a:extLst>
                    </a:gridCol>
                    <a:gridCol w="601915">
                      <a:extLst>
                        <a:ext uri="{9D8B030D-6E8A-4147-A177-3AD203B41FA5}">
                          <a16:colId xmlns:a16="http://schemas.microsoft.com/office/drawing/2014/main" val="3356768752"/>
                        </a:ext>
                      </a:extLst>
                    </a:gridCol>
                  </a:tblGrid>
                  <a:tr h="370840">
                    <a:tc>
                      <a:txBody>
                        <a:bodyPr/>
                        <a:lstStyle/>
                        <a:p>
                          <a:pPr algn="ctr"/>
                          <a:r>
                            <a:rPr lang="en-US" dirty="0"/>
                            <a:t>x</a:t>
                          </a:r>
                        </a:p>
                      </a:txBody>
                      <a:tcPr/>
                    </a:tc>
                    <a:tc>
                      <a:txBody>
                        <a:bodyPr/>
                        <a:lstStyle/>
                        <a:p>
                          <a:pPr algn="ctr"/>
                          <a:r>
                            <a:rPr lang="en-US" dirty="0"/>
                            <a:t>1</a:t>
                          </a:r>
                        </a:p>
                      </a:txBody>
                      <a:tcPr/>
                    </a:tc>
                    <a:tc>
                      <a:txBody>
                        <a:bodyPr/>
                        <a:lstStyle/>
                        <a:p>
                          <a:pPr algn="ctr"/>
                          <a:r>
                            <a:rPr lang="en-US" dirty="0"/>
                            <a:t>2</a:t>
                          </a:r>
                        </a:p>
                      </a:txBody>
                      <a:tcPr/>
                    </a:tc>
                    <a:tc>
                      <a:txBody>
                        <a:bodyPr/>
                        <a:lstStyle/>
                        <a:p>
                          <a:pPr algn="ctr"/>
                          <a:r>
                            <a:rPr lang="en-US" dirty="0"/>
                            <a:t>3</a:t>
                          </a:r>
                        </a:p>
                      </a:txBody>
                      <a:tcPr/>
                    </a:tc>
                    <a:tc>
                      <a:txBody>
                        <a:bodyPr/>
                        <a:lstStyle/>
                        <a:p>
                          <a:pPr algn="ctr"/>
                          <a:r>
                            <a:rPr lang="en-US" dirty="0"/>
                            <a:t>4</a:t>
                          </a:r>
                        </a:p>
                      </a:txBody>
                      <a:tcPr/>
                    </a:tc>
                    <a:tc>
                      <a:txBody>
                        <a:bodyPr/>
                        <a:lstStyle/>
                        <a:p>
                          <a:pPr algn="ctr"/>
                          <a:r>
                            <a:rPr lang="en-US" dirty="0"/>
                            <a:t>5</a:t>
                          </a:r>
                        </a:p>
                      </a:txBody>
                      <a:tcPr/>
                    </a:tc>
                    <a:tc>
                      <a:txBody>
                        <a:bodyPr/>
                        <a:lstStyle/>
                        <a:p>
                          <a:pPr algn="ctr"/>
                          <a:r>
                            <a:rPr lang="en-US" dirty="0"/>
                            <a:t>6</a:t>
                          </a:r>
                        </a:p>
                      </a:txBody>
                      <a:tcPr/>
                    </a:tc>
                    <a:extLst>
                      <a:ext uri="{0D108BD9-81ED-4DB2-BD59-A6C34878D82A}">
                        <a16:rowId xmlns:a16="http://schemas.microsoft.com/office/drawing/2014/main" val="1364634644"/>
                      </a:ext>
                    </a:extLst>
                  </a:tr>
                  <a:tr h="606806">
                    <a:tc>
                      <a:txBody>
                        <a:bodyPr/>
                        <a:lstStyle/>
                        <a:p>
                          <a:pPr algn="ctr"/>
                          <a:r>
                            <a:rPr lang="en-US" dirty="0"/>
                            <a:t>P(x)</a:t>
                          </a:r>
                        </a:p>
                      </a:txBody>
                      <a:tcPr/>
                    </a:tc>
                    <a:tc>
                      <a:txBody>
                        <a:bodyPr/>
                        <a:lstStyle/>
                        <a:p>
                          <a:endParaRPr lang="en-US"/>
                        </a:p>
                      </a:txBody>
                      <a:tcPr>
                        <a:blipFill>
                          <a:blip r:embed="rId3"/>
                          <a:stretch>
                            <a:fillRect l="-104255" t="-68750" r="-510638" b="-4167"/>
                          </a:stretch>
                        </a:blipFill>
                      </a:tcPr>
                    </a:tc>
                    <a:tc>
                      <a:txBody>
                        <a:bodyPr/>
                        <a:lstStyle/>
                        <a:p>
                          <a:endParaRPr lang="en-US"/>
                        </a:p>
                      </a:txBody>
                      <a:tcPr>
                        <a:blipFill>
                          <a:blip r:embed="rId3"/>
                          <a:stretch>
                            <a:fillRect l="-200000" t="-68750" r="-400000" b="-4167"/>
                          </a:stretch>
                        </a:blipFill>
                      </a:tcPr>
                    </a:tc>
                    <a:tc>
                      <a:txBody>
                        <a:bodyPr/>
                        <a:lstStyle/>
                        <a:p>
                          <a:endParaRPr lang="en-US"/>
                        </a:p>
                      </a:txBody>
                      <a:tcPr>
                        <a:blipFill>
                          <a:blip r:embed="rId3"/>
                          <a:stretch>
                            <a:fillRect l="-306383" t="-68750" r="-308511" b="-4167"/>
                          </a:stretch>
                        </a:blipFill>
                      </a:tcPr>
                    </a:tc>
                    <a:tc>
                      <a:txBody>
                        <a:bodyPr/>
                        <a:lstStyle/>
                        <a:p>
                          <a:endParaRPr lang="en-US"/>
                        </a:p>
                      </a:txBody>
                      <a:tcPr>
                        <a:blipFill>
                          <a:blip r:embed="rId3"/>
                          <a:stretch>
                            <a:fillRect l="-397917" t="-68750" r="-202083" b="-4167"/>
                          </a:stretch>
                        </a:blipFill>
                      </a:tcPr>
                    </a:tc>
                    <a:tc>
                      <a:txBody>
                        <a:bodyPr/>
                        <a:lstStyle/>
                        <a:p>
                          <a:endParaRPr lang="en-US"/>
                        </a:p>
                      </a:txBody>
                      <a:tcPr>
                        <a:blipFill>
                          <a:blip r:embed="rId3"/>
                          <a:stretch>
                            <a:fillRect l="-508511" t="-68750" r="-106383" b="-4167"/>
                          </a:stretch>
                        </a:blipFill>
                      </a:tcPr>
                    </a:tc>
                    <a:tc>
                      <a:txBody>
                        <a:bodyPr/>
                        <a:lstStyle/>
                        <a:p>
                          <a:endParaRPr lang="en-US"/>
                        </a:p>
                      </a:txBody>
                      <a:tcPr>
                        <a:blipFill>
                          <a:blip r:embed="rId3"/>
                          <a:stretch>
                            <a:fillRect l="-595833" t="-68750" r="-4167" b="-4167"/>
                          </a:stretch>
                        </a:blipFill>
                      </a:tcPr>
                    </a:tc>
                    <a:extLst>
                      <a:ext uri="{0D108BD9-81ED-4DB2-BD59-A6C34878D82A}">
                        <a16:rowId xmlns:a16="http://schemas.microsoft.com/office/drawing/2014/main" val="2561779101"/>
                      </a:ext>
                    </a:extLst>
                  </a:tr>
                </a:tbl>
              </a:graphicData>
            </a:graphic>
          </p:graphicFrame>
        </mc:Fallback>
      </mc:AlternateContent>
    </p:spTree>
    <p:extLst>
      <p:ext uri="{BB962C8B-B14F-4D97-AF65-F5344CB8AC3E}">
        <p14:creationId xmlns:p14="http://schemas.microsoft.com/office/powerpoint/2010/main" val="1196245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37AD505-1274-444D-9C5C-C8BDAC0C69C2}"/>
              </a:ext>
            </a:extLst>
          </p:cNvPr>
          <p:cNvSpPr>
            <a:spLocks noGrp="1"/>
          </p:cNvSpPr>
          <p:nvPr>
            <p:ph type="title"/>
          </p:nvPr>
        </p:nvSpPr>
        <p:spPr>
          <a:xfrm>
            <a:off x="394805" y="199"/>
            <a:ext cx="8525435" cy="551783"/>
          </a:xfrm>
        </p:spPr>
        <p:txBody>
          <a:bodyPr/>
          <a:lstStyle/>
          <a:p>
            <a:r>
              <a:rPr lang="en-US" dirty="0"/>
              <a:t>Uniform </a:t>
            </a:r>
            <a:r>
              <a:rPr lang="en-US" sz="2000" dirty="0"/>
              <a:t>(generalization of a 6-sided die example)</a:t>
            </a:r>
            <a:endParaRPr lang="en-US" dirty="0"/>
          </a:p>
        </p:txBody>
      </p:sp>
      <mc:AlternateContent xmlns:mc="http://schemas.openxmlformats.org/markup-compatibility/2006">
        <mc:Choice xmlns:a14="http://schemas.microsoft.com/office/drawing/2010/main" Requires="a14">
          <p:sp>
            <p:nvSpPr>
              <p:cNvPr id="7" name="Content Placeholder 6">
                <a:extLst>
                  <a:ext uri="{FF2B5EF4-FFF2-40B4-BE49-F238E27FC236}">
                    <a16:creationId xmlns:a16="http://schemas.microsoft.com/office/drawing/2014/main" id="{2F833AE4-A4A0-4C76-877D-3C65CECEC9FF}"/>
                  </a:ext>
                </a:extLst>
              </p:cNvPr>
              <p:cNvSpPr>
                <a:spLocks noGrp="1"/>
              </p:cNvSpPr>
              <p:nvPr>
                <p:ph idx="1"/>
              </p:nvPr>
            </p:nvSpPr>
            <p:spPr>
              <a:xfrm>
                <a:off x="93021" y="675656"/>
                <a:ext cx="7886700" cy="4032380"/>
              </a:xfrm>
            </p:spPr>
            <p:txBody>
              <a:bodyPr>
                <a:normAutofit/>
              </a:bodyPr>
              <a:lstStyle/>
              <a:p>
                <a:pPr marL="0" indent="0"/>
                <a:r>
                  <a:rPr lang="en-US" b="0" dirty="0"/>
                  <a:t>5.3.6. Let </a:t>
                </a:r>
                <a:r>
                  <a:rPr lang="en-US" b="0" i="1" dirty="0"/>
                  <a:t>X </a:t>
                </a:r>
                <a:r>
                  <a:rPr lang="en-US" b="0" dirty="0"/>
                  <a:t>be a random variable that is equally likely to take on any of the values 1, 2, . . . , </a:t>
                </a:r>
                <a:r>
                  <a:rPr lang="en-US" b="0" i="1" dirty="0"/>
                  <a:t>n</a:t>
                </a:r>
                <a:r>
                  <a:rPr lang="en-US" b="0" dirty="0"/>
                  <a:t>, i.e.,</a:t>
                </a:r>
              </a:p>
              <a:p>
                <a:pPr marL="0" indent="0"/>
                <a:r>
                  <a:rPr lang="en-US" sz="1800" b="0" dirty="0"/>
                  <a:t>			   </a:t>
                </a:r>
              </a:p>
              <a:p>
                <a:pPr marL="0" indent="0"/>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rPr>
                        <m:t>=</m:t>
                      </m:r>
                      <m:f>
                        <m:fPr>
                          <m:ctrlPr>
                            <a:rPr lang="en-US" sz="2000" b="0" i="1" smtClean="0">
                              <a:latin typeface="Cambria Math" panose="02040503050406030204" pitchFamily="18" charset="0"/>
                            </a:rPr>
                          </m:ctrlPr>
                        </m:fPr>
                        <m:num>
                          <m:r>
                            <a:rPr lang="en-US" sz="2000" b="0" i="1" smtClean="0">
                              <a:latin typeface="Cambria Math" panose="02040503050406030204" pitchFamily="18" charset="0"/>
                            </a:rPr>
                            <m:t>1</m:t>
                          </m:r>
                        </m:num>
                        <m:den>
                          <m:r>
                            <a:rPr lang="en-US" sz="2000" b="0" i="1" smtClean="0">
                              <a:latin typeface="Cambria Math" panose="02040503050406030204" pitchFamily="18" charset="0"/>
                            </a:rPr>
                            <m:t>𝑛</m:t>
                          </m:r>
                        </m:den>
                      </m:f>
                      <m:nary>
                        <m:naryPr>
                          <m:chr m:val="∑"/>
                          <m:ctrlPr>
                            <a:rPr lang="en-US" sz="2000" b="0" i="1" smtClean="0">
                              <a:latin typeface="Cambria Math" panose="02040503050406030204" pitchFamily="18" charset="0"/>
                            </a:rPr>
                          </m:ctrlPr>
                        </m:naryPr>
                        <m:sub>
                          <m:r>
                            <m:rPr>
                              <m:brk m:alnAt="23"/>
                            </m:rPr>
                            <a:rPr lang="en-US" sz="2000" b="0" i="1" smtClean="0">
                              <a:latin typeface="Cambria Math" panose="02040503050406030204" pitchFamily="18" charset="0"/>
                            </a:rPr>
                            <m:t>𝑖</m:t>
                          </m:r>
                          <m:r>
                            <a:rPr lang="en-US" sz="2000" b="0" i="1" smtClean="0">
                              <a:latin typeface="Cambria Math" panose="02040503050406030204" pitchFamily="18" charset="0"/>
                            </a:rPr>
                            <m:t>=1</m:t>
                          </m:r>
                        </m:sub>
                        <m:sup>
                          <m:r>
                            <a:rPr lang="en-US" sz="2000" b="0" i="1" smtClean="0">
                              <a:latin typeface="Cambria Math" panose="02040503050406030204" pitchFamily="18" charset="0"/>
                            </a:rPr>
                            <m:t>𝑛</m:t>
                          </m:r>
                        </m:sup>
                        <m:e>
                          <m:r>
                            <a:rPr lang="en-US" sz="2000" b="0" i="1" smtClean="0">
                              <a:latin typeface="Cambria Math" panose="02040503050406030204" pitchFamily="18" charset="0"/>
                            </a:rPr>
                            <m:t>𝑖</m:t>
                          </m:r>
                        </m:e>
                      </m:nary>
                      <m:r>
                        <a:rPr lang="en-US" sz="2000" b="0" i="1" smtClean="0">
                          <a:latin typeface="Cambria Math" panose="02040503050406030204" pitchFamily="18" charset="0"/>
                        </a:rPr>
                        <m:t>=</m:t>
                      </m:r>
                      <m:f>
                        <m:fPr>
                          <m:ctrlPr>
                            <a:rPr lang="en-US" sz="2000" b="0" i="1" smtClean="0">
                              <a:latin typeface="Cambria Math" panose="02040503050406030204" pitchFamily="18" charset="0"/>
                            </a:rPr>
                          </m:ctrlPr>
                        </m:fPr>
                        <m:num>
                          <m:r>
                            <a:rPr lang="en-US" sz="2000" b="0" i="1" smtClean="0">
                              <a:latin typeface="Cambria Math" panose="02040503050406030204" pitchFamily="18" charset="0"/>
                            </a:rPr>
                            <m:t>1</m:t>
                          </m:r>
                        </m:num>
                        <m:den>
                          <m:r>
                            <a:rPr lang="en-US" sz="2000" b="0" i="1" smtClean="0">
                              <a:latin typeface="Cambria Math" panose="02040503050406030204" pitchFamily="18" charset="0"/>
                            </a:rPr>
                            <m:t>𝑛</m:t>
                          </m:r>
                        </m:den>
                      </m:f>
                      <m:f>
                        <m:fPr>
                          <m:ctrlPr>
                            <a:rPr lang="en-US" sz="2000" b="0" i="1" smtClean="0">
                              <a:latin typeface="Cambria Math" panose="02040503050406030204" pitchFamily="18" charset="0"/>
                            </a:rPr>
                          </m:ctrlPr>
                        </m:fPr>
                        <m:num>
                          <m:r>
                            <a:rPr lang="en-US" sz="2000" b="0" i="1" smtClean="0">
                              <a:latin typeface="Cambria Math" panose="02040503050406030204" pitchFamily="18" charset="0"/>
                            </a:rPr>
                            <m:t>𝑛</m:t>
                          </m:r>
                          <m:d>
                            <m:dPr>
                              <m:ctrlPr>
                                <a:rPr lang="en-US" sz="2000" b="0" i="1" smtClean="0">
                                  <a:latin typeface="Cambria Math" panose="02040503050406030204" pitchFamily="18" charset="0"/>
                                </a:rPr>
                              </m:ctrlPr>
                            </m:dPr>
                            <m:e>
                              <m:r>
                                <a:rPr lang="en-US" sz="2000" b="0" i="1">
                                  <a:latin typeface="Cambria Math" panose="02040503050406030204" pitchFamily="18" charset="0"/>
                                </a:rPr>
                                <m:t>𝑛</m:t>
                              </m:r>
                              <m:r>
                                <a:rPr lang="en-US" sz="2000" b="0" i="1">
                                  <a:latin typeface="Cambria Math" panose="02040503050406030204" pitchFamily="18" charset="0"/>
                                </a:rPr>
                                <m:t>+1</m:t>
                              </m:r>
                            </m:e>
                          </m:d>
                        </m:num>
                        <m:den>
                          <m:r>
                            <a:rPr lang="en-US" sz="2000" b="0" i="1" smtClean="0">
                              <a:latin typeface="Cambria Math" panose="02040503050406030204" pitchFamily="18" charset="0"/>
                            </a:rPr>
                            <m:t>2</m:t>
                          </m:r>
                        </m:den>
                      </m:f>
                      <m:r>
                        <a:rPr lang="en-US" sz="2000" b="0" i="0" smtClean="0">
                          <a:latin typeface="Cambria Math" panose="02040503050406030204" pitchFamily="18" charset="0"/>
                        </a:rPr>
                        <m:t>=</m:t>
                      </m:r>
                      <m:f>
                        <m:fPr>
                          <m:ctrlPr>
                            <a:rPr lang="en-US" sz="2000" b="0" i="1">
                              <a:latin typeface="Cambria Math" panose="02040503050406030204" pitchFamily="18" charset="0"/>
                            </a:rPr>
                          </m:ctrlPr>
                        </m:fPr>
                        <m:num>
                          <m:r>
                            <a:rPr lang="en-US" sz="2000" b="0" i="1">
                              <a:latin typeface="Cambria Math" panose="02040503050406030204" pitchFamily="18" charset="0"/>
                            </a:rPr>
                            <m:t>𝑛</m:t>
                          </m:r>
                          <m:r>
                            <a:rPr lang="en-US" sz="2000" b="0" i="1" smtClean="0">
                              <a:latin typeface="Cambria Math" panose="02040503050406030204" pitchFamily="18" charset="0"/>
                            </a:rPr>
                            <m:t>+1</m:t>
                          </m:r>
                        </m:num>
                        <m:den>
                          <m:r>
                            <a:rPr lang="en-US" sz="2000" b="0" i="1">
                              <a:latin typeface="Cambria Math" panose="02040503050406030204" pitchFamily="18" charset="0"/>
                            </a:rPr>
                            <m:t>2</m:t>
                          </m:r>
                        </m:den>
                      </m:f>
                    </m:oMath>
                  </m:oMathPara>
                </a14:m>
                <a:endParaRPr lang="en-US" b="0" dirty="0"/>
              </a:p>
              <a:p>
                <a:pPr marL="0" indent="0"/>
                <a:r>
                  <a:rPr lang="en-US" b="0" dirty="0"/>
                  <a:t>We factored out 1/n and used identity:    </a:t>
                </a:r>
                <a14:m>
                  <m:oMath xmlns:m="http://schemas.openxmlformats.org/officeDocument/2006/math">
                    <m:nary>
                      <m:naryPr>
                        <m:chr m:val="∑"/>
                        <m:ctrlPr>
                          <a:rPr lang="en-US" b="0" i="1">
                            <a:latin typeface="Cambria Math" panose="02040503050406030204" pitchFamily="18" charset="0"/>
                          </a:rPr>
                        </m:ctrlPr>
                      </m:naryPr>
                      <m:sub>
                        <m:r>
                          <m:rPr>
                            <m:brk m:alnAt="23"/>
                          </m:rPr>
                          <a:rPr lang="en-US" b="0" i="1">
                            <a:latin typeface="Cambria Math" panose="02040503050406030204" pitchFamily="18" charset="0"/>
                          </a:rPr>
                          <m:t>𝑖</m:t>
                        </m:r>
                        <m:r>
                          <a:rPr lang="en-US" b="0" i="1">
                            <a:latin typeface="Cambria Math" panose="02040503050406030204" pitchFamily="18" charset="0"/>
                          </a:rPr>
                          <m:t>=1</m:t>
                        </m:r>
                      </m:sub>
                      <m:sup>
                        <m:r>
                          <a:rPr lang="en-US" b="0" i="1">
                            <a:latin typeface="Cambria Math" panose="02040503050406030204" pitchFamily="18" charset="0"/>
                          </a:rPr>
                          <m:t>𝑛</m:t>
                        </m:r>
                      </m:sup>
                      <m:e>
                        <m:r>
                          <a:rPr lang="en-US" b="0" i="1">
                            <a:latin typeface="Cambria Math" panose="02040503050406030204" pitchFamily="18" charset="0"/>
                          </a:rPr>
                          <m:t>𝑖</m:t>
                        </m:r>
                      </m:e>
                    </m:nary>
                    <m:r>
                      <a:rPr lang="en-US" b="0" i="1">
                        <a:latin typeface="Cambria Math" panose="02040503050406030204" pitchFamily="18" charset="0"/>
                      </a:rPr>
                      <m:t>=</m:t>
                    </m:r>
                    <m:f>
                      <m:fPr>
                        <m:ctrlPr>
                          <a:rPr lang="en-US" b="0" i="1">
                            <a:latin typeface="Cambria Math" panose="02040503050406030204" pitchFamily="18" charset="0"/>
                          </a:rPr>
                        </m:ctrlPr>
                      </m:fPr>
                      <m:num>
                        <m:r>
                          <a:rPr lang="en-US" b="0" i="1">
                            <a:latin typeface="Cambria Math" panose="02040503050406030204" pitchFamily="18" charset="0"/>
                          </a:rPr>
                          <m:t>𝑛</m:t>
                        </m:r>
                        <m:d>
                          <m:dPr>
                            <m:ctrlPr>
                              <a:rPr lang="en-US" b="0" i="1">
                                <a:latin typeface="Cambria Math" panose="02040503050406030204" pitchFamily="18" charset="0"/>
                              </a:rPr>
                            </m:ctrlPr>
                          </m:dPr>
                          <m:e>
                            <m:r>
                              <a:rPr lang="en-US" b="0" i="1">
                                <a:latin typeface="Cambria Math" panose="02040503050406030204" pitchFamily="18" charset="0"/>
                              </a:rPr>
                              <m:t>𝑛</m:t>
                            </m:r>
                            <m:r>
                              <a:rPr lang="en-US" b="0" i="1">
                                <a:latin typeface="Cambria Math" panose="02040503050406030204" pitchFamily="18" charset="0"/>
                              </a:rPr>
                              <m:t>+1</m:t>
                            </m:r>
                          </m:e>
                        </m:d>
                      </m:num>
                      <m:den>
                        <m:r>
                          <a:rPr lang="en-US" b="0" i="1">
                            <a:latin typeface="Cambria Math" panose="02040503050406030204" pitchFamily="18" charset="0"/>
                          </a:rPr>
                          <m:t>2</m:t>
                        </m:r>
                      </m:den>
                    </m:f>
                    <m:r>
                      <a:rPr lang="en-US" b="0" i="1">
                        <a:latin typeface="Cambria Math" panose="02040503050406030204" pitchFamily="18" charset="0"/>
                      </a:rPr>
                      <m:t> </m:t>
                    </m:r>
                  </m:oMath>
                </a14:m>
                <a:endParaRPr lang="en-US" b="0" dirty="0"/>
              </a:p>
            </p:txBody>
          </p:sp>
        </mc:Choice>
        <mc:Fallback>
          <p:sp>
            <p:nvSpPr>
              <p:cNvPr id="7" name="Content Placeholder 6">
                <a:extLst>
                  <a:ext uri="{FF2B5EF4-FFF2-40B4-BE49-F238E27FC236}">
                    <a16:creationId xmlns:a16="http://schemas.microsoft.com/office/drawing/2014/main" id="{2F833AE4-A4A0-4C76-877D-3C65CECEC9FF}"/>
                  </a:ext>
                </a:extLst>
              </p:cNvPr>
              <p:cNvSpPr>
                <a:spLocks noGrp="1" noRot="1" noChangeAspect="1" noMove="1" noResize="1" noEditPoints="1" noAdjustHandles="1" noChangeArrowheads="1" noChangeShapeType="1" noTextEdit="1"/>
              </p:cNvSpPr>
              <p:nvPr>
                <p:ph idx="1"/>
              </p:nvPr>
            </p:nvSpPr>
            <p:spPr>
              <a:xfrm>
                <a:off x="93021" y="675656"/>
                <a:ext cx="7886700" cy="4032380"/>
              </a:xfrm>
              <a:blipFill>
                <a:blip r:embed="rId3"/>
                <a:stretch>
                  <a:fillRect l="-482" t="-2830"/>
                </a:stretch>
              </a:blipFill>
            </p:spPr>
            <p:txBody>
              <a:bodyPr/>
              <a:lstStyle/>
              <a:p>
                <a:r>
                  <a:rPr lang="en-US">
                    <a:noFill/>
                  </a:rPr>
                  <a:t> </a:t>
                </a:r>
              </a:p>
            </p:txBody>
          </p:sp>
        </mc:Fallback>
      </mc:AlternateContent>
      <p:sp>
        <p:nvSpPr>
          <p:cNvPr id="8" name="Rectangle 4">
            <a:extLst>
              <a:ext uri="{FF2B5EF4-FFF2-40B4-BE49-F238E27FC236}">
                <a16:creationId xmlns:a16="http://schemas.microsoft.com/office/drawing/2014/main" id="{913E79D2-FB75-447C-A37B-14515DB67714}"/>
              </a:ext>
            </a:extLst>
          </p:cNvPr>
          <p:cNvSpPr>
            <a:spLocks noChangeArrowheads="1"/>
          </p:cNvSpPr>
          <p:nvPr/>
        </p:nvSpPr>
        <p:spPr bwMode="auto">
          <a:xfrm>
            <a:off x="3967090" y="1889050"/>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n-US" sz="1350" dirty="0"/>
          </a:p>
        </p:txBody>
      </p:sp>
      <p:graphicFrame>
        <p:nvGraphicFramePr>
          <p:cNvPr id="9" name="Object 8">
            <a:extLst>
              <a:ext uri="{FF2B5EF4-FFF2-40B4-BE49-F238E27FC236}">
                <a16:creationId xmlns:a16="http://schemas.microsoft.com/office/drawing/2014/main" id="{4E3394CB-918E-4648-A5BB-49163EB282EF}"/>
              </a:ext>
            </a:extLst>
          </p:cNvPr>
          <p:cNvGraphicFramePr>
            <a:graphicFrameLocks noChangeAspect="1"/>
          </p:cNvGraphicFramePr>
          <p:nvPr>
            <p:extLst>
              <p:ext uri="{D42A27DB-BD31-4B8C-83A1-F6EECF244321}">
                <p14:modId xmlns:p14="http://schemas.microsoft.com/office/powerpoint/2010/main" val="92295977"/>
              </p:ext>
            </p:extLst>
          </p:nvPr>
        </p:nvGraphicFramePr>
        <p:xfrm>
          <a:off x="2693247" y="857250"/>
          <a:ext cx="2841989" cy="742175"/>
        </p:xfrm>
        <a:graphic>
          <a:graphicData uri="http://schemas.openxmlformats.org/presentationml/2006/ole">
            <mc:AlternateContent xmlns:mc="http://schemas.openxmlformats.org/markup-compatibility/2006">
              <mc:Choice xmlns:v="urn:schemas-microsoft-com:vml" Requires="v">
                <p:oleObj spid="_x0000_s17440" r:id="rId4" imgW="1497950" imgH="393529" progId="Equation.DSMT4">
                  <p:embed/>
                </p:oleObj>
              </mc:Choice>
              <mc:Fallback>
                <p:oleObj r:id="rId4" imgW="1497950" imgH="393529" progId="Equation.DSMT4">
                  <p:embed/>
                  <p:pic>
                    <p:nvPicPr>
                      <p:cNvPr id="9" name="Object 8">
                        <a:extLst>
                          <a:ext uri="{FF2B5EF4-FFF2-40B4-BE49-F238E27FC236}">
                            <a16:creationId xmlns:a16="http://schemas.microsoft.com/office/drawing/2014/main" id="{4E3394CB-918E-4648-A5BB-49163EB282E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93247" y="857250"/>
                        <a:ext cx="2841989" cy="742175"/>
                      </a:xfrm>
                      <a:prstGeom prst="rect">
                        <a:avLst/>
                      </a:prstGeom>
                      <a:noFill/>
                    </p:spPr>
                  </p:pic>
                </p:oleObj>
              </mc:Fallback>
            </mc:AlternateContent>
          </a:graphicData>
        </a:graphic>
      </p:graphicFrame>
      <p:sp>
        <p:nvSpPr>
          <p:cNvPr id="10" name="Rectangle 6">
            <a:extLst>
              <a:ext uri="{FF2B5EF4-FFF2-40B4-BE49-F238E27FC236}">
                <a16:creationId xmlns:a16="http://schemas.microsoft.com/office/drawing/2014/main" id="{0C0F3CD5-FE3A-4370-9F1C-0C9B03798A4B}"/>
              </a:ext>
            </a:extLst>
          </p:cNvPr>
          <p:cNvSpPr>
            <a:spLocks noChangeArrowheads="1"/>
          </p:cNvSpPr>
          <p:nvPr/>
        </p:nvSpPr>
        <p:spPr bwMode="auto">
          <a:xfrm>
            <a:off x="1" y="71875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n-US" sz="1350" dirty="0"/>
          </a:p>
        </p:txBody>
      </p:sp>
      <p:graphicFrame>
        <p:nvGraphicFramePr>
          <p:cNvPr id="11" name="Object 10">
            <a:extLst>
              <a:ext uri="{FF2B5EF4-FFF2-40B4-BE49-F238E27FC236}">
                <a16:creationId xmlns:a16="http://schemas.microsoft.com/office/drawing/2014/main" id="{AD3FDB8B-0EA8-491D-9497-745517F1800D}"/>
              </a:ext>
            </a:extLst>
          </p:cNvPr>
          <p:cNvGraphicFramePr>
            <a:graphicFrameLocks noChangeAspect="1"/>
          </p:cNvGraphicFramePr>
          <p:nvPr>
            <p:extLst>
              <p:ext uri="{D42A27DB-BD31-4B8C-83A1-F6EECF244321}">
                <p14:modId xmlns:p14="http://schemas.microsoft.com/office/powerpoint/2010/main" val="3215016344"/>
              </p:ext>
            </p:extLst>
          </p:nvPr>
        </p:nvGraphicFramePr>
        <p:xfrm>
          <a:off x="299162" y="1713371"/>
          <a:ext cx="1730234" cy="905355"/>
        </p:xfrm>
        <a:graphic>
          <a:graphicData uri="http://schemas.openxmlformats.org/presentationml/2006/ole">
            <mc:AlternateContent xmlns:mc="http://schemas.openxmlformats.org/markup-compatibility/2006">
              <mc:Choice xmlns:v="urn:schemas-microsoft-com:vml" Requires="v">
                <p:oleObj spid="_x0000_s17441" r:id="rId6" imgW="812447" imgH="431613" progId="Equation.DSMT4">
                  <p:embed/>
                </p:oleObj>
              </mc:Choice>
              <mc:Fallback>
                <p:oleObj r:id="rId6" imgW="812447" imgH="431613" progId="Equation.DSMT4">
                  <p:embed/>
                  <p:pic>
                    <p:nvPicPr>
                      <p:cNvPr id="11" name="Object 10">
                        <a:extLst>
                          <a:ext uri="{FF2B5EF4-FFF2-40B4-BE49-F238E27FC236}">
                            <a16:creationId xmlns:a16="http://schemas.microsoft.com/office/drawing/2014/main" id="{AD3FDB8B-0EA8-491D-9497-745517F1800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9162" y="1713371"/>
                        <a:ext cx="1730234" cy="905355"/>
                      </a:xfrm>
                      <a:prstGeom prst="rect">
                        <a:avLst/>
                      </a:prstGeom>
                      <a:noFill/>
                    </p:spPr>
                  </p:pic>
                </p:oleObj>
              </mc:Fallback>
            </mc:AlternateContent>
          </a:graphicData>
        </a:graphic>
      </p:graphicFrame>
      <p:graphicFrame>
        <p:nvGraphicFramePr>
          <p:cNvPr id="2" name="Table 2">
            <a:extLst>
              <a:ext uri="{FF2B5EF4-FFF2-40B4-BE49-F238E27FC236}">
                <a16:creationId xmlns:a16="http://schemas.microsoft.com/office/drawing/2014/main" id="{68121DF1-17A9-9B43-91CF-82A219C685C5}"/>
              </a:ext>
            </a:extLst>
          </p:cNvPr>
          <p:cNvGraphicFramePr>
            <a:graphicFrameLocks noGrp="1"/>
          </p:cNvGraphicFramePr>
          <p:nvPr>
            <p:extLst>
              <p:ext uri="{D42A27DB-BD31-4B8C-83A1-F6EECF244321}">
                <p14:modId xmlns:p14="http://schemas.microsoft.com/office/powerpoint/2010/main" val="555535470"/>
              </p:ext>
            </p:extLst>
          </p:nvPr>
        </p:nvGraphicFramePr>
        <p:xfrm>
          <a:off x="6594534" y="2105158"/>
          <a:ext cx="1730234" cy="2225040"/>
        </p:xfrm>
        <a:graphic>
          <a:graphicData uri="http://schemas.openxmlformats.org/drawingml/2006/table">
            <a:tbl>
              <a:tblPr firstRow="1" bandRow="1">
                <a:tableStyleId>{5C22544A-7EE6-4342-B048-85BDC9FD1C3A}</a:tableStyleId>
              </a:tblPr>
              <a:tblGrid>
                <a:gridCol w="865117">
                  <a:extLst>
                    <a:ext uri="{9D8B030D-6E8A-4147-A177-3AD203B41FA5}">
                      <a16:colId xmlns:a16="http://schemas.microsoft.com/office/drawing/2014/main" val="1630672275"/>
                    </a:ext>
                  </a:extLst>
                </a:gridCol>
                <a:gridCol w="865117">
                  <a:extLst>
                    <a:ext uri="{9D8B030D-6E8A-4147-A177-3AD203B41FA5}">
                      <a16:colId xmlns:a16="http://schemas.microsoft.com/office/drawing/2014/main" val="2072363610"/>
                    </a:ext>
                  </a:extLst>
                </a:gridCol>
              </a:tblGrid>
              <a:tr h="370840">
                <a:tc>
                  <a:txBody>
                    <a:bodyPr/>
                    <a:lstStyle/>
                    <a:p>
                      <a:r>
                        <a:rPr lang="en-US" dirty="0"/>
                        <a:t>n</a:t>
                      </a:r>
                    </a:p>
                  </a:txBody>
                  <a:tcPr/>
                </a:tc>
                <a:tc>
                  <a:txBody>
                    <a:bodyPr/>
                    <a:lstStyle/>
                    <a:p>
                      <a:r>
                        <a:rPr lang="en-US" dirty="0"/>
                        <a:t>E[X]</a:t>
                      </a:r>
                    </a:p>
                  </a:txBody>
                  <a:tcPr/>
                </a:tc>
                <a:extLst>
                  <a:ext uri="{0D108BD9-81ED-4DB2-BD59-A6C34878D82A}">
                    <a16:rowId xmlns:a16="http://schemas.microsoft.com/office/drawing/2014/main" val="952027533"/>
                  </a:ext>
                </a:extLst>
              </a:tr>
              <a:tr h="370840">
                <a:tc>
                  <a:txBody>
                    <a:bodyPr/>
                    <a:lstStyle/>
                    <a:p>
                      <a:r>
                        <a:rPr lang="en-US" dirty="0"/>
                        <a:t>4</a:t>
                      </a:r>
                    </a:p>
                  </a:txBody>
                  <a:tcPr/>
                </a:tc>
                <a:tc>
                  <a:txBody>
                    <a:bodyPr/>
                    <a:lstStyle/>
                    <a:p>
                      <a:r>
                        <a:rPr lang="en-US" dirty="0"/>
                        <a:t>2.5</a:t>
                      </a:r>
                    </a:p>
                  </a:txBody>
                  <a:tcPr/>
                </a:tc>
                <a:extLst>
                  <a:ext uri="{0D108BD9-81ED-4DB2-BD59-A6C34878D82A}">
                    <a16:rowId xmlns:a16="http://schemas.microsoft.com/office/drawing/2014/main" val="942439704"/>
                  </a:ext>
                </a:extLst>
              </a:tr>
              <a:tr h="370840">
                <a:tc>
                  <a:txBody>
                    <a:bodyPr/>
                    <a:lstStyle/>
                    <a:p>
                      <a:r>
                        <a:rPr lang="en-US" dirty="0"/>
                        <a:t>6</a:t>
                      </a:r>
                    </a:p>
                  </a:txBody>
                  <a:tcPr/>
                </a:tc>
                <a:tc>
                  <a:txBody>
                    <a:bodyPr/>
                    <a:lstStyle/>
                    <a:p>
                      <a:r>
                        <a:rPr lang="en-US" dirty="0"/>
                        <a:t>3.5</a:t>
                      </a:r>
                    </a:p>
                  </a:txBody>
                  <a:tcPr/>
                </a:tc>
                <a:extLst>
                  <a:ext uri="{0D108BD9-81ED-4DB2-BD59-A6C34878D82A}">
                    <a16:rowId xmlns:a16="http://schemas.microsoft.com/office/drawing/2014/main" val="2509670309"/>
                  </a:ext>
                </a:extLst>
              </a:tr>
              <a:tr h="370840">
                <a:tc>
                  <a:txBody>
                    <a:bodyPr/>
                    <a:lstStyle/>
                    <a:p>
                      <a:r>
                        <a:rPr lang="en-US" dirty="0"/>
                        <a:t>8</a:t>
                      </a:r>
                    </a:p>
                  </a:txBody>
                  <a:tcPr/>
                </a:tc>
                <a:tc>
                  <a:txBody>
                    <a:bodyPr/>
                    <a:lstStyle/>
                    <a:p>
                      <a:r>
                        <a:rPr lang="en-US" dirty="0"/>
                        <a:t>4.5</a:t>
                      </a:r>
                    </a:p>
                  </a:txBody>
                  <a:tcPr/>
                </a:tc>
                <a:extLst>
                  <a:ext uri="{0D108BD9-81ED-4DB2-BD59-A6C34878D82A}">
                    <a16:rowId xmlns:a16="http://schemas.microsoft.com/office/drawing/2014/main" val="3782263841"/>
                  </a:ext>
                </a:extLst>
              </a:tr>
              <a:tr h="370840">
                <a:tc>
                  <a:txBody>
                    <a:bodyPr/>
                    <a:lstStyle/>
                    <a:p>
                      <a:r>
                        <a:rPr lang="en-US" dirty="0"/>
                        <a:t>12</a:t>
                      </a:r>
                    </a:p>
                  </a:txBody>
                  <a:tcPr/>
                </a:tc>
                <a:tc>
                  <a:txBody>
                    <a:bodyPr/>
                    <a:lstStyle/>
                    <a:p>
                      <a:r>
                        <a:rPr lang="en-US" dirty="0"/>
                        <a:t>6.5</a:t>
                      </a:r>
                    </a:p>
                  </a:txBody>
                  <a:tcPr/>
                </a:tc>
                <a:extLst>
                  <a:ext uri="{0D108BD9-81ED-4DB2-BD59-A6C34878D82A}">
                    <a16:rowId xmlns:a16="http://schemas.microsoft.com/office/drawing/2014/main" val="2531366284"/>
                  </a:ext>
                </a:extLst>
              </a:tr>
              <a:tr h="370840">
                <a:tc>
                  <a:txBody>
                    <a:bodyPr/>
                    <a:lstStyle/>
                    <a:p>
                      <a:r>
                        <a:rPr lang="en-US" dirty="0"/>
                        <a:t>20</a:t>
                      </a:r>
                    </a:p>
                  </a:txBody>
                  <a:tcPr/>
                </a:tc>
                <a:tc>
                  <a:txBody>
                    <a:bodyPr/>
                    <a:lstStyle/>
                    <a:p>
                      <a:r>
                        <a:rPr lang="en-US" dirty="0"/>
                        <a:t>10.5</a:t>
                      </a:r>
                    </a:p>
                  </a:txBody>
                  <a:tcPr/>
                </a:tc>
                <a:extLst>
                  <a:ext uri="{0D108BD9-81ED-4DB2-BD59-A6C34878D82A}">
                    <a16:rowId xmlns:a16="http://schemas.microsoft.com/office/drawing/2014/main" val="1273078521"/>
                  </a:ext>
                </a:extLst>
              </a:tr>
            </a:tbl>
          </a:graphicData>
        </a:graphic>
      </p:graphicFrame>
      <p:pic>
        <p:nvPicPr>
          <p:cNvPr id="17437" name="Picture 29" descr="Platonic Solids dice | Platonic solid, Math for kids, Math models">
            <a:extLst>
              <a:ext uri="{FF2B5EF4-FFF2-40B4-BE49-F238E27FC236}">
                <a16:creationId xmlns:a16="http://schemas.microsoft.com/office/drawing/2014/main" id="{20B12B2F-D48D-5F4F-BE6C-6F47123F6F4B}"/>
              </a:ext>
            </a:extLst>
          </p:cNvPr>
          <p:cNvPicPr>
            <a:picLocks noChangeAspect="1" noChangeArrowheads="1"/>
          </p:cNvPicPr>
          <p:nvPr/>
        </p:nvPicPr>
        <p:blipFill rotWithShape="1">
          <a:blip r:embed="rId8">
            <a:extLst>
              <a:ext uri="{28A0092B-C50C-407E-A947-70E740481C1C}">
                <a14:useLocalDpi xmlns:a14="http://schemas.microsoft.com/office/drawing/2010/main" val="0"/>
              </a:ext>
            </a:extLst>
          </a:blip>
          <a:srcRect t="12400" b="17067"/>
          <a:stretch/>
        </p:blipFill>
        <p:spPr bwMode="auto">
          <a:xfrm>
            <a:off x="1164279" y="3130926"/>
            <a:ext cx="4822639" cy="34015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5703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74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B3B39-24AE-4D1F-BE58-9D1425148D7B}"/>
              </a:ext>
            </a:extLst>
          </p:cNvPr>
          <p:cNvSpPr>
            <a:spLocks noGrp="1"/>
          </p:cNvSpPr>
          <p:nvPr>
            <p:ph type="title"/>
          </p:nvPr>
        </p:nvSpPr>
        <p:spPr>
          <a:xfrm>
            <a:off x="225238" y="229722"/>
            <a:ext cx="8838080" cy="994172"/>
          </a:xfrm>
        </p:spPr>
        <p:txBody>
          <a:bodyPr/>
          <a:lstStyle/>
          <a:p>
            <a:r>
              <a:rPr lang="en-US" dirty="0"/>
              <a:t>5.3.7 </a:t>
            </a:r>
            <a:r>
              <a:rPr lang="en-US" sz="2400" dirty="0"/>
              <a:t>Smaller or larger face of roll of 2 dice</a:t>
            </a:r>
            <a:endParaRPr lang="en-US" dirty="0"/>
          </a:p>
        </p:txBody>
      </p:sp>
      <p:sp>
        <p:nvSpPr>
          <p:cNvPr id="3" name="Content Placeholder 2">
            <a:extLst>
              <a:ext uri="{FF2B5EF4-FFF2-40B4-BE49-F238E27FC236}">
                <a16:creationId xmlns:a16="http://schemas.microsoft.com/office/drawing/2014/main" id="{4DF74CA3-1A2A-4427-9BF8-450965E72E9C}"/>
              </a:ext>
            </a:extLst>
          </p:cNvPr>
          <p:cNvSpPr>
            <a:spLocks noGrp="1"/>
          </p:cNvSpPr>
          <p:nvPr>
            <p:ph idx="1"/>
          </p:nvPr>
        </p:nvSpPr>
        <p:spPr>
          <a:xfrm>
            <a:off x="225238" y="1085124"/>
            <a:ext cx="8290112" cy="896076"/>
          </a:xfrm>
        </p:spPr>
        <p:txBody>
          <a:bodyPr/>
          <a:lstStyle/>
          <a:p>
            <a:pPr marL="0" indent="0"/>
            <a:r>
              <a:rPr lang="en-US" b="0" dirty="0"/>
              <a:t>If both dice show the same number, then take this to be the value of either face.</a:t>
            </a:r>
          </a:p>
          <a:p>
            <a:pPr marL="0" indent="0"/>
            <a:r>
              <a:rPr lang="en-US" b="0" dirty="0"/>
              <a:t>Here are the results calculated using Excel.</a:t>
            </a:r>
          </a:p>
        </p:txBody>
      </p:sp>
      <p:graphicFrame>
        <p:nvGraphicFramePr>
          <p:cNvPr id="5" name="Object 4">
            <a:extLst>
              <a:ext uri="{FF2B5EF4-FFF2-40B4-BE49-F238E27FC236}">
                <a16:creationId xmlns:a16="http://schemas.microsoft.com/office/drawing/2014/main" id="{A9C4C31C-63FA-484E-9ADD-89AF88BE1AF7}"/>
              </a:ext>
            </a:extLst>
          </p:cNvPr>
          <p:cNvGraphicFramePr>
            <a:graphicFrameLocks noChangeAspect="1"/>
          </p:cNvGraphicFramePr>
          <p:nvPr>
            <p:extLst>
              <p:ext uri="{D42A27DB-BD31-4B8C-83A1-F6EECF244321}">
                <p14:modId xmlns:p14="http://schemas.microsoft.com/office/powerpoint/2010/main" val="3182879393"/>
              </p:ext>
            </p:extLst>
          </p:nvPr>
        </p:nvGraphicFramePr>
        <p:xfrm>
          <a:off x="1263650" y="1873250"/>
          <a:ext cx="6616700" cy="3111500"/>
        </p:xfrm>
        <a:graphic>
          <a:graphicData uri="http://schemas.openxmlformats.org/presentationml/2006/ole">
            <mc:AlternateContent xmlns:mc="http://schemas.openxmlformats.org/markup-compatibility/2006">
              <mc:Choice xmlns:v="urn:schemas-microsoft-com:vml" Requires="v">
                <p:oleObj spid="_x0000_s21507" name="Worksheet" r:id="rId3" imgW="6616700" imgH="3111500" progId="Excel.Sheet.12">
                  <p:embed/>
                </p:oleObj>
              </mc:Choice>
              <mc:Fallback>
                <p:oleObj name="Worksheet" r:id="rId3" imgW="6616700" imgH="3111500" progId="Excel.Sheet.12">
                  <p:embed/>
                  <p:pic>
                    <p:nvPicPr>
                      <p:cNvPr id="0" name=""/>
                      <p:cNvPicPr/>
                      <p:nvPr/>
                    </p:nvPicPr>
                    <p:blipFill>
                      <a:blip r:embed="rId4"/>
                      <a:stretch>
                        <a:fillRect/>
                      </a:stretch>
                    </p:blipFill>
                    <p:spPr>
                      <a:xfrm>
                        <a:off x="1263650" y="1873250"/>
                        <a:ext cx="6616700" cy="3111500"/>
                      </a:xfrm>
                      <a:prstGeom prst="rect">
                        <a:avLst/>
                      </a:prstGeom>
                    </p:spPr>
                  </p:pic>
                </p:oleObj>
              </mc:Fallback>
            </mc:AlternateContent>
          </a:graphicData>
        </a:graphic>
      </p:graphicFrame>
    </p:spTree>
    <p:extLst>
      <p:ext uri="{BB962C8B-B14F-4D97-AF65-F5344CB8AC3E}">
        <p14:creationId xmlns:p14="http://schemas.microsoft.com/office/powerpoint/2010/main" val="296829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DC1E3-97D0-4C84-B43C-65B972ED3176}"/>
              </a:ext>
            </a:extLst>
          </p:cNvPr>
          <p:cNvSpPr>
            <a:spLocks noGrp="1"/>
          </p:cNvSpPr>
          <p:nvPr>
            <p:ph type="title"/>
          </p:nvPr>
        </p:nvSpPr>
        <p:spPr>
          <a:xfrm>
            <a:off x="628650" y="30835"/>
            <a:ext cx="7886700" cy="712458"/>
          </a:xfrm>
        </p:spPr>
        <p:txBody>
          <a:bodyPr/>
          <a:lstStyle/>
          <a:p>
            <a:r>
              <a:rPr lang="en-US" dirty="0"/>
              <a:t>Baseball World Series length</a:t>
            </a:r>
          </a:p>
        </p:txBody>
      </p:sp>
      <p:sp>
        <p:nvSpPr>
          <p:cNvPr id="3" name="Content Placeholder 2">
            <a:extLst>
              <a:ext uri="{FF2B5EF4-FFF2-40B4-BE49-F238E27FC236}">
                <a16:creationId xmlns:a16="http://schemas.microsoft.com/office/drawing/2014/main" id="{F589A72F-AA71-4626-AF7B-32ED74DB460F}"/>
              </a:ext>
            </a:extLst>
          </p:cNvPr>
          <p:cNvSpPr>
            <a:spLocks noGrp="1"/>
          </p:cNvSpPr>
          <p:nvPr>
            <p:ph idx="1"/>
          </p:nvPr>
        </p:nvSpPr>
        <p:spPr>
          <a:xfrm>
            <a:off x="339598" y="597795"/>
            <a:ext cx="8357616" cy="3670823"/>
          </a:xfrm>
        </p:spPr>
        <p:txBody>
          <a:bodyPr>
            <a:normAutofit/>
          </a:bodyPr>
          <a:lstStyle/>
          <a:p>
            <a:pPr marL="0" indent="0"/>
            <a:r>
              <a:rPr lang="en-US" b="0" dirty="0"/>
              <a:t>5.3.12. If the two teams in a World Series have the same chance of winning each game, independent of the results of previously played games, then the probabilities that the series will end in 4, 5, 6, or 7 games are, respectively, 1/8, 1/4, 5/16, and 5/16. What is the expected number of games played in such a series?</a:t>
            </a:r>
          </a:p>
          <a:p>
            <a:pPr marL="0" indent="0"/>
            <a:endParaRPr lang="en-US" b="0" dirty="0"/>
          </a:p>
          <a:p>
            <a:pPr marL="0" indent="0"/>
            <a:endParaRPr lang="en-US" b="0" dirty="0"/>
          </a:p>
          <a:p>
            <a:pPr marL="0" indent="0"/>
            <a:endParaRPr lang="en-US" b="0" dirty="0"/>
          </a:p>
          <a:p>
            <a:pPr marL="0" indent="0"/>
            <a:endParaRPr lang="en-US" b="0" dirty="0"/>
          </a:p>
          <a:p>
            <a:pPr marL="0" indent="0"/>
            <a:r>
              <a:rPr lang="en-US" b="0" dirty="0"/>
              <a:t>So the series under the assumptions </a:t>
            </a:r>
          </a:p>
          <a:p>
            <a:pPr marL="0" indent="0"/>
            <a:r>
              <a:rPr lang="en-US" b="0" dirty="0"/>
              <a:t>will last on average about 5.8 games.</a:t>
            </a:r>
          </a:p>
        </p:txBody>
      </p:sp>
      <p:graphicFrame>
        <p:nvGraphicFramePr>
          <p:cNvPr id="5" name="Object 4">
            <a:extLst>
              <a:ext uri="{FF2B5EF4-FFF2-40B4-BE49-F238E27FC236}">
                <a16:creationId xmlns:a16="http://schemas.microsoft.com/office/drawing/2014/main" id="{F3EC7366-10D3-40CA-B6FC-19779A7FFE66}"/>
              </a:ext>
            </a:extLst>
          </p:cNvPr>
          <p:cNvGraphicFramePr>
            <a:graphicFrameLocks noChangeAspect="1"/>
          </p:cNvGraphicFramePr>
          <p:nvPr>
            <p:extLst>
              <p:ext uri="{D42A27DB-BD31-4B8C-83A1-F6EECF244321}">
                <p14:modId xmlns:p14="http://schemas.microsoft.com/office/powerpoint/2010/main" val="1122944581"/>
              </p:ext>
            </p:extLst>
          </p:nvPr>
        </p:nvGraphicFramePr>
        <p:xfrm>
          <a:off x="747560" y="2251089"/>
          <a:ext cx="7476639" cy="770207"/>
        </p:xfrm>
        <a:graphic>
          <a:graphicData uri="http://schemas.openxmlformats.org/presentationml/2006/ole">
            <mc:AlternateContent xmlns:mc="http://schemas.openxmlformats.org/markup-compatibility/2006">
              <mc:Choice xmlns:v="urn:schemas-microsoft-com:vml" Requires="v">
                <p:oleObj spid="_x0000_s18448" r:id="rId3" imgW="3797300" imgH="393700" progId="Equation.DSMT4">
                  <p:embed/>
                </p:oleObj>
              </mc:Choice>
              <mc:Fallback>
                <p:oleObj r:id="rId3" imgW="3797300" imgH="393700" progId="Equation.DSMT4">
                  <p:embed/>
                  <p:pic>
                    <p:nvPicPr>
                      <p:cNvPr id="5" name="Object 4">
                        <a:extLst>
                          <a:ext uri="{FF2B5EF4-FFF2-40B4-BE49-F238E27FC236}">
                            <a16:creationId xmlns:a16="http://schemas.microsoft.com/office/drawing/2014/main" id="{F3EC7366-10D3-40CA-B6FC-19779A7FFE6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7560" y="2251089"/>
                        <a:ext cx="7476639" cy="770207"/>
                      </a:xfrm>
                      <a:prstGeom prst="rect">
                        <a:avLst/>
                      </a:prstGeom>
                      <a:noFill/>
                    </p:spPr>
                  </p:pic>
                </p:oleObj>
              </mc:Fallback>
            </mc:AlternateContent>
          </a:graphicData>
        </a:graphic>
      </p:graphicFrame>
      <p:graphicFrame>
        <p:nvGraphicFramePr>
          <p:cNvPr id="6" name="Table 5">
            <a:extLst>
              <a:ext uri="{FF2B5EF4-FFF2-40B4-BE49-F238E27FC236}">
                <a16:creationId xmlns:a16="http://schemas.microsoft.com/office/drawing/2014/main" id="{C07E6F7E-97AA-2446-B798-A9F821DA49E9}"/>
              </a:ext>
            </a:extLst>
          </p:cNvPr>
          <p:cNvGraphicFramePr>
            <a:graphicFrameLocks noGrp="1"/>
          </p:cNvGraphicFramePr>
          <p:nvPr>
            <p:extLst>
              <p:ext uri="{D42A27DB-BD31-4B8C-83A1-F6EECF244321}">
                <p14:modId xmlns:p14="http://schemas.microsoft.com/office/powerpoint/2010/main" val="197640765"/>
              </p:ext>
            </p:extLst>
          </p:nvPr>
        </p:nvGraphicFramePr>
        <p:xfrm>
          <a:off x="747560" y="1683399"/>
          <a:ext cx="3770846" cy="567690"/>
        </p:xfrm>
        <a:graphic>
          <a:graphicData uri="http://schemas.openxmlformats.org/drawingml/2006/table">
            <a:tbl>
              <a:tblPr>
                <a:tableStyleId>{5C22544A-7EE6-4342-B048-85BDC9FD1C3A}</a:tableStyleId>
              </a:tblPr>
              <a:tblGrid>
                <a:gridCol w="633130">
                  <a:extLst>
                    <a:ext uri="{9D8B030D-6E8A-4147-A177-3AD203B41FA5}">
                      <a16:colId xmlns:a16="http://schemas.microsoft.com/office/drawing/2014/main" val="1626910758"/>
                    </a:ext>
                  </a:extLst>
                </a:gridCol>
                <a:gridCol w="712271">
                  <a:extLst>
                    <a:ext uri="{9D8B030D-6E8A-4147-A177-3AD203B41FA5}">
                      <a16:colId xmlns:a16="http://schemas.microsoft.com/office/drawing/2014/main" val="2447743003"/>
                    </a:ext>
                  </a:extLst>
                </a:gridCol>
                <a:gridCol w="800723">
                  <a:extLst>
                    <a:ext uri="{9D8B030D-6E8A-4147-A177-3AD203B41FA5}">
                      <a16:colId xmlns:a16="http://schemas.microsoft.com/office/drawing/2014/main" val="1764581975"/>
                    </a:ext>
                  </a:extLst>
                </a:gridCol>
                <a:gridCol w="800723">
                  <a:extLst>
                    <a:ext uri="{9D8B030D-6E8A-4147-A177-3AD203B41FA5}">
                      <a16:colId xmlns:a16="http://schemas.microsoft.com/office/drawing/2014/main" val="1582212251"/>
                    </a:ext>
                  </a:extLst>
                </a:gridCol>
                <a:gridCol w="823999">
                  <a:extLst>
                    <a:ext uri="{9D8B030D-6E8A-4147-A177-3AD203B41FA5}">
                      <a16:colId xmlns:a16="http://schemas.microsoft.com/office/drawing/2014/main" val="4197420943"/>
                    </a:ext>
                  </a:extLst>
                </a:gridCol>
              </a:tblGrid>
              <a:tr h="190500">
                <a:tc>
                  <a:txBody>
                    <a:bodyPr/>
                    <a:lstStyle/>
                    <a:p>
                      <a:pPr algn="l" fontAlgn="b"/>
                      <a:r>
                        <a:rPr lang="en-US" sz="1800" u="none" strike="noStrike">
                          <a:effectLst/>
                        </a:rPr>
                        <a:t>x</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4</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5</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6</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7</a:t>
                      </a:r>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037356"/>
                  </a:ext>
                </a:extLst>
              </a:tr>
              <a:tr h="203200">
                <a:tc>
                  <a:txBody>
                    <a:bodyPr/>
                    <a:lstStyle/>
                    <a:p>
                      <a:pPr algn="l" fontAlgn="b"/>
                      <a:r>
                        <a:rPr lang="en-US" sz="1800" u="none" strike="noStrike">
                          <a:effectLst/>
                        </a:rPr>
                        <a:t>p(x)</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  1/8 </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  1/4 </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dirty="0">
                          <a:effectLst/>
                        </a:rPr>
                        <a:t>  5/16</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dirty="0">
                          <a:effectLst/>
                        </a:rPr>
                        <a:t>  5/16</a:t>
                      </a:r>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53950679"/>
                  </a:ext>
                </a:extLst>
              </a:tr>
            </a:tbl>
          </a:graphicData>
        </a:graphic>
      </p:graphicFrame>
      <p:graphicFrame>
        <p:nvGraphicFramePr>
          <p:cNvPr id="7" name="Table 6">
            <a:extLst>
              <a:ext uri="{FF2B5EF4-FFF2-40B4-BE49-F238E27FC236}">
                <a16:creationId xmlns:a16="http://schemas.microsoft.com/office/drawing/2014/main" id="{1AA37615-0A5F-C34D-81F7-1939CE6AA1BE}"/>
              </a:ext>
            </a:extLst>
          </p:cNvPr>
          <p:cNvGraphicFramePr>
            <a:graphicFrameLocks noGrp="1"/>
          </p:cNvGraphicFramePr>
          <p:nvPr>
            <p:extLst>
              <p:ext uri="{D42A27DB-BD31-4B8C-83A1-F6EECF244321}">
                <p14:modId xmlns:p14="http://schemas.microsoft.com/office/powerpoint/2010/main" val="3996218502"/>
              </p:ext>
            </p:extLst>
          </p:nvPr>
        </p:nvGraphicFramePr>
        <p:xfrm>
          <a:off x="155448" y="4409097"/>
          <a:ext cx="4211520" cy="1705610"/>
        </p:xfrm>
        <a:graphic>
          <a:graphicData uri="http://schemas.openxmlformats.org/drawingml/2006/table">
            <a:tbl>
              <a:tblPr>
                <a:tableStyleId>{5C22544A-7EE6-4342-B048-85BDC9FD1C3A}</a:tableStyleId>
              </a:tblPr>
              <a:tblGrid>
                <a:gridCol w="676496">
                  <a:extLst>
                    <a:ext uri="{9D8B030D-6E8A-4147-A177-3AD203B41FA5}">
                      <a16:colId xmlns:a16="http://schemas.microsoft.com/office/drawing/2014/main" val="2182634941"/>
                    </a:ext>
                  </a:extLst>
                </a:gridCol>
                <a:gridCol w="865517">
                  <a:extLst>
                    <a:ext uri="{9D8B030D-6E8A-4147-A177-3AD203B41FA5}">
                      <a16:colId xmlns:a16="http://schemas.microsoft.com/office/drawing/2014/main" val="3578766330"/>
                    </a:ext>
                  </a:extLst>
                </a:gridCol>
                <a:gridCol w="636702">
                  <a:extLst>
                    <a:ext uri="{9D8B030D-6E8A-4147-A177-3AD203B41FA5}">
                      <a16:colId xmlns:a16="http://schemas.microsoft.com/office/drawing/2014/main" val="2051150023"/>
                    </a:ext>
                  </a:extLst>
                </a:gridCol>
                <a:gridCol w="865517">
                  <a:extLst>
                    <a:ext uri="{9D8B030D-6E8A-4147-A177-3AD203B41FA5}">
                      <a16:colId xmlns:a16="http://schemas.microsoft.com/office/drawing/2014/main" val="1734021759"/>
                    </a:ext>
                  </a:extLst>
                </a:gridCol>
                <a:gridCol w="1167288">
                  <a:extLst>
                    <a:ext uri="{9D8B030D-6E8A-4147-A177-3AD203B41FA5}">
                      <a16:colId xmlns:a16="http://schemas.microsoft.com/office/drawing/2014/main" val="3353980888"/>
                    </a:ext>
                  </a:extLst>
                </a:gridCol>
              </a:tblGrid>
              <a:tr h="203200">
                <a:tc>
                  <a:txBody>
                    <a:bodyPr/>
                    <a:lstStyle/>
                    <a:p>
                      <a:pPr algn="ctr" fontAlgn="b"/>
                      <a:r>
                        <a:rPr lang="en-US" sz="1100" u="none" strike="noStrike">
                          <a:effectLst/>
                        </a:rPr>
                        <a:t>Outcome</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half of probability</a:t>
                      </a:r>
                      <a:endParaRPr lang="en-US" sz="11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14985256"/>
                  </a:ext>
                </a:extLst>
              </a:tr>
              <a:tr h="203200">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A A A A</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1 out of 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15623107"/>
                  </a:ext>
                </a:extLst>
              </a:tr>
              <a:tr h="203200">
                <a:tc>
                  <a:txBody>
                    <a:bodyPr/>
                    <a:lstStyle/>
                    <a:p>
                      <a:pPr algn="ctr"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73166520"/>
                  </a:ext>
                </a:extLst>
              </a:tr>
              <a:tr h="203200">
                <a:tc>
                  <a:txBody>
                    <a:bodyPr/>
                    <a:lstStyle/>
                    <a:p>
                      <a:pPr algn="ctr" fontAlgn="b"/>
                      <a:r>
                        <a:rPr lang="en-US" sz="1100" u="none" strike="noStrike">
                          <a:effectLst/>
                        </a:rPr>
                        <a:t>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4 places to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BAAAA</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1 out of 32 each</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4/32=1/8</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03967182"/>
                  </a:ext>
                </a:extLst>
              </a:tr>
              <a:tr h="203200">
                <a:tc>
                  <a:txBody>
                    <a:bodyPr/>
                    <a:lstStyle/>
                    <a:p>
                      <a:pPr algn="ctr"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put  team B</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ABAAA</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91904515"/>
                  </a:ext>
                </a:extLst>
              </a:tr>
              <a:tr h="203200">
                <a:tc>
                  <a:txBody>
                    <a:bodyPr/>
                    <a:lstStyle/>
                    <a:p>
                      <a:pPr algn="ctr"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AABAA</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5173321"/>
                  </a:ext>
                </a:extLst>
              </a:tr>
              <a:tr h="203200">
                <a:tc>
                  <a:txBody>
                    <a:bodyPr/>
                    <a:lstStyle/>
                    <a:p>
                      <a:pPr algn="ctr"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AAABA</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40828476"/>
                  </a:ext>
                </a:extLst>
              </a:tr>
            </a:tbl>
          </a:graphicData>
        </a:graphic>
      </p:graphicFrame>
      <p:graphicFrame>
        <p:nvGraphicFramePr>
          <p:cNvPr id="8" name="Table 7">
            <a:extLst>
              <a:ext uri="{FF2B5EF4-FFF2-40B4-BE49-F238E27FC236}">
                <a16:creationId xmlns:a16="http://schemas.microsoft.com/office/drawing/2014/main" id="{5F9AAF40-3D10-F04E-AE07-55140B9BC2AA}"/>
              </a:ext>
            </a:extLst>
          </p:cNvPr>
          <p:cNvGraphicFramePr>
            <a:graphicFrameLocks noGrp="1"/>
          </p:cNvGraphicFramePr>
          <p:nvPr>
            <p:extLst>
              <p:ext uri="{D42A27DB-BD31-4B8C-83A1-F6EECF244321}">
                <p14:modId xmlns:p14="http://schemas.microsoft.com/office/powerpoint/2010/main" val="304353688"/>
              </p:ext>
            </p:extLst>
          </p:nvPr>
        </p:nvGraphicFramePr>
        <p:xfrm>
          <a:off x="4592883" y="3115867"/>
          <a:ext cx="4211519" cy="3552825"/>
        </p:xfrm>
        <a:graphic>
          <a:graphicData uri="http://schemas.openxmlformats.org/drawingml/2006/table">
            <a:tbl>
              <a:tblPr>
                <a:tableStyleId>{5C22544A-7EE6-4342-B048-85BDC9FD1C3A}</a:tableStyleId>
              </a:tblPr>
              <a:tblGrid>
                <a:gridCol w="676496">
                  <a:extLst>
                    <a:ext uri="{9D8B030D-6E8A-4147-A177-3AD203B41FA5}">
                      <a16:colId xmlns:a16="http://schemas.microsoft.com/office/drawing/2014/main" val="869715325"/>
                    </a:ext>
                  </a:extLst>
                </a:gridCol>
                <a:gridCol w="865517">
                  <a:extLst>
                    <a:ext uri="{9D8B030D-6E8A-4147-A177-3AD203B41FA5}">
                      <a16:colId xmlns:a16="http://schemas.microsoft.com/office/drawing/2014/main" val="2926021410"/>
                    </a:ext>
                  </a:extLst>
                </a:gridCol>
                <a:gridCol w="636702">
                  <a:extLst>
                    <a:ext uri="{9D8B030D-6E8A-4147-A177-3AD203B41FA5}">
                      <a16:colId xmlns:a16="http://schemas.microsoft.com/office/drawing/2014/main" val="1320510998"/>
                    </a:ext>
                  </a:extLst>
                </a:gridCol>
                <a:gridCol w="865517">
                  <a:extLst>
                    <a:ext uri="{9D8B030D-6E8A-4147-A177-3AD203B41FA5}">
                      <a16:colId xmlns:a16="http://schemas.microsoft.com/office/drawing/2014/main" val="3315828382"/>
                    </a:ext>
                  </a:extLst>
                </a:gridCol>
                <a:gridCol w="1167287">
                  <a:extLst>
                    <a:ext uri="{9D8B030D-6E8A-4147-A177-3AD203B41FA5}">
                      <a16:colId xmlns:a16="http://schemas.microsoft.com/office/drawing/2014/main" val="4290814346"/>
                    </a:ext>
                  </a:extLst>
                </a:gridCol>
              </a:tblGrid>
              <a:tr h="203200">
                <a:tc>
                  <a:txBody>
                    <a:bodyPr/>
                    <a:lstStyle/>
                    <a:p>
                      <a:pPr algn="ctr" fontAlgn="b"/>
                      <a:r>
                        <a:rPr lang="en-US" sz="1100" u="none" strike="noStrike">
                          <a:effectLst/>
                        </a:rPr>
                        <a:t>Outcome</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half of probability</a:t>
                      </a:r>
                      <a:endParaRPr lang="en-US" sz="11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20070444"/>
                  </a:ext>
                </a:extLst>
              </a:tr>
              <a:tr h="203200">
                <a:tc>
                  <a:txBody>
                    <a:bodyPr/>
                    <a:lstStyle/>
                    <a:p>
                      <a:pPr algn="ct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5 nCr 2</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BBAAAA</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1 out of 64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10/64=5/32</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37134478"/>
                  </a:ext>
                </a:extLst>
              </a:tr>
              <a:tr h="203200">
                <a:tc>
                  <a:txBody>
                    <a:bodyPr/>
                    <a:lstStyle/>
                    <a:p>
                      <a:pPr algn="ctr"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ways to put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BABAAA</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67347625"/>
                  </a:ext>
                </a:extLst>
              </a:tr>
              <a:tr h="203200">
                <a:tc>
                  <a:txBody>
                    <a:bodyPr/>
                    <a:lstStyle/>
                    <a:p>
                      <a:pPr algn="ctr"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team B in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BAABAA</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81573174"/>
                  </a:ext>
                </a:extLst>
              </a:tr>
              <a:tr h="203200">
                <a:tc>
                  <a:txBody>
                    <a:bodyPr/>
                    <a:lstStyle/>
                    <a:p>
                      <a:pPr algn="ctr"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2 different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35889565"/>
                  </a:ext>
                </a:extLst>
              </a:tr>
              <a:tr h="203200">
                <a:tc>
                  <a:txBody>
                    <a:bodyPr/>
                    <a:lstStyle/>
                    <a:p>
                      <a:pPr algn="ctr"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locations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AAABBA</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8555154"/>
                  </a:ext>
                </a:extLst>
              </a:tr>
              <a:tr h="203200">
                <a:tc>
                  <a:txBody>
                    <a:bodyPr/>
                    <a:lstStyle/>
                    <a:p>
                      <a:pPr algn="ctr"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613170737"/>
                  </a:ext>
                </a:extLst>
              </a:tr>
              <a:tr h="203200">
                <a:tc>
                  <a:txBody>
                    <a:bodyPr/>
                    <a:lstStyle/>
                    <a:p>
                      <a:pPr algn="ctr"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42278824"/>
                  </a:ext>
                </a:extLst>
              </a:tr>
              <a:tr h="203200">
                <a:tc>
                  <a:txBody>
                    <a:bodyPr/>
                    <a:lstStyle/>
                    <a:p>
                      <a:pPr algn="ctr" fontAlgn="b"/>
                      <a:r>
                        <a:rPr lang="en-US" sz="1100" u="none" strike="noStrike">
                          <a:effectLst/>
                        </a:rPr>
                        <a:t>7</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6 nCr 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BBBAAAA</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1 out of 128</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20/128=5/32</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68229950"/>
                  </a:ext>
                </a:extLst>
              </a:tr>
              <a:tr h="203200">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ways to put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BBABAAA</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11280268"/>
                  </a:ext>
                </a:extLst>
              </a:tr>
              <a:tr h="203200">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team B in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BBAABAA</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65334265"/>
                  </a:ext>
                </a:extLst>
              </a:tr>
              <a:tr h="203200">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3 different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931474"/>
                  </a:ext>
                </a:extLst>
              </a:tr>
              <a:tr h="203200">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locations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AAABBBA</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43179783"/>
                  </a:ext>
                </a:extLst>
              </a:tr>
              <a:tr h="203200">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20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78018538"/>
                  </a:ext>
                </a:extLst>
              </a:tr>
            </a:tbl>
          </a:graphicData>
        </a:graphic>
      </p:graphicFrame>
    </p:spTree>
    <p:extLst>
      <p:ext uri="{BB962C8B-B14F-4D97-AF65-F5344CB8AC3E}">
        <p14:creationId xmlns:p14="http://schemas.microsoft.com/office/powerpoint/2010/main" val="148321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96819-ADE7-4CE5-B30D-419EEBBB6E06}"/>
              </a:ext>
            </a:extLst>
          </p:cNvPr>
          <p:cNvSpPr>
            <a:spLocks noGrp="1"/>
          </p:cNvSpPr>
          <p:nvPr>
            <p:ph type="title"/>
          </p:nvPr>
        </p:nvSpPr>
        <p:spPr>
          <a:xfrm>
            <a:off x="554795" y="202827"/>
            <a:ext cx="7886700" cy="994172"/>
          </a:xfrm>
        </p:spPr>
        <p:txBody>
          <a:bodyPr/>
          <a:lstStyle/>
          <a:p>
            <a:r>
              <a:rPr lang="en-US" dirty="0"/>
              <a:t>5.3.1 Properties of Expected Values</a:t>
            </a:r>
          </a:p>
        </p:txBody>
      </p:sp>
      <p:sp>
        <p:nvSpPr>
          <p:cNvPr id="3" name="Content Placeholder 2">
            <a:extLst>
              <a:ext uri="{FF2B5EF4-FFF2-40B4-BE49-F238E27FC236}">
                <a16:creationId xmlns:a16="http://schemas.microsoft.com/office/drawing/2014/main" id="{0D3CB934-B8A3-449F-B797-C2115565B176}"/>
              </a:ext>
            </a:extLst>
          </p:cNvPr>
          <p:cNvSpPr>
            <a:spLocks noGrp="1"/>
          </p:cNvSpPr>
          <p:nvPr>
            <p:ph idx="1"/>
          </p:nvPr>
        </p:nvSpPr>
        <p:spPr>
          <a:xfrm>
            <a:off x="228600" y="1015475"/>
            <a:ext cx="8512629" cy="4127732"/>
          </a:xfrm>
        </p:spPr>
        <p:txBody>
          <a:bodyPr>
            <a:normAutofit/>
          </a:bodyPr>
          <a:lstStyle/>
          <a:p>
            <a:pPr marL="0" indent="0"/>
            <a:r>
              <a:rPr lang="en-US" b="0" dirty="0"/>
              <a:t>Let </a:t>
            </a:r>
            <a:r>
              <a:rPr lang="en-US" b="0" i="1" dirty="0"/>
              <a:t>X </a:t>
            </a:r>
            <a:r>
              <a:rPr lang="en-US" b="0" dirty="0"/>
              <a:t>be a random variable with expected value </a:t>
            </a:r>
            <a:r>
              <a:rPr lang="en-US" b="0" i="1" dirty="0"/>
              <a:t>E</a:t>
            </a:r>
            <a:r>
              <a:rPr lang="en-US" b="0" dirty="0"/>
              <a:t>[</a:t>
            </a:r>
            <a:r>
              <a:rPr lang="en-US" b="0" i="1" dirty="0"/>
              <a:t>X</a:t>
            </a:r>
            <a:r>
              <a:rPr lang="en-US" b="0" dirty="0"/>
              <a:t>]. If </a:t>
            </a:r>
            <a:r>
              <a:rPr lang="en-US" b="0" i="1" dirty="0"/>
              <a:t>c </a:t>
            </a:r>
            <a:r>
              <a:rPr lang="en-US" b="0" dirty="0"/>
              <a:t>is a constant, then </a:t>
            </a:r>
            <a:r>
              <a:rPr lang="en-US" b="0" i="1" dirty="0" err="1"/>
              <a:t>cX</a:t>
            </a:r>
            <a:r>
              <a:rPr lang="en-US" b="0" i="1" dirty="0"/>
              <a:t> </a:t>
            </a:r>
            <a:r>
              <a:rPr lang="en-US" b="0" dirty="0"/>
              <a:t>and </a:t>
            </a:r>
            <a:r>
              <a:rPr lang="en-US" b="0" i="1" dirty="0"/>
              <a:t>X </a:t>
            </a:r>
            <a:r>
              <a:rPr lang="en-US" b="0" dirty="0"/>
              <a:t>+ </a:t>
            </a:r>
            <a:r>
              <a:rPr lang="en-US" b="0" i="1" dirty="0"/>
              <a:t>c </a:t>
            </a:r>
            <a:r>
              <a:rPr lang="en-US" b="0" dirty="0"/>
              <a:t>are also random variables and have expected values:</a:t>
            </a:r>
          </a:p>
          <a:p>
            <a:r>
              <a:rPr lang="es-NI" b="0" i="1" dirty="0"/>
              <a:t>E</a:t>
            </a:r>
            <a:r>
              <a:rPr lang="es-NI" b="0" dirty="0"/>
              <a:t>[</a:t>
            </a:r>
            <a:r>
              <a:rPr lang="es-NI" b="0" i="1" dirty="0" err="1"/>
              <a:t>cX</a:t>
            </a:r>
            <a:r>
              <a:rPr lang="es-NI" b="0" dirty="0"/>
              <a:t>] = </a:t>
            </a:r>
            <a:r>
              <a:rPr lang="es-NI" b="0" i="1" dirty="0" err="1"/>
              <a:t>cE</a:t>
            </a:r>
            <a:r>
              <a:rPr lang="es-NI" b="0" dirty="0"/>
              <a:t>[</a:t>
            </a:r>
            <a:r>
              <a:rPr lang="es-NI" b="0" i="1" dirty="0"/>
              <a:t>X</a:t>
            </a:r>
            <a:r>
              <a:rPr lang="es-NI" b="0" dirty="0"/>
              <a:t>] (</a:t>
            </a:r>
            <a:r>
              <a:rPr lang="es-NI" dirty="0" err="1"/>
              <a:t>scaling</a:t>
            </a:r>
            <a:r>
              <a:rPr lang="es-NI" b="0" dirty="0"/>
              <a:t>)</a:t>
            </a:r>
            <a:endParaRPr lang="en-US" b="0" dirty="0"/>
          </a:p>
          <a:p>
            <a:r>
              <a:rPr lang="es-NI" b="0" i="1" dirty="0"/>
              <a:t>E</a:t>
            </a:r>
            <a:r>
              <a:rPr lang="es-NI" b="0" dirty="0"/>
              <a:t>[</a:t>
            </a:r>
            <a:r>
              <a:rPr lang="es-NI" b="0" i="1" dirty="0"/>
              <a:t>X </a:t>
            </a:r>
            <a:r>
              <a:rPr lang="es-NI" b="0" dirty="0"/>
              <a:t>+ </a:t>
            </a:r>
            <a:r>
              <a:rPr lang="es-NI" b="0" i="1" dirty="0"/>
              <a:t>c</a:t>
            </a:r>
            <a:r>
              <a:rPr lang="es-NI" b="0" dirty="0"/>
              <a:t>] = </a:t>
            </a:r>
            <a:r>
              <a:rPr lang="es-NI" b="0" i="1" dirty="0"/>
              <a:t>E</a:t>
            </a:r>
            <a:r>
              <a:rPr lang="es-NI" b="0" dirty="0"/>
              <a:t>[</a:t>
            </a:r>
            <a:r>
              <a:rPr lang="es-NI" b="0" i="1" dirty="0"/>
              <a:t>X</a:t>
            </a:r>
            <a:r>
              <a:rPr lang="es-NI" b="0" dirty="0"/>
              <a:t>] + </a:t>
            </a:r>
            <a:r>
              <a:rPr lang="es-NI" b="0" i="1" dirty="0"/>
              <a:t>c </a:t>
            </a:r>
            <a:r>
              <a:rPr lang="es-NI" b="0" dirty="0"/>
              <a:t>(</a:t>
            </a:r>
            <a:r>
              <a:rPr lang="es-NI" dirty="0" err="1"/>
              <a:t>translation</a:t>
            </a:r>
            <a:r>
              <a:rPr lang="es-NI" b="0" dirty="0"/>
              <a:t>)</a:t>
            </a:r>
            <a:endParaRPr lang="en-US" b="0" dirty="0"/>
          </a:p>
          <a:p>
            <a:r>
              <a:rPr lang="en-US" dirty="0"/>
              <a:t>Exercise</a:t>
            </a:r>
            <a:r>
              <a:rPr lang="en-US" b="0" dirty="0"/>
              <a:t>: Put these properties into words.</a:t>
            </a:r>
          </a:p>
          <a:p>
            <a:pPr marL="0" indent="0"/>
            <a:r>
              <a:rPr lang="en-US" dirty="0"/>
              <a:t>Examples</a:t>
            </a:r>
            <a:r>
              <a:rPr lang="en-US" b="0" dirty="0"/>
              <a:t>:</a:t>
            </a:r>
          </a:p>
          <a:p>
            <a:pPr lvl="0"/>
            <a:r>
              <a:rPr lang="en-US" b="0" dirty="0"/>
              <a:t>The government institutes an across the board 10% cut in salaries. How will the average salary be affected?</a:t>
            </a:r>
          </a:p>
          <a:p>
            <a:pPr marL="287338" lvl="1" indent="-285750"/>
            <a:r>
              <a:rPr lang="en-US" b="1" dirty="0"/>
              <a:t>Answer</a:t>
            </a:r>
            <a:r>
              <a:rPr lang="en-US" dirty="0"/>
              <a:t>: The average salary will be cut by 10%: </a:t>
            </a:r>
            <a:r>
              <a:rPr lang="en-US" i="1" dirty="0"/>
              <a:t>E</a:t>
            </a:r>
            <a:r>
              <a:rPr lang="en-US" dirty="0"/>
              <a:t>[0</a:t>
            </a:r>
            <a:r>
              <a:rPr lang="en-US" i="1" dirty="0"/>
              <a:t>.9X</a:t>
            </a:r>
            <a:r>
              <a:rPr lang="en-US" dirty="0"/>
              <a:t>] = </a:t>
            </a:r>
            <a:r>
              <a:rPr lang="en-US" i="1" dirty="0"/>
              <a:t>0.9E</a:t>
            </a:r>
            <a:r>
              <a:rPr lang="en-US" dirty="0"/>
              <a:t>[</a:t>
            </a:r>
            <a:r>
              <a:rPr lang="en-US" i="1" dirty="0"/>
              <a:t>X</a:t>
            </a:r>
            <a:r>
              <a:rPr lang="en-US" dirty="0"/>
              <a:t>]</a:t>
            </a:r>
          </a:p>
          <a:p>
            <a:pPr lvl="0"/>
            <a:r>
              <a:rPr lang="en-US" b="0" dirty="0"/>
              <a:t>The government institutes an across the board raise of $1000 in salaries. How will the average salary be affected? </a:t>
            </a:r>
          </a:p>
          <a:p>
            <a:pPr lvl="1"/>
            <a:r>
              <a:rPr lang="en-US" b="1" dirty="0"/>
              <a:t>Answer</a:t>
            </a:r>
            <a:r>
              <a:rPr lang="en-US" dirty="0"/>
              <a:t>: The average salary will be $1000 more: </a:t>
            </a:r>
            <a:r>
              <a:rPr lang="en-US" i="1" dirty="0"/>
              <a:t>E</a:t>
            </a:r>
            <a:r>
              <a:rPr lang="en-US" dirty="0"/>
              <a:t>[</a:t>
            </a:r>
            <a:r>
              <a:rPr lang="en-US" i="1" dirty="0"/>
              <a:t>X </a:t>
            </a:r>
            <a:r>
              <a:rPr lang="en-US" dirty="0"/>
              <a:t>+ </a:t>
            </a:r>
            <a:r>
              <a:rPr lang="en-US" i="1" dirty="0"/>
              <a:t>1000</a:t>
            </a:r>
            <a:r>
              <a:rPr lang="en-US" dirty="0"/>
              <a:t>] = </a:t>
            </a:r>
            <a:r>
              <a:rPr lang="en-US" i="1" dirty="0"/>
              <a:t>E</a:t>
            </a:r>
            <a:r>
              <a:rPr lang="en-US" dirty="0"/>
              <a:t>[</a:t>
            </a:r>
            <a:r>
              <a:rPr lang="en-US" i="1" dirty="0"/>
              <a:t>X</a:t>
            </a:r>
            <a:r>
              <a:rPr lang="en-US" dirty="0"/>
              <a:t>] + </a:t>
            </a:r>
            <a:r>
              <a:rPr lang="en-US" i="1" dirty="0"/>
              <a:t>1000</a:t>
            </a:r>
            <a:endParaRPr lang="en-US" dirty="0"/>
          </a:p>
          <a:p>
            <a:endParaRPr lang="en-US" dirty="0"/>
          </a:p>
        </p:txBody>
      </p:sp>
    </p:spTree>
    <p:extLst>
      <p:ext uri="{BB962C8B-B14F-4D97-AF65-F5344CB8AC3E}">
        <p14:creationId xmlns:p14="http://schemas.microsoft.com/office/powerpoint/2010/main" val="2999881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Default Theme">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Perception">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Theme.thmx</Template>
  <TotalTime>2546</TotalTime>
  <Words>3521</Words>
  <Application>Microsoft Macintosh PowerPoint</Application>
  <PresentationFormat>On-screen Show (4:3)</PresentationFormat>
  <Paragraphs>468</Paragraphs>
  <Slides>27</Slides>
  <Notes>0</Notes>
  <HiddenSlides>0</HiddenSlides>
  <MMClips>0</MMClips>
  <ScaleCrop>false</ScaleCrop>
  <HeadingPairs>
    <vt:vector size="8" baseType="variant">
      <vt:variant>
        <vt:lpstr>Fonts Used</vt:lpstr>
      </vt:variant>
      <vt:variant>
        <vt:i4>14</vt:i4>
      </vt:variant>
      <vt:variant>
        <vt:lpstr>Theme</vt:lpstr>
      </vt:variant>
      <vt:variant>
        <vt:i4>1</vt:i4>
      </vt:variant>
      <vt:variant>
        <vt:lpstr>Embedded OLE Servers</vt:lpstr>
      </vt:variant>
      <vt:variant>
        <vt:i4>2</vt:i4>
      </vt:variant>
      <vt:variant>
        <vt:lpstr>Slide Titles</vt:lpstr>
      </vt:variant>
      <vt:variant>
        <vt:i4>27</vt:i4>
      </vt:variant>
    </vt:vector>
  </HeadingPairs>
  <TitlesOfParts>
    <vt:vector size="44" baseType="lpstr">
      <vt:lpstr>Arial</vt:lpstr>
      <vt:lpstr>Calibri</vt:lpstr>
      <vt:lpstr>Cambria</vt:lpstr>
      <vt:lpstr>Cambria Math</vt:lpstr>
      <vt:lpstr>Century Gothic</vt:lpstr>
      <vt:lpstr>Giovanni-Book</vt:lpstr>
      <vt:lpstr>Giovanni-BookItalic</vt:lpstr>
      <vt:lpstr>Glypha</vt:lpstr>
      <vt:lpstr>Glypha-Bold</vt:lpstr>
      <vt:lpstr>MTMI</vt:lpstr>
      <vt:lpstr>MTSYN</vt:lpstr>
      <vt:lpstr>Symbol</vt:lpstr>
      <vt:lpstr>SymbolPi</vt:lpstr>
      <vt:lpstr>Wingdings</vt:lpstr>
      <vt:lpstr>Default Theme</vt:lpstr>
      <vt:lpstr>Equation.DSMT4</vt:lpstr>
      <vt:lpstr>Microsoft Excel Worksheet</vt:lpstr>
      <vt:lpstr>MAT 1372 Statistics with probability</vt:lpstr>
      <vt:lpstr>Review (of 5.2)</vt:lpstr>
      <vt:lpstr>EXPECTED VALUE</vt:lpstr>
      <vt:lpstr>5.2.8 # bad batteries part 2</vt:lpstr>
      <vt:lpstr>Rolling a single 6-sided, fair die</vt:lpstr>
      <vt:lpstr>Uniform (generalization of a 6-sided die example)</vt:lpstr>
      <vt:lpstr>5.3.7 Smaller or larger face of roll of 2 dice</vt:lpstr>
      <vt:lpstr>Baseball World Series length</vt:lpstr>
      <vt:lpstr>5.3.1 Properties of Expected Values</vt:lpstr>
      <vt:lpstr>5.3.1 Another Property of Expected Values</vt:lpstr>
      <vt:lpstr>5.2.8 # bad batteries part 3</vt:lpstr>
      <vt:lpstr>More on properties of expectation</vt:lpstr>
      <vt:lpstr>PowerPoint Presentation</vt:lpstr>
      <vt:lpstr>PowerPoint Presentation</vt:lpstr>
      <vt:lpstr>PowerPoint Presentation</vt:lpstr>
      <vt:lpstr>PowerPoint Presentation</vt:lpstr>
      <vt:lpstr>PowerPoint Presentation</vt:lpstr>
      <vt:lpstr>5.4 VARIANCE OF RANDOM VARIABLES</vt:lpstr>
      <vt:lpstr>Var(X) for X, fair coin flip (h -&gt; 1, t -&gt; 0)</vt:lpstr>
      <vt:lpstr>Theorem: Var(X)=E[X^2 ]-μ^2 </vt:lpstr>
      <vt:lpstr>Var(X) for X, fair coin flip (h -&gt; 1, t -&gt; 0)</vt:lpstr>
      <vt:lpstr>Example 5.12 (generalize to a bent or unfair coin) Find Var(X) when X is defined by:   </vt:lpstr>
      <vt:lpstr>PowerPoint Presentation</vt:lpstr>
      <vt:lpstr>Properties of Variance and SD</vt:lpstr>
      <vt:lpstr>Solution to Exercise 2</vt:lpstr>
      <vt:lpstr>Two spread property problems</vt:lpstr>
      <vt:lpstr>Another spread property problem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 1372 Biostatistics</dc:title>
  <dc:creator>Andrew Parker</dc:creator>
  <cp:lastModifiedBy>Ezra Halleck</cp:lastModifiedBy>
  <cp:revision>75</cp:revision>
  <cp:lastPrinted>2017-02-28T22:43:32Z</cp:lastPrinted>
  <dcterms:created xsi:type="dcterms:W3CDTF">2017-02-25T23:17:17Z</dcterms:created>
  <dcterms:modified xsi:type="dcterms:W3CDTF">2021-03-11T21:00:49Z</dcterms:modified>
</cp:coreProperties>
</file>