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59" r:id="rId4"/>
    <p:sldId id="260" r:id="rId5"/>
    <p:sldId id="279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80" r:id="rId16"/>
    <p:sldId id="283" r:id="rId17"/>
    <p:sldId id="270" r:id="rId18"/>
    <p:sldId id="281" r:id="rId19"/>
    <p:sldId id="282" r:id="rId20"/>
    <p:sldId id="271" r:id="rId21"/>
    <p:sldId id="274" r:id="rId22"/>
    <p:sldId id="275" r:id="rId23"/>
    <p:sldId id="284" r:id="rId24"/>
    <p:sldId id="278" r:id="rId25"/>
    <p:sldId id="286" r:id="rId26"/>
    <p:sldId id="277" r:id="rId27"/>
    <p:sldId id="276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50"/>
    <p:restoredTop sz="94598"/>
  </p:normalViewPr>
  <p:slideViewPr>
    <p:cSldViewPr snapToGrid="0" snapToObjects="1">
      <p:cViewPr varScale="1">
        <p:scale>
          <a:sx n="145" d="100"/>
          <a:sy n="145" d="100"/>
        </p:scale>
        <p:origin x="97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0CF58-97F1-4443-B72E-CCD5E82CD6B5}" type="datetimeFigureOut">
              <a:rPr lang="en-US" smtClean="0"/>
              <a:t>2/18/21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13FA7-FA5F-0541-89AE-A2533BD2A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45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13FA7-FA5F-0541-89AE-A2533BD2A2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89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February 18,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February 18,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February 18,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February 18,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February 18,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February 18,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February 18,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February 18,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February 18,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February 18,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February 18,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February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MAT 1372 statistics with probability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07, Part I: probability basics</a:t>
            </a:r>
          </a:p>
        </p:txBody>
      </p:sp>
    </p:spTree>
    <p:extLst>
      <p:ext uri="{BB962C8B-B14F-4D97-AF65-F5344CB8AC3E}">
        <p14:creationId xmlns:p14="http://schemas.microsoft.com/office/powerpoint/2010/main" val="26529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22960" y="947378"/>
            <a:ext cx="3200400" cy="3712464"/>
          </a:xfrm>
        </p:spPr>
        <p:txBody>
          <a:bodyPr>
            <a:normAutofit/>
          </a:bodyPr>
          <a:lstStyle/>
          <a:p>
            <a:pPr algn="ctr"/>
            <a:r>
              <a:rPr lang="en-US" sz="1600" dirty="0"/>
              <a:t>Discrete Probability Distribution</a:t>
            </a:r>
          </a:p>
          <a:p>
            <a:pPr algn="ctr"/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600" dirty="0"/>
              <a:t>Continuous Probability Distribution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5924" y="365760"/>
            <a:ext cx="8649730" cy="548640"/>
          </a:xfrm>
        </p:spPr>
        <p:txBody>
          <a:bodyPr/>
          <a:lstStyle/>
          <a:p>
            <a:pPr algn="ctr"/>
            <a:r>
              <a:rPr lang="en-US" dirty="0"/>
              <a:t>Discrete vs. continuous distributions intro</a:t>
            </a:r>
          </a:p>
        </p:txBody>
      </p:sp>
      <p:pic>
        <p:nvPicPr>
          <p:cNvPr id="5" name="Picture 4" descr="whitlock_5.4-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259" y="1554404"/>
            <a:ext cx="2502519" cy="1655858"/>
          </a:xfrm>
          <a:prstGeom prst="rect">
            <a:avLst/>
          </a:prstGeom>
        </p:spPr>
      </p:pic>
      <p:pic>
        <p:nvPicPr>
          <p:cNvPr id="6" name="Picture 5" descr="whitlock_5.4-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258" y="3210262"/>
            <a:ext cx="2502519" cy="1655858"/>
          </a:xfrm>
          <a:prstGeom prst="rect">
            <a:avLst/>
          </a:prstGeom>
        </p:spPr>
      </p:pic>
      <p:pic>
        <p:nvPicPr>
          <p:cNvPr id="7" name="Picture 6" descr="whitlock_5.4-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296" y="1753488"/>
            <a:ext cx="2026158" cy="1456774"/>
          </a:xfrm>
          <a:prstGeom prst="rect">
            <a:avLst/>
          </a:prstGeom>
        </p:spPr>
      </p:pic>
      <p:pic>
        <p:nvPicPr>
          <p:cNvPr id="9" name="Picture 8" descr="whitlock_5.4-4a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5" r="18319"/>
          <a:stretch/>
        </p:blipFill>
        <p:spPr>
          <a:xfrm>
            <a:off x="5441430" y="3331663"/>
            <a:ext cx="2233534" cy="13940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1244D9-4140-2548-A722-E3CEA85DD872}"/>
              </a:ext>
            </a:extLst>
          </p:cNvPr>
          <p:cNvSpPr txBox="1"/>
          <p:nvPr/>
        </p:nvSpPr>
        <p:spPr>
          <a:xfrm>
            <a:off x="822960" y="5303597"/>
            <a:ext cx="3501905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Probabilities of </a:t>
            </a:r>
            <a:r>
              <a:rPr lang="en-US" b="1" dirty="0"/>
              <a:t>individual</a:t>
            </a:r>
            <a:r>
              <a:rPr lang="en-US" dirty="0"/>
              <a:t> outcomes are nonzero.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BFFE76-D66C-0B43-B037-0E71F5B7DC5C}"/>
              </a:ext>
            </a:extLst>
          </p:cNvPr>
          <p:cNvSpPr txBox="1"/>
          <p:nvPr/>
        </p:nvSpPr>
        <p:spPr>
          <a:xfrm>
            <a:off x="4549263" y="5160555"/>
            <a:ext cx="3794637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Probabilities of </a:t>
            </a:r>
            <a:r>
              <a:rPr lang="en-US" b="1" dirty="0"/>
              <a:t>individual</a:t>
            </a:r>
            <a:r>
              <a:rPr lang="en-US" dirty="0"/>
              <a:t> outcomes are zero. To get a positive probability, you must have an interval of outcomes.</a:t>
            </a:r>
          </a:p>
        </p:txBody>
      </p:sp>
    </p:spTree>
    <p:extLst>
      <p:ext uri="{BB962C8B-B14F-4D97-AF65-F5344CB8AC3E}">
        <p14:creationId xmlns:p14="http://schemas.microsoft.com/office/powerpoint/2010/main" val="402935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2770182"/>
          </a:xfrm>
        </p:spPr>
        <p:txBody>
          <a:bodyPr>
            <a:normAutofit/>
          </a:bodyPr>
          <a:lstStyle/>
          <a:p>
            <a:pPr algn="ctr"/>
            <a:r>
              <a:rPr lang="en-US" sz="1600" dirty="0"/>
              <a:t>Discrete Probability Distribution</a:t>
            </a:r>
            <a:endParaRPr lang="en-US" sz="1600" b="0" dirty="0"/>
          </a:p>
          <a:p>
            <a:r>
              <a:rPr lang="en-US" sz="1600" b="0" dirty="0"/>
              <a:t>In a discrete probability distribution, the variable is either discrete numeric or categorical.</a:t>
            </a:r>
            <a:endParaRPr lang="en-US" sz="1600" dirty="0"/>
          </a:p>
          <a:p>
            <a:r>
              <a:rPr lang="en-US" sz="1600" b="0" dirty="0"/>
              <a:t>Each rectangle has an area that is proportional to the probability of each discrete event occurring.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0" y="1097280"/>
            <a:ext cx="3749040" cy="3178158"/>
          </a:xfrm>
        </p:spPr>
        <p:txBody>
          <a:bodyPr>
            <a:normAutofit/>
          </a:bodyPr>
          <a:lstStyle/>
          <a:p>
            <a:pPr algn="ctr"/>
            <a:r>
              <a:rPr lang="en-US" sz="1600" dirty="0"/>
              <a:t>Continuous Probability Distribution</a:t>
            </a:r>
            <a:endParaRPr lang="en-US" sz="1600" b="0" dirty="0"/>
          </a:p>
          <a:p>
            <a:r>
              <a:rPr lang="en-US" sz="1600" b="0" dirty="0"/>
              <a:t>In a continuous distribution, the explanatory variable is continuous numeric.</a:t>
            </a:r>
          </a:p>
          <a:p>
            <a:r>
              <a:rPr lang="en-US" sz="1600" b="0" dirty="0"/>
              <a:t>The probability of any particular value occurring is zero. [Imagine the probability of hitting a specific point on a dartboard.]</a:t>
            </a:r>
          </a:p>
          <a:p>
            <a:r>
              <a:rPr lang="en-US" sz="1600" b="0" dirty="0"/>
              <a:t>Because of this, probabilities are measured for </a:t>
            </a:r>
            <a:r>
              <a:rPr lang="en-US" sz="1600" dirty="0"/>
              <a:t>ranges</a:t>
            </a:r>
            <a:r>
              <a:rPr lang="en-US" sz="1600" b="0" dirty="0"/>
              <a:t> of values. [regions on a dartboard)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5351" y="365760"/>
            <a:ext cx="8822725" cy="548640"/>
          </a:xfrm>
        </p:spPr>
        <p:txBody>
          <a:bodyPr/>
          <a:lstStyle/>
          <a:p>
            <a:pPr algn="ctr"/>
            <a:r>
              <a:rPr lang="en-US" dirty="0"/>
              <a:t>Discrete vs. continuous distributions details</a:t>
            </a:r>
          </a:p>
        </p:txBody>
      </p:sp>
      <p:pic>
        <p:nvPicPr>
          <p:cNvPr id="5" name="Picture 4" descr="whitlock_5.4-2.jpg">
            <a:extLst>
              <a:ext uri="{FF2B5EF4-FFF2-40B4-BE49-F238E27FC236}">
                <a16:creationId xmlns:a16="http://schemas.microsoft.com/office/drawing/2014/main" id="{AB32C469-AFBE-C344-93E1-91A1E7CC55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79" y="4104862"/>
            <a:ext cx="2502519" cy="1655858"/>
          </a:xfrm>
          <a:prstGeom prst="rect">
            <a:avLst/>
          </a:prstGeom>
        </p:spPr>
      </p:pic>
      <p:pic>
        <p:nvPicPr>
          <p:cNvPr id="6" name="Picture 5" descr="whitlock_5.4-4a.jpg">
            <a:extLst>
              <a:ext uri="{FF2B5EF4-FFF2-40B4-BE49-F238E27FC236}">
                <a16:creationId xmlns:a16="http://schemas.microsoft.com/office/drawing/2014/main" id="{A6AB733D-B33F-C442-90B4-4F441378C0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5" r="18319"/>
          <a:stretch/>
        </p:blipFill>
        <p:spPr>
          <a:xfrm>
            <a:off x="5329753" y="4275438"/>
            <a:ext cx="2233534" cy="139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9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535092" y="1462098"/>
            <a:ext cx="6828470" cy="1207509"/>
          </a:xfrm>
        </p:spPr>
        <p:txBody>
          <a:bodyPr/>
          <a:lstStyle/>
          <a:p>
            <a:r>
              <a:rPr lang="en-US" dirty="0"/>
              <a:t>MAT 1372 statistics with probability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986811" y="2288926"/>
            <a:ext cx="7479466" cy="329184"/>
          </a:xfrm>
        </p:spPr>
        <p:txBody>
          <a:bodyPr>
            <a:normAutofit/>
          </a:bodyPr>
          <a:lstStyle/>
          <a:p>
            <a:r>
              <a:rPr lang="en-US" dirty="0"/>
              <a:t>Lesson 7, part ii: </a:t>
            </a:r>
            <a:r>
              <a:rPr lang="en-US" b="1" dirty="0"/>
              <a:t>AND</a:t>
            </a:r>
            <a:r>
              <a:rPr lang="en-US" dirty="0"/>
              <a:t>, </a:t>
            </a:r>
            <a:r>
              <a:rPr lang="en-US" b="1" dirty="0"/>
              <a:t>OR</a:t>
            </a:r>
            <a:r>
              <a:rPr lang="en-US" dirty="0"/>
              <a:t>, and </a:t>
            </a:r>
            <a:r>
              <a:rPr lang="en-US" b="1" dirty="0"/>
              <a:t>NOT</a:t>
            </a:r>
            <a:r>
              <a:rPr lang="en-US" dirty="0"/>
              <a:t> IN PROBABILITY</a:t>
            </a:r>
          </a:p>
        </p:txBody>
      </p:sp>
    </p:spTree>
    <p:extLst>
      <p:ext uri="{BB962C8B-B14F-4D97-AF65-F5344CB8AC3E}">
        <p14:creationId xmlns:p14="http://schemas.microsoft.com/office/powerpoint/2010/main" val="2709021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</a:t>
            </a:r>
            <a:r>
              <a:rPr lang="en-US" b="1" dirty="0"/>
              <a:t>OR</a:t>
            </a:r>
            <a:r>
              <a:rPr lang="en-US" dirty="0"/>
              <a:t> COMBINATION OF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733" y="1100628"/>
            <a:ext cx="8319541" cy="3579849"/>
          </a:xfrm>
        </p:spPr>
        <p:txBody>
          <a:bodyPr>
            <a:normAutofit/>
          </a:bodyPr>
          <a:lstStyle/>
          <a:p>
            <a:r>
              <a:rPr lang="en-US" sz="2000" b="0" dirty="0"/>
              <a:t>Given two events,  “event A </a:t>
            </a:r>
            <a:r>
              <a:rPr lang="en-US" sz="2000" dirty="0"/>
              <a:t>or</a:t>
            </a:r>
            <a:r>
              <a:rPr lang="en-US" sz="2000" b="0" dirty="0"/>
              <a:t> event B” is itself a new event;</a:t>
            </a:r>
          </a:p>
          <a:p>
            <a:r>
              <a:rPr lang="en-US" sz="2000" b="0" dirty="0"/>
              <a:t>If the events A and B are </a:t>
            </a:r>
            <a:r>
              <a:rPr lang="en-US" sz="2000" dirty="0"/>
              <a:t>mutually exclusive</a:t>
            </a:r>
            <a:r>
              <a:rPr lang="en-US" sz="2000" b="0" dirty="0"/>
              <a:t>, the probability of A or B is the sum of the probabilities of each event A and B</a:t>
            </a:r>
          </a:p>
          <a:p>
            <a:pPr algn="ctr"/>
            <a:r>
              <a:rPr lang="en-US" sz="2000" b="0" dirty="0" err="1"/>
              <a:t>Pr</a:t>
            </a:r>
            <a:r>
              <a:rPr lang="en-US" sz="2000" b="0" dirty="0"/>
              <a:t>[A </a:t>
            </a:r>
            <a:r>
              <a:rPr lang="en-US" sz="2000" b="0" i="1" dirty="0"/>
              <a:t>or</a:t>
            </a:r>
            <a:r>
              <a:rPr lang="en-US" sz="2000" b="0" dirty="0"/>
              <a:t> B] = </a:t>
            </a:r>
            <a:r>
              <a:rPr lang="en-US" sz="2000" b="0" dirty="0" err="1"/>
              <a:t>Pr</a:t>
            </a:r>
            <a:r>
              <a:rPr lang="en-US" sz="2000" b="0" dirty="0"/>
              <a:t>[A] + </a:t>
            </a:r>
            <a:r>
              <a:rPr lang="en-US" sz="2000" b="0" dirty="0" err="1"/>
              <a:t>Pr</a:t>
            </a:r>
            <a:r>
              <a:rPr lang="en-US" sz="2000" b="0" dirty="0"/>
              <a:t>[B]</a:t>
            </a:r>
          </a:p>
        </p:txBody>
      </p:sp>
    </p:spTree>
    <p:extLst>
      <p:ext uri="{BB962C8B-B14F-4D97-AF65-F5344CB8AC3E}">
        <p14:creationId xmlns:p14="http://schemas.microsoft.com/office/powerpoint/2010/main" val="73956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54351"/>
            <a:ext cx="7520940" cy="548640"/>
          </a:xfrm>
        </p:spPr>
        <p:txBody>
          <a:bodyPr/>
          <a:lstStyle/>
          <a:p>
            <a:pPr algn="ctr"/>
            <a:r>
              <a:rPr lang="en-US" dirty="0"/>
              <a:t>Mutually exclusive Blood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473" y="702991"/>
            <a:ext cx="7520940" cy="733527"/>
          </a:xfrm>
        </p:spPr>
        <p:txBody>
          <a:bodyPr/>
          <a:lstStyle/>
          <a:p>
            <a:r>
              <a:rPr lang="en-US" b="0" dirty="0"/>
              <a:t>A person cannot have two different types of blood – so the two events, “having Type O-”  and “having Type O+” are </a:t>
            </a:r>
            <a:r>
              <a:rPr lang="en-US" dirty="0"/>
              <a:t>mutually</a:t>
            </a:r>
            <a:r>
              <a:rPr lang="en-US" b="0" i="1" dirty="0"/>
              <a:t> exclusive.</a:t>
            </a:r>
          </a:p>
        </p:txBody>
      </p:sp>
      <p:pic>
        <p:nvPicPr>
          <p:cNvPr id="5" name="Picture 4" descr="whitlock_5.5-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04" y="1436518"/>
            <a:ext cx="3770039" cy="33062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8E5AFC-9439-490D-86C5-5E93234E0F1B}"/>
              </a:ext>
            </a:extLst>
          </p:cNvPr>
          <p:cNvSpPr txBox="1"/>
          <p:nvPr/>
        </p:nvSpPr>
        <p:spPr>
          <a:xfrm>
            <a:off x="3904735" y="1436518"/>
            <a:ext cx="52392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O is depicted in yellow in the diagram.</a:t>
            </a:r>
          </a:p>
          <a:p>
            <a:pPr algn="ctr"/>
            <a:r>
              <a:rPr lang="en-US" dirty="0"/>
              <a:t>It is the union of two mutually exclusive types: O+ and O-.</a:t>
            </a:r>
          </a:p>
          <a:p>
            <a:r>
              <a:rPr lang="en-US" dirty="0"/>
              <a:t>So </a:t>
            </a:r>
            <a:r>
              <a:rPr lang="en-US" dirty="0" err="1"/>
              <a:t>Pr</a:t>
            </a:r>
            <a:r>
              <a:rPr lang="en-US" dirty="0"/>
              <a:t>[O] = </a:t>
            </a:r>
            <a:r>
              <a:rPr lang="en-US" dirty="0" err="1"/>
              <a:t>Pr</a:t>
            </a:r>
            <a:r>
              <a:rPr lang="en-US" dirty="0"/>
              <a:t>[Type O-] + </a:t>
            </a:r>
            <a:r>
              <a:rPr lang="en-US" dirty="0" err="1"/>
              <a:t>Pr</a:t>
            </a:r>
            <a:r>
              <a:rPr lang="en-US" dirty="0"/>
              <a:t>[Type O+]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966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760"/>
            <a:ext cx="9142500" cy="548640"/>
          </a:xfrm>
        </p:spPr>
        <p:txBody>
          <a:bodyPr/>
          <a:lstStyle/>
          <a:p>
            <a:pPr algn="ctr"/>
            <a:r>
              <a:rPr lang="en-US" dirty="0"/>
              <a:t>Chance of type o for the Latinx population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59" y="1100628"/>
            <a:ext cx="9010781" cy="3579849"/>
          </a:xfrm>
        </p:spPr>
        <p:txBody>
          <a:bodyPr>
            <a:normAutofit/>
          </a:bodyPr>
          <a:lstStyle/>
          <a:p>
            <a:r>
              <a:rPr lang="en-US" sz="2000" dirty="0"/>
              <a:t>Example</a:t>
            </a:r>
            <a:r>
              <a:rPr lang="en-US" sz="2000" b="0" dirty="0"/>
              <a:t>: What is the probability of a random Latinx individual having “O” blood?</a:t>
            </a:r>
          </a:p>
          <a:p>
            <a:r>
              <a:rPr lang="en-US" sz="2000" b="0" dirty="0"/>
              <a:t>The 2 events O+ and O- are mutually exclusive, so for a Latinx individual:</a:t>
            </a:r>
          </a:p>
          <a:p>
            <a:pPr algn="ctr"/>
            <a:r>
              <a:rPr lang="en-US" sz="2000" b="0" dirty="0" err="1"/>
              <a:t>Pr</a:t>
            </a:r>
            <a:r>
              <a:rPr lang="en-US" sz="2000" b="0" dirty="0"/>
              <a:t>[O] = </a:t>
            </a:r>
            <a:r>
              <a:rPr lang="en-US" sz="2000" b="0" dirty="0" err="1"/>
              <a:t>Pr</a:t>
            </a:r>
            <a:r>
              <a:rPr lang="en-US" sz="2000" b="0" dirty="0"/>
              <a:t>[Type O+] + </a:t>
            </a:r>
            <a:r>
              <a:rPr lang="en-US" sz="2000" b="0" dirty="0" err="1"/>
              <a:t>Pr</a:t>
            </a:r>
            <a:r>
              <a:rPr lang="en-US" sz="2000" b="0" dirty="0"/>
              <a:t>[Type O-] = 0.53 + 0.04 = 0.57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3FC48E-8130-3D48-92B1-3E4A2E39D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6" y="2691370"/>
            <a:ext cx="9142500" cy="354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5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760"/>
            <a:ext cx="9142500" cy="548640"/>
          </a:xfrm>
        </p:spPr>
        <p:txBody>
          <a:bodyPr/>
          <a:lstStyle/>
          <a:p>
            <a:pPr algn="ctr"/>
            <a:r>
              <a:rPr lang="en-US" dirty="0"/>
              <a:t>Chance of type + for the Latinx population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46" y="1100628"/>
            <a:ext cx="9080953" cy="3579849"/>
          </a:xfrm>
        </p:spPr>
        <p:txBody>
          <a:bodyPr>
            <a:normAutofit/>
          </a:bodyPr>
          <a:lstStyle/>
          <a:p>
            <a:r>
              <a:rPr lang="en-US" sz="2000" dirty="0" err="1"/>
              <a:t>Exmpl</a:t>
            </a:r>
            <a:r>
              <a:rPr lang="en-US" sz="2000" b="0" dirty="0"/>
              <a:t>: What is probability of random Latinx individual having “+” blood?</a:t>
            </a:r>
          </a:p>
          <a:p>
            <a:r>
              <a:rPr lang="en-US" sz="2000" b="0" dirty="0"/>
              <a:t>The 4 events O+, A+, B+ and AB+ are mutually exclusive, so for a Latinx individual:</a:t>
            </a:r>
          </a:p>
          <a:p>
            <a:pPr algn="ctr"/>
            <a:r>
              <a:rPr lang="en-US" sz="2000" b="0" dirty="0" err="1"/>
              <a:t>Pr</a:t>
            </a:r>
            <a:r>
              <a:rPr lang="en-US" sz="2000" b="0" dirty="0"/>
              <a:t>[+] = </a:t>
            </a:r>
            <a:r>
              <a:rPr lang="en-US" sz="2000" b="0" dirty="0" err="1"/>
              <a:t>Pr</a:t>
            </a:r>
            <a:r>
              <a:rPr lang="en-US" sz="2000" b="0" dirty="0"/>
              <a:t>[O+] + </a:t>
            </a:r>
            <a:r>
              <a:rPr lang="en-US" sz="2000" b="0" dirty="0" err="1"/>
              <a:t>Pr</a:t>
            </a:r>
            <a:r>
              <a:rPr lang="en-US" sz="2000" b="0" dirty="0"/>
              <a:t>[A+] + </a:t>
            </a:r>
            <a:r>
              <a:rPr lang="en-US" sz="2000" b="0" dirty="0" err="1"/>
              <a:t>Pr</a:t>
            </a:r>
            <a:r>
              <a:rPr lang="en-US" sz="2000" b="0" dirty="0"/>
              <a:t>[B+] + </a:t>
            </a:r>
            <a:r>
              <a:rPr lang="en-US" sz="2000" b="0" dirty="0" err="1"/>
              <a:t>Pr</a:t>
            </a:r>
            <a:r>
              <a:rPr lang="en-US" sz="2000" b="0" dirty="0"/>
              <a:t>[AB+] = 0.53 + 0.29 + 0.09 + 0.02 =0.93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3FC48E-8130-3D48-92B1-3E4A2E39D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" y="2944950"/>
            <a:ext cx="9142500" cy="354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6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“NOT” – the opposite of an event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843" y="1100628"/>
            <a:ext cx="8724275" cy="3579849"/>
          </a:xfrm>
        </p:spPr>
        <p:txBody>
          <a:bodyPr>
            <a:normAutofit/>
          </a:bodyPr>
          <a:lstStyle/>
          <a:p>
            <a:r>
              <a:rPr lang="en-US" sz="2000" dirty="0"/>
              <a:t>Probability of an event NOT occurring is whatever is left out of 100%.</a:t>
            </a:r>
          </a:p>
          <a:p>
            <a:r>
              <a:rPr lang="en-US" sz="2000" b="0" dirty="0"/>
              <a:t>Symbolically:</a:t>
            </a:r>
          </a:p>
          <a:p>
            <a:pPr algn="ctr"/>
            <a:r>
              <a:rPr lang="en-US" sz="2000" b="0" dirty="0" err="1"/>
              <a:t>Pr</a:t>
            </a:r>
            <a:r>
              <a:rPr lang="en-US" sz="2000" b="0" dirty="0"/>
              <a:t>[~A] = </a:t>
            </a:r>
            <a:r>
              <a:rPr lang="en-US" sz="2000" b="0" dirty="0" err="1"/>
              <a:t>Pr</a:t>
            </a:r>
            <a:r>
              <a:rPr lang="en-US" sz="2000" b="0" dirty="0"/>
              <a:t>[A</a:t>
            </a:r>
            <a:r>
              <a:rPr lang="en-US" sz="2000" b="0" baseline="30000" dirty="0"/>
              <a:t>c</a:t>
            </a:r>
            <a:r>
              <a:rPr lang="en-US" sz="2000" b="0" dirty="0"/>
              <a:t>] = </a:t>
            </a:r>
            <a:r>
              <a:rPr lang="en-US" sz="2000" b="0" dirty="0" err="1"/>
              <a:t>Pr</a:t>
            </a:r>
            <a:r>
              <a:rPr lang="en-US" sz="2000" b="0" dirty="0"/>
              <a:t>[not A] = 1 – </a:t>
            </a:r>
            <a:r>
              <a:rPr lang="en-US" sz="2000" b="0" dirty="0" err="1"/>
              <a:t>Pr</a:t>
            </a:r>
            <a:r>
              <a:rPr lang="en-US" sz="2000" b="0" dirty="0"/>
              <a:t>[A]</a:t>
            </a:r>
          </a:p>
          <a:p>
            <a:pPr algn="ctr"/>
            <a:endParaRPr lang="en-US" sz="2000" b="0" dirty="0"/>
          </a:p>
          <a:p>
            <a:r>
              <a:rPr lang="en-US" sz="2000" b="0" dirty="0"/>
              <a:t>Probabilities may be written as proportions instead of percentages</a:t>
            </a:r>
            <a:r>
              <a:rPr lang="is-IS" sz="2000" b="0" i="1" dirty="0"/>
              <a:t>… </a:t>
            </a:r>
            <a:r>
              <a:rPr lang="is-IS" sz="2000" b="0" dirty="0"/>
              <a:t>e.g., 100% = 1.00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363823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54351"/>
            <a:ext cx="7520940" cy="548640"/>
          </a:xfrm>
        </p:spPr>
        <p:txBody>
          <a:bodyPr/>
          <a:lstStyle/>
          <a:p>
            <a:pPr algn="ctr"/>
            <a:r>
              <a:rPr lang="en-US" dirty="0"/>
              <a:t>A not example for Blood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473" y="702991"/>
            <a:ext cx="7520940" cy="733527"/>
          </a:xfrm>
        </p:spPr>
        <p:txBody>
          <a:bodyPr/>
          <a:lstStyle/>
          <a:p>
            <a:r>
              <a:rPr lang="en-US" b="0" dirty="0"/>
              <a:t>What is the chance of someone </a:t>
            </a:r>
            <a:r>
              <a:rPr lang="en-US" dirty="0"/>
              <a:t>not</a:t>
            </a:r>
            <a:r>
              <a:rPr lang="en-US" b="0" dirty="0"/>
              <a:t> having Type O, in another words, the chance of having A, B or AB.</a:t>
            </a:r>
            <a:endParaRPr lang="en-US" b="0" i="1" dirty="0"/>
          </a:p>
        </p:txBody>
      </p:sp>
      <p:pic>
        <p:nvPicPr>
          <p:cNvPr id="5" name="Picture 4" descr="whitlock_5.5-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04" y="1436518"/>
            <a:ext cx="3770039" cy="33062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8E5AFC-9439-490D-86C5-5E93234E0F1B}"/>
              </a:ext>
            </a:extLst>
          </p:cNvPr>
          <p:cNvSpPr txBox="1"/>
          <p:nvPr/>
        </p:nvSpPr>
        <p:spPr>
          <a:xfrm>
            <a:off x="3904735" y="1436518"/>
            <a:ext cx="52392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O is depicted in yellow in the diagram.</a:t>
            </a:r>
          </a:p>
          <a:p>
            <a:r>
              <a:rPr lang="en-US" dirty="0"/>
              <a:t>Not O are all the parts in white:</a:t>
            </a:r>
          </a:p>
          <a:p>
            <a:pPr algn="ctr"/>
            <a:r>
              <a:rPr lang="en-US" dirty="0" err="1"/>
              <a:t>Pr</a:t>
            </a:r>
            <a:r>
              <a:rPr lang="en-US" dirty="0"/>
              <a:t>[not O] = 1 - </a:t>
            </a:r>
            <a:r>
              <a:rPr lang="en-US" dirty="0" err="1"/>
              <a:t>Pr</a:t>
            </a:r>
            <a:r>
              <a:rPr lang="en-US" dirty="0"/>
              <a:t>[Type O]</a:t>
            </a:r>
          </a:p>
        </p:txBody>
      </p:sp>
    </p:spTree>
    <p:extLst>
      <p:ext uri="{BB962C8B-B14F-4D97-AF65-F5344CB8AC3E}">
        <p14:creationId xmlns:p14="http://schemas.microsoft.com/office/powerpoint/2010/main" val="2450232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760"/>
            <a:ext cx="9142500" cy="548640"/>
          </a:xfrm>
        </p:spPr>
        <p:txBody>
          <a:bodyPr/>
          <a:lstStyle/>
          <a:p>
            <a:pPr algn="ctr"/>
            <a:r>
              <a:rPr lang="en-US" dirty="0"/>
              <a:t>Chance of not o for the Latinx population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733" y="1100628"/>
            <a:ext cx="8319541" cy="3579849"/>
          </a:xfrm>
        </p:spPr>
        <p:txBody>
          <a:bodyPr>
            <a:normAutofit/>
          </a:bodyPr>
          <a:lstStyle/>
          <a:p>
            <a:r>
              <a:rPr lang="en-US" sz="2000" dirty="0"/>
              <a:t>Example</a:t>
            </a:r>
            <a:r>
              <a:rPr lang="en-US" sz="2000" b="0" dirty="0"/>
              <a:t>: What is the probability of a random Latinx individual having “not O” blood?</a:t>
            </a:r>
          </a:p>
          <a:p>
            <a:r>
              <a:rPr lang="en-US" sz="2000" b="0" dirty="0"/>
              <a:t>Recall that </a:t>
            </a:r>
            <a:r>
              <a:rPr lang="en-US" sz="2000" b="0" dirty="0" err="1"/>
              <a:t>Pr</a:t>
            </a:r>
            <a:r>
              <a:rPr lang="en-US" sz="2000" b="0" dirty="0"/>
              <a:t>[type O] = </a:t>
            </a:r>
            <a:r>
              <a:rPr lang="en-US" sz="2000" b="0" dirty="0" err="1"/>
              <a:t>Pr</a:t>
            </a:r>
            <a:r>
              <a:rPr lang="en-US" sz="2000" b="0" dirty="0"/>
              <a:t>[Type O+] + </a:t>
            </a:r>
            <a:r>
              <a:rPr lang="en-US" sz="2000" b="0" dirty="0" err="1"/>
              <a:t>Pr</a:t>
            </a:r>
            <a:r>
              <a:rPr lang="en-US" sz="2000" b="0" dirty="0"/>
              <a:t>[O-] = 0.53 + 0.04 = 0.57</a:t>
            </a:r>
          </a:p>
          <a:p>
            <a:r>
              <a:rPr lang="en-US" sz="2000" b="0" dirty="0"/>
              <a:t>So </a:t>
            </a:r>
            <a:r>
              <a:rPr lang="en-US" sz="2000" b="0" dirty="0" err="1"/>
              <a:t>Pr</a:t>
            </a:r>
            <a:r>
              <a:rPr lang="en-US" sz="2000" b="0" dirty="0"/>
              <a:t>[not O] = 1 - </a:t>
            </a:r>
            <a:r>
              <a:rPr lang="en-US" sz="2000" b="0" dirty="0" err="1"/>
              <a:t>Pr</a:t>
            </a:r>
            <a:r>
              <a:rPr lang="en-US" sz="2000" b="0" dirty="0"/>
              <a:t>[Type O] = 1 – 0.57 = 0.43 or 43%</a:t>
            </a:r>
          </a:p>
          <a:p>
            <a:endParaRPr lang="en-US" sz="2000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3FC48E-8130-3D48-92B1-3E4A2E39D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6" y="2691370"/>
            <a:ext cx="9142500" cy="354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5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Randomness and Probabilities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561" y="1100628"/>
            <a:ext cx="8563233" cy="3579849"/>
          </a:xfrm>
        </p:spPr>
        <p:txBody>
          <a:bodyPr>
            <a:normAutofit/>
          </a:bodyPr>
          <a:lstStyle/>
          <a:p>
            <a:r>
              <a:rPr lang="en-US" sz="1800" b="0" dirty="0"/>
              <a:t>Say you’re listening to music on your phone and you hit ‘shuffle’. Your phone randomly selects one track to play from your library of songs.</a:t>
            </a:r>
          </a:p>
          <a:p>
            <a:r>
              <a:rPr lang="en-US" sz="1800" b="0" dirty="0"/>
              <a:t>What is the chance that your </a:t>
            </a:r>
            <a:r>
              <a:rPr lang="en-US" sz="1800" b="0" i="1" dirty="0"/>
              <a:t>single most favorite song </a:t>
            </a:r>
            <a:r>
              <a:rPr lang="en-US" sz="1800" b="0" dirty="0"/>
              <a:t>is played?</a:t>
            </a:r>
          </a:p>
          <a:p>
            <a:endParaRPr lang="en-US" sz="1800" dirty="0"/>
          </a:p>
          <a:p>
            <a:r>
              <a:rPr lang="en-US" sz="1800" b="0" dirty="0"/>
              <a:t>Pressing “shuffle” on your phone is an example of a </a:t>
            </a:r>
            <a:r>
              <a:rPr lang="en-US" sz="1800" dirty="0"/>
              <a:t>random trial</a:t>
            </a:r>
            <a:r>
              <a:rPr lang="en-US" sz="1800" b="0" dirty="0"/>
              <a:t>.</a:t>
            </a:r>
          </a:p>
          <a:p>
            <a:r>
              <a:rPr lang="en-US" sz="1800" b="0" dirty="0"/>
              <a:t>A ‘random trial’ is a process or experiment with two or more outcomes whose occurrence cannot be predicted with certainty.</a:t>
            </a:r>
          </a:p>
        </p:txBody>
      </p:sp>
    </p:spTree>
    <p:extLst>
      <p:ext uri="{BB962C8B-B14F-4D97-AF65-F5344CB8AC3E}">
        <p14:creationId xmlns:p14="http://schemas.microsoft.com/office/powerpoint/2010/main" val="171531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685" y="91440"/>
            <a:ext cx="8004748" cy="548640"/>
          </a:xfrm>
        </p:spPr>
        <p:txBody>
          <a:bodyPr/>
          <a:lstStyle/>
          <a:p>
            <a:pPr algn="ctr"/>
            <a:r>
              <a:rPr lang="en-US" dirty="0"/>
              <a:t>“OR” for non-mutually exclusive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61326"/>
            <a:ext cx="7520940" cy="4394251"/>
          </a:xfrm>
        </p:spPr>
        <p:txBody>
          <a:bodyPr>
            <a:normAutofit/>
          </a:bodyPr>
          <a:lstStyle/>
          <a:p>
            <a:r>
              <a:rPr lang="en-US" sz="1800" dirty="0"/>
              <a:t>What happens if two events are NOT mutually exclusive, but we still want to know the probability of getting one event OR the other event?</a:t>
            </a:r>
          </a:p>
          <a:p>
            <a:r>
              <a:rPr lang="en-US" sz="1800" b="0" dirty="0"/>
              <a:t>We still add the probabilities of each event together</a:t>
            </a:r>
            <a:r>
              <a:rPr lang="is-IS" sz="1800" b="0" dirty="0"/>
              <a:t>…</a:t>
            </a:r>
          </a:p>
          <a:p>
            <a:r>
              <a:rPr lang="is-IS" sz="1800" b="0" dirty="0"/>
              <a:t>But we might be counting some outcomes TWICE! (because some outcomes belong to BOTH events)</a:t>
            </a:r>
          </a:p>
          <a:p>
            <a:r>
              <a:rPr lang="is-IS" sz="1800" b="0" dirty="0"/>
              <a:t>+: having positive blood type: light blue + overlap green</a:t>
            </a:r>
          </a:p>
          <a:p>
            <a:r>
              <a:rPr lang="is-IS" sz="1800" b="0" dirty="0"/>
              <a:t>O: Having type O blood: yellow + overlap green</a:t>
            </a:r>
          </a:p>
          <a:p>
            <a:r>
              <a:rPr lang="is-IS" sz="1800" b="0" dirty="0"/>
              <a:t>+ or O: having type + or O or both: any colored area</a:t>
            </a:r>
          </a:p>
          <a:p>
            <a:r>
              <a:rPr lang="is-IS" sz="1800" b="0" dirty="0"/>
              <a:t>If we add Pr[+] + Pr[O], what is </a:t>
            </a:r>
            <a:r>
              <a:rPr lang="en-US" sz="1800" dirty="0"/>
              <a:t>double-counted?</a:t>
            </a:r>
          </a:p>
          <a:p>
            <a:pPr algn="ctr"/>
            <a:r>
              <a:rPr lang="en-US" sz="1800" b="0" dirty="0"/>
              <a:t>O+</a:t>
            </a:r>
          </a:p>
          <a:p>
            <a:r>
              <a:rPr lang="en-US" sz="1800" b="0" dirty="0"/>
              <a:t>So </a:t>
            </a:r>
            <a:r>
              <a:rPr lang="en-US" sz="1800" b="0" dirty="0" err="1"/>
              <a:t>Pr</a:t>
            </a:r>
            <a:r>
              <a:rPr lang="en-US" sz="1800" b="0" dirty="0"/>
              <a:t>[+ OR O] = </a:t>
            </a:r>
            <a:r>
              <a:rPr lang="is-IS" sz="1800" b="0" dirty="0"/>
              <a:t>Pr[+] + Pr[O] ⎼ PR[O+]</a:t>
            </a:r>
          </a:p>
        </p:txBody>
      </p:sp>
      <p:pic>
        <p:nvPicPr>
          <p:cNvPr id="4" name="Picture 3" descr="whitlock_5.5-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301" y="2592365"/>
            <a:ext cx="2531699" cy="22202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12301" y="2592365"/>
            <a:ext cx="2184824" cy="1847729"/>
          </a:xfrm>
          <a:prstGeom prst="rect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51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general addition property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354" y="1125342"/>
            <a:ext cx="8872151" cy="3579849"/>
          </a:xfrm>
        </p:spPr>
        <p:txBody>
          <a:bodyPr/>
          <a:lstStyle/>
          <a:p>
            <a:r>
              <a:rPr lang="en-US" b="0" dirty="0"/>
              <a:t>There are 2 formulas to calculate the probability of “event A” OR “event B”, depending on whether events have overlap (outcomes common to both events).</a:t>
            </a:r>
          </a:p>
          <a:p>
            <a:r>
              <a:rPr lang="en-US" sz="1800" b="0" dirty="0"/>
              <a:t>Mutually Exclusive:</a:t>
            </a:r>
          </a:p>
          <a:p>
            <a:pPr algn="ctr"/>
            <a:r>
              <a:rPr lang="en-US" sz="1800" b="0" dirty="0" err="1"/>
              <a:t>Pr</a:t>
            </a:r>
            <a:r>
              <a:rPr lang="en-US" sz="1800" b="0" dirty="0"/>
              <a:t>[A or B] = </a:t>
            </a:r>
            <a:r>
              <a:rPr lang="en-US" sz="1800" b="0" dirty="0" err="1"/>
              <a:t>Pr</a:t>
            </a:r>
            <a:r>
              <a:rPr lang="en-US" sz="1800" b="0" dirty="0"/>
              <a:t>[A] + </a:t>
            </a:r>
            <a:r>
              <a:rPr lang="en-US" sz="1800" b="0" dirty="0" err="1"/>
              <a:t>Pr</a:t>
            </a:r>
            <a:r>
              <a:rPr lang="en-US" sz="1800" b="0" dirty="0"/>
              <a:t>[B]</a:t>
            </a:r>
          </a:p>
          <a:p>
            <a:r>
              <a:rPr lang="en-US" sz="1800" b="0" dirty="0"/>
              <a:t>Not Mutually Exclusive:</a:t>
            </a:r>
          </a:p>
          <a:p>
            <a:pPr algn="ctr"/>
            <a:r>
              <a:rPr lang="en-US" sz="1800" b="0" dirty="0" err="1"/>
              <a:t>Pr</a:t>
            </a:r>
            <a:r>
              <a:rPr lang="en-US" sz="1800" b="0" dirty="0"/>
              <a:t>[A or B] = </a:t>
            </a:r>
            <a:r>
              <a:rPr lang="en-US" sz="1800" b="0" dirty="0" err="1"/>
              <a:t>Pr</a:t>
            </a:r>
            <a:r>
              <a:rPr lang="en-US" sz="1800" b="0" dirty="0"/>
              <a:t>[A] + </a:t>
            </a:r>
            <a:r>
              <a:rPr lang="en-US" sz="1800" b="0" dirty="0" err="1"/>
              <a:t>Pr</a:t>
            </a:r>
            <a:r>
              <a:rPr lang="en-US" sz="1800" b="0" dirty="0"/>
              <a:t>[B] – </a:t>
            </a:r>
            <a:r>
              <a:rPr lang="en-US" sz="1800" b="0" dirty="0" err="1"/>
              <a:t>Pr</a:t>
            </a:r>
            <a:r>
              <a:rPr lang="en-US" sz="1800" b="0" dirty="0"/>
              <a:t>[A and B]</a:t>
            </a:r>
          </a:p>
          <a:p>
            <a:pPr algn="ctr"/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73745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492" y="365760"/>
            <a:ext cx="8084408" cy="548640"/>
          </a:xfrm>
        </p:spPr>
        <p:txBody>
          <a:bodyPr/>
          <a:lstStyle/>
          <a:p>
            <a:pPr algn="ctr"/>
            <a:r>
              <a:rPr lang="en-US" dirty="0"/>
              <a:t>Depiction of </a:t>
            </a:r>
            <a:r>
              <a:rPr lang="en-US" b="1" dirty="0"/>
              <a:t>or</a:t>
            </a:r>
            <a:r>
              <a:rPr lang="en-US" dirty="0"/>
              <a:t> for overlapping events</a:t>
            </a:r>
          </a:p>
        </p:txBody>
      </p:sp>
      <p:pic>
        <p:nvPicPr>
          <p:cNvPr id="4" name="Picture 3" descr="whitlock_5.5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77" y="2087060"/>
            <a:ext cx="6228285" cy="239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83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760"/>
            <a:ext cx="9142500" cy="548640"/>
          </a:xfrm>
        </p:spPr>
        <p:txBody>
          <a:bodyPr/>
          <a:lstStyle/>
          <a:p>
            <a:pPr algn="ctr"/>
            <a:r>
              <a:rPr lang="en-US" dirty="0"/>
              <a:t>Chance of type + or O for Latinx population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39" y="1001774"/>
            <a:ext cx="8981861" cy="3579849"/>
          </a:xfrm>
        </p:spPr>
        <p:txBody>
          <a:bodyPr>
            <a:normAutofit/>
          </a:bodyPr>
          <a:lstStyle/>
          <a:p>
            <a:r>
              <a:rPr lang="en-US" sz="2000" dirty="0"/>
              <a:t>Example</a:t>
            </a:r>
            <a:r>
              <a:rPr lang="en-US" sz="2000" b="0" dirty="0"/>
              <a:t>: What is the probability of a random Latinx individual having “+” or “O” blood?</a:t>
            </a:r>
          </a:p>
          <a:p>
            <a:r>
              <a:rPr lang="en-US" sz="2000" b="0" dirty="0"/>
              <a:t>Recall </a:t>
            </a:r>
            <a:r>
              <a:rPr lang="en-US" sz="2000" b="0" dirty="0" err="1"/>
              <a:t>Pr</a:t>
            </a:r>
            <a:r>
              <a:rPr lang="en-US" sz="2000" b="0" dirty="0"/>
              <a:t>[+] =0.92 and </a:t>
            </a:r>
            <a:r>
              <a:rPr lang="en-US" sz="2000" b="0" dirty="0" err="1"/>
              <a:t>Pr</a:t>
            </a:r>
            <a:r>
              <a:rPr lang="en-US" sz="2000" b="0" dirty="0"/>
              <a:t>[O] = 0.57, also note that </a:t>
            </a:r>
          </a:p>
          <a:p>
            <a:pPr algn="ctr"/>
            <a:r>
              <a:rPr lang="en-US" sz="2000" b="0" dirty="0" err="1"/>
              <a:t>Pr</a:t>
            </a:r>
            <a:r>
              <a:rPr lang="en-US" sz="2000" b="0" dirty="0"/>
              <a:t>[+ and O] = </a:t>
            </a:r>
            <a:r>
              <a:rPr lang="en-US" sz="2000" b="0" dirty="0" err="1"/>
              <a:t>Pr</a:t>
            </a:r>
            <a:r>
              <a:rPr lang="en-US" sz="2000" b="0" dirty="0"/>
              <a:t>[O+] = 0.53</a:t>
            </a:r>
          </a:p>
          <a:p>
            <a:pPr algn="ctr"/>
            <a:r>
              <a:rPr lang="en-US" sz="2000" b="0" dirty="0"/>
              <a:t>Hence </a:t>
            </a:r>
            <a:r>
              <a:rPr lang="en-US" sz="2000" b="0" dirty="0" err="1"/>
              <a:t>Pr</a:t>
            </a:r>
            <a:r>
              <a:rPr lang="en-US" sz="2000" b="0" dirty="0"/>
              <a:t>[+ or O] = </a:t>
            </a:r>
            <a:r>
              <a:rPr lang="en-US" sz="2000" b="0" dirty="0" err="1"/>
              <a:t>Pr</a:t>
            </a:r>
            <a:r>
              <a:rPr lang="en-US" sz="2000" b="0" dirty="0"/>
              <a:t> [+] + </a:t>
            </a:r>
            <a:r>
              <a:rPr lang="en-US" sz="2000" b="0" dirty="0" err="1"/>
              <a:t>Pr</a:t>
            </a:r>
            <a:r>
              <a:rPr lang="en-US" sz="2000" b="0" dirty="0"/>
              <a:t>[O] – </a:t>
            </a:r>
            <a:r>
              <a:rPr lang="en-US" sz="2000" b="0" dirty="0" err="1"/>
              <a:t>Pr</a:t>
            </a:r>
            <a:r>
              <a:rPr lang="en-US" sz="2000" b="0" dirty="0"/>
              <a:t>[O+] = 0.92 +0.57 - 0.53 = 0.96</a:t>
            </a:r>
          </a:p>
          <a:p>
            <a:pPr algn="ctr"/>
            <a:r>
              <a:rPr lang="en-US" sz="2000" b="0" dirty="0"/>
              <a:t>Note that due to roundoff error, the numbers may not match up.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3FC48E-8130-3D48-92B1-3E4A2E39D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" y="3310710"/>
            <a:ext cx="9142500" cy="354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3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91440"/>
            <a:ext cx="7520940" cy="548640"/>
          </a:xfrm>
        </p:spPr>
        <p:txBody>
          <a:bodyPr/>
          <a:lstStyle/>
          <a:p>
            <a:pPr algn="ctr"/>
            <a:r>
              <a:rPr lang="en-US" dirty="0"/>
              <a:t>One approach to Independence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706387"/>
            <a:ext cx="7520940" cy="3579849"/>
          </a:xfrm>
        </p:spPr>
        <p:txBody>
          <a:bodyPr/>
          <a:lstStyle/>
          <a:p>
            <a:r>
              <a:rPr lang="en-US" b="0" dirty="0"/>
              <a:t>Two events are </a:t>
            </a:r>
            <a:r>
              <a:rPr lang="en-US" dirty="0"/>
              <a:t>independent</a:t>
            </a:r>
            <a:r>
              <a:rPr lang="en-US" b="0" dirty="0"/>
              <a:t> if the chance of one event occurring does not affect the chances of the other event occurring.</a:t>
            </a:r>
          </a:p>
          <a:p>
            <a:r>
              <a:rPr lang="en-US" dirty="0"/>
              <a:t>Example</a:t>
            </a:r>
            <a:r>
              <a:rPr lang="en-US" b="0" dirty="0"/>
              <a:t>: Rolling a die twice. Do the odds of rolling a three on a six-sided die change if you roll the die more than once?</a:t>
            </a:r>
          </a:p>
        </p:txBody>
      </p:sp>
      <p:pic>
        <p:nvPicPr>
          <p:cNvPr id="4" name="Picture 3" descr="whitlock_5.6-1.jpg">
            <a:extLst>
              <a:ext uri="{FF2B5EF4-FFF2-40B4-BE49-F238E27FC236}">
                <a16:creationId xmlns:a16="http://schemas.microsoft.com/office/drawing/2014/main" id="{F7B52246-03C7-4BA8-9571-267D7BF7538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866" y="1965694"/>
            <a:ext cx="4523958" cy="292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12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3B29D-E905-7343-AFDE-0B9401921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Multiplication test for independence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22318-435E-BB44-A0C2-8FB8EDE24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6852" y="1044226"/>
            <a:ext cx="4922932" cy="1328271"/>
          </a:xfrm>
          <a:solidFill>
            <a:schemeClr val="accent6"/>
          </a:solidFill>
        </p:spPr>
        <p:txBody>
          <a:bodyPr>
            <a:normAutofit/>
          </a:bodyPr>
          <a:lstStyle/>
          <a:p>
            <a:pPr algn="ctr"/>
            <a:r>
              <a:rPr lang="en-US" sz="2000" b="0" dirty="0">
                <a:solidFill>
                  <a:schemeClr val="tx2"/>
                </a:solidFill>
              </a:rPr>
              <a:t>Two events A and B are </a:t>
            </a:r>
            <a:r>
              <a:rPr lang="en-US" sz="2000" dirty="0">
                <a:solidFill>
                  <a:schemeClr val="tx2"/>
                </a:solidFill>
              </a:rPr>
              <a:t>independent</a:t>
            </a:r>
            <a:r>
              <a:rPr lang="en-US" sz="2000" b="0" dirty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en-US" sz="2000" b="0" dirty="0">
                <a:solidFill>
                  <a:schemeClr val="tx2"/>
                </a:solidFill>
              </a:rPr>
              <a:t>if and only </a:t>
            </a:r>
          </a:p>
          <a:p>
            <a:pPr algn="ctr"/>
            <a:r>
              <a:rPr lang="en-US" sz="2000" b="0" dirty="0">
                <a:solidFill>
                  <a:schemeClr val="tx2"/>
                </a:solidFill>
              </a:rPr>
              <a:t>if </a:t>
            </a:r>
            <a:r>
              <a:rPr lang="en-US" sz="2000" b="0" dirty="0" err="1">
                <a:solidFill>
                  <a:schemeClr val="tx2"/>
                </a:solidFill>
              </a:rPr>
              <a:t>Pr</a:t>
            </a:r>
            <a:r>
              <a:rPr lang="en-US" sz="2000" b="0" dirty="0">
                <a:solidFill>
                  <a:schemeClr val="tx2"/>
                </a:solidFill>
              </a:rPr>
              <a:t>[A and B] = </a:t>
            </a:r>
            <a:r>
              <a:rPr lang="en-US" sz="2000" b="0" dirty="0" err="1">
                <a:solidFill>
                  <a:schemeClr val="tx2"/>
                </a:solidFill>
              </a:rPr>
              <a:t>Pr</a:t>
            </a:r>
            <a:r>
              <a:rPr lang="en-US" sz="2000" b="0" dirty="0">
                <a:solidFill>
                  <a:schemeClr val="tx2"/>
                </a:solidFill>
              </a:rPr>
              <a:t>[A] x </a:t>
            </a:r>
            <a:r>
              <a:rPr lang="en-US" sz="2000" b="0" dirty="0" err="1">
                <a:solidFill>
                  <a:schemeClr val="tx2"/>
                </a:solidFill>
              </a:rPr>
              <a:t>Pr</a:t>
            </a:r>
            <a:r>
              <a:rPr lang="en-US" sz="2000" b="0" dirty="0">
                <a:solidFill>
                  <a:schemeClr val="tx2"/>
                </a:solidFill>
              </a:rPr>
              <a:t>[B]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1878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923" y="365760"/>
            <a:ext cx="8859795" cy="548640"/>
          </a:xfrm>
        </p:spPr>
        <p:txBody>
          <a:bodyPr/>
          <a:lstStyle/>
          <a:p>
            <a:pPr algn="ctr"/>
            <a:r>
              <a:rPr lang="en-US" dirty="0"/>
              <a:t>Using multiplication test for our die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383" y="1020668"/>
            <a:ext cx="8563234" cy="3304197"/>
          </a:xfrm>
        </p:spPr>
        <p:txBody>
          <a:bodyPr>
            <a:normAutofit/>
          </a:bodyPr>
          <a:lstStyle/>
          <a:p>
            <a:r>
              <a:rPr lang="en-US" sz="2000" b="0" dirty="0"/>
              <a:t>Recall that we roll a die twice and our events are:</a:t>
            </a:r>
          </a:p>
          <a:p>
            <a:pPr marL="579438" indent="-333375">
              <a:buFont typeface="Arial" panose="020B0604020202020204" pitchFamily="34" charset="0"/>
              <a:buChar char="•"/>
            </a:pPr>
            <a:r>
              <a:rPr lang="en-US" sz="2000" b="0" dirty="0"/>
              <a:t>1</a:t>
            </a:r>
            <a:r>
              <a:rPr lang="en-US" sz="2000" b="0" baseline="30000" dirty="0"/>
              <a:t>st</a:t>
            </a:r>
            <a:r>
              <a:rPr lang="en-US" sz="2000" b="0" dirty="0"/>
              <a:t> roll is 3;</a:t>
            </a:r>
          </a:p>
          <a:p>
            <a:pPr marL="579438" indent="-333375">
              <a:buFont typeface="Arial" panose="020B0604020202020204" pitchFamily="34" charset="0"/>
              <a:buChar char="•"/>
            </a:pPr>
            <a:r>
              <a:rPr lang="en-US" sz="2000" b="0" dirty="0"/>
              <a:t>2</a:t>
            </a:r>
            <a:r>
              <a:rPr lang="en-US" sz="2000" b="0" baseline="30000" dirty="0"/>
              <a:t>nd</a:t>
            </a:r>
            <a:r>
              <a:rPr lang="en-US" sz="2000" b="0" dirty="0"/>
              <a:t> roll is 3.</a:t>
            </a:r>
          </a:p>
          <a:p>
            <a:pPr marL="0" indent="0"/>
            <a:r>
              <a:rPr lang="en-US" sz="2000" b="0" dirty="0"/>
              <a:t>Are these events independent? </a:t>
            </a:r>
          </a:p>
          <a:p>
            <a:pPr marL="0" indent="0"/>
            <a:r>
              <a:rPr lang="en-US" sz="2000" b="0" dirty="0"/>
              <a:t>Using the multiplication test:</a:t>
            </a:r>
          </a:p>
          <a:p>
            <a:pPr algn="ctr"/>
            <a:r>
              <a:rPr lang="en-US" sz="2000" b="0" dirty="0" err="1"/>
              <a:t>Pr</a:t>
            </a:r>
            <a:r>
              <a:rPr lang="en-US" sz="2000" b="0" dirty="0"/>
              <a:t>[(</a:t>
            </a:r>
            <a:r>
              <a:rPr lang="en-US" sz="2000" b="0" i="1" dirty="0"/>
              <a:t>1</a:t>
            </a:r>
            <a:r>
              <a:rPr lang="en-US" sz="2000" b="0" i="1" baseline="30000" dirty="0"/>
              <a:t>st</a:t>
            </a:r>
            <a:r>
              <a:rPr lang="en-US" sz="2000" b="0" i="1" dirty="0"/>
              <a:t> roll is 3) </a:t>
            </a:r>
            <a:r>
              <a:rPr lang="en-US" sz="2000" b="0" dirty="0"/>
              <a:t>and</a:t>
            </a:r>
            <a:r>
              <a:rPr lang="en-US" sz="2000" b="0" i="1" dirty="0"/>
              <a:t> (2</a:t>
            </a:r>
            <a:r>
              <a:rPr lang="en-US" sz="2000" b="0" i="1" baseline="30000" dirty="0"/>
              <a:t>nd</a:t>
            </a:r>
            <a:r>
              <a:rPr lang="en-US" sz="2000" b="0" i="1" dirty="0"/>
              <a:t> roll is 3)</a:t>
            </a:r>
            <a:r>
              <a:rPr lang="en-US" sz="2000" b="0" dirty="0"/>
              <a:t>] =? </a:t>
            </a:r>
            <a:r>
              <a:rPr lang="en-US" sz="2000" b="0" dirty="0" err="1"/>
              <a:t>Pr</a:t>
            </a:r>
            <a:r>
              <a:rPr lang="en-US" sz="2000" b="0" dirty="0"/>
              <a:t>[</a:t>
            </a:r>
            <a:r>
              <a:rPr lang="en-US" sz="2000" b="0" i="1" dirty="0"/>
              <a:t>1</a:t>
            </a:r>
            <a:r>
              <a:rPr lang="en-US" sz="2000" b="0" i="1" baseline="30000" dirty="0"/>
              <a:t>st</a:t>
            </a:r>
            <a:r>
              <a:rPr lang="en-US" sz="2000" b="0" i="1" dirty="0"/>
              <a:t> roll is 3</a:t>
            </a:r>
            <a:r>
              <a:rPr lang="en-US" sz="2000" b="0" dirty="0"/>
              <a:t>] x </a:t>
            </a:r>
            <a:r>
              <a:rPr lang="en-US" sz="2000" b="0" dirty="0" err="1"/>
              <a:t>Pr</a:t>
            </a:r>
            <a:r>
              <a:rPr lang="en-US" sz="2000" b="0" dirty="0"/>
              <a:t>[</a:t>
            </a:r>
            <a:r>
              <a:rPr lang="en-US" sz="2000" b="0" i="1" dirty="0"/>
              <a:t>2</a:t>
            </a:r>
            <a:r>
              <a:rPr lang="en-US" sz="2000" b="0" i="1" baseline="30000" dirty="0"/>
              <a:t>nd</a:t>
            </a:r>
            <a:r>
              <a:rPr lang="en-US" sz="2000" b="0" i="1" dirty="0"/>
              <a:t> roll is 3</a:t>
            </a:r>
            <a:r>
              <a:rPr lang="en-US" sz="2000" b="0" dirty="0"/>
              <a:t>]</a:t>
            </a:r>
          </a:p>
          <a:p>
            <a:pPr algn="ctr"/>
            <a:r>
              <a:rPr lang="en-US" sz="2000" b="0" dirty="0"/>
              <a:t>		1/36	   	   =?  	  1/6	    *	1/6</a:t>
            </a:r>
          </a:p>
          <a:p>
            <a:pPr marL="11113" indent="0"/>
            <a:r>
              <a:rPr lang="en-US" sz="2000" b="0" dirty="0"/>
              <a:t>Clearly true, so answer is yes, i.e., </a:t>
            </a:r>
          </a:p>
          <a:p>
            <a:pPr marL="11113" indent="0"/>
            <a:endParaRPr lang="en-US" sz="2000" b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D1146A-1538-0E4A-9350-8BFEDE2C6C41}"/>
              </a:ext>
            </a:extLst>
          </p:cNvPr>
          <p:cNvSpPr txBox="1"/>
          <p:nvPr/>
        </p:nvSpPr>
        <p:spPr>
          <a:xfrm>
            <a:off x="2553213" y="4525792"/>
            <a:ext cx="4025213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11113"/>
            <a:r>
              <a:rPr lang="en-US" sz="2000" dirty="0">
                <a:solidFill>
                  <a:schemeClr val="accent2"/>
                </a:solidFill>
              </a:rPr>
              <a:t>Rolling a die twice, the events</a:t>
            </a:r>
          </a:p>
          <a:p>
            <a:pPr marL="579438" indent="-3333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1</a:t>
            </a:r>
            <a:r>
              <a:rPr lang="en-US" sz="2000" baseline="30000" dirty="0">
                <a:solidFill>
                  <a:schemeClr val="accent2"/>
                </a:solidFill>
              </a:rPr>
              <a:t>st</a:t>
            </a:r>
            <a:r>
              <a:rPr lang="en-US" sz="2000" dirty="0">
                <a:solidFill>
                  <a:schemeClr val="accent2"/>
                </a:solidFill>
              </a:rPr>
              <a:t> roll is 3</a:t>
            </a:r>
          </a:p>
          <a:p>
            <a:pPr marL="579438" indent="-3333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2</a:t>
            </a:r>
            <a:r>
              <a:rPr lang="en-US" sz="2000" baseline="30000" dirty="0">
                <a:solidFill>
                  <a:schemeClr val="accent2"/>
                </a:solidFill>
              </a:rPr>
              <a:t>nd</a:t>
            </a:r>
            <a:r>
              <a:rPr lang="en-US" sz="2000" dirty="0">
                <a:solidFill>
                  <a:schemeClr val="accent2"/>
                </a:solidFill>
              </a:rPr>
              <a:t> roll is 3</a:t>
            </a:r>
          </a:p>
          <a:p>
            <a:pPr marL="11113"/>
            <a:r>
              <a:rPr lang="en-US" sz="2000" dirty="0">
                <a:solidFill>
                  <a:schemeClr val="accent2"/>
                </a:solidFill>
              </a:rPr>
              <a:t>are independent.</a:t>
            </a:r>
          </a:p>
        </p:txBody>
      </p:sp>
    </p:spTree>
    <p:extLst>
      <p:ext uri="{BB962C8B-B14F-4D97-AF65-F5344CB8AC3E}">
        <p14:creationId xmlns:p14="http://schemas.microsoft.com/office/powerpoint/2010/main" val="41047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054" y="91440"/>
            <a:ext cx="7787846" cy="548640"/>
          </a:xfrm>
        </p:spPr>
        <p:txBody>
          <a:bodyPr/>
          <a:lstStyle/>
          <a:p>
            <a:pPr algn="ctr"/>
            <a:r>
              <a:rPr lang="en-US" dirty="0"/>
              <a:t>Non-example of independence (part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848" y="706386"/>
            <a:ext cx="8872151" cy="3223063"/>
          </a:xfrm>
        </p:spPr>
        <p:txBody>
          <a:bodyPr>
            <a:normAutofit/>
          </a:bodyPr>
          <a:lstStyle/>
          <a:p>
            <a:r>
              <a:rPr lang="en-US" sz="1800" b="0" dirty="0"/>
              <a:t>Drawing a card with specific denomination </a:t>
            </a:r>
            <a:r>
              <a:rPr lang="en-US" sz="1800" dirty="0"/>
              <a:t>twice</a:t>
            </a:r>
            <a:r>
              <a:rPr lang="en-US" sz="1800" b="0" dirty="0"/>
              <a:t> from deck of playing cards </a:t>
            </a:r>
            <a:r>
              <a:rPr lang="en-US" sz="1800" dirty="0"/>
              <a:t>without replacement.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What are the odds of drawing a 7 on the first attempt (call it event A)?</a:t>
            </a:r>
          </a:p>
          <a:p>
            <a:r>
              <a:rPr lang="en-US" sz="1800" b="0" dirty="0"/>
              <a:t>There are 52 cards and 13 denominations: (Ace, 2, 3, …., 10, J, Q, K)</a:t>
            </a:r>
          </a:p>
          <a:p>
            <a:r>
              <a:rPr lang="en-US" sz="1800" b="0" dirty="0"/>
              <a:t>Each denominations is on 4 cards, one for each suit</a:t>
            </a:r>
          </a:p>
          <a:p>
            <a:pPr algn="ctr"/>
            <a:r>
              <a:rPr lang="en-US" b="0" dirty="0"/>
              <a:t>clubs (♣), spades (♠), </a:t>
            </a:r>
            <a:r>
              <a:rPr lang="en-US" b="0" dirty="0">
                <a:solidFill>
                  <a:srgbClr val="FF0000"/>
                </a:solidFill>
              </a:rPr>
              <a:t>hearts (♥)</a:t>
            </a:r>
            <a:r>
              <a:rPr lang="en-US" b="0" dirty="0"/>
              <a:t> and </a:t>
            </a:r>
            <a:r>
              <a:rPr lang="en-US" b="0" dirty="0">
                <a:solidFill>
                  <a:srgbClr val="FF0000"/>
                </a:solidFill>
              </a:rPr>
              <a:t>diamonds (♦)</a:t>
            </a:r>
          </a:p>
          <a:p>
            <a:r>
              <a:rPr lang="en-US" sz="1800" b="0" dirty="0"/>
              <a:t>Hence </a:t>
            </a:r>
            <a:r>
              <a:rPr lang="en-US" sz="1800" b="0" dirty="0" err="1"/>
              <a:t>Pr</a:t>
            </a:r>
            <a:r>
              <a:rPr lang="en-US" sz="1800" b="0" dirty="0"/>
              <a:t>[A] = 4/52 = 1/13</a:t>
            </a:r>
          </a:p>
          <a:p>
            <a:pPr marL="0" indent="0"/>
            <a:r>
              <a:rPr lang="en-US" sz="1800" b="0" dirty="0"/>
              <a:t>It turns out that chance of getting 7 on 2</a:t>
            </a:r>
            <a:r>
              <a:rPr lang="en-US" sz="1800" b="0" baseline="30000" dirty="0"/>
              <a:t>nd</a:t>
            </a:r>
            <a:r>
              <a:rPr lang="en-US" sz="1800" b="0" dirty="0"/>
              <a:t> card (call it event B) is same as chance of getting 7 on 1</a:t>
            </a:r>
            <a:r>
              <a:rPr lang="en-US" sz="1800" b="0" baseline="30000" dirty="0"/>
              <a:t>st</a:t>
            </a:r>
            <a:r>
              <a:rPr lang="en-US" sz="1800" b="0" dirty="0"/>
              <a:t> card if we ignore what 1</a:t>
            </a:r>
            <a:r>
              <a:rPr lang="en-US" sz="1800" b="0" baseline="30000" dirty="0"/>
              <a:t>st</a:t>
            </a:r>
            <a:r>
              <a:rPr lang="en-US" sz="1800" b="0" dirty="0"/>
              <a:t> card was, i.e., </a:t>
            </a:r>
            <a:r>
              <a:rPr lang="en-US" sz="1800" b="0" dirty="0" err="1"/>
              <a:t>Pr</a:t>
            </a:r>
            <a:r>
              <a:rPr lang="en-US" sz="1800" b="0" dirty="0"/>
              <a:t>[B] = 1/13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D01004-8E51-FF4E-9F64-540D9F25EA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6"/>
          <a:stretch/>
        </p:blipFill>
        <p:spPr>
          <a:xfrm>
            <a:off x="1149177" y="3995755"/>
            <a:ext cx="6573795" cy="253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26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054" y="91440"/>
            <a:ext cx="7787846" cy="548640"/>
          </a:xfrm>
        </p:spPr>
        <p:txBody>
          <a:bodyPr/>
          <a:lstStyle/>
          <a:p>
            <a:pPr algn="ctr"/>
            <a:r>
              <a:rPr lang="en-US" dirty="0"/>
              <a:t>Non-example of independence (part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351" y="706386"/>
            <a:ext cx="8723871" cy="4310457"/>
          </a:xfrm>
        </p:spPr>
        <p:txBody>
          <a:bodyPr>
            <a:normAutofit/>
          </a:bodyPr>
          <a:lstStyle/>
          <a:p>
            <a:pPr marL="0" indent="0"/>
            <a:r>
              <a:rPr lang="en-US" sz="1800" b="0" dirty="0"/>
              <a:t>Suppose that you get a 7 on the 1</a:t>
            </a:r>
            <a:r>
              <a:rPr lang="en-US" sz="1800" b="0" baseline="30000" dirty="0"/>
              <a:t>st</a:t>
            </a:r>
            <a:r>
              <a:rPr lang="en-US" sz="1800" b="0" dirty="0"/>
              <a:t>  draw, what is the chance of getting a 7 on the 2</a:t>
            </a:r>
            <a:r>
              <a:rPr lang="en-US" sz="1800" b="0" baseline="30000" dirty="0"/>
              <a:t>nd</a:t>
            </a:r>
            <a:r>
              <a:rPr lang="en-US" sz="1800" b="0" dirty="0"/>
              <a:t> draw? (this is called a </a:t>
            </a:r>
            <a:r>
              <a:rPr lang="en-US" sz="1800" dirty="0"/>
              <a:t>conditional probability</a:t>
            </a:r>
            <a:r>
              <a:rPr lang="en-US" sz="1800" b="0" dirty="0"/>
              <a:t>)</a:t>
            </a:r>
          </a:p>
          <a:p>
            <a:pPr marL="0" indent="0"/>
            <a:r>
              <a:rPr lang="en-US" sz="1800" b="0" dirty="0"/>
              <a:t>For the 2</a:t>
            </a:r>
            <a:r>
              <a:rPr lang="en-US" sz="1800" b="0" baseline="30000" dirty="0"/>
              <a:t>nd</a:t>
            </a:r>
            <a:r>
              <a:rPr lang="en-US" sz="1800" b="0" dirty="0"/>
              <a:t> draw, there are only 51 cards left to choose from. Of those only 3 have 7 as the denomination, so </a:t>
            </a:r>
            <a:r>
              <a:rPr lang="en-US" sz="1800" b="0" dirty="0" err="1"/>
              <a:t>Pr</a:t>
            </a:r>
            <a:r>
              <a:rPr lang="en-US" sz="1800" b="0" dirty="0"/>
              <a:t>[B given A] = 3/51 = 1/17</a:t>
            </a:r>
          </a:p>
          <a:p>
            <a:pPr marL="0" indent="0"/>
            <a:r>
              <a:rPr lang="en-US" b="0" dirty="0"/>
              <a:t>[Note how getting 7 on 1</a:t>
            </a:r>
            <a:r>
              <a:rPr lang="en-US" b="0" baseline="30000" dirty="0"/>
              <a:t>st</a:t>
            </a:r>
            <a:r>
              <a:rPr lang="en-US" b="0" dirty="0"/>
              <a:t> draw lowers chance of getting 7 on 2</a:t>
            </a:r>
            <a:r>
              <a:rPr lang="en-US" b="0" baseline="30000" dirty="0"/>
              <a:t>nd</a:t>
            </a:r>
            <a:r>
              <a:rPr lang="en-US" b="0" dirty="0"/>
              <a:t> draw.]</a:t>
            </a:r>
          </a:p>
          <a:p>
            <a:pPr marL="0" indent="0"/>
            <a:r>
              <a:rPr lang="en-US" sz="1800" b="0" dirty="0"/>
              <a:t>The chance that both cards are 7 is the product of the chance of getting a 7 on the first draw and this last probability: </a:t>
            </a:r>
            <a:r>
              <a:rPr lang="en-US" sz="1800" b="0" dirty="0" err="1"/>
              <a:t>Pr</a:t>
            </a:r>
            <a:r>
              <a:rPr lang="en-US" sz="1800" b="0" dirty="0"/>
              <a:t>[A and B] = 1/13 * 1/17</a:t>
            </a:r>
          </a:p>
          <a:p>
            <a:pPr marL="0" indent="0"/>
            <a:r>
              <a:rPr lang="en-US" sz="1800" b="0" dirty="0"/>
              <a:t>Is getting a 7 on the first draw independent of getting a 7 on the 2</a:t>
            </a:r>
            <a:r>
              <a:rPr lang="en-US" sz="1800" b="0" baseline="30000" dirty="0"/>
              <a:t>nd</a:t>
            </a:r>
            <a:r>
              <a:rPr lang="en-US" sz="1800" b="0" dirty="0"/>
              <a:t> draw?</a:t>
            </a:r>
          </a:p>
          <a:p>
            <a:pPr marL="0" indent="0"/>
            <a:r>
              <a:rPr lang="en-US" sz="2000" b="0" dirty="0"/>
              <a:t>We use the multiplication test:</a:t>
            </a:r>
          </a:p>
          <a:p>
            <a:pPr algn="ctr"/>
            <a:r>
              <a:rPr lang="en-US" sz="1800" b="0" dirty="0" err="1"/>
              <a:t>Pr</a:t>
            </a:r>
            <a:r>
              <a:rPr lang="en-US" sz="1800" b="0" dirty="0"/>
              <a:t>[A </a:t>
            </a:r>
            <a:r>
              <a:rPr lang="en-US" sz="1800" b="0" i="1" dirty="0"/>
              <a:t>and</a:t>
            </a:r>
            <a:r>
              <a:rPr lang="en-US" sz="1800" b="0" dirty="0"/>
              <a:t> B] =? </a:t>
            </a:r>
            <a:r>
              <a:rPr lang="en-US" sz="1800" b="0" dirty="0" err="1"/>
              <a:t>Pr</a:t>
            </a:r>
            <a:r>
              <a:rPr lang="en-US" sz="1800" b="0" dirty="0"/>
              <a:t>[A] x </a:t>
            </a:r>
            <a:r>
              <a:rPr lang="en-US" sz="1800" b="0" dirty="0" err="1"/>
              <a:t>Pr</a:t>
            </a:r>
            <a:r>
              <a:rPr lang="en-US" sz="1800" b="0" dirty="0"/>
              <a:t>[B]</a:t>
            </a:r>
          </a:p>
          <a:p>
            <a:pPr algn="ctr"/>
            <a:r>
              <a:rPr lang="en-US" sz="1800" b="0" dirty="0"/>
              <a:t>			1/13*1/17  =? 1/13 x 1/13        clearly false so: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57CBBB-59E6-D148-9A2F-C099DD096EF2}"/>
              </a:ext>
            </a:extLst>
          </p:cNvPr>
          <p:cNvSpPr txBox="1"/>
          <p:nvPr/>
        </p:nvSpPr>
        <p:spPr>
          <a:xfrm>
            <a:off x="1152267" y="4557468"/>
            <a:ext cx="6790038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11113"/>
            <a:r>
              <a:rPr lang="en-US" sz="2000" i="1" dirty="0">
                <a:solidFill>
                  <a:srgbClr val="0070C0"/>
                </a:solidFill>
              </a:rPr>
              <a:t>If we select 2 cards without replacement, the events </a:t>
            </a:r>
          </a:p>
          <a:p>
            <a:pPr marL="296863" indent="-28575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70C0"/>
                </a:solidFill>
              </a:rPr>
              <a:t>7 is 1st draw</a:t>
            </a:r>
          </a:p>
          <a:p>
            <a:pPr marL="296863" indent="-28575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70C0"/>
                </a:solidFill>
              </a:rPr>
              <a:t>7 is 2nd draw</a:t>
            </a:r>
          </a:p>
          <a:p>
            <a:pPr marL="11113"/>
            <a:r>
              <a:rPr lang="en-US" sz="2000" i="1" dirty="0">
                <a:solidFill>
                  <a:srgbClr val="0070C0"/>
                </a:solidFill>
              </a:rPr>
              <a:t>are NOT independent.</a:t>
            </a:r>
          </a:p>
        </p:txBody>
      </p:sp>
    </p:spTree>
    <p:extLst>
      <p:ext uri="{BB962C8B-B14F-4D97-AF65-F5344CB8AC3E}">
        <p14:creationId xmlns:p14="http://schemas.microsoft.com/office/powerpoint/2010/main" val="202220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Defining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803" y="1100628"/>
            <a:ext cx="8514413" cy="3951057"/>
          </a:xfrm>
        </p:spPr>
        <p:txBody>
          <a:bodyPr>
            <a:normAutofit/>
          </a:bodyPr>
          <a:lstStyle/>
          <a:p>
            <a:r>
              <a:rPr lang="en-US" sz="2000" b="0" dirty="0"/>
              <a:t>First, we must determine all possible </a:t>
            </a:r>
            <a:r>
              <a:rPr lang="en-US" sz="2000" dirty="0"/>
              <a:t>outcomes</a:t>
            </a:r>
            <a:r>
              <a:rPr lang="en-US" sz="2000" b="0" dirty="0"/>
              <a:t> for a random trial. </a:t>
            </a:r>
          </a:p>
          <a:p>
            <a:r>
              <a:rPr lang="en-US" sz="1800" b="0" dirty="0"/>
              <a:t>- There are 2350 songs on my phone. Each song represents a possible </a:t>
            </a:r>
            <a:r>
              <a:rPr lang="en-US" sz="1800" dirty="0"/>
              <a:t>outcome</a:t>
            </a:r>
            <a:r>
              <a:rPr lang="en-US" sz="1800" b="0" dirty="0"/>
              <a:t> when I hit “shuffle”.</a:t>
            </a:r>
          </a:p>
          <a:p>
            <a:r>
              <a:rPr lang="en-US" sz="2000" b="0" dirty="0"/>
              <a:t>Then, we must define the </a:t>
            </a:r>
            <a:r>
              <a:rPr lang="en-US" sz="2000" dirty="0"/>
              <a:t>event of interest</a:t>
            </a:r>
            <a:r>
              <a:rPr lang="en-US" sz="2000" b="0" dirty="0"/>
              <a:t>.</a:t>
            </a:r>
          </a:p>
          <a:p>
            <a:r>
              <a:rPr lang="en-US" sz="1800" b="0" dirty="0"/>
              <a:t>An “event of interest” is the </a:t>
            </a:r>
            <a:r>
              <a:rPr lang="en-US" sz="1800" b="0" i="1" dirty="0"/>
              <a:t>subset</a:t>
            </a:r>
            <a:r>
              <a:rPr lang="en-US" sz="1800" b="0" dirty="0"/>
              <a:t> of possible outcomes in which we are interested.</a:t>
            </a:r>
          </a:p>
          <a:p>
            <a:pPr>
              <a:buFontTx/>
              <a:buChar char="-"/>
            </a:pPr>
            <a:r>
              <a:rPr lang="en-US" sz="1800" b="0" dirty="0"/>
              <a:t>There is just one “single most favorite song” on my phone. </a:t>
            </a:r>
          </a:p>
          <a:p>
            <a:pPr>
              <a:buFontTx/>
              <a:buChar char="-"/>
            </a:pPr>
            <a:r>
              <a:rPr lang="en-US" sz="1800" b="0" dirty="0"/>
              <a:t>Other possible events of interest might be “songs rated 5-stars”; “songs by MF DOOM”; or “songs longer than 8 minutes”</a:t>
            </a:r>
          </a:p>
        </p:txBody>
      </p:sp>
    </p:spTree>
    <p:extLst>
      <p:ext uri="{BB962C8B-B14F-4D97-AF65-F5344CB8AC3E}">
        <p14:creationId xmlns:p14="http://schemas.microsoft.com/office/powerpoint/2010/main" val="29065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743" y="1100628"/>
            <a:ext cx="8514413" cy="3579849"/>
          </a:xfrm>
        </p:spPr>
        <p:txBody>
          <a:bodyPr>
            <a:noAutofit/>
          </a:bodyPr>
          <a:lstStyle/>
          <a:p>
            <a:r>
              <a:rPr lang="en-US" sz="2000" b="0" dirty="0"/>
              <a:t>The </a:t>
            </a:r>
            <a:r>
              <a:rPr lang="en-US" sz="2000" dirty="0"/>
              <a:t>probability</a:t>
            </a:r>
            <a:r>
              <a:rPr lang="en-US" sz="2000" b="0" dirty="0"/>
              <a:t> of an event is the </a:t>
            </a:r>
            <a:r>
              <a:rPr lang="en-US" sz="2000" dirty="0"/>
              <a:t>proportion</a:t>
            </a:r>
            <a:r>
              <a:rPr lang="en-US" sz="2000" b="0" dirty="0"/>
              <a:t> of all random trials in which the specified event occurs, provided that the same random process is repeated over and over again independently and under the same conditions. (Probabilities</a:t>
            </a:r>
            <a:r>
              <a:rPr lang="en-US" sz="2000" dirty="0"/>
              <a:t> range </a:t>
            </a:r>
            <a:r>
              <a:rPr lang="en-US" sz="2000" b="0" dirty="0"/>
              <a:t>from</a:t>
            </a:r>
            <a:r>
              <a:rPr lang="en-US" sz="2000" dirty="0"/>
              <a:t> 0 </a:t>
            </a:r>
            <a:r>
              <a:rPr lang="en-US" sz="2000" b="0" dirty="0"/>
              <a:t>to</a:t>
            </a:r>
            <a:r>
              <a:rPr lang="en-US" sz="2000" dirty="0"/>
              <a:t> 1</a:t>
            </a:r>
            <a:r>
              <a:rPr lang="en-US" sz="2000" b="0" dirty="0"/>
              <a:t>.)</a:t>
            </a:r>
            <a:endParaRPr lang="en-US" sz="2000" dirty="0"/>
          </a:p>
          <a:p>
            <a:r>
              <a:rPr lang="en-US" sz="2000" dirty="0"/>
              <a:t>Notation: </a:t>
            </a:r>
            <a:r>
              <a:rPr lang="en-US" sz="2000" b="0" dirty="0"/>
              <a:t>We use </a:t>
            </a:r>
            <a:r>
              <a:rPr lang="en-US" sz="2000" b="0" dirty="0" err="1"/>
              <a:t>Pr</a:t>
            </a:r>
            <a:r>
              <a:rPr lang="en-US" sz="2000" b="0" dirty="0"/>
              <a:t>[A] or P(A) to represent “probability of event A”</a:t>
            </a:r>
          </a:p>
          <a:p>
            <a:r>
              <a:rPr lang="en-US" sz="2000" dirty="0"/>
              <a:t>Example: </a:t>
            </a:r>
            <a:r>
              <a:rPr lang="en-US" sz="2000" b="0" dirty="0"/>
              <a:t>suppose we flip a fair coin, then </a:t>
            </a:r>
          </a:p>
          <a:p>
            <a:r>
              <a:rPr lang="en-US" sz="2000" b="0" dirty="0" err="1"/>
              <a:t>Pr</a:t>
            </a:r>
            <a:r>
              <a:rPr lang="en-US" sz="2000" b="0" dirty="0"/>
              <a:t>[heads]=</a:t>
            </a:r>
            <a:r>
              <a:rPr lang="en-US" sz="2000" b="0" dirty="0" err="1"/>
              <a:t>Pr</a:t>
            </a:r>
            <a:r>
              <a:rPr lang="en-US" sz="2000" b="0" dirty="0"/>
              <a:t>[tails]=1/2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0267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Probability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743" y="1100628"/>
            <a:ext cx="8514413" cy="3579849"/>
          </a:xfrm>
        </p:spPr>
        <p:txBody>
          <a:bodyPr>
            <a:noAutofit/>
          </a:bodyPr>
          <a:lstStyle/>
          <a:p>
            <a:r>
              <a:rPr lang="en-US" sz="2000" dirty="0"/>
              <a:t>Example: </a:t>
            </a:r>
            <a:r>
              <a:rPr lang="en-US" sz="2000" b="0" dirty="0"/>
              <a:t>suppose we have 112 songs by MF DOOM and 155 songs longer than 8 minutes, then</a:t>
            </a:r>
            <a:endParaRPr lang="en-US" sz="2000" dirty="0"/>
          </a:p>
          <a:p>
            <a:pPr>
              <a:buFontTx/>
              <a:buChar char="•"/>
            </a:pPr>
            <a:r>
              <a:rPr lang="en-US" sz="2000" b="0" dirty="0" err="1"/>
              <a:t>Pr</a:t>
            </a:r>
            <a:r>
              <a:rPr lang="en-US" sz="2000" b="0" dirty="0"/>
              <a:t>[playing my single most favorite song] = 1/2350 ≈ 0.00043</a:t>
            </a:r>
          </a:p>
          <a:p>
            <a:pPr>
              <a:buFontTx/>
              <a:buChar char="•"/>
            </a:pPr>
            <a:r>
              <a:rPr lang="en-US" sz="2000" b="0" dirty="0" err="1"/>
              <a:t>Pr</a:t>
            </a:r>
            <a:r>
              <a:rPr lang="en-US" sz="2000" b="0" dirty="0"/>
              <a:t>[playing a song by MF DOOM] = 112/2350 ≈4.8%</a:t>
            </a:r>
          </a:p>
          <a:p>
            <a:pPr>
              <a:buFontTx/>
              <a:buChar char="•"/>
            </a:pPr>
            <a:r>
              <a:rPr lang="en-US" sz="2000" b="0" dirty="0" err="1"/>
              <a:t>Pr</a:t>
            </a:r>
            <a:r>
              <a:rPr lang="en-US" sz="2000" b="0" dirty="0"/>
              <a:t>[playing a song longer than 8 minutes] = 155/2350 ≈ 6.3%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541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695" y="1100628"/>
            <a:ext cx="7879205" cy="3579849"/>
          </a:xfrm>
        </p:spPr>
        <p:txBody>
          <a:bodyPr/>
          <a:lstStyle/>
          <a:p>
            <a:r>
              <a:rPr lang="en-US" sz="2400" dirty="0"/>
              <a:t>Exercise: </a:t>
            </a:r>
            <a:r>
              <a:rPr lang="en-US" sz="2400" b="0" dirty="0"/>
              <a:t>a six-sided die.</a:t>
            </a:r>
          </a:p>
          <a:p>
            <a:r>
              <a:rPr lang="en-US" sz="2400" b="0" dirty="0"/>
              <a:t>What are the possible </a:t>
            </a:r>
            <a:r>
              <a:rPr lang="en-US" sz="2400" dirty="0"/>
              <a:t>outcomes</a:t>
            </a:r>
            <a:r>
              <a:rPr lang="en-US" sz="2400" b="0" dirty="0"/>
              <a:t> of rolling the die?</a:t>
            </a:r>
          </a:p>
          <a:p>
            <a:r>
              <a:rPr lang="en-US" sz="2400" b="0" dirty="0"/>
              <a:t>(i.e., What is the sample space?)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err="1"/>
              <a:t>Pr</a:t>
            </a:r>
            <a:r>
              <a:rPr lang="en-US" sz="2400" b="0" dirty="0"/>
              <a:t>[rolling a four] = ______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err="1"/>
              <a:t>Pr</a:t>
            </a:r>
            <a:r>
              <a:rPr lang="en-US" sz="2400" b="0" dirty="0"/>
              <a:t>[rolling an even number] = ______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err="1"/>
              <a:t>Pr</a:t>
            </a:r>
            <a:r>
              <a:rPr lang="en-US" sz="2400" b="0" dirty="0"/>
              <a:t>[rolling a number greater than two] = _______</a:t>
            </a:r>
          </a:p>
        </p:txBody>
      </p:sp>
    </p:spTree>
    <p:extLst>
      <p:ext uri="{BB962C8B-B14F-4D97-AF65-F5344CB8AC3E}">
        <p14:creationId xmlns:p14="http://schemas.microsoft.com/office/powerpoint/2010/main" val="418605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Using a </a:t>
            </a:r>
            <a:r>
              <a:rPr lang="en-US" dirty="0" err="1"/>
              <a:t>venn</a:t>
            </a:r>
            <a:r>
              <a:rPr lang="en-US" dirty="0"/>
              <a:t> diagram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725" y="1100628"/>
            <a:ext cx="8394491" cy="3579849"/>
          </a:xfrm>
        </p:spPr>
        <p:txBody>
          <a:bodyPr/>
          <a:lstStyle/>
          <a:p>
            <a:r>
              <a:rPr lang="en-US" sz="2000" b="0" dirty="0"/>
              <a:t>What is </a:t>
            </a:r>
            <a:r>
              <a:rPr lang="en-US" sz="2000" b="0" dirty="0" err="1"/>
              <a:t>Pr</a:t>
            </a:r>
            <a:r>
              <a:rPr lang="en-US" sz="2000" b="0" dirty="0"/>
              <a:t>[rolling a four] = ?</a:t>
            </a:r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r>
              <a:rPr lang="en-US" sz="2000" b="0" dirty="0"/>
              <a:t>What is </a:t>
            </a:r>
            <a:r>
              <a:rPr lang="en-US" sz="2000" b="0" dirty="0" err="1"/>
              <a:t>Pr</a:t>
            </a:r>
            <a:r>
              <a:rPr lang="en-US" sz="2000" b="0" dirty="0"/>
              <a:t>[rolling a number greater than two] = ?</a:t>
            </a:r>
          </a:p>
          <a:p>
            <a:endParaRPr lang="en-US" b="0" dirty="0"/>
          </a:p>
        </p:txBody>
      </p:sp>
      <p:pic>
        <p:nvPicPr>
          <p:cNvPr id="4" name="Picture 3" descr="whitlock_5.2-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701" y="1109806"/>
            <a:ext cx="2203711" cy="1488090"/>
          </a:xfrm>
          <a:prstGeom prst="rect">
            <a:avLst/>
          </a:prstGeom>
        </p:spPr>
      </p:pic>
      <p:pic>
        <p:nvPicPr>
          <p:cNvPr id="5" name="Picture 4" descr="whitlock_5.2-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701" y="3192387"/>
            <a:ext cx="2203711" cy="148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89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725" y="365760"/>
            <a:ext cx="7924175" cy="548640"/>
          </a:xfrm>
        </p:spPr>
        <p:txBody>
          <a:bodyPr/>
          <a:lstStyle/>
          <a:p>
            <a:pPr algn="ctr"/>
            <a:r>
              <a:rPr lang="en-US" dirty="0"/>
              <a:t>Why do we study dice, coins &amp; cards?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1100628"/>
            <a:ext cx="8489092" cy="3579849"/>
          </a:xfrm>
        </p:spPr>
        <p:txBody>
          <a:bodyPr>
            <a:normAutofit fontScale="92500" lnSpcReduction="10000"/>
          </a:bodyPr>
          <a:lstStyle/>
          <a:p>
            <a:r>
              <a:rPr lang="en-US" sz="2000" b="0" dirty="0"/>
              <a:t>They are simple and familiar, and so it’s easier to think about the structure of probability in this context.</a:t>
            </a:r>
          </a:p>
          <a:p>
            <a:r>
              <a:rPr lang="en-US" sz="2000" b="0" dirty="0"/>
              <a:t> The same issues, structure and properties that we see with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rolling dice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flipping coins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drawing cards</a:t>
            </a:r>
          </a:p>
          <a:p>
            <a:r>
              <a:rPr lang="en-US" sz="2000" b="0" dirty="0"/>
              <a:t>are also present in important (non-gambling) applications: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Medical informatics</a:t>
            </a:r>
            <a:r>
              <a:rPr lang="en-US" sz="2000" b="0" dirty="0"/>
              <a:t>: mutations and health issues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Astronomy</a:t>
            </a:r>
            <a:r>
              <a:rPr lang="en-US" sz="2000" b="0" dirty="0"/>
              <a:t>: distance, age and collision prediction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Engineering</a:t>
            </a:r>
            <a:r>
              <a:rPr lang="en-US" sz="2000" b="0" dirty="0"/>
              <a:t>: fatigue, deterioration and risks</a:t>
            </a:r>
          </a:p>
        </p:txBody>
      </p:sp>
    </p:spTree>
    <p:extLst>
      <p:ext uri="{BB962C8B-B14F-4D97-AF65-F5344CB8AC3E}">
        <p14:creationId xmlns:p14="http://schemas.microsoft.com/office/powerpoint/2010/main" val="293036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30981"/>
            <a:ext cx="7520940" cy="548640"/>
          </a:xfrm>
        </p:spPr>
        <p:txBody>
          <a:bodyPr/>
          <a:lstStyle/>
          <a:p>
            <a:pPr algn="ctr"/>
            <a:r>
              <a:rPr lang="en-US" dirty="0"/>
              <a:t>Mutual exclusivity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679621"/>
            <a:ext cx="8942831" cy="3579849"/>
          </a:xfrm>
        </p:spPr>
        <p:txBody>
          <a:bodyPr>
            <a:normAutofit/>
          </a:bodyPr>
          <a:lstStyle/>
          <a:p>
            <a:r>
              <a:rPr lang="en-US" sz="1800" b="0" dirty="0"/>
              <a:t>Two events are </a:t>
            </a:r>
            <a:r>
              <a:rPr lang="en-US" sz="1800" dirty="0"/>
              <a:t>mutually exclusive </a:t>
            </a:r>
            <a:r>
              <a:rPr lang="en-US" sz="1800" b="0" dirty="0"/>
              <a:t>if they cannot both occur at the same time.</a:t>
            </a:r>
          </a:p>
          <a:p>
            <a:pPr algn="ctr"/>
            <a:r>
              <a:rPr lang="en-US" sz="1800" b="0" dirty="0"/>
              <a:t>Events </a:t>
            </a:r>
            <a:r>
              <a:rPr lang="en-US" sz="1800" dirty="0"/>
              <a:t>A</a:t>
            </a:r>
            <a:r>
              <a:rPr lang="en-US" sz="1800" b="0" dirty="0"/>
              <a:t> and </a:t>
            </a:r>
            <a:r>
              <a:rPr lang="en-US" sz="1800" dirty="0"/>
              <a:t>B</a:t>
            </a:r>
            <a:r>
              <a:rPr lang="en-US" sz="1800" b="0" dirty="0"/>
              <a:t> are mutually exclusive if </a:t>
            </a:r>
            <a:r>
              <a:rPr lang="en-US" sz="1800" dirty="0" err="1"/>
              <a:t>Pr</a:t>
            </a:r>
            <a:r>
              <a:rPr lang="en-US" sz="1800" dirty="0"/>
              <a:t>[A </a:t>
            </a:r>
            <a:r>
              <a:rPr lang="en-US" sz="1800" b="0" dirty="0"/>
              <a:t>and</a:t>
            </a:r>
            <a:r>
              <a:rPr lang="en-US" sz="1800" dirty="0"/>
              <a:t> B] = 0</a:t>
            </a:r>
          </a:p>
          <a:p>
            <a:pPr algn="ctr"/>
            <a:r>
              <a:rPr lang="en-US" sz="1800" b="0" dirty="0"/>
              <a:t>(the probability that both events occur at once is zero).</a:t>
            </a:r>
          </a:p>
          <a:p>
            <a:r>
              <a:rPr lang="en-US" sz="1800" dirty="0"/>
              <a:t>For example</a:t>
            </a:r>
            <a:r>
              <a:rPr lang="en-US" sz="1800" b="0" dirty="0"/>
              <a:t>: A six-sided die cannot roll two different numbers simultaneously. Rolling a two and rolling a three are mutually exclusive events.</a:t>
            </a:r>
          </a:p>
          <a:p>
            <a:r>
              <a:rPr lang="en-US" sz="1800" dirty="0"/>
              <a:t>Non-example</a:t>
            </a:r>
            <a:r>
              <a:rPr lang="en-US" sz="1800" b="0" dirty="0"/>
              <a:t>: A six-sided die </a:t>
            </a:r>
            <a:r>
              <a:rPr lang="en-US" sz="1800" dirty="0"/>
              <a:t>can</a:t>
            </a:r>
            <a:r>
              <a:rPr lang="en-US" sz="1800" b="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roll an even number </a:t>
            </a:r>
            <a:r>
              <a:rPr lang="en-US" sz="1800" dirty="0"/>
              <a:t>and</a:t>
            </a:r>
            <a:r>
              <a:rPr lang="en-US" sz="1800" b="0" dirty="0"/>
              <a:t> a multiple of three at the same time.</a:t>
            </a:r>
          </a:p>
          <a:p>
            <a:pPr marL="0" indent="0"/>
            <a:r>
              <a:rPr lang="en-US" sz="1800" b="0" dirty="0"/>
              <a:t>These two events are NOT mutually exclusive.</a:t>
            </a:r>
          </a:p>
          <a:p>
            <a:pPr algn="ctr"/>
            <a:r>
              <a:rPr lang="en-US" sz="1800" b="0" dirty="0" err="1"/>
              <a:t>Pr</a:t>
            </a:r>
            <a:r>
              <a:rPr lang="en-US" sz="1800" b="0" dirty="0"/>
              <a:t>[even and multiple of 3]=</a:t>
            </a:r>
            <a:r>
              <a:rPr lang="en-US" sz="1800" b="0" dirty="0" err="1"/>
              <a:t>Pr</a:t>
            </a:r>
            <a:r>
              <a:rPr lang="en-US" sz="1800" b="0" dirty="0"/>
              <a:t>[6]=1/6 (if die is fair) ≠ 0</a:t>
            </a:r>
          </a:p>
        </p:txBody>
      </p:sp>
    </p:spTree>
    <p:extLst>
      <p:ext uri="{BB962C8B-B14F-4D97-AF65-F5344CB8AC3E}">
        <p14:creationId xmlns:p14="http://schemas.microsoft.com/office/powerpoint/2010/main" val="130470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2821</TotalTime>
  <Words>2137</Words>
  <Application>Microsoft Macintosh PowerPoint</Application>
  <PresentationFormat>On-screen Show (4:3)</PresentationFormat>
  <Paragraphs>169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Century Gothic</vt:lpstr>
      <vt:lpstr>Wingdings</vt:lpstr>
      <vt:lpstr>Default Theme</vt:lpstr>
      <vt:lpstr>MAT 1372 statistics with probability</vt:lpstr>
      <vt:lpstr>Randomness and Probabilities</vt:lpstr>
      <vt:lpstr>Defining probability</vt:lpstr>
      <vt:lpstr>Probability</vt:lpstr>
      <vt:lpstr>Probability example</vt:lpstr>
      <vt:lpstr>Dice</vt:lpstr>
      <vt:lpstr>Using a venn diagram</vt:lpstr>
      <vt:lpstr>Why do we study dice, coins &amp; cards?</vt:lpstr>
      <vt:lpstr>Mutual exclusivity</vt:lpstr>
      <vt:lpstr>Discrete vs. continuous distributions intro</vt:lpstr>
      <vt:lpstr>Discrete vs. continuous distributions details</vt:lpstr>
      <vt:lpstr>MAT 1372 statistics with probability</vt:lpstr>
      <vt:lpstr>THE OR COMBINATION OF EVENTS</vt:lpstr>
      <vt:lpstr>Mutually exclusive Blood types</vt:lpstr>
      <vt:lpstr>Chance of type o for the Latinx population</vt:lpstr>
      <vt:lpstr>Chance of type + for the Latinx population</vt:lpstr>
      <vt:lpstr>“NOT” – the opposite of an event</vt:lpstr>
      <vt:lpstr>A not example for Blood types</vt:lpstr>
      <vt:lpstr>Chance of not o for the Latinx population</vt:lpstr>
      <vt:lpstr>“OR” for non-mutually exclusive events</vt:lpstr>
      <vt:lpstr>The general addition property</vt:lpstr>
      <vt:lpstr>Depiction of or for overlapping events</vt:lpstr>
      <vt:lpstr>Chance of type + or O for Latinx population</vt:lpstr>
      <vt:lpstr>One approach to Independence</vt:lpstr>
      <vt:lpstr>Multiplication test for independence</vt:lpstr>
      <vt:lpstr>Using multiplication test for our die example</vt:lpstr>
      <vt:lpstr>Non-example of independence (part 1)</vt:lpstr>
      <vt:lpstr>Non-example of independence (part 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 1372 Biostatistics</dc:title>
  <dc:creator>Andrew Parker</dc:creator>
  <cp:lastModifiedBy>Ezra Halleck</cp:lastModifiedBy>
  <cp:revision>64</cp:revision>
  <dcterms:created xsi:type="dcterms:W3CDTF">2017-02-25T23:17:17Z</dcterms:created>
  <dcterms:modified xsi:type="dcterms:W3CDTF">2021-02-18T20:50:43Z</dcterms:modified>
</cp:coreProperties>
</file>