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69" r:id="rId2"/>
    <p:sldId id="270" r:id="rId3"/>
    <p:sldId id="258" r:id="rId4"/>
    <p:sldId id="271" r:id="rId5"/>
    <p:sldId id="261" r:id="rId6"/>
    <p:sldId id="262" r:id="rId7"/>
    <p:sldId id="272" r:id="rId8"/>
    <p:sldId id="257" r:id="rId9"/>
    <p:sldId id="263" r:id="rId10"/>
    <p:sldId id="264" r:id="rId11"/>
    <p:sldId id="265" r:id="rId12"/>
    <p:sldId id="259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70"/>
    <p:restoredTop sz="94568"/>
  </p:normalViewPr>
  <p:slideViewPr>
    <p:cSldViewPr snapToGrid="0" snapToObjects="1">
      <p:cViewPr varScale="1">
        <p:scale>
          <a:sx n="102" d="100"/>
          <a:sy n="102" d="100"/>
        </p:scale>
        <p:origin x="3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6_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5_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zrahalleck\Documents\present%20courses\mat1372\classwork\cw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allech\Desktop\mat1372fa16\classwork\cw5_excel_with_worked_examp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ezrahalleck\Documents\present%20courses\mat1372\classwork\cw5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6_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zrahalleck\Documents\present%20courses\mat1372\classwork\cw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shoplifting (in $/</a:t>
            </a:r>
            <a:r>
              <a:rPr lang="en-US" sz="2000" dirty="0" err="1"/>
              <a:t>wk</a:t>
            </a:r>
            <a:r>
              <a:rPr lang="en-US" sz="2000" dirty="0"/>
              <a:t>) vs </a:t>
            </a:r>
            <a:r>
              <a:rPr lang="en-US" sz="2000" b="0" i="0" u="none" strike="noStrike" baseline="0" dirty="0">
                <a:effectLst/>
              </a:rPr>
              <a:t># workers</a:t>
            </a:r>
            <a:r>
              <a:rPr lang="en-US" sz="2000" dirty="0"/>
              <a:t> </a:t>
            </a:r>
          </a:p>
        </c:rich>
      </c:tx>
      <c:layout>
        <c:manualLayout>
          <c:xMode val="edge"/>
          <c:yMode val="edge"/>
          <c:x val="0.18327689301995143"/>
          <c:y val="1.8885741265344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'12.2.2'!$C$1</c:f>
              <c:strCache>
                <c:ptCount val="1"/>
                <c:pt idx="0">
                  <c:v>Loss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'12.2.2'!$B$2:$B$11</c:f>
              <c:numCache>
                <c:formatCode>General</c:formatCode>
                <c:ptCount val="10"/>
                <c:pt idx="0">
                  <c:v>9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18</c:v>
                </c:pt>
                <c:pt idx="6">
                  <c:v>16</c:v>
                </c:pt>
                <c:pt idx="7">
                  <c:v>14</c:v>
                </c:pt>
                <c:pt idx="8">
                  <c:v>12</c:v>
                </c:pt>
                <c:pt idx="9">
                  <c:v>10</c:v>
                </c:pt>
              </c:numCache>
            </c:numRef>
          </c:xVal>
          <c:yVal>
            <c:numRef>
              <c:f>'12.2.2'!$C$2:$C$11</c:f>
              <c:numCache>
                <c:formatCode>General</c:formatCode>
                <c:ptCount val="10"/>
                <c:pt idx="0">
                  <c:v>420</c:v>
                </c:pt>
                <c:pt idx="1">
                  <c:v>350</c:v>
                </c:pt>
                <c:pt idx="2">
                  <c:v>360</c:v>
                </c:pt>
                <c:pt idx="3">
                  <c:v>300</c:v>
                </c:pt>
                <c:pt idx="4">
                  <c:v>225</c:v>
                </c:pt>
                <c:pt idx="5">
                  <c:v>200</c:v>
                </c:pt>
                <c:pt idx="6">
                  <c:v>230</c:v>
                </c:pt>
                <c:pt idx="7">
                  <c:v>280</c:v>
                </c:pt>
                <c:pt idx="8">
                  <c:v>315</c:v>
                </c:pt>
                <c:pt idx="9">
                  <c:v>410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B5-4B23-B0FC-3CF159379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017464"/>
        <c:axId val="274866056"/>
      </c:scatterChart>
      <c:valAx>
        <c:axId val="210017464"/>
        <c:scaling>
          <c:orientation val="minMax"/>
          <c:min val="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866056"/>
        <c:crosses val="autoZero"/>
        <c:crossBetween val="midCat"/>
      </c:valAx>
      <c:valAx>
        <c:axId val="274866056"/>
        <c:scaling>
          <c:orientation val="minMax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17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milk vs soda consumption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'3.7.8'!$B$1</c:f>
              <c:strCache>
                <c:ptCount val="1"/>
                <c:pt idx="0">
                  <c:v>milk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'3.7.8'!$A$2:$A$11</c:f>
              <c:numCache>
                <c:formatCode>General</c:formatCode>
                <c:ptCount val="10"/>
                <c:pt idx="0">
                  <c:v>216</c:v>
                </c:pt>
                <c:pt idx="1">
                  <c:v>100</c:v>
                </c:pt>
                <c:pt idx="2">
                  <c:v>81</c:v>
                </c:pt>
                <c:pt idx="3">
                  <c:v>37</c:v>
                </c:pt>
                <c:pt idx="4">
                  <c:v>97</c:v>
                </c:pt>
                <c:pt idx="5">
                  <c:v>96</c:v>
                </c:pt>
                <c:pt idx="6">
                  <c:v>84</c:v>
                </c:pt>
                <c:pt idx="7">
                  <c:v>72</c:v>
                </c:pt>
                <c:pt idx="8">
                  <c:v>50</c:v>
                </c:pt>
                <c:pt idx="9">
                  <c:v>22</c:v>
                </c:pt>
              </c:numCache>
            </c:numRef>
          </c:xVal>
          <c:yVal>
            <c:numRef>
              <c:f>'3.7.8'!$B$2:$B$11</c:f>
              <c:numCache>
                <c:formatCode>General</c:formatCode>
                <c:ptCount val="10"/>
                <c:pt idx="0">
                  <c:v>254</c:v>
                </c:pt>
                <c:pt idx="1">
                  <c:v>233</c:v>
                </c:pt>
                <c:pt idx="2">
                  <c:v>308</c:v>
                </c:pt>
                <c:pt idx="3">
                  <c:v>256</c:v>
                </c:pt>
                <c:pt idx="4">
                  <c:v>230</c:v>
                </c:pt>
                <c:pt idx="5">
                  <c:v>329</c:v>
                </c:pt>
                <c:pt idx="6">
                  <c:v>210</c:v>
                </c:pt>
                <c:pt idx="7">
                  <c:v>314</c:v>
                </c:pt>
                <c:pt idx="8">
                  <c:v>239</c:v>
                </c:pt>
                <c:pt idx="9">
                  <c:v>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43-42F8-8973-64076D53A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5237336"/>
        <c:axId val="275236552"/>
      </c:scatterChart>
      <c:valAx>
        <c:axId val="275237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36552"/>
        <c:crosses val="autoZero"/>
        <c:crossBetween val="midCat"/>
      </c:valAx>
      <c:valAx>
        <c:axId val="275236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373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Milk vs softdrink consumption, outliers </a:t>
            </a:r>
          </a:p>
          <a:p>
            <a:pPr>
              <a:defRPr/>
            </a:pPr>
            <a:r>
              <a:rPr lang="en-US"/>
              <a:t>removed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0987725310191017"/>
                  <c:y val="-0.4254298963336229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'3.7.8'!$A$5:$A$12</c:f>
              <c:numCache>
                <c:formatCode>General</c:formatCode>
                <c:ptCount val="8"/>
                <c:pt idx="0">
                  <c:v>100</c:v>
                </c:pt>
                <c:pt idx="1">
                  <c:v>81</c:v>
                </c:pt>
                <c:pt idx="2">
                  <c:v>37</c:v>
                </c:pt>
                <c:pt idx="3">
                  <c:v>97</c:v>
                </c:pt>
                <c:pt idx="4">
                  <c:v>96</c:v>
                </c:pt>
                <c:pt idx="5">
                  <c:v>84</c:v>
                </c:pt>
                <c:pt idx="6">
                  <c:v>72</c:v>
                </c:pt>
                <c:pt idx="7">
                  <c:v>50</c:v>
                </c:pt>
              </c:numCache>
            </c:numRef>
          </c:xVal>
          <c:yVal>
            <c:numRef>
              <c:f>'3.7.8'!$B$5:$B$12</c:f>
              <c:numCache>
                <c:formatCode>General</c:formatCode>
                <c:ptCount val="8"/>
                <c:pt idx="0">
                  <c:v>233</c:v>
                </c:pt>
                <c:pt idx="1">
                  <c:v>308</c:v>
                </c:pt>
                <c:pt idx="2">
                  <c:v>256</c:v>
                </c:pt>
                <c:pt idx="3">
                  <c:v>230</c:v>
                </c:pt>
                <c:pt idx="4">
                  <c:v>329</c:v>
                </c:pt>
                <c:pt idx="5">
                  <c:v>210</c:v>
                </c:pt>
                <c:pt idx="6">
                  <c:v>314</c:v>
                </c:pt>
                <c:pt idx="7">
                  <c:v>239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717-5C48-ACE0-EE72FA3D7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8839760"/>
        <c:axId val="258840320"/>
      </c:scatterChart>
      <c:valAx>
        <c:axId val="258839760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840320"/>
        <c:crosses val="autoZero"/>
        <c:crossBetween val="midCat"/>
      </c:valAx>
      <c:valAx>
        <c:axId val="258840320"/>
        <c:scaling>
          <c:orientation val="minMax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8397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'2.5.7'!$C$1</c:f>
              <c:strCache>
                <c:ptCount val="1"/>
                <c:pt idx="0">
                  <c:v>GPA</c:v>
                </c:pt>
              </c:strCache>
            </c:strRef>
          </c:tx>
          <c:spPr>
            <a:ln w="28575">
              <a:noFill/>
            </a:ln>
          </c:spPr>
          <c:marker>
            <c:spPr>
              <a:ln w="38100"/>
            </c:spPr>
          </c:marker>
          <c:xVal>
            <c:numRef>
              <c:f>'2.5.7'!$B$2:$B$11</c:f>
              <c:numCache>
                <c:formatCode>General</c:formatCode>
                <c:ptCount val="10"/>
                <c:pt idx="0">
                  <c:v>6</c:v>
                </c:pt>
                <c:pt idx="1">
                  <c:v>14</c:v>
                </c:pt>
                <c:pt idx="2">
                  <c:v>3</c:v>
                </c:pt>
                <c:pt idx="3">
                  <c:v>22</c:v>
                </c:pt>
                <c:pt idx="4">
                  <c:v>9</c:v>
                </c:pt>
                <c:pt idx="5">
                  <c:v>11</c:v>
                </c:pt>
                <c:pt idx="6">
                  <c:v>12</c:v>
                </c:pt>
                <c:pt idx="7">
                  <c:v>5</c:v>
                </c:pt>
                <c:pt idx="8">
                  <c:v>24</c:v>
                </c:pt>
                <c:pt idx="9">
                  <c:v>15</c:v>
                </c:pt>
              </c:numCache>
            </c:numRef>
          </c:xVal>
          <c:yVal>
            <c:numRef>
              <c:f>'2.5.7'!$C$2:$C$11</c:f>
              <c:numCache>
                <c:formatCode>General</c:formatCode>
                <c:ptCount val="10"/>
                <c:pt idx="0">
                  <c:v>2.8</c:v>
                </c:pt>
                <c:pt idx="1">
                  <c:v>3.2</c:v>
                </c:pt>
                <c:pt idx="2">
                  <c:v>3.1</c:v>
                </c:pt>
                <c:pt idx="3">
                  <c:v>3.6</c:v>
                </c:pt>
                <c:pt idx="4">
                  <c:v>3</c:v>
                </c:pt>
                <c:pt idx="5">
                  <c:v>3.3</c:v>
                </c:pt>
                <c:pt idx="6">
                  <c:v>3.4</c:v>
                </c:pt>
                <c:pt idx="7">
                  <c:v>2.7</c:v>
                </c:pt>
                <c:pt idx="8">
                  <c:v>3.8</c:v>
                </c:pt>
                <c:pt idx="9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831-433A-BA26-927360378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4567904"/>
        <c:axId val="284566728"/>
      </c:scatterChart>
      <c:valAx>
        <c:axId val="28456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4566728"/>
        <c:crosses val="autoZero"/>
        <c:crossBetween val="midCat"/>
      </c:valAx>
      <c:valAx>
        <c:axId val="284566728"/>
        <c:scaling>
          <c:orientation val="minMax"/>
          <c:min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45679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IQ score vs attention span in minutes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'2.5.5'!$B$1</c:f>
              <c:strCache>
                <c:ptCount val="1"/>
                <c:pt idx="0">
                  <c:v>IQscore</c:v>
                </c:pt>
              </c:strCache>
            </c:strRef>
          </c:tx>
          <c:spPr>
            <a:ln w="28575">
              <a:noFill/>
            </a:ln>
          </c:spPr>
          <c:xVal>
            <c:numRef>
              <c:f>'2.5.5'!$A$2:$A$19</c:f>
              <c:numCache>
                <c:formatCode>General</c:formatCode>
                <c:ptCount val="18"/>
                <c:pt idx="0">
                  <c:v>2</c:v>
                </c:pt>
                <c:pt idx="1">
                  <c:v>3</c:v>
                </c:pt>
                <c:pt idx="2">
                  <c:v>4.4000000000000004</c:v>
                </c:pt>
                <c:pt idx="3">
                  <c:v>5.2</c:v>
                </c:pt>
                <c:pt idx="4">
                  <c:v>4.9000000000000004</c:v>
                </c:pt>
                <c:pt idx="5">
                  <c:v>6.1</c:v>
                </c:pt>
                <c:pt idx="6">
                  <c:v>6.3</c:v>
                </c:pt>
                <c:pt idx="7">
                  <c:v>5.4</c:v>
                </c:pt>
                <c:pt idx="8">
                  <c:v>6.6</c:v>
                </c:pt>
                <c:pt idx="9">
                  <c:v>7</c:v>
                </c:pt>
                <c:pt idx="10">
                  <c:v>6.5</c:v>
                </c:pt>
                <c:pt idx="11">
                  <c:v>7.2</c:v>
                </c:pt>
                <c:pt idx="12">
                  <c:v>5.5</c:v>
                </c:pt>
                <c:pt idx="13">
                  <c:v>3.6</c:v>
                </c:pt>
                <c:pt idx="14">
                  <c:v>5.4</c:v>
                </c:pt>
                <c:pt idx="15">
                  <c:v>3.8</c:v>
                </c:pt>
                <c:pt idx="16">
                  <c:v>2.7</c:v>
                </c:pt>
                <c:pt idx="17">
                  <c:v>2.2000000000000002</c:v>
                </c:pt>
              </c:numCache>
            </c:numRef>
          </c:xVal>
          <c:yVal>
            <c:numRef>
              <c:f>'2.5.5'!$B$2:$B$19</c:f>
              <c:numCache>
                <c:formatCode>General</c:formatCode>
                <c:ptCount val="18"/>
                <c:pt idx="0">
                  <c:v>82</c:v>
                </c:pt>
                <c:pt idx="1">
                  <c:v>88</c:v>
                </c:pt>
                <c:pt idx="2">
                  <c:v>86</c:v>
                </c:pt>
                <c:pt idx="3">
                  <c:v>94</c:v>
                </c:pt>
                <c:pt idx="4">
                  <c:v>90</c:v>
                </c:pt>
                <c:pt idx="5">
                  <c:v>99</c:v>
                </c:pt>
                <c:pt idx="6">
                  <c:v>105</c:v>
                </c:pt>
                <c:pt idx="7">
                  <c:v>108</c:v>
                </c:pt>
                <c:pt idx="8">
                  <c:v>112</c:v>
                </c:pt>
                <c:pt idx="9">
                  <c:v>116</c:v>
                </c:pt>
                <c:pt idx="10">
                  <c:v>122</c:v>
                </c:pt>
                <c:pt idx="11">
                  <c:v>110</c:v>
                </c:pt>
                <c:pt idx="12">
                  <c:v>118</c:v>
                </c:pt>
                <c:pt idx="13">
                  <c:v>128</c:v>
                </c:pt>
                <c:pt idx="14">
                  <c:v>128</c:v>
                </c:pt>
                <c:pt idx="15">
                  <c:v>130</c:v>
                </c:pt>
                <c:pt idx="16">
                  <c:v>140</c:v>
                </c:pt>
                <c:pt idx="17">
                  <c:v>142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0E0-544B-BB37-6E37B8A2B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5159888"/>
        <c:axId val="253397888"/>
      </c:scatterChart>
      <c:valAx>
        <c:axId val="25515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3397888"/>
        <c:crosses val="autoZero"/>
        <c:crossBetween val="midCat"/>
      </c:valAx>
      <c:valAx>
        <c:axId val="253397888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51598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Speed vs density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'12.2.3'!$B$1</c:f>
              <c:strCache>
                <c:ptCount val="1"/>
                <c:pt idx="0">
                  <c:v>Speed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'12.2.3'!$A$2:$A$11</c:f>
              <c:numCache>
                <c:formatCode>General</c:formatCode>
                <c:ptCount val="10"/>
                <c:pt idx="0">
                  <c:v>69</c:v>
                </c:pt>
                <c:pt idx="1">
                  <c:v>56</c:v>
                </c:pt>
                <c:pt idx="2">
                  <c:v>62</c:v>
                </c:pt>
                <c:pt idx="3">
                  <c:v>119</c:v>
                </c:pt>
                <c:pt idx="4">
                  <c:v>84</c:v>
                </c:pt>
                <c:pt idx="5">
                  <c:v>74</c:v>
                </c:pt>
                <c:pt idx="6">
                  <c:v>73</c:v>
                </c:pt>
                <c:pt idx="7">
                  <c:v>90</c:v>
                </c:pt>
                <c:pt idx="8">
                  <c:v>38</c:v>
                </c:pt>
                <c:pt idx="9">
                  <c:v>22</c:v>
                </c:pt>
              </c:numCache>
            </c:numRef>
          </c:xVal>
          <c:yVal>
            <c:numRef>
              <c:f>'12.2.3'!$B$2:$B$11</c:f>
              <c:numCache>
                <c:formatCode>General</c:formatCode>
                <c:ptCount val="10"/>
                <c:pt idx="0">
                  <c:v>25.4</c:v>
                </c:pt>
                <c:pt idx="1">
                  <c:v>32.5</c:v>
                </c:pt>
                <c:pt idx="2">
                  <c:v>28.6</c:v>
                </c:pt>
                <c:pt idx="3">
                  <c:v>11.3</c:v>
                </c:pt>
                <c:pt idx="4">
                  <c:v>21.3</c:v>
                </c:pt>
                <c:pt idx="5">
                  <c:v>22.1</c:v>
                </c:pt>
                <c:pt idx="6">
                  <c:v>22.3</c:v>
                </c:pt>
                <c:pt idx="7">
                  <c:v>18.5</c:v>
                </c:pt>
                <c:pt idx="8">
                  <c:v>37.200000000000003</c:v>
                </c:pt>
                <c:pt idx="9">
                  <c:v>44.6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4F-4833-B9C1-5E9BA2298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771400"/>
        <c:axId val="276817008"/>
      </c:scatterChart>
      <c:valAx>
        <c:axId val="207771400"/>
        <c:scaling>
          <c:orientation val="minMax"/>
          <c:max val="120"/>
          <c:min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817008"/>
        <c:crosses val="autoZero"/>
        <c:crossBetween val="midCat"/>
      </c:valAx>
      <c:valAx>
        <c:axId val="276817008"/>
        <c:scaling>
          <c:orientation val="minMax"/>
          <c:max val="45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71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√speed in </a:t>
            </a:r>
            <a:r>
              <a:rPr lang="en-US" sz="1400" b="0" i="0" u="none" strike="noStrike" baseline="0">
                <a:effectLst/>
              </a:rPr>
              <a:t>√</a:t>
            </a:r>
            <a:r>
              <a:rPr lang="en-US" sz="1400" b="0" i="0" u="none" strike="noStrike" baseline="0"/>
              <a:t>(</a:t>
            </a:r>
            <a:r>
              <a:rPr lang="en-US"/>
              <a:t>mph)</a:t>
            </a:r>
            <a:r>
              <a:rPr lang="en-US" baseline="0"/>
              <a:t> </a:t>
            </a:r>
            <a:r>
              <a:rPr lang="en-US"/>
              <a:t>vs density in cars per mile</a:t>
            </a:r>
          </a:p>
        </c:rich>
      </c:tx>
      <c:layout>
        <c:manualLayout>
          <c:xMode val="edge"/>
          <c:yMode val="edge"/>
          <c:x val="0.15839566929133858"/>
          <c:y val="4.62962962962962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'12.2.4'!$C$1</c:f>
              <c:strCache>
                <c:ptCount val="1"/>
                <c:pt idx="0">
                  <c:v>√speed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4.5402101303160233E-2"/>
                  <c:y val="-0.60464038619844285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'12.2.4'!$B$2:$B$11</c:f>
              <c:numCache>
                <c:formatCode>General</c:formatCode>
                <c:ptCount val="10"/>
                <c:pt idx="0">
                  <c:v>69</c:v>
                </c:pt>
                <c:pt idx="1">
                  <c:v>56</c:v>
                </c:pt>
                <c:pt idx="2">
                  <c:v>62</c:v>
                </c:pt>
                <c:pt idx="3">
                  <c:v>119</c:v>
                </c:pt>
                <c:pt idx="4">
                  <c:v>84</c:v>
                </c:pt>
                <c:pt idx="5">
                  <c:v>74</c:v>
                </c:pt>
                <c:pt idx="6">
                  <c:v>73</c:v>
                </c:pt>
                <c:pt idx="7">
                  <c:v>90</c:v>
                </c:pt>
                <c:pt idx="8">
                  <c:v>38</c:v>
                </c:pt>
                <c:pt idx="9">
                  <c:v>22</c:v>
                </c:pt>
              </c:numCache>
            </c:numRef>
          </c:xVal>
          <c:yVal>
            <c:numRef>
              <c:f>'12.2.4'!$C$2:$C$11</c:f>
              <c:numCache>
                <c:formatCode>0.00</c:formatCode>
                <c:ptCount val="10"/>
                <c:pt idx="0">
                  <c:v>5.0398412673416608</c:v>
                </c:pt>
                <c:pt idx="1">
                  <c:v>5.7008771254956896</c:v>
                </c:pt>
                <c:pt idx="2">
                  <c:v>5.347896782848375</c:v>
                </c:pt>
                <c:pt idx="3">
                  <c:v>3.3615472627943221</c:v>
                </c:pt>
                <c:pt idx="4">
                  <c:v>4.6151923036857303</c:v>
                </c:pt>
                <c:pt idx="5">
                  <c:v>4.7010637094172631</c:v>
                </c:pt>
                <c:pt idx="6">
                  <c:v>4.7222875812470377</c:v>
                </c:pt>
                <c:pt idx="7">
                  <c:v>4.3011626335213133</c:v>
                </c:pt>
                <c:pt idx="8">
                  <c:v>6.0991802727907629</c:v>
                </c:pt>
                <c:pt idx="9">
                  <c:v>6.6783231428256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B2E-6944-8C41-96A5E4225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0576992"/>
        <c:axId val="134153951"/>
      </c:scatterChart>
      <c:valAx>
        <c:axId val="1550576992"/>
        <c:scaling>
          <c:orientation val="minMax"/>
          <c:max val="120"/>
          <c:min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153951"/>
        <c:crosses val="autoZero"/>
        <c:crossBetween val="midCat"/>
      </c:valAx>
      <c:valAx>
        <c:axId val="134153951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05769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04B8D-35FE-584F-A26E-ECEA9060C4C2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307DA-B28B-EB44-9DA7-8E5B061EB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307DA-B28B-EB44-9DA7-8E5B061EB51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2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February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February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80227" y="1505813"/>
            <a:ext cx="5648623" cy="1204306"/>
          </a:xfrm>
        </p:spPr>
        <p:txBody>
          <a:bodyPr/>
          <a:lstStyle/>
          <a:p>
            <a:r>
              <a:rPr lang="en-US" dirty="0"/>
              <a:t>MAT 1372 Statistics with Probability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072527" y="2134547"/>
            <a:ext cx="6511131" cy="979128"/>
          </a:xfrm>
        </p:spPr>
        <p:txBody>
          <a:bodyPr>
            <a:normAutofit/>
          </a:bodyPr>
          <a:lstStyle/>
          <a:p>
            <a:r>
              <a:rPr lang="en-US" dirty="0"/>
              <a:t>Sections 12.2-3 linear regression</a:t>
            </a:r>
          </a:p>
          <a:p>
            <a:r>
              <a:rPr lang="en-US" dirty="0"/>
              <a:t>aka trend line</a:t>
            </a:r>
          </a:p>
        </p:txBody>
      </p:sp>
    </p:spTree>
    <p:extLst>
      <p:ext uri="{BB962C8B-B14F-4D97-AF65-F5344CB8AC3E}">
        <p14:creationId xmlns:p14="http://schemas.microsoft.com/office/powerpoint/2010/main" val="268389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95275" y="1030514"/>
                <a:ext cx="8658226" cy="3559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It can be shown (via some multivariable calculus) that setting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000" i="1" baseline="30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nary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en-US" sz="2000" i="1" baseline="30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nary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cov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US" sz="2000" i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minimizes the sum of the squares of the errors.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Can you describe in words the formulas? </a:t>
                </a:r>
                <a:r>
                  <a:rPr lang="en-US" sz="1600" dirty="0"/>
                  <a:t>(What is numerator? Denominator?)</a:t>
                </a:r>
                <a:endParaRPr lang="en-US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Note how the dimensions work out: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units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units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units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units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units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which is what the units for the slope should be since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slope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change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change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75" y="1030514"/>
                <a:ext cx="8658226" cy="3559501"/>
              </a:xfrm>
              <a:prstGeom prst="rect">
                <a:avLst/>
              </a:prstGeom>
              <a:blipFill>
                <a:blip r:embed="rId2"/>
                <a:stretch>
                  <a:fillRect l="-704" t="-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0"/>
            <a:ext cx="8978900" cy="914400"/>
          </a:xfrm>
        </p:spPr>
        <p:txBody>
          <a:bodyPr>
            <a:normAutofit/>
          </a:bodyPr>
          <a:lstStyle/>
          <a:p>
            <a:r>
              <a:rPr lang="en-US" dirty="0"/>
              <a:t>Regression slope B formula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383436" y="2325259"/>
            <a:ext cx="231405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9738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87883" y="774278"/>
                <a:ext cx="8864600" cy="43165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Glypha" charset="0"/>
                  </a:rPr>
                  <a:t>To determine the regression line, we still need to find the y-intercept.</a:t>
                </a:r>
              </a:p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Glypha" charset="0"/>
                  </a:rPr>
                  <a:t>It turns out that the regression line passes through the point whose coordinates consist of the respective averages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lypha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alt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en-US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acc>
                    <m:r>
                      <a:rPr lang="en-US" alt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Glypha" charset="0"/>
                  </a:rPr>
                  <a:t>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Glypha" charset="0"/>
                  </a:rPr>
                  <a:t>Substituting into the regression equation, we get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Glypha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Glypha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Glypha" charset="0"/>
                  </a:rPr>
                  <a:t>Finally, solving for A, we get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4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4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4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Let’s go through an example and use the formulas for A and B.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200" dirty="0"/>
              </a:p>
            </p:txBody>
          </p:sp>
        </mc:Choice>
        <mc:Fallback xmlns="">
          <p:sp>
            <p:nvSpPr>
              <p:cNvPr id="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883" y="774278"/>
                <a:ext cx="8864600" cy="4316566"/>
              </a:xfrm>
              <a:prstGeom prst="rect">
                <a:avLst/>
              </a:prstGeom>
              <a:blipFill>
                <a:blip r:embed="rId3"/>
                <a:stretch>
                  <a:fillRect l="-1288" t="-8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853947"/>
              </p:ext>
            </p:extLst>
          </p:nvPr>
        </p:nvGraphicFramePr>
        <p:xfrm>
          <a:off x="3251200" y="2292423"/>
          <a:ext cx="2117379" cy="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9" r:id="rId4" imgW="710891" imgH="215806" progId="Equation.DSMT4">
                  <p:embed/>
                </p:oleObj>
              </mc:Choice>
              <mc:Fallback>
                <p:oleObj r:id="rId4" imgW="710891" imgH="215806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2292423"/>
                        <a:ext cx="2117379" cy="640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0CCC467-6C7A-DF4E-A23C-C9D15F224063}"/>
              </a:ext>
            </a:extLst>
          </p:cNvPr>
          <p:cNvSpPr txBox="1">
            <a:spLocks/>
          </p:cNvSpPr>
          <p:nvPr/>
        </p:nvSpPr>
        <p:spPr>
          <a:xfrm>
            <a:off x="165100" y="0"/>
            <a:ext cx="89789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Regression Intercept A formula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82662"/>
              </p:ext>
            </p:extLst>
          </p:nvPr>
        </p:nvGraphicFramePr>
        <p:xfrm>
          <a:off x="2930191" y="3479126"/>
          <a:ext cx="2113613" cy="647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0" r:id="rId6" imgW="710891" imgH="215806" progId="Equation.DSMT4">
                  <p:embed/>
                </p:oleObj>
              </mc:Choice>
              <mc:Fallback>
                <p:oleObj r:id="rId6" imgW="710891" imgH="21580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191" y="3479126"/>
                        <a:ext cx="2113613" cy="64702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8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96"/>
            <a:ext cx="7886700" cy="994172"/>
          </a:xfrm>
        </p:spPr>
        <p:txBody>
          <a:bodyPr/>
          <a:lstStyle/>
          <a:p>
            <a:r>
              <a:rPr lang="en-US" dirty="0"/>
              <a:t>12.2.3 speed vs traffic density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74700"/>
            <a:ext cx="8991600" cy="4445000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sz="1700" b="0" dirty="0"/>
              <a:t>The following data relate the traffic density, described in # of automobiles per mile, to average speed of traffic in mph. </a:t>
            </a:r>
          </a:p>
          <a:p>
            <a:pPr marL="0" indent="0"/>
            <a:r>
              <a:rPr lang="en-US" sz="1700" b="0" dirty="0"/>
              <a:t>Data were collected at the same location at 10 different times within a span of 3 months.</a:t>
            </a:r>
          </a:p>
          <a:p>
            <a:pPr marL="0" indent="0"/>
            <a:endParaRPr lang="en-US" b="0" dirty="0"/>
          </a:p>
          <a:p>
            <a:pPr marL="0" indent="0"/>
            <a:r>
              <a:rPr lang="en-US" b="0" dirty="0"/>
              <a:t>Density	Speed</a:t>
            </a:r>
          </a:p>
          <a:p>
            <a:pPr marL="0" indent="0"/>
            <a:r>
              <a:rPr lang="en-US" b="0" dirty="0"/>
              <a:t>69	25.4</a:t>
            </a:r>
          </a:p>
          <a:p>
            <a:pPr marL="0" indent="0"/>
            <a:r>
              <a:rPr lang="en-US" b="0" dirty="0"/>
              <a:t>56	32.5</a:t>
            </a:r>
          </a:p>
          <a:p>
            <a:pPr marL="0" indent="0"/>
            <a:r>
              <a:rPr lang="en-US" b="0" dirty="0"/>
              <a:t>62	28.6</a:t>
            </a:r>
          </a:p>
          <a:p>
            <a:pPr marL="0" indent="0"/>
            <a:r>
              <a:rPr lang="en-US" b="0" dirty="0"/>
              <a:t>119	11.3</a:t>
            </a:r>
          </a:p>
          <a:p>
            <a:pPr marL="0" indent="0"/>
            <a:r>
              <a:rPr lang="en-US" b="0" dirty="0"/>
              <a:t>84	21.3</a:t>
            </a:r>
          </a:p>
          <a:p>
            <a:pPr marL="0" indent="0"/>
            <a:r>
              <a:rPr lang="en-US" b="0" dirty="0"/>
              <a:t>74	22.1</a:t>
            </a:r>
          </a:p>
          <a:p>
            <a:pPr marL="0" indent="0"/>
            <a:r>
              <a:rPr lang="en-US" b="0" dirty="0"/>
              <a:t>73	22.3</a:t>
            </a:r>
          </a:p>
          <a:p>
            <a:pPr marL="0" indent="0"/>
            <a:r>
              <a:rPr lang="en-US" b="0" dirty="0"/>
              <a:t>90	18.5</a:t>
            </a:r>
          </a:p>
          <a:p>
            <a:pPr marL="0" indent="0"/>
            <a:r>
              <a:rPr lang="en-US" b="0" dirty="0"/>
              <a:t>38	37.2</a:t>
            </a:r>
          </a:p>
          <a:p>
            <a:pPr marL="0" indent="0"/>
            <a:r>
              <a:rPr lang="en-US" b="0" dirty="0"/>
              <a:t>22	44.6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79174"/>
              </p:ext>
            </p:extLst>
          </p:nvPr>
        </p:nvGraphicFramePr>
        <p:xfrm>
          <a:off x="1973943" y="1638300"/>
          <a:ext cx="7017657" cy="393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572036E-E072-0548-82DD-696C3FDCF354}"/>
              </a:ext>
            </a:extLst>
          </p:cNvPr>
          <p:cNvSpPr txBox="1"/>
          <p:nvPr/>
        </p:nvSpPr>
        <p:spPr>
          <a:xfrm>
            <a:off x="723900" y="5733142"/>
            <a:ext cx="701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you can see from the plot, there is strong negative linear relation between the variables.</a:t>
            </a:r>
          </a:p>
        </p:txBody>
      </p:sp>
    </p:spTree>
    <p:extLst>
      <p:ext uri="{BB962C8B-B14F-4D97-AF65-F5344CB8AC3E}">
        <p14:creationId xmlns:p14="http://schemas.microsoft.com/office/powerpoint/2010/main" val="389328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96"/>
            <a:ext cx="7886700" cy="994172"/>
          </a:xfrm>
        </p:spPr>
        <p:txBody>
          <a:bodyPr/>
          <a:lstStyle/>
          <a:p>
            <a:r>
              <a:rPr lang="en-US" dirty="0"/>
              <a:t>12.2.3 speed vs traffic density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74700"/>
            <a:ext cx="8991600" cy="4218214"/>
          </a:xfrm>
        </p:spPr>
        <p:txBody>
          <a:bodyPr>
            <a:normAutofit/>
          </a:bodyPr>
          <a:lstStyle/>
          <a:p>
            <a:pPr marL="0" indent="0"/>
            <a:r>
              <a:rPr lang="en-US" sz="1700" b="0" dirty="0"/>
              <a:t>The following data relate the traffic density, described in # of automobiles per mile, to average speed of traffic in mph. </a:t>
            </a:r>
          </a:p>
          <a:p>
            <a:pPr marL="0" indent="0"/>
            <a:r>
              <a:rPr lang="en-US" sz="1700" b="0" dirty="0"/>
              <a:t>Data were collected at the same location at 10 different times within a span of 3 months.</a:t>
            </a:r>
          </a:p>
          <a:p>
            <a:pPr marL="0" indent="0"/>
            <a:endParaRPr lang="en-US" sz="1700" b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02096E-5C0B-5347-9BB0-124CA7397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88385"/>
              </p:ext>
            </p:extLst>
          </p:nvPr>
        </p:nvGraphicFramePr>
        <p:xfrm>
          <a:off x="297543" y="2027201"/>
          <a:ext cx="3272971" cy="2299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867">
                  <a:extLst>
                    <a:ext uri="{9D8B030D-6E8A-4147-A177-3AD203B41FA5}">
                      <a16:colId xmlns:a16="http://schemas.microsoft.com/office/drawing/2014/main" val="3366098320"/>
                    </a:ext>
                  </a:extLst>
                </a:gridCol>
                <a:gridCol w="470533">
                  <a:extLst>
                    <a:ext uri="{9D8B030D-6E8A-4147-A177-3AD203B41FA5}">
                      <a16:colId xmlns:a16="http://schemas.microsoft.com/office/drawing/2014/main" val="2074867562"/>
                    </a:ext>
                  </a:extLst>
                </a:gridCol>
                <a:gridCol w="470533">
                  <a:extLst>
                    <a:ext uri="{9D8B030D-6E8A-4147-A177-3AD203B41FA5}">
                      <a16:colId xmlns:a16="http://schemas.microsoft.com/office/drawing/2014/main" val="1602675004"/>
                    </a:ext>
                  </a:extLst>
                </a:gridCol>
                <a:gridCol w="553568">
                  <a:extLst>
                    <a:ext uri="{9D8B030D-6E8A-4147-A177-3AD203B41FA5}">
                      <a16:colId xmlns:a16="http://schemas.microsoft.com/office/drawing/2014/main" val="3247098602"/>
                    </a:ext>
                  </a:extLst>
                </a:gridCol>
                <a:gridCol w="553568">
                  <a:extLst>
                    <a:ext uri="{9D8B030D-6E8A-4147-A177-3AD203B41FA5}">
                      <a16:colId xmlns:a16="http://schemas.microsoft.com/office/drawing/2014/main" val="2071638061"/>
                    </a:ext>
                  </a:extLst>
                </a:gridCol>
                <a:gridCol w="653902">
                  <a:extLst>
                    <a:ext uri="{9D8B030D-6E8A-4147-A177-3AD203B41FA5}">
                      <a16:colId xmlns:a16="http://schemas.microsoft.com/office/drawing/2014/main" val="3349824153"/>
                    </a:ext>
                  </a:extLst>
                </a:gridCol>
              </a:tblGrid>
              <a:tr h="352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Density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xdev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ydev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xdev^2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1702144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-0.294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2887765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-77.724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747645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-6.7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-14.874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953632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-15.08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-758.52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7164090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-5.08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234.1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-77.724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8823262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-22.684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3040936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-17.544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517560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453.7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-167.84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5668948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-30.7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-332.17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1978236"/>
                  </a:ext>
                </a:extLst>
              </a:tr>
              <a:tr h="19470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-46.7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-850.87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65029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C976DCD-DB04-4343-864B-4D132494A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71404"/>
              </p:ext>
            </p:extLst>
          </p:nvPr>
        </p:nvGraphicFramePr>
        <p:xfrm>
          <a:off x="5041903" y="2218091"/>
          <a:ext cx="2302327" cy="1917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2708">
                  <a:extLst>
                    <a:ext uri="{9D8B030D-6E8A-4147-A177-3AD203B41FA5}">
                      <a16:colId xmlns:a16="http://schemas.microsoft.com/office/drawing/2014/main" val="1091527870"/>
                    </a:ext>
                  </a:extLst>
                </a:gridCol>
                <a:gridCol w="566991">
                  <a:extLst>
                    <a:ext uri="{9D8B030D-6E8A-4147-A177-3AD203B41FA5}">
                      <a16:colId xmlns:a16="http://schemas.microsoft.com/office/drawing/2014/main" val="1886547197"/>
                    </a:ext>
                  </a:extLst>
                </a:gridCol>
                <a:gridCol w="532628">
                  <a:extLst>
                    <a:ext uri="{9D8B030D-6E8A-4147-A177-3AD203B41FA5}">
                      <a16:colId xmlns:a16="http://schemas.microsoft.com/office/drawing/2014/main" val="58633540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density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HelveticaNeue-Bold" panose="02000503000000020004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speed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HelveticaNeue-Bold" panose="02000503000000020004" pitchFamily="2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6712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068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std dev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7915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count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1019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xdevs^2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7851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prods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35878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4354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r^2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5481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772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301908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2B8DA31-3B69-4F4E-9456-E73500E5F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71903"/>
              </p:ext>
            </p:extLst>
          </p:nvPr>
        </p:nvGraphicFramePr>
        <p:xfrm>
          <a:off x="1" y="5239658"/>
          <a:ext cx="9143999" cy="1407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442461124"/>
                    </a:ext>
                  </a:extLst>
                </a:gridCol>
              </a:tblGrid>
              <a:tr h="272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there are 3 additional cars per mile, then the average speed ↓ by 1 mph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3" marR="5943" marT="5943" marB="0" anchor="b"/>
                </a:tc>
                <a:extLst>
                  <a:ext uri="{0D108BD9-81ED-4DB2-BD59-A6C34878D82A}">
                    <a16:rowId xmlns:a16="http://schemas.microsoft.com/office/drawing/2014/main" val="1182997305"/>
                  </a:ext>
                </a:extLst>
              </a:tr>
              <a:tr h="272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there are 15 additional cars per mile, then the average speed  ↓ by 5 mph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3" marR="5943" marT="5943" marB="0" anchor="b"/>
                </a:tc>
                <a:extLst>
                  <a:ext uri="{0D108BD9-81ED-4DB2-BD59-A6C34878D82A}">
                    <a16:rowId xmlns:a16="http://schemas.microsoft.com/office/drawing/2014/main" val="4162182339"/>
                  </a:ext>
                </a:extLst>
              </a:tr>
              <a:tr h="536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 those of you who have experienced traffic can testify, there is a negative feedback in speed with corresponding positive feedback in density,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3" marR="5943" marT="5943" marB="0" anchor="b"/>
                </a:tc>
                <a:extLst>
                  <a:ext uri="{0D108BD9-81ED-4DB2-BD59-A6C34878D82A}">
                    <a16:rowId xmlns:a16="http://schemas.microsoft.com/office/drawing/2014/main" val="833479731"/>
                  </a:ext>
                </a:extLst>
              </a:tr>
              <a:tr h="3254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meaning more traffic leads to slower speeds which increases density which further decreases speeds.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3" marR="5943" marT="5943" marB="0" anchor="b"/>
                </a:tc>
                <a:extLst>
                  <a:ext uri="{0D108BD9-81ED-4DB2-BD59-A6C34878D82A}">
                    <a16:rowId xmlns:a16="http://schemas.microsoft.com/office/drawing/2014/main" val="3152744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53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96"/>
            <a:ext cx="7886700" cy="994172"/>
          </a:xfrm>
        </p:spPr>
        <p:txBody>
          <a:bodyPr/>
          <a:lstStyle/>
          <a:p>
            <a:r>
              <a:rPr lang="en-US" dirty="0"/>
              <a:t>12.2.4 √speed vs traffic density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74700"/>
            <a:ext cx="8991600" cy="4218214"/>
          </a:xfrm>
        </p:spPr>
        <p:txBody>
          <a:bodyPr>
            <a:normAutofit/>
          </a:bodyPr>
          <a:lstStyle/>
          <a:p>
            <a:pPr marL="0" indent="0"/>
            <a:r>
              <a:rPr lang="en-US" sz="1700" b="0" dirty="0"/>
              <a:t>The following data relate the traffic density, described in # of automobiles per mile, to average speed of traffic in mph. </a:t>
            </a:r>
          </a:p>
          <a:p>
            <a:pPr marL="0" indent="0"/>
            <a:r>
              <a:rPr lang="en-US" sz="1700" b="0" dirty="0"/>
              <a:t>Data were collected at the same location at 10 different times within a span of 3 months.</a:t>
            </a:r>
          </a:p>
          <a:p>
            <a:pPr marL="0" indent="0"/>
            <a:endParaRPr lang="en-US" sz="1700" b="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1F091A1-4C72-9E47-94CF-F46CBC8A57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61585"/>
              </p:ext>
            </p:extLst>
          </p:nvPr>
        </p:nvGraphicFramePr>
        <p:xfrm>
          <a:off x="1388729" y="1768872"/>
          <a:ext cx="6086128" cy="3224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212DB3-78CB-8A41-8A37-8E23D122D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843543"/>
              </p:ext>
            </p:extLst>
          </p:nvPr>
        </p:nvGraphicFramePr>
        <p:xfrm>
          <a:off x="0" y="5085046"/>
          <a:ext cx="9144000" cy="1364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08089264"/>
                    </a:ext>
                  </a:extLst>
                </a:gridCol>
              </a:tblGrid>
              <a:tr h="291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 how the regression line is now an excellent fit to the data. </a:t>
                      </a:r>
                    </a:p>
                  </a:txBody>
                  <a:tcPr marL="7749" marR="7749" marT="7749" marB="0" anchor="b"/>
                </a:tc>
                <a:extLst>
                  <a:ext uri="{0D108BD9-81ED-4DB2-BD59-A6C34878D82A}">
                    <a16:rowId xmlns:a16="http://schemas.microsoft.com/office/drawing/2014/main" val="1579492423"/>
                  </a:ext>
                </a:extLst>
              </a:tr>
              <a:tr h="291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 can write the equation as </a:t>
                      </a:r>
                      <a:r>
                        <a:rPr lang="en-US" sz="1800" u="none" strike="noStrike" dirty="0">
                          <a:effectLst/>
                        </a:rPr>
                        <a:t>√s=A+B*D, B=-.035 which is ~1/30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9" marR="7749" marT="7749" marB="0" anchor="b"/>
                </a:tc>
                <a:extLst>
                  <a:ext uri="{0D108BD9-81ED-4DB2-BD59-A6C34878D82A}">
                    <a16:rowId xmlns:a16="http://schemas.microsoft.com/office/drawing/2014/main" val="3439179716"/>
                  </a:ext>
                </a:extLst>
              </a:tr>
              <a:tr h="375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there are 30 additional cars per mile, then the square root of the average speed↓ by 1 √(mph)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9" marR="7749" marT="7749" marB="0" anchor="b"/>
                </a:tc>
                <a:extLst>
                  <a:ext uri="{0D108BD9-81ED-4DB2-BD59-A6C34878D82A}">
                    <a16:rowId xmlns:a16="http://schemas.microsoft.com/office/drawing/2014/main" val="3517248361"/>
                  </a:ext>
                </a:extLst>
              </a:tr>
              <a:tr h="406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If you were traveling at say 49 mph=(7 √mph)^2 then your speed would now be 36 mph=(6 √mph)^2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9" marR="7749" marT="7749" marB="0" anchor="b"/>
                </a:tc>
                <a:extLst>
                  <a:ext uri="{0D108BD9-81ED-4DB2-BD59-A6C34878D82A}">
                    <a16:rowId xmlns:a16="http://schemas.microsoft.com/office/drawing/2014/main" val="52783117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E82D22-1A7B-644A-BA57-0BF1BD0AB5B3}"/>
              </a:ext>
            </a:extLst>
          </p:cNvPr>
          <p:cNvSpPr txBox="1"/>
          <p:nvPr/>
        </p:nvSpPr>
        <p:spPr>
          <a:xfrm>
            <a:off x="152400" y="6541522"/>
            <a:ext cx="890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Moral of story is that often it is transformations of the variables that are related.</a:t>
            </a:r>
          </a:p>
        </p:txBody>
      </p:sp>
    </p:spTree>
    <p:extLst>
      <p:ext uri="{BB962C8B-B14F-4D97-AF65-F5344CB8AC3E}">
        <p14:creationId xmlns:p14="http://schemas.microsoft.com/office/powerpoint/2010/main" val="11835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6900A-D79B-6047-92CE-7BA274CF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 beyond section 12.3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51047-C546-B641-B38D-08B91FF63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0628"/>
            <a:ext cx="9144000" cy="3892286"/>
          </a:xfrm>
        </p:spPr>
        <p:txBody>
          <a:bodyPr>
            <a:noAutofit/>
          </a:bodyPr>
          <a:lstStyle/>
          <a:p>
            <a:r>
              <a:rPr lang="en-US" sz="1800" b="0" dirty="0"/>
              <a:t>Versions of course outline put linear regression after hypothesis testing. </a:t>
            </a:r>
          </a:p>
          <a:p>
            <a:pPr marL="173038" indent="-115888">
              <a:buFont typeface="Arial" panose="020B0604020202020204" pitchFamily="34" charset="0"/>
              <a:buChar char="•"/>
            </a:pPr>
            <a:r>
              <a:rPr lang="en-US" sz="1800" b="0" dirty="0"/>
              <a:t>Determining the statistics (r, B and A) does not end the story unless the data has been collected from the entire population (say in a census).</a:t>
            </a:r>
          </a:p>
          <a:p>
            <a:pPr marL="173038" indent="-115888">
              <a:buFont typeface="Arial" panose="020B0604020202020204" pitchFamily="34" charset="0"/>
              <a:buChar char="•"/>
            </a:pPr>
            <a:r>
              <a:rPr lang="en-US" sz="1800" b="0" dirty="0"/>
              <a:t>In real life, data is a sample taken from a population:</a:t>
            </a:r>
          </a:p>
          <a:p>
            <a:pPr marL="460375" lvl="1" indent="-230188">
              <a:buFont typeface="Arial" panose="020B0604020202020204" pitchFamily="34" charset="0"/>
              <a:buChar char="•"/>
            </a:pPr>
            <a:r>
              <a:rPr lang="en-US" sz="1800" b="0" dirty="0"/>
              <a:t>The result are </a:t>
            </a:r>
            <a:r>
              <a:rPr lang="en-US" sz="1800" dirty="0"/>
              <a:t>the statistics r, B and A.</a:t>
            </a:r>
            <a:endParaRPr lang="en-US" sz="1800" b="0" dirty="0"/>
          </a:p>
          <a:p>
            <a:pPr marL="460375" lvl="1" indent="-230188">
              <a:buFont typeface="Arial" panose="020B0604020202020204" pitchFamily="34" charset="0"/>
              <a:buChar char="•"/>
            </a:pPr>
            <a:r>
              <a:rPr lang="en-US" sz="1800" b="0" dirty="0"/>
              <a:t>We want to say something about the corresponding parameters</a:t>
            </a:r>
          </a:p>
          <a:p>
            <a:pPr marL="230187" lvl="1" indent="0">
              <a:buNone/>
            </a:pPr>
            <a:r>
              <a:rPr lang="en-US" sz="1800" dirty="0"/>
              <a:t>	</a:t>
            </a:r>
            <a:r>
              <a:rPr lang="en-US" sz="1800" b="0" dirty="0"/>
              <a:t>(the values of r, B and A for the entire population).</a:t>
            </a:r>
          </a:p>
          <a:p>
            <a:pPr marL="460375" lvl="1" indent="-230188">
              <a:buFont typeface="Arial" panose="020B0604020202020204" pitchFamily="34" charset="0"/>
              <a:buChar char="•"/>
            </a:pPr>
            <a:r>
              <a:rPr lang="en-US" sz="1800" b="0" dirty="0"/>
              <a:t>Assuming no bias, the statistics are only estimates of the parameters. </a:t>
            </a:r>
          </a:p>
          <a:p>
            <a:pPr marL="173038" indent="-115888">
              <a:buFont typeface="Arial" panose="020B0604020202020204" pitchFamily="34" charset="0"/>
              <a:buChar char="•"/>
            </a:pPr>
            <a:r>
              <a:rPr lang="en-US" sz="1800" b="0" dirty="0"/>
              <a:t>Can we determine with say 95% certainty that there is linear correlation at all?</a:t>
            </a:r>
          </a:p>
          <a:p>
            <a:pPr marL="0" indent="0"/>
            <a:r>
              <a:rPr lang="en-US" sz="1800" b="0" dirty="0"/>
              <a:t>While we will not have time in the course to come back to systematically finish the chapter to answer these questions, I encourage you to do so on your own.</a:t>
            </a:r>
          </a:p>
        </p:txBody>
      </p:sp>
    </p:spTree>
    <p:extLst>
      <p:ext uri="{BB962C8B-B14F-4D97-AF65-F5344CB8AC3E}">
        <p14:creationId xmlns:p14="http://schemas.microsoft.com/office/powerpoint/2010/main" val="41811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30" y="0"/>
            <a:ext cx="7520940" cy="548640"/>
          </a:xfrm>
        </p:spPr>
        <p:txBody>
          <a:bodyPr/>
          <a:lstStyle/>
          <a:p>
            <a:r>
              <a:rPr lang="en-US" dirty="0"/>
              <a:t>Review of 2.5, 3.7: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" y="548640"/>
            <a:ext cx="8625840" cy="4213860"/>
          </a:xfrm>
        </p:spPr>
        <p:txBody>
          <a:bodyPr>
            <a:normAutofit/>
          </a:bodyPr>
          <a:lstStyle/>
          <a:p>
            <a:pPr marL="0" indent="0"/>
            <a:r>
              <a:rPr lang="en-US" sz="2000" b="0" dirty="0"/>
              <a:t>Given 2 numeric variables that are linked, draw a scatter plot.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Are the points scattered randomly?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not, do the variables form a pattern or relate to one another? </a:t>
            </a:r>
          </a:p>
          <a:p>
            <a:pPr marL="346075" lvl="1" indent="-158750">
              <a:buFont typeface="Arial" panose="020B0604020202020204" pitchFamily="34" charset="0"/>
              <a:buChar char="•"/>
            </a:pPr>
            <a:r>
              <a:rPr lang="en-US" sz="2000" b="0" dirty="0"/>
              <a:t>Does a simple linear regression model appear to be reasonable?</a:t>
            </a:r>
          </a:p>
          <a:p>
            <a:pPr marL="0" indent="0"/>
            <a:r>
              <a:rPr lang="en-US" sz="2000" b="0" dirty="0"/>
              <a:t>In the next few slides, we provide the scatter plots of a few 2-variable data sets and provide discussion. </a:t>
            </a:r>
          </a:p>
        </p:txBody>
      </p:sp>
    </p:spTree>
    <p:extLst>
      <p:ext uri="{BB962C8B-B14F-4D97-AF65-F5344CB8AC3E}">
        <p14:creationId xmlns:p14="http://schemas.microsoft.com/office/powerpoint/2010/main" val="31275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909"/>
            <a:ext cx="7886700" cy="994172"/>
          </a:xfrm>
        </p:spPr>
        <p:txBody>
          <a:bodyPr/>
          <a:lstStyle/>
          <a:p>
            <a:r>
              <a:rPr lang="en-US" dirty="0"/>
              <a:t>12.2.2 # workers on duty and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628" y="664312"/>
            <a:ext cx="8628743" cy="5529376"/>
          </a:xfrm>
        </p:spPr>
        <p:txBody>
          <a:bodyPr>
            <a:normAutofit/>
          </a:bodyPr>
          <a:lstStyle/>
          <a:p>
            <a:pPr marL="0" indent="0"/>
            <a:r>
              <a:rPr lang="en-US" sz="1700" b="0" dirty="0"/>
              <a:t>A manager in a department store studies the relationship between # workers on duty &amp; value of merchandise lost to shoplifters. The results are as follows:</a:t>
            </a:r>
            <a:endParaRPr lang="en-US" b="0" dirty="0"/>
          </a:p>
          <a:p>
            <a:pPr marL="0" indent="0"/>
            <a:r>
              <a:rPr lang="en-US" b="0" dirty="0" err="1"/>
              <a:t>Wk</a:t>
            </a:r>
            <a:r>
              <a:rPr lang="en-US" b="0" dirty="0"/>
              <a:t>	#workers	Loss</a:t>
            </a:r>
          </a:p>
          <a:p>
            <a:pPr marL="0" indent="0"/>
            <a:r>
              <a:rPr lang="en-US" b="0" dirty="0"/>
              <a:t>1	9	420</a:t>
            </a:r>
          </a:p>
          <a:p>
            <a:pPr marL="0" indent="0"/>
            <a:r>
              <a:rPr lang="en-US" b="0" dirty="0"/>
              <a:t>2	11	350</a:t>
            </a:r>
          </a:p>
          <a:p>
            <a:pPr marL="0" indent="0"/>
            <a:r>
              <a:rPr lang="en-US" b="0" dirty="0"/>
              <a:t>3	12	360</a:t>
            </a:r>
          </a:p>
          <a:p>
            <a:pPr marL="0" indent="0"/>
            <a:r>
              <a:rPr lang="en-US" b="0" dirty="0"/>
              <a:t>4	13	300</a:t>
            </a:r>
          </a:p>
          <a:p>
            <a:pPr marL="0" indent="0"/>
            <a:r>
              <a:rPr lang="en-US" b="0" dirty="0"/>
              <a:t>5	15	225</a:t>
            </a:r>
          </a:p>
          <a:p>
            <a:pPr marL="0" indent="0"/>
            <a:r>
              <a:rPr lang="en-US" b="0" dirty="0"/>
              <a:t>6	18	200</a:t>
            </a:r>
          </a:p>
          <a:p>
            <a:pPr marL="0" indent="0"/>
            <a:r>
              <a:rPr lang="en-US" b="0" dirty="0"/>
              <a:t>7	16	230</a:t>
            </a:r>
          </a:p>
          <a:p>
            <a:pPr marL="0" indent="0"/>
            <a:r>
              <a:rPr lang="en-US" b="0" dirty="0"/>
              <a:t>8	14	280</a:t>
            </a:r>
          </a:p>
          <a:p>
            <a:pPr marL="0" indent="0"/>
            <a:r>
              <a:rPr lang="en-US" b="0" dirty="0"/>
              <a:t>9	12	315</a:t>
            </a:r>
          </a:p>
          <a:p>
            <a:pPr marL="0" indent="0"/>
            <a:r>
              <a:rPr lang="en-US" b="0" dirty="0"/>
              <a:t>10	10	410</a:t>
            </a:r>
          </a:p>
          <a:p>
            <a:pPr marL="0" indent="0"/>
            <a:endParaRPr lang="en-US" b="0" dirty="0"/>
          </a:p>
          <a:p>
            <a:r>
              <a:rPr lang="en-US" b="0" dirty="0"/>
              <a:t>There is a strong negative linear relation and the correlation coefficient r is -.97.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033259"/>
              </p:ext>
            </p:extLst>
          </p:nvPr>
        </p:nvGraphicFramePr>
        <p:xfrm>
          <a:off x="3086100" y="1633537"/>
          <a:ext cx="5943600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119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71" y="365760"/>
            <a:ext cx="8169729" cy="548640"/>
          </a:xfrm>
        </p:spPr>
        <p:txBody>
          <a:bodyPr/>
          <a:lstStyle/>
          <a:p>
            <a:r>
              <a:rPr lang="en-US" dirty="0"/>
              <a:t>Revisit of 3.7.8 milk vs soda consumption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47790"/>
              </p:ext>
            </p:extLst>
          </p:nvPr>
        </p:nvGraphicFramePr>
        <p:xfrm>
          <a:off x="457200" y="1032668"/>
          <a:ext cx="8686800" cy="461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9BD60E-A268-CA4B-882D-AADAC7DD750E}"/>
              </a:ext>
            </a:extLst>
          </p:cNvPr>
          <p:cNvSpPr txBox="1"/>
          <p:nvPr/>
        </p:nvSpPr>
        <p:spPr>
          <a:xfrm>
            <a:off x="1260035" y="5825332"/>
            <a:ext cx="6623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Clearly there is little linear relation between the variables.</a:t>
            </a:r>
          </a:p>
        </p:txBody>
      </p:sp>
    </p:spTree>
    <p:extLst>
      <p:ext uri="{BB962C8B-B14F-4D97-AF65-F5344CB8AC3E}">
        <p14:creationId xmlns:p14="http://schemas.microsoft.com/office/powerpoint/2010/main" val="313164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" y="365760"/>
            <a:ext cx="8126186" cy="548640"/>
          </a:xfrm>
        </p:spPr>
        <p:txBody>
          <a:bodyPr/>
          <a:lstStyle/>
          <a:p>
            <a:r>
              <a:rPr lang="en-US" dirty="0"/>
              <a:t>Revisit of 3.7.8 milk vs soda consumption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78AC9-4337-6549-A6AE-429D91559244}"/>
              </a:ext>
            </a:extLst>
          </p:cNvPr>
          <p:cNvSpPr txBox="1"/>
          <p:nvPr/>
        </p:nvSpPr>
        <p:spPr>
          <a:xfrm>
            <a:off x="650435" y="5580743"/>
            <a:ext cx="6809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 if we remove the 2 outliers and focus on the main cluster, there is still no linear relation evident.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644509"/>
              </p:ext>
            </p:extLst>
          </p:nvPr>
        </p:nvGraphicFramePr>
        <p:xfrm>
          <a:off x="822325" y="1100138"/>
          <a:ext cx="7521575" cy="429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792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of 2.5.7 GPA vs study time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108935"/>
              </p:ext>
            </p:extLst>
          </p:nvPr>
        </p:nvGraphicFramePr>
        <p:xfrm>
          <a:off x="298450" y="1083468"/>
          <a:ext cx="8426450" cy="3971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87A96E-043A-DA43-AF27-561F8EFABE82}"/>
              </a:ext>
            </a:extLst>
          </p:cNvPr>
          <p:cNvSpPr txBox="1"/>
          <p:nvPr/>
        </p:nvSpPr>
        <p:spPr>
          <a:xfrm>
            <a:off x="650434" y="5223667"/>
            <a:ext cx="7883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positive relation between the variables.</a:t>
            </a:r>
          </a:p>
          <a:p>
            <a:r>
              <a:rPr lang="en-US" dirty="0"/>
              <a:t>Coefficient of determination is r</a:t>
            </a:r>
            <a:r>
              <a:rPr lang="en-US" baseline="30000" dirty="0"/>
              <a:t>2</a:t>
            </a:r>
            <a:r>
              <a:rPr lang="en-US" dirty="0"/>
              <a:t>=69%, meaning up to 69% of a student’s </a:t>
            </a:r>
            <a:r>
              <a:rPr lang="en-US" dirty="0" err="1"/>
              <a:t>gpa</a:t>
            </a:r>
            <a:r>
              <a:rPr lang="en-US" dirty="0"/>
              <a:t> is due to study time.</a:t>
            </a:r>
          </a:p>
          <a:p>
            <a:r>
              <a:rPr lang="en-US" dirty="0"/>
              <a:t>In cw5, the slope was found to be 0.1/2.4 in other words, if a student studies an additional 2.4 </a:t>
            </a:r>
            <a:r>
              <a:rPr lang="en-US" dirty="0" err="1"/>
              <a:t>hrs</a:t>
            </a:r>
            <a:r>
              <a:rPr lang="en-US" dirty="0"/>
              <a:t>/</a:t>
            </a:r>
            <a:r>
              <a:rPr lang="en-US" dirty="0" err="1"/>
              <a:t>wk</a:t>
            </a:r>
            <a:r>
              <a:rPr lang="en-US" dirty="0"/>
              <a:t>, the </a:t>
            </a:r>
            <a:r>
              <a:rPr lang="en-US" dirty="0" err="1"/>
              <a:t>gpa</a:t>
            </a:r>
            <a:r>
              <a:rPr lang="en-US" dirty="0"/>
              <a:t> will ↑ by 0.1 on average</a:t>
            </a:r>
          </a:p>
        </p:txBody>
      </p:sp>
    </p:spTree>
    <p:extLst>
      <p:ext uri="{BB962C8B-B14F-4D97-AF65-F5344CB8AC3E}">
        <p14:creationId xmlns:p14="http://schemas.microsoft.com/office/powerpoint/2010/main" val="402203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46DA-7227-E549-A35D-B15D4122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Chicken or the egg?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4168C-4BFA-DB44-AAC2-3D01DB72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103" y="4957354"/>
            <a:ext cx="7520940" cy="1900646"/>
          </a:xfrm>
        </p:spPr>
        <p:txBody>
          <a:bodyPr>
            <a:normAutofit/>
          </a:bodyPr>
          <a:lstStyle/>
          <a:p>
            <a:pPr marL="0" indent="0"/>
            <a:r>
              <a:rPr lang="en-US" b="0" dirty="0"/>
              <a:t>Another question that could be asked: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Which variable is the explanatory, and which is the response?</a:t>
            </a:r>
          </a:p>
          <a:p>
            <a:pPr marL="0" indent="0"/>
            <a:r>
              <a:rPr lang="en-US" b="0" dirty="0"/>
              <a:t>As we found with the cw4 IQ vs attention span, it might make more sense to use the IQ as the explanatory variable.</a:t>
            </a:r>
          </a:p>
          <a:p>
            <a:pPr marL="0" indent="0"/>
            <a:r>
              <a:rPr lang="en-US" b="0" dirty="0"/>
              <a:t>Sometimes there is a “which came first the chicken or the egg?” question, e.g., our last example 12.2.3 having to do with speed and traffic density.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355165"/>
              </p:ext>
            </p:extLst>
          </p:nvPr>
        </p:nvGraphicFramePr>
        <p:xfrm>
          <a:off x="1173616" y="914400"/>
          <a:ext cx="5838825" cy="376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45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 SIMPLE LINEAR REGRESSION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16" y="1099752"/>
            <a:ext cx="8489092" cy="3580726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dirty="0"/>
              <a:t>Consider a pair of variables, one of which is called the input or explanatory variable and the other the output or response variable. For a specified input x, we express response as</a:t>
            </a:r>
          </a:p>
          <a:p>
            <a:pPr marL="0" indent="0" algn="ctr"/>
            <a:r>
              <a:rPr lang="en-US" sz="1800" b="0" dirty="0"/>
              <a:t>Y = A + </a:t>
            </a:r>
            <a:r>
              <a:rPr lang="en-US" sz="1800" b="0" dirty="0" err="1"/>
              <a:t>Bx</a:t>
            </a:r>
            <a:r>
              <a:rPr lang="en-US" sz="1800" b="0" dirty="0"/>
              <a:t> + e.</a:t>
            </a:r>
          </a:p>
          <a:p>
            <a:pPr marL="0" indent="0"/>
            <a:r>
              <a:rPr lang="en-US" sz="1800" b="0" dirty="0"/>
              <a:t>A and B are parameters or constants that we would like to determine.</a:t>
            </a:r>
          </a:p>
          <a:p>
            <a:pPr marL="0" indent="0"/>
            <a:r>
              <a:rPr lang="en-US" sz="1800" b="0" dirty="0"/>
              <a:t>e is the error which varies for each data point and is the vertical signed distance between the data point and the line.</a:t>
            </a:r>
          </a:p>
          <a:p>
            <a:pPr marL="0" indent="0"/>
            <a:r>
              <a:rPr lang="en-US" sz="1800" b="0" dirty="0"/>
              <a:t>Regression is the process of finding the A and B which minimize the errors in some way.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97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40" y="0"/>
            <a:ext cx="8402924" cy="994172"/>
          </a:xfrm>
        </p:spPr>
        <p:txBody>
          <a:bodyPr/>
          <a:lstStyle/>
          <a:p>
            <a:r>
              <a:rPr lang="en-US" dirty="0"/>
              <a:t>12.3 ESTIMATING THE REGRESSION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33" y="937842"/>
            <a:ext cx="3237460" cy="2491158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dirty="0"/>
              <a:t>The most common way of collecting the errors is to sum their squares, called </a:t>
            </a:r>
            <a:r>
              <a:rPr lang="en-US" sz="1800" dirty="0"/>
              <a:t>least-square estimation</a:t>
            </a:r>
            <a:r>
              <a:rPr lang="en-US" sz="1800" b="0" dirty="0"/>
              <a:t>.</a:t>
            </a:r>
          </a:p>
          <a:p>
            <a:pPr marL="0" indent="0"/>
            <a:r>
              <a:rPr lang="en-US" sz="1800" b="0" dirty="0"/>
              <a:t>For given data pairs, we want to find values of A and B which minimize </a:t>
            </a:r>
          </a:p>
          <a:p>
            <a:endParaRPr lang="en-US" sz="1800" b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4700" y="994172"/>
            <a:ext cx="5567699" cy="371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434603"/>
              </p:ext>
            </p:extLst>
          </p:nvPr>
        </p:nvGraphicFramePr>
        <p:xfrm>
          <a:off x="283133" y="3152384"/>
          <a:ext cx="2874395" cy="55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r:id="rId4" imgW="1548728" imgH="291973" progId="Equation.DSMT4">
                  <p:embed/>
                </p:oleObj>
              </mc:Choice>
              <mc:Fallback>
                <p:oleObj r:id="rId4" imgW="1548728" imgH="291973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133" y="3152384"/>
                        <a:ext cx="2874395" cy="553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88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71572</TotalTime>
  <Words>1371</Words>
  <Application>Microsoft Office PowerPoint</Application>
  <PresentationFormat>On-screen Show (4:3)</PresentationFormat>
  <Paragraphs>203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Century Gothic</vt:lpstr>
      <vt:lpstr>HelveticaNeue-Bold</vt:lpstr>
      <vt:lpstr>Wingdings</vt:lpstr>
      <vt:lpstr>Default Theme</vt:lpstr>
      <vt:lpstr>Equation.DSMT4</vt:lpstr>
      <vt:lpstr>MAT 1372 Statistics with Probability </vt:lpstr>
      <vt:lpstr>Review of 2.5, 3.7: correlation</vt:lpstr>
      <vt:lpstr>12.2.2 # workers on duty and theft</vt:lpstr>
      <vt:lpstr>Revisit of 3.7.8 milk vs soda consumption</vt:lpstr>
      <vt:lpstr>Revisit of 3.7.8 milk vs soda consumption</vt:lpstr>
      <vt:lpstr>Revisit of 2.5.7 GPA vs study time</vt:lpstr>
      <vt:lpstr>Chicken or the egg?</vt:lpstr>
      <vt:lpstr>12.2 SIMPLE LINEAR REGRESSION MODEL</vt:lpstr>
      <vt:lpstr>12.3 ESTIMATING THE REGRESSION PARAMETERS</vt:lpstr>
      <vt:lpstr>Regression slope B formula</vt:lpstr>
      <vt:lpstr>PowerPoint Presentation</vt:lpstr>
      <vt:lpstr>12.2.3 speed vs traffic density </vt:lpstr>
      <vt:lpstr>12.2.3 speed vs traffic density </vt:lpstr>
      <vt:lpstr>12.2.4 √speed vs traffic density </vt:lpstr>
      <vt:lpstr>Chapter 12 beyond section 12.3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1372 Biostatistics</dc:title>
  <dc:creator>Andrew Parker</dc:creator>
  <cp:lastModifiedBy>Next Step</cp:lastModifiedBy>
  <cp:revision>185</cp:revision>
  <cp:lastPrinted>2017-04-19T04:24:28Z</cp:lastPrinted>
  <dcterms:created xsi:type="dcterms:W3CDTF">2017-02-25T23:17:17Z</dcterms:created>
  <dcterms:modified xsi:type="dcterms:W3CDTF">2021-02-16T20:54:19Z</dcterms:modified>
</cp:coreProperties>
</file>