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69" r:id="rId2"/>
    <p:sldId id="270" r:id="rId3"/>
    <p:sldId id="271" r:id="rId4"/>
    <p:sldId id="288" r:id="rId5"/>
    <p:sldId id="272" r:id="rId6"/>
    <p:sldId id="274" r:id="rId7"/>
    <p:sldId id="275" r:id="rId8"/>
    <p:sldId id="289" r:id="rId9"/>
    <p:sldId id="257" r:id="rId10"/>
    <p:sldId id="280" r:id="rId11"/>
    <p:sldId id="281" r:id="rId12"/>
    <p:sldId id="282" r:id="rId13"/>
    <p:sldId id="283" r:id="rId14"/>
    <p:sldId id="290" r:id="rId15"/>
    <p:sldId id="284" r:id="rId16"/>
    <p:sldId id="279" r:id="rId17"/>
    <p:sldId id="292" r:id="rId18"/>
    <p:sldId id="260" r:id="rId19"/>
    <p:sldId id="261" r:id="rId20"/>
    <p:sldId id="285" r:id="rId21"/>
    <p:sldId id="286" r:id="rId22"/>
    <p:sldId id="287" r:id="rId23"/>
    <p:sldId id="276" r:id="rId24"/>
    <p:sldId id="263" r:id="rId25"/>
    <p:sldId id="277" r:id="rId26"/>
    <p:sldId id="27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45"/>
    <p:restoredTop sz="94598"/>
  </p:normalViewPr>
  <p:slideViewPr>
    <p:cSldViewPr snapToGrid="0" snapToObjects="1">
      <p:cViewPr varScale="1">
        <p:scale>
          <a:sx n="102" d="100"/>
          <a:sy n="102" d="100"/>
        </p:scale>
        <p:origin x="82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ezrahalleck\Documents\present%20courses\mat1372\classwork\cw5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xt%20Step\Desktop\mat1372fa16\classwork\cw5_excel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xt%20Step\Desktop\mat1372fa16\classwork\cw5_excel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xt%20Step\AppData\Roaming\Microsoft\Excel\Book1%20(version%202).xlsb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ezrahalleck\Documents\present%20courses\mat1372\classwork\cw5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ext%20Step\Desktop\mat1372fa16\classwork\cw5_excel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xt%20Step\Desktop\mat1372fa16\classwork\cw5_excel_with_worked_exampl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xt%20Step\Downloads\cw4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xt%20Step\Downloads\cw4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ext%20Step\Desktop\mat1372fa16\classwork\cw5_excel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xt%20Step\Desktop\mat1372fa16\classwork\cw5_excel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height (inches)</a:t>
            </a:r>
            <a:r>
              <a:rPr lang="en-US" sz="2000" baseline="0"/>
              <a:t> </a:t>
            </a:r>
            <a:r>
              <a:rPr lang="en-US" sz="2000"/>
              <a:t>vs foot length (cm)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[3]Sheet2!$A$2:$A$34</c:f>
              <c:numCache>
                <c:formatCode>General</c:formatCode>
                <c:ptCount val="33"/>
                <c:pt idx="0">
                  <c:v>66.5</c:v>
                </c:pt>
                <c:pt idx="1">
                  <c:v>73.5</c:v>
                </c:pt>
                <c:pt idx="2">
                  <c:v>70</c:v>
                </c:pt>
                <c:pt idx="3">
                  <c:v>71</c:v>
                </c:pt>
                <c:pt idx="4">
                  <c:v>73</c:v>
                </c:pt>
                <c:pt idx="5">
                  <c:v>71</c:v>
                </c:pt>
                <c:pt idx="6">
                  <c:v>71</c:v>
                </c:pt>
                <c:pt idx="7">
                  <c:v>69.5</c:v>
                </c:pt>
                <c:pt idx="8">
                  <c:v>73</c:v>
                </c:pt>
                <c:pt idx="9">
                  <c:v>71</c:v>
                </c:pt>
                <c:pt idx="10">
                  <c:v>69</c:v>
                </c:pt>
                <c:pt idx="11">
                  <c:v>69</c:v>
                </c:pt>
                <c:pt idx="12">
                  <c:v>73</c:v>
                </c:pt>
                <c:pt idx="13">
                  <c:v>75</c:v>
                </c:pt>
                <c:pt idx="14">
                  <c:v>73</c:v>
                </c:pt>
                <c:pt idx="15">
                  <c:v>72</c:v>
                </c:pt>
                <c:pt idx="16">
                  <c:v>69</c:v>
                </c:pt>
                <c:pt idx="17">
                  <c:v>68</c:v>
                </c:pt>
                <c:pt idx="18">
                  <c:v>72.5</c:v>
                </c:pt>
                <c:pt idx="19">
                  <c:v>78</c:v>
                </c:pt>
                <c:pt idx="20">
                  <c:v>79</c:v>
                </c:pt>
                <c:pt idx="21">
                  <c:v>71</c:v>
                </c:pt>
                <c:pt idx="22">
                  <c:v>74</c:v>
                </c:pt>
                <c:pt idx="23">
                  <c:v>66</c:v>
                </c:pt>
                <c:pt idx="24">
                  <c:v>71</c:v>
                </c:pt>
                <c:pt idx="25">
                  <c:v>71</c:v>
                </c:pt>
                <c:pt idx="26">
                  <c:v>71</c:v>
                </c:pt>
                <c:pt idx="27">
                  <c:v>84</c:v>
                </c:pt>
                <c:pt idx="28">
                  <c:v>77</c:v>
                </c:pt>
                <c:pt idx="29">
                  <c:v>72</c:v>
                </c:pt>
                <c:pt idx="30">
                  <c:v>70</c:v>
                </c:pt>
                <c:pt idx="31">
                  <c:v>76</c:v>
                </c:pt>
                <c:pt idx="32">
                  <c:v>68</c:v>
                </c:pt>
              </c:numCache>
            </c:numRef>
          </c:xVal>
          <c:yVal>
            <c:numRef>
              <c:f>[3]Sheet2!$B$2:$B$34</c:f>
              <c:numCache>
                <c:formatCode>General</c:formatCode>
                <c:ptCount val="33"/>
                <c:pt idx="0">
                  <c:v>27</c:v>
                </c:pt>
                <c:pt idx="1">
                  <c:v>29</c:v>
                </c:pt>
                <c:pt idx="2">
                  <c:v>25.5</c:v>
                </c:pt>
                <c:pt idx="3">
                  <c:v>27.9</c:v>
                </c:pt>
                <c:pt idx="4">
                  <c:v>27</c:v>
                </c:pt>
                <c:pt idx="5">
                  <c:v>26</c:v>
                </c:pt>
                <c:pt idx="6">
                  <c:v>29</c:v>
                </c:pt>
                <c:pt idx="7">
                  <c:v>27</c:v>
                </c:pt>
                <c:pt idx="8">
                  <c:v>29</c:v>
                </c:pt>
                <c:pt idx="9">
                  <c:v>27</c:v>
                </c:pt>
                <c:pt idx="10">
                  <c:v>29</c:v>
                </c:pt>
                <c:pt idx="11">
                  <c:v>27.2</c:v>
                </c:pt>
                <c:pt idx="12">
                  <c:v>29</c:v>
                </c:pt>
                <c:pt idx="13">
                  <c:v>29</c:v>
                </c:pt>
                <c:pt idx="14">
                  <c:v>27.2</c:v>
                </c:pt>
                <c:pt idx="15">
                  <c:v>27.5</c:v>
                </c:pt>
                <c:pt idx="16">
                  <c:v>25</c:v>
                </c:pt>
                <c:pt idx="17">
                  <c:v>25</c:v>
                </c:pt>
                <c:pt idx="18">
                  <c:v>28</c:v>
                </c:pt>
                <c:pt idx="19">
                  <c:v>31.5</c:v>
                </c:pt>
                <c:pt idx="20">
                  <c:v>30</c:v>
                </c:pt>
                <c:pt idx="21">
                  <c:v>28</c:v>
                </c:pt>
                <c:pt idx="22">
                  <c:v>29</c:v>
                </c:pt>
                <c:pt idx="23">
                  <c:v>25.5</c:v>
                </c:pt>
                <c:pt idx="24">
                  <c:v>26.7</c:v>
                </c:pt>
                <c:pt idx="25">
                  <c:v>29</c:v>
                </c:pt>
                <c:pt idx="26">
                  <c:v>28</c:v>
                </c:pt>
                <c:pt idx="27">
                  <c:v>27</c:v>
                </c:pt>
                <c:pt idx="28">
                  <c:v>29</c:v>
                </c:pt>
                <c:pt idx="29">
                  <c:v>28</c:v>
                </c:pt>
                <c:pt idx="30">
                  <c:v>26</c:v>
                </c:pt>
                <c:pt idx="31">
                  <c:v>30</c:v>
                </c:pt>
                <c:pt idx="32">
                  <c:v>27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057-7B48-A552-3188ED26ED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60762256"/>
        <c:axId val="760762816"/>
      </c:scatterChart>
      <c:valAx>
        <c:axId val="760762256"/>
        <c:scaling>
          <c:orientation val="minMax"/>
          <c:min val="6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0762816"/>
        <c:crosses val="autoZero"/>
        <c:crossBetween val="midCat"/>
      </c:valAx>
      <c:valAx>
        <c:axId val="760762816"/>
        <c:scaling>
          <c:orientation val="minMax"/>
          <c:min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0762256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Attention Span vs IQ score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'2.5.5 (3)'!$B$1</c:f>
              <c:strCache>
                <c:ptCount val="1"/>
                <c:pt idx="0">
                  <c:v>AttentionSpan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trendline>
            <c:spPr>
              <a:ln w="38100" cap="rnd">
                <a:solidFill>
                  <a:schemeClr val="tx1"/>
                </a:solidFill>
                <a:prstDash val="sysDot"/>
              </a:ln>
              <a:effectLst/>
            </c:spPr>
            <c:trendlineType val="poly"/>
            <c:order val="2"/>
            <c:dispRSqr val="0"/>
            <c:dispEq val="0"/>
          </c:trendline>
          <c:xVal>
            <c:numRef>
              <c:f>'2.5.5 (3)'!$A$2:$A$19</c:f>
              <c:numCache>
                <c:formatCode>General</c:formatCode>
                <c:ptCount val="18"/>
                <c:pt idx="0">
                  <c:v>82</c:v>
                </c:pt>
                <c:pt idx="1">
                  <c:v>88</c:v>
                </c:pt>
                <c:pt idx="2">
                  <c:v>86</c:v>
                </c:pt>
                <c:pt idx="3">
                  <c:v>94</c:v>
                </c:pt>
                <c:pt idx="4">
                  <c:v>90</c:v>
                </c:pt>
                <c:pt idx="5">
                  <c:v>99</c:v>
                </c:pt>
                <c:pt idx="6">
                  <c:v>105</c:v>
                </c:pt>
                <c:pt idx="7">
                  <c:v>108</c:v>
                </c:pt>
                <c:pt idx="8">
                  <c:v>112</c:v>
                </c:pt>
                <c:pt idx="9">
                  <c:v>116</c:v>
                </c:pt>
                <c:pt idx="10">
                  <c:v>122</c:v>
                </c:pt>
                <c:pt idx="11">
                  <c:v>110</c:v>
                </c:pt>
                <c:pt idx="12">
                  <c:v>118</c:v>
                </c:pt>
                <c:pt idx="13">
                  <c:v>128</c:v>
                </c:pt>
                <c:pt idx="14">
                  <c:v>128</c:v>
                </c:pt>
                <c:pt idx="15">
                  <c:v>130</c:v>
                </c:pt>
                <c:pt idx="16">
                  <c:v>140</c:v>
                </c:pt>
                <c:pt idx="17">
                  <c:v>142</c:v>
                </c:pt>
              </c:numCache>
            </c:numRef>
          </c:xVal>
          <c:yVal>
            <c:numRef>
              <c:f>'2.5.5 (3)'!$B$2:$B$19</c:f>
              <c:numCache>
                <c:formatCode>General</c:formatCode>
                <c:ptCount val="18"/>
                <c:pt idx="0">
                  <c:v>2</c:v>
                </c:pt>
                <c:pt idx="1">
                  <c:v>3</c:v>
                </c:pt>
                <c:pt idx="2">
                  <c:v>4.4000000000000004</c:v>
                </c:pt>
                <c:pt idx="3">
                  <c:v>5.2</c:v>
                </c:pt>
                <c:pt idx="4">
                  <c:v>4.9000000000000004</c:v>
                </c:pt>
                <c:pt idx="5">
                  <c:v>6.1</c:v>
                </c:pt>
                <c:pt idx="6">
                  <c:v>6.3</c:v>
                </c:pt>
                <c:pt idx="7">
                  <c:v>5.4</c:v>
                </c:pt>
                <c:pt idx="8">
                  <c:v>6.6</c:v>
                </c:pt>
                <c:pt idx="9">
                  <c:v>7</c:v>
                </c:pt>
                <c:pt idx="10">
                  <c:v>6.5</c:v>
                </c:pt>
                <c:pt idx="11">
                  <c:v>7.2</c:v>
                </c:pt>
                <c:pt idx="12">
                  <c:v>5.5</c:v>
                </c:pt>
                <c:pt idx="13">
                  <c:v>3.6</c:v>
                </c:pt>
                <c:pt idx="14">
                  <c:v>5.4</c:v>
                </c:pt>
                <c:pt idx="15">
                  <c:v>3.8</c:v>
                </c:pt>
                <c:pt idx="16">
                  <c:v>2.7</c:v>
                </c:pt>
                <c:pt idx="17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DD7-4810-8831-3F3BAF6D5B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0864912"/>
        <c:axId val="160865472"/>
      </c:scatterChart>
      <c:valAx>
        <c:axId val="160864912"/>
        <c:scaling>
          <c:orientation val="minMax"/>
          <c:min val="8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865472"/>
        <c:crosses val="autoZero"/>
        <c:crossBetween val="midCat"/>
      </c:valAx>
      <c:valAx>
        <c:axId val="160865472"/>
        <c:scaling>
          <c:orientation val="minMax"/>
          <c:min val="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8649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5">
        <a:lumMod val="60000"/>
        <a:lumOff val="40000"/>
      </a:schemeClr>
    </a:solidFill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Attention Span vs IQ score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'2.5.5 (3)'!$B$1</c:f>
              <c:strCache>
                <c:ptCount val="1"/>
                <c:pt idx="0">
                  <c:v>AttentionSpan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trendline>
            <c:spPr>
              <a:ln w="38100" cap="rnd">
                <a:solidFill>
                  <a:schemeClr val="tx1"/>
                </a:solidFill>
                <a:prstDash val="sysDot"/>
              </a:ln>
              <a:effectLst/>
            </c:spPr>
            <c:trendlineType val="poly"/>
            <c:order val="2"/>
            <c:dispRSqr val="0"/>
            <c:dispEq val="0"/>
          </c:trendline>
          <c:xVal>
            <c:numRef>
              <c:f>'2.5.5 (3)'!$A$2:$A$19</c:f>
              <c:numCache>
                <c:formatCode>General</c:formatCode>
                <c:ptCount val="18"/>
                <c:pt idx="0">
                  <c:v>82</c:v>
                </c:pt>
                <c:pt idx="1">
                  <c:v>88</c:v>
                </c:pt>
                <c:pt idx="2">
                  <c:v>86</c:v>
                </c:pt>
                <c:pt idx="3">
                  <c:v>94</c:v>
                </c:pt>
                <c:pt idx="4">
                  <c:v>90</c:v>
                </c:pt>
                <c:pt idx="5">
                  <c:v>99</c:v>
                </c:pt>
                <c:pt idx="6">
                  <c:v>105</c:v>
                </c:pt>
                <c:pt idx="7">
                  <c:v>108</c:v>
                </c:pt>
                <c:pt idx="8">
                  <c:v>112</c:v>
                </c:pt>
                <c:pt idx="9">
                  <c:v>116</c:v>
                </c:pt>
                <c:pt idx="10">
                  <c:v>122</c:v>
                </c:pt>
                <c:pt idx="11">
                  <c:v>110</c:v>
                </c:pt>
                <c:pt idx="12">
                  <c:v>118</c:v>
                </c:pt>
                <c:pt idx="13">
                  <c:v>128</c:v>
                </c:pt>
                <c:pt idx="14">
                  <c:v>128</c:v>
                </c:pt>
                <c:pt idx="15">
                  <c:v>130</c:v>
                </c:pt>
                <c:pt idx="16">
                  <c:v>140</c:v>
                </c:pt>
                <c:pt idx="17">
                  <c:v>142</c:v>
                </c:pt>
              </c:numCache>
            </c:numRef>
          </c:xVal>
          <c:yVal>
            <c:numRef>
              <c:f>'2.5.5 (3)'!$B$2:$B$19</c:f>
              <c:numCache>
                <c:formatCode>General</c:formatCode>
                <c:ptCount val="18"/>
                <c:pt idx="0">
                  <c:v>2</c:v>
                </c:pt>
                <c:pt idx="1">
                  <c:v>3</c:v>
                </c:pt>
                <c:pt idx="2">
                  <c:v>4.4000000000000004</c:v>
                </c:pt>
                <c:pt idx="3">
                  <c:v>5.2</c:v>
                </c:pt>
                <c:pt idx="4">
                  <c:v>4.9000000000000004</c:v>
                </c:pt>
                <c:pt idx="5">
                  <c:v>6.1</c:v>
                </c:pt>
                <c:pt idx="6">
                  <c:v>6.3</c:v>
                </c:pt>
                <c:pt idx="7">
                  <c:v>5.4</c:v>
                </c:pt>
                <c:pt idx="8">
                  <c:v>6.6</c:v>
                </c:pt>
                <c:pt idx="9">
                  <c:v>7</c:v>
                </c:pt>
                <c:pt idx="10">
                  <c:v>6.5</c:v>
                </c:pt>
                <c:pt idx="11">
                  <c:v>7.2</c:v>
                </c:pt>
                <c:pt idx="12">
                  <c:v>5.5</c:v>
                </c:pt>
                <c:pt idx="13">
                  <c:v>3.6</c:v>
                </c:pt>
                <c:pt idx="14">
                  <c:v>5.4</c:v>
                </c:pt>
                <c:pt idx="15">
                  <c:v>3.8</c:v>
                </c:pt>
                <c:pt idx="16">
                  <c:v>2.7</c:v>
                </c:pt>
                <c:pt idx="17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51D-47F6-A86F-61D46AD18B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0864912"/>
        <c:axId val="160865472"/>
      </c:scatterChart>
      <c:valAx>
        <c:axId val="160864912"/>
        <c:scaling>
          <c:orientation val="minMax"/>
          <c:min val="8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865472"/>
        <c:crosses val="autoZero"/>
        <c:crossBetween val="midCat"/>
      </c:valAx>
      <c:valAx>
        <c:axId val="160865472"/>
        <c:scaling>
          <c:orientation val="minMax"/>
          <c:min val="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8649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5">
        <a:lumMod val="60000"/>
        <a:lumOff val="40000"/>
      </a:schemeClr>
    </a:solidFill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Foot size (cm) vs height (inches),</a:t>
            </a:r>
            <a:r>
              <a:rPr lang="en-US" baseline="0" dirty="0"/>
              <a:t> </a:t>
            </a:r>
            <a:r>
              <a:rPr lang="en-US" dirty="0"/>
              <a:t>college-age males</a:t>
            </a:r>
          </a:p>
        </c:rich>
      </c:tx>
      <c:layout>
        <c:manualLayout>
          <c:xMode val="edge"/>
          <c:yMode val="edge"/>
          <c:x val="0.15801216817226468"/>
          <c:y val="2.98885489212024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xVal>
            <c:numRef>
              <c:f>Sheet2!$A$2:$A$34</c:f>
              <c:numCache>
                <c:formatCode>General</c:formatCode>
                <c:ptCount val="33"/>
                <c:pt idx="0">
                  <c:v>66.5</c:v>
                </c:pt>
                <c:pt idx="1">
                  <c:v>73.5</c:v>
                </c:pt>
                <c:pt idx="2">
                  <c:v>70</c:v>
                </c:pt>
                <c:pt idx="3">
                  <c:v>71</c:v>
                </c:pt>
                <c:pt idx="4">
                  <c:v>73</c:v>
                </c:pt>
                <c:pt idx="5">
                  <c:v>71</c:v>
                </c:pt>
                <c:pt idx="6">
                  <c:v>71</c:v>
                </c:pt>
                <c:pt idx="7">
                  <c:v>69.5</c:v>
                </c:pt>
                <c:pt idx="8">
                  <c:v>73</c:v>
                </c:pt>
                <c:pt idx="9">
                  <c:v>71</c:v>
                </c:pt>
                <c:pt idx="10">
                  <c:v>69</c:v>
                </c:pt>
                <c:pt idx="11">
                  <c:v>69</c:v>
                </c:pt>
                <c:pt idx="12">
                  <c:v>73</c:v>
                </c:pt>
                <c:pt idx="13">
                  <c:v>75</c:v>
                </c:pt>
                <c:pt idx="14">
                  <c:v>73</c:v>
                </c:pt>
                <c:pt idx="15">
                  <c:v>72</c:v>
                </c:pt>
                <c:pt idx="16">
                  <c:v>69</c:v>
                </c:pt>
                <c:pt idx="17">
                  <c:v>68</c:v>
                </c:pt>
                <c:pt idx="18">
                  <c:v>72.5</c:v>
                </c:pt>
                <c:pt idx="19">
                  <c:v>78</c:v>
                </c:pt>
                <c:pt idx="20">
                  <c:v>79</c:v>
                </c:pt>
                <c:pt idx="21">
                  <c:v>71</c:v>
                </c:pt>
                <c:pt idx="22">
                  <c:v>74</c:v>
                </c:pt>
                <c:pt idx="23">
                  <c:v>66</c:v>
                </c:pt>
                <c:pt idx="24">
                  <c:v>71</c:v>
                </c:pt>
                <c:pt idx="25">
                  <c:v>71</c:v>
                </c:pt>
                <c:pt idx="26">
                  <c:v>71</c:v>
                </c:pt>
                <c:pt idx="27">
                  <c:v>84</c:v>
                </c:pt>
                <c:pt idx="28">
                  <c:v>77</c:v>
                </c:pt>
                <c:pt idx="29">
                  <c:v>72</c:v>
                </c:pt>
                <c:pt idx="30">
                  <c:v>70</c:v>
                </c:pt>
                <c:pt idx="31">
                  <c:v>76</c:v>
                </c:pt>
                <c:pt idx="32">
                  <c:v>68</c:v>
                </c:pt>
              </c:numCache>
            </c:numRef>
          </c:xVal>
          <c:yVal>
            <c:numRef>
              <c:f>Sheet2!$B$2:$B$34</c:f>
              <c:numCache>
                <c:formatCode>General</c:formatCode>
                <c:ptCount val="33"/>
                <c:pt idx="0">
                  <c:v>27</c:v>
                </c:pt>
                <c:pt idx="1">
                  <c:v>29</c:v>
                </c:pt>
                <c:pt idx="2">
                  <c:v>25.5</c:v>
                </c:pt>
                <c:pt idx="3">
                  <c:v>27.9</c:v>
                </c:pt>
                <c:pt idx="4">
                  <c:v>27</c:v>
                </c:pt>
                <c:pt idx="5">
                  <c:v>26</c:v>
                </c:pt>
                <c:pt idx="6">
                  <c:v>29</c:v>
                </c:pt>
                <c:pt idx="7">
                  <c:v>27</c:v>
                </c:pt>
                <c:pt idx="8">
                  <c:v>29</c:v>
                </c:pt>
                <c:pt idx="9">
                  <c:v>27</c:v>
                </c:pt>
                <c:pt idx="10">
                  <c:v>29</c:v>
                </c:pt>
                <c:pt idx="11">
                  <c:v>27.2</c:v>
                </c:pt>
                <c:pt idx="12">
                  <c:v>29</c:v>
                </c:pt>
                <c:pt idx="13">
                  <c:v>29</c:v>
                </c:pt>
                <c:pt idx="14">
                  <c:v>27.2</c:v>
                </c:pt>
                <c:pt idx="15">
                  <c:v>27.5</c:v>
                </c:pt>
                <c:pt idx="16">
                  <c:v>25</c:v>
                </c:pt>
                <c:pt idx="17">
                  <c:v>25</c:v>
                </c:pt>
                <c:pt idx="18">
                  <c:v>28</c:v>
                </c:pt>
                <c:pt idx="19">
                  <c:v>31.5</c:v>
                </c:pt>
                <c:pt idx="20">
                  <c:v>30</c:v>
                </c:pt>
                <c:pt idx="21">
                  <c:v>28</c:v>
                </c:pt>
                <c:pt idx="22">
                  <c:v>29</c:v>
                </c:pt>
                <c:pt idx="23">
                  <c:v>25.5</c:v>
                </c:pt>
                <c:pt idx="24">
                  <c:v>26.7</c:v>
                </c:pt>
                <c:pt idx="25">
                  <c:v>29</c:v>
                </c:pt>
                <c:pt idx="26">
                  <c:v>28</c:v>
                </c:pt>
                <c:pt idx="27">
                  <c:v>27</c:v>
                </c:pt>
                <c:pt idx="28">
                  <c:v>29</c:v>
                </c:pt>
                <c:pt idx="29">
                  <c:v>28</c:v>
                </c:pt>
                <c:pt idx="30">
                  <c:v>26</c:v>
                </c:pt>
                <c:pt idx="31">
                  <c:v>30</c:v>
                </c:pt>
                <c:pt idx="32">
                  <c:v>27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F9C-41EC-9167-184D14E2CC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8964112"/>
        <c:axId val="158964672"/>
      </c:scatterChart>
      <c:valAx>
        <c:axId val="158964112"/>
        <c:scaling>
          <c:orientation val="minMax"/>
          <c:min val="6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964672"/>
        <c:crosses val="autoZero"/>
        <c:crossBetween val="midCat"/>
      </c:valAx>
      <c:valAx>
        <c:axId val="158964672"/>
        <c:scaling>
          <c:orientation val="minMax"/>
          <c:min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9641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height (inches) vs foot length (cm), outlier</a:t>
            </a:r>
            <a:r>
              <a:rPr lang="en-US" sz="1800" baseline="0" dirty="0"/>
              <a:t> removed</a:t>
            </a:r>
            <a:endParaRPr lang="en-US" sz="1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'height vs ft lgth no outlier'!$B$1</c:f>
              <c:strCache>
                <c:ptCount val="1"/>
                <c:pt idx="0">
                  <c:v>foot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'height vs ft lgth no outlier'!$A$2:$A$34</c:f>
              <c:numCache>
                <c:formatCode>General</c:formatCode>
                <c:ptCount val="33"/>
                <c:pt idx="0">
                  <c:v>66.5</c:v>
                </c:pt>
                <c:pt idx="1">
                  <c:v>73.5</c:v>
                </c:pt>
                <c:pt idx="2">
                  <c:v>70</c:v>
                </c:pt>
                <c:pt idx="3">
                  <c:v>71</c:v>
                </c:pt>
                <c:pt idx="4">
                  <c:v>73</c:v>
                </c:pt>
                <c:pt idx="5">
                  <c:v>71</c:v>
                </c:pt>
                <c:pt idx="6">
                  <c:v>71</c:v>
                </c:pt>
                <c:pt idx="7">
                  <c:v>69.5</c:v>
                </c:pt>
                <c:pt idx="8">
                  <c:v>73</c:v>
                </c:pt>
                <c:pt idx="9">
                  <c:v>71</c:v>
                </c:pt>
                <c:pt idx="10">
                  <c:v>69</c:v>
                </c:pt>
                <c:pt idx="11">
                  <c:v>69</c:v>
                </c:pt>
                <c:pt idx="12">
                  <c:v>73</c:v>
                </c:pt>
                <c:pt idx="13">
                  <c:v>75</c:v>
                </c:pt>
                <c:pt idx="14">
                  <c:v>73</c:v>
                </c:pt>
                <c:pt idx="15">
                  <c:v>72</c:v>
                </c:pt>
                <c:pt idx="16">
                  <c:v>69</c:v>
                </c:pt>
                <c:pt idx="17">
                  <c:v>68</c:v>
                </c:pt>
                <c:pt idx="18">
                  <c:v>72.5</c:v>
                </c:pt>
                <c:pt idx="19">
                  <c:v>78</c:v>
                </c:pt>
                <c:pt idx="20">
                  <c:v>79</c:v>
                </c:pt>
                <c:pt idx="21">
                  <c:v>71</c:v>
                </c:pt>
                <c:pt idx="22">
                  <c:v>74</c:v>
                </c:pt>
                <c:pt idx="23">
                  <c:v>66</c:v>
                </c:pt>
                <c:pt idx="24">
                  <c:v>71</c:v>
                </c:pt>
                <c:pt idx="25">
                  <c:v>71</c:v>
                </c:pt>
                <c:pt idx="26">
                  <c:v>71</c:v>
                </c:pt>
                <c:pt idx="27">
                  <c:v>77</c:v>
                </c:pt>
                <c:pt idx="28">
                  <c:v>72</c:v>
                </c:pt>
                <c:pt idx="29">
                  <c:v>70</c:v>
                </c:pt>
                <c:pt idx="30">
                  <c:v>76</c:v>
                </c:pt>
                <c:pt idx="31">
                  <c:v>68</c:v>
                </c:pt>
              </c:numCache>
            </c:numRef>
          </c:xVal>
          <c:yVal>
            <c:numRef>
              <c:f>'height vs ft lgth no outlier'!$B$2:$B$34</c:f>
              <c:numCache>
                <c:formatCode>General</c:formatCode>
                <c:ptCount val="33"/>
                <c:pt idx="0">
                  <c:v>27</c:v>
                </c:pt>
                <c:pt idx="1">
                  <c:v>29</c:v>
                </c:pt>
                <c:pt idx="2">
                  <c:v>25.5</c:v>
                </c:pt>
                <c:pt idx="3">
                  <c:v>27.9</c:v>
                </c:pt>
                <c:pt idx="4">
                  <c:v>27</c:v>
                </c:pt>
                <c:pt idx="5">
                  <c:v>26</c:v>
                </c:pt>
                <c:pt idx="6">
                  <c:v>29</c:v>
                </c:pt>
                <c:pt idx="7">
                  <c:v>27</c:v>
                </c:pt>
                <c:pt idx="8">
                  <c:v>29</c:v>
                </c:pt>
                <c:pt idx="9">
                  <c:v>27</c:v>
                </c:pt>
                <c:pt idx="10">
                  <c:v>29</c:v>
                </c:pt>
                <c:pt idx="11">
                  <c:v>27.2</c:v>
                </c:pt>
                <c:pt idx="12">
                  <c:v>29</c:v>
                </c:pt>
                <c:pt idx="13">
                  <c:v>29</c:v>
                </c:pt>
                <c:pt idx="14">
                  <c:v>27.2</c:v>
                </c:pt>
                <c:pt idx="15">
                  <c:v>27.5</c:v>
                </c:pt>
                <c:pt idx="16">
                  <c:v>25</c:v>
                </c:pt>
                <c:pt idx="17">
                  <c:v>25</c:v>
                </c:pt>
                <c:pt idx="18">
                  <c:v>28</c:v>
                </c:pt>
                <c:pt idx="19">
                  <c:v>31.5</c:v>
                </c:pt>
                <c:pt idx="20">
                  <c:v>30</c:v>
                </c:pt>
                <c:pt idx="21">
                  <c:v>28</c:v>
                </c:pt>
                <c:pt idx="22">
                  <c:v>29</c:v>
                </c:pt>
                <c:pt idx="23">
                  <c:v>25.5</c:v>
                </c:pt>
                <c:pt idx="24">
                  <c:v>26.7</c:v>
                </c:pt>
                <c:pt idx="25">
                  <c:v>29</c:v>
                </c:pt>
                <c:pt idx="26">
                  <c:v>28</c:v>
                </c:pt>
                <c:pt idx="27">
                  <c:v>29</c:v>
                </c:pt>
                <c:pt idx="28">
                  <c:v>28</c:v>
                </c:pt>
                <c:pt idx="29">
                  <c:v>26</c:v>
                </c:pt>
                <c:pt idx="30">
                  <c:v>30</c:v>
                </c:pt>
                <c:pt idx="31">
                  <c:v>27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698-3E45-8DE3-AB47F19619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60762256"/>
        <c:axId val="760762816"/>
      </c:scatterChart>
      <c:valAx>
        <c:axId val="760762256"/>
        <c:scaling>
          <c:orientation val="minMax"/>
          <c:max val="85"/>
          <c:min val="6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0762816"/>
        <c:crosses val="autoZero"/>
        <c:crossBetween val="midCat"/>
      </c:valAx>
      <c:valAx>
        <c:axId val="760762816"/>
        <c:scaling>
          <c:orientation val="minMax"/>
          <c:min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07622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GPA vs weekly study time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'2.5.7'!$B$1</c:f>
              <c:strCache>
                <c:ptCount val="1"/>
                <c:pt idx="0">
                  <c:v>GPA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'2.5.7'!$A$2:$A$11</c:f>
              <c:numCache>
                <c:formatCode>General</c:formatCode>
                <c:ptCount val="10"/>
                <c:pt idx="0">
                  <c:v>6</c:v>
                </c:pt>
                <c:pt idx="1">
                  <c:v>14</c:v>
                </c:pt>
                <c:pt idx="2">
                  <c:v>3</c:v>
                </c:pt>
                <c:pt idx="3">
                  <c:v>22</c:v>
                </c:pt>
                <c:pt idx="4">
                  <c:v>9</c:v>
                </c:pt>
                <c:pt idx="5">
                  <c:v>11</c:v>
                </c:pt>
                <c:pt idx="6">
                  <c:v>12</c:v>
                </c:pt>
                <c:pt idx="7">
                  <c:v>5</c:v>
                </c:pt>
                <c:pt idx="8">
                  <c:v>24</c:v>
                </c:pt>
                <c:pt idx="9">
                  <c:v>15</c:v>
                </c:pt>
              </c:numCache>
            </c:numRef>
          </c:xVal>
          <c:yVal>
            <c:numRef>
              <c:f>'2.5.7'!$B$2:$B$11</c:f>
              <c:numCache>
                <c:formatCode>General</c:formatCode>
                <c:ptCount val="10"/>
                <c:pt idx="0">
                  <c:v>2.8</c:v>
                </c:pt>
                <c:pt idx="1">
                  <c:v>3.2</c:v>
                </c:pt>
                <c:pt idx="2">
                  <c:v>3.1</c:v>
                </c:pt>
                <c:pt idx="3">
                  <c:v>3.6</c:v>
                </c:pt>
                <c:pt idx="4">
                  <c:v>3</c:v>
                </c:pt>
                <c:pt idx="5">
                  <c:v>3.3</c:v>
                </c:pt>
                <c:pt idx="6">
                  <c:v>3.4</c:v>
                </c:pt>
                <c:pt idx="7">
                  <c:v>2.7</c:v>
                </c:pt>
                <c:pt idx="8">
                  <c:v>3.8</c:v>
                </c:pt>
                <c:pt idx="9">
                  <c:v>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938-46F2-ADAB-6D844FD577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0382080"/>
        <c:axId val="160382640"/>
      </c:scatterChart>
      <c:valAx>
        <c:axId val="160382080"/>
        <c:scaling>
          <c:orientation val="minMax"/>
          <c:max val="25"/>
        </c:scaling>
        <c:delete val="0"/>
        <c:axPos val="b"/>
        <c:numFmt formatCode="General" sourceLinked="1"/>
        <c:majorTickMark val="out"/>
        <c:minorTickMark val="none"/>
        <c:tickLblPos val="nextTo"/>
        <c:crossAx val="160382640"/>
        <c:crosses val="autoZero"/>
        <c:crossBetween val="midCat"/>
      </c:valAx>
      <c:valAx>
        <c:axId val="160382640"/>
        <c:scaling>
          <c:orientation val="minMax"/>
          <c:min val="2.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038208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sentence vs Time-served (both in months)</a:t>
            </a:r>
          </a:p>
        </c:rich>
      </c:tx>
      <c:layout>
        <c:manualLayout>
          <c:xMode val="edge"/>
          <c:yMode val="edge"/>
          <c:x val="2.055555555555557E-2"/>
          <c:y val="3.24074074074074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'3.7.4'!$B$1</c:f>
              <c:strCache>
                <c:ptCount val="1"/>
                <c:pt idx="0">
                  <c:v>Time-served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trendline>
            <c:spPr>
              <a:ln w="38100" cap="rnd">
                <a:solidFill>
                  <a:schemeClr val="tx1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'3.7.4'!$A$2:$A$11</c:f>
              <c:numCache>
                <c:formatCode>General</c:formatCode>
                <c:ptCount val="10"/>
                <c:pt idx="0">
                  <c:v>44</c:v>
                </c:pt>
                <c:pt idx="1">
                  <c:v>30</c:v>
                </c:pt>
                <c:pt idx="2">
                  <c:v>52</c:v>
                </c:pt>
                <c:pt idx="3">
                  <c:v>240</c:v>
                </c:pt>
                <c:pt idx="4">
                  <c:v>18</c:v>
                </c:pt>
                <c:pt idx="5">
                  <c:v>60</c:v>
                </c:pt>
                <c:pt idx="6">
                  <c:v>120</c:v>
                </c:pt>
                <c:pt idx="7">
                  <c:v>24</c:v>
                </c:pt>
                <c:pt idx="8">
                  <c:v>60</c:v>
                </c:pt>
                <c:pt idx="9">
                  <c:v>96</c:v>
                </c:pt>
              </c:numCache>
            </c:numRef>
          </c:xVal>
          <c:yVal>
            <c:numRef>
              <c:f>'3.7.4'!$B$2:$B$11</c:f>
              <c:numCache>
                <c:formatCode>General</c:formatCode>
                <c:ptCount val="10"/>
                <c:pt idx="0">
                  <c:v>24</c:v>
                </c:pt>
                <c:pt idx="1">
                  <c:v>12</c:v>
                </c:pt>
                <c:pt idx="2">
                  <c:v>26</c:v>
                </c:pt>
                <c:pt idx="3">
                  <c:v>96</c:v>
                </c:pt>
                <c:pt idx="4">
                  <c:v>12</c:v>
                </c:pt>
                <c:pt idx="5">
                  <c:v>28</c:v>
                </c:pt>
                <c:pt idx="6">
                  <c:v>52</c:v>
                </c:pt>
                <c:pt idx="7">
                  <c:v>14</c:v>
                </c:pt>
                <c:pt idx="8">
                  <c:v>35</c:v>
                </c:pt>
                <c:pt idx="9">
                  <c:v>49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B03-4599-87AF-AD9EE1B5C6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0867712"/>
        <c:axId val="160868272"/>
      </c:scatterChart>
      <c:valAx>
        <c:axId val="160867712"/>
        <c:scaling>
          <c:orientation val="minMax"/>
          <c:max val="2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868272"/>
        <c:crosses val="autoZero"/>
        <c:crossBetween val="midCat"/>
      </c:valAx>
      <c:valAx>
        <c:axId val="160868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8677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sentence</a:t>
            </a:r>
            <a:r>
              <a:rPr lang="en-US" baseline="0"/>
              <a:t> vs </a:t>
            </a:r>
            <a:r>
              <a:rPr lang="en-US"/>
              <a:t>Time-served (both in years)</a:t>
            </a:r>
          </a:p>
        </c:rich>
      </c:tx>
      <c:layout>
        <c:manualLayout>
          <c:xMode val="edge"/>
          <c:yMode val="edge"/>
          <c:x val="2.055555555555557E-2"/>
          <c:y val="3.24074074074074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'[3]3.7.4'!$B$1</c:f>
              <c:strCache>
                <c:ptCount val="1"/>
                <c:pt idx="0">
                  <c:v>Time-served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-0.29063836782821156"/>
                  <c:y val="-1.9532443203944636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baseline="0"/>
                      <a:t>y = 0.3846x + 6.1854</a:t>
                    </a:r>
                    <a:br>
                      <a:rPr lang="en-US" sz="1600" baseline="0"/>
                    </a:br>
                    <a:r>
                      <a:rPr lang="en-US" sz="1600" baseline="0"/>
                      <a:t>R² = 0.9811</a:t>
                    </a:r>
                    <a:endParaRPr lang="en-US" sz="1600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'[3]3.7.4'!$A$2:$A$11</c:f>
              <c:numCache>
                <c:formatCode>General</c:formatCode>
                <c:ptCount val="10"/>
                <c:pt idx="0">
                  <c:v>44</c:v>
                </c:pt>
                <c:pt idx="1">
                  <c:v>30</c:v>
                </c:pt>
                <c:pt idx="2">
                  <c:v>52</c:v>
                </c:pt>
                <c:pt idx="3">
                  <c:v>240</c:v>
                </c:pt>
                <c:pt idx="4">
                  <c:v>18</c:v>
                </c:pt>
                <c:pt idx="5">
                  <c:v>60</c:v>
                </c:pt>
                <c:pt idx="6">
                  <c:v>120</c:v>
                </c:pt>
                <c:pt idx="7">
                  <c:v>24</c:v>
                </c:pt>
                <c:pt idx="8">
                  <c:v>60</c:v>
                </c:pt>
                <c:pt idx="9">
                  <c:v>96</c:v>
                </c:pt>
              </c:numCache>
            </c:numRef>
          </c:xVal>
          <c:yVal>
            <c:numRef>
              <c:f>'[3]3.7.4'!$B$2:$B$11</c:f>
              <c:numCache>
                <c:formatCode>General</c:formatCode>
                <c:ptCount val="10"/>
                <c:pt idx="0">
                  <c:v>24</c:v>
                </c:pt>
                <c:pt idx="1">
                  <c:v>12</c:v>
                </c:pt>
                <c:pt idx="2">
                  <c:v>26</c:v>
                </c:pt>
                <c:pt idx="3">
                  <c:v>96</c:v>
                </c:pt>
                <c:pt idx="4">
                  <c:v>12</c:v>
                </c:pt>
                <c:pt idx="5">
                  <c:v>28</c:v>
                </c:pt>
                <c:pt idx="6">
                  <c:v>52</c:v>
                </c:pt>
                <c:pt idx="7">
                  <c:v>14</c:v>
                </c:pt>
                <c:pt idx="8">
                  <c:v>35</c:v>
                </c:pt>
                <c:pt idx="9">
                  <c:v>49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6FC-4FBB-850B-BE19B15E4A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5753520"/>
        <c:axId val="755755200"/>
      </c:scatterChart>
      <c:valAx>
        <c:axId val="755753520"/>
        <c:scaling>
          <c:orientation val="minMax"/>
          <c:max val="2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5755200"/>
        <c:crosses val="autoZero"/>
        <c:crossBetween val="midCat"/>
      </c:valAx>
      <c:valAx>
        <c:axId val="755755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575352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Milk vs softdrink consumption, outliers</a:t>
            </a:r>
            <a:r>
              <a:rPr lang="en-US" baseline="0"/>
              <a:t> </a:t>
            </a:r>
            <a:endParaRPr lang="en-US"/>
          </a:p>
          <a:p>
            <a:pPr>
              <a:defRPr/>
            </a:pPr>
            <a:r>
              <a:rPr lang="en-US"/>
              <a:t>removed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63500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-0.42864253197778962"/>
                  <c:y val="-0.27562619018789836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'3.7.8'!$A$5:$A$12</c:f>
              <c:numCache>
                <c:formatCode>General</c:formatCode>
                <c:ptCount val="8"/>
                <c:pt idx="0">
                  <c:v>100</c:v>
                </c:pt>
                <c:pt idx="1">
                  <c:v>81</c:v>
                </c:pt>
                <c:pt idx="2">
                  <c:v>37</c:v>
                </c:pt>
                <c:pt idx="3">
                  <c:v>97</c:v>
                </c:pt>
                <c:pt idx="4">
                  <c:v>96</c:v>
                </c:pt>
                <c:pt idx="5">
                  <c:v>84</c:v>
                </c:pt>
                <c:pt idx="6">
                  <c:v>72</c:v>
                </c:pt>
                <c:pt idx="7">
                  <c:v>50</c:v>
                </c:pt>
              </c:numCache>
            </c:numRef>
          </c:xVal>
          <c:yVal>
            <c:numRef>
              <c:f>'3.7.8'!$B$5:$B$12</c:f>
              <c:numCache>
                <c:formatCode>General</c:formatCode>
                <c:ptCount val="8"/>
                <c:pt idx="0">
                  <c:v>233</c:v>
                </c:pt>
                <c:pt idx="1">
                  <c:v>308</c:v>
                </c:pt>
                <c:pt idx="2">
                  <c:v>256</c:v>
                </c:pt>
                <c:pt idx="3">
                  <c:v>230</c:v>
                </c:pt>
                <c:pt idx="4">
                  <c:v>329</c:v>
                </c:pt>
                <c:pt idx="5">
                  <c:v>210</c:v>
                </c:pt>
                <c:pt idx="6">
                  <c:v>314</c:v>
                </c:pt>
                <c:pt idx="7">
                  <c:v>239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DA44-43B5-BAE9-FBA722271A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8839760"/>
        <c:axId val="258840320"/>
      </c:scatterChart>
      <c:valAx>
        <c:axId val="258839760"/>
        <c:scaling>
          <c:orientation val="minMax"/>
          <c:min val="3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8840320"/>
        <c:crosses val="autoZero"/>
        <c:crossBetween val="midCat"/>
      </c:valAx>
      <c:valAx>
        <c:axId val="258840320"/>
        <c:scaling>
          <c:orientation val="minMax"/>
          <c:min val="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883976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en-US" b="0" dirty="0"/>
              <a:t>IQ score vs attention span in minutes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'2.5.5'!$B$1</c:f>
              <c:strCache>
                <c:ptCount val="1"/>
                <c:pt idx="0">
                  <c:v>IQscore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'2.5.5'!$A$2:$A$19</c:f>
              <c:numCache>
                <c:formatCode>General</c:formatCode>
                <c:ptCount val="18"/>
                <c:pt idx="0">
                  <c:v>2</c:v>
                </c:pt>
                <c:pt idx="1">
                  <c:v>3</c:v>
                </c:pt>
                <c:pt idx="2">
                  <c:v>4.4000000000000004</c:v>
                </c:pt>
                <c:pt idx="3">
                  <c:v>5.2</c:v>
                </c:pt>
                <c:pt idx="4">
                  <c:v>4.9000000000000004</c:v>
                </c:pt>
                <c:pt idx="5">
                  <c:v>6.1</c:v>
                </c:pt>
                <c:pt idx="6">
                  <c:v>6.3</c:v>
                </c:pt>
                <c:pt idx="7">
                  <c:v>5.4</c:v>
                </c:pt>
                <c:pt idx="8">
                  <c:v>6.6</c:v>
                </c:pt>
                <c:pt idx="9">
                  <c:v>7</c:v>
                </c:pt>
                <c:pt idx="10">
                  <c:v>6.5</c:v>
                </c:pt>
                <c:pt idx="11">
                  <c:v>7.2</c:v>
                </c:pt>
                <c:pt idx="12">
                  <c:v>5.5</c:v>
                </c:pt>
                <c:pt idx="13">
                  <c:v>3.6</c:v>
                </c:pt>
                <c:pt idx="14">
                  <c:v>5.4</c:v>
                </c:pt>
                <c:pt idx="15">
                  <c:v>3.8</c:v>
                </c:pt>
                <c:pt idx="16">
                  <c:v>2.7</c:v>
                </c:pt>
                <c:pt idx="17">
                  <c:v>2.2000000000000002</c:v>
                </c:pt>
              </c:numCache>
            </c:numRef>
          </c:xVal>
          <c:yVal>
            <c:numRef>
              <c:f>'2.5.5'!$B$2:$B$19</c:f>
              <c:numCache>
                <c:formatCode>General</c:formatCode>
                <c:ptCount val="18"/>
                <c:pt idx="0">
                  <c:v>82</c:v>
                </c:pt>
                <c:pt idx="1">
                  <c:v>88</c:v>
                </c:pt>
                <c:pt idx="2">
                  <c:v>86</c:v>
                </c:pt>
                <c:pt idx="3">
                  <c:v>94</c:v>
                </c:pt>
                <c:pt idx="4">
                  <c:v>90</c:v>
                </c:pt>
                <c:pt idx="5">
                  <c:v>99</c:v>
                </c:pt>
                <c:pt idx="6">
                  <c:v>105</c:v>
                </c:pt>
                <c:pt idx="7">
                  <c:v>108</c:v>
                </c:pt>
                <c:pt idx="8">
                  <c:v>112</c:v>
                </c:pt>
                <c:pt idx="9">
                  <c:v>116</c:v>
                </c:pt>
                <c:pt idx="10">
                  <c:v>122</c:v>
                </c:pt>
                <c:pt idx="11">
                  <c:v>110</c:v>
                </c:pt>
                <c:pt idx="12">
                  <c:v>118</c:v>
                </c:pt>
                <c:pt idx="13">
                  <c:v>128</c:v>
                </c:pt>
                <c:pt idx="14">
                  <c:v>128</c:v>
                </c:pt>
                <c:pt idx="15">
                  <c:v>130</c:v>
                </c:pt>
                <c:pt idx="16">
                  <c:v>140</c:v>
                </c:pt>
                <c:pt idx="17">
                  <c:v>142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DDF-4FB2-BBAA-0872205D8C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0739520"/>
        <c:axId val="160740080"/>
      </c:scatterChart>
      <c:valAx>
        <c:axId val="160739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0740080"/>
        <c:crosses val="autoZero"/>
        <c:crossBetween val="midCat"/>
      </c:valAx>
      <c:valAx>
        <c:axId val="160740080"/>
        <c:scaling>
          <c:orientation val="minMax"/>
          <c:min val="8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073952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Attention Span vs IQ score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'2.5.5 (2)'!$B$1</c:f>
              <c:strCache>
                <c:ptCount val="1"/>
                <c:pt idx="0">
                  <c:v>AttentionSpan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xVal>
            <c:numRef>
              <c:f>'2.5.5 (2)'!$A$2:$A$19</c:f>
              <c:numCache>
                <c:formatCode>General</c:formatCode>
                <c:ptCount val="18"/>
                <c:pt idx="0">
                  <c:v>82</c:v>
                </c:pt>
                <c:pt idx="1">
                  <c:v>88</c:v>
                </c:pt>
                <c:pt idx="2">
                  <c:v>86</c:v>
                </c:pt>
                <c:pt idx="3">
                  <c:v>94</c:v>
                </c:pt>
                <c:pt idx="4">
                  <c:v>90</c:v>
                </c:pt>
                <c:pt idx="5">
                  <c:v>99</c:v>
                </c:pt>
                <c:pt idx="6">
                  <c:v>105</c:v>
                </c:pt>
                <c:pt idx="7">
                  <c:v>108</c:v>
                </c:pt>
                <c:pt idx="8">
                  <c:v>112</c:v>
                </c:pt>
                <c:pt idx="9">
                  <c:v>116</c:v>
                </c:pt>
                <c:pt idx="10">
                  <c:v>122</c:v>
                </c:pt>
                <c:pt idx="11">
                  <c:v>110</c:v>
                </c:pt>
                <c:pt idx="12">
                  <c:v>118</c:v>
                </c:pt>
                <c:pt idx="13">
                  <c:v>128</c:v>
                </c:pt>
                <c:pt idx="14">
                  <c:v>128</c:v>
                </c:pt>
                <c:pt idx="15">
                  <c:v>130</c:v>
                </c:pt>
                <c:pt idx="16">
                  <c:v>140</c:v>
                </c:pt>
                <c:pt idx="17">
                  <c:v>142</c:v>
                </c:pt>
              </c:numCache>
            </c:numRef>
          </c:xVal>
          <c:yVal>
            <c:numRef>
              <c:f>'2.5.5 (2)'!$B$2:$B$19</c:f>
              <c:numCache>
                <c:formatCode>General</c:formatCode>
                <c:ptCount val="18"/>
                <c:pt idx="0">
                  <c:v>2</c:v>
                </c:pt>
                <c:pt idx="1">
                  <c:v>3</c:v>
                </c:pt>
                <c:pt idx="2">
                  <c:v>4.4000000000000004</c:v>
                </c:pt>
                <c:pt idx="3">
                  <c:v>5.2</c:v>
                </c:pt>
                <c:pt idx="4">
                  <c:v>4.9000000000000004</c:v>
                </c:pt>
                <c:pt idx="5">
                  <c:v>6.1</c:v>
                </c:pt>
                <c:pt idx="6">
                  <c:v>6.3</c:v>
                </c:pt>
                <c:pt idx="7">
                  <c:v>5.4</c:v>
                </c:pt>
                <c:pt idx="8">
                  <c:v>6.6</c:v>
                </c:pt>
                <c:pt idx="9">
                  <c:v>7</c:v>
                </c:pt>
                <c:pt idx="10">
                  <c:v>6.5</c:v>
                </c:pt>
                <c:pt idx="11">
                  <c:v>7.2</c:v>
                </c:pt>
                <c:pt idx="12">
                  <c:v>5.5</c:v>
                </c:pt>
                <c:pt idx="13">
                  <c:v>3.6</c:v>
                </c:pt>
                <c:pt idx="14">
                  <c:v>5.4</c:v>
                </c:pt>
                <c:pt idx="15">
                  <c:v>3.8</c:v>
                </c:pt>
                <c:pt idx="16">
                  <c:v>2.7</c:v>
                </c:pt>
                <c:pt idx="17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47C-4A3E-A541-A719B1DE64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0862112"/>
        <c:axId val="160862672"/>
      </c:scatterChart>
      <c:valAx>
        <c:axId val="160862112"/>
        <c:scaling>
          <c:orientation val="minMax"/>
          <c:min val="8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862672"/>
        <c:crosses val="autoZero"/>
        <c:crossBetween val="midCat"/>
      </c:valAx>
      <c:valAx>
        <c:axId val="160862672"/>
        <c:scaling>
          <c:orientation val="minMax"/>
          <c:min val="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8621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0.wmf"/><Relationship Id="rId4" Type="http://schemas.openxmlformats.org/officeDocument/2006/relationships/image" Target="../media/image15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0.08312</cdr:x>
      <cdr:y>0.26389</cdr:y>
    </cdr:from>
    <cdr:to>
      <cdr:x>0.74812</cdr:x>
      <cdr:y>0.85185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06AF4D3E-53B4-4846-AE6E-C10BF22458CD}"/>
            </a:ext>
          </a:extLst>
        </cdr:cNvPr>
        <cdr:cNvCxnSpPr/>
      </cdr:nvCxnSpPr>
      <cdr:spPr>
        <a:xfrm xmlns:a="http://schemas.openxmlformats.org/drawingml/2006/main" flipV="1">
          <a:off x="422269" y="723900"/>
          <a:ext cx="3378200" cy="16129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0.32089</cdr:x>
      <cdr:y>0.17214</cdr:y>
    </cdr:from>
    <cdr:to>
      <cdr:x>0.45066</cdr:x>
      <cdr:y>0.24573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28B220B2-1E1F-1344-A5DA-1A05D9FE7CD2}"/>
            </a:ext>
          </a:extLst>
        </cdr:cNvPr>
        <cdr:cNvSpPr txBox="1"/>
      </cdr:nvSpPr>
      <cdr:spPr>
        <a:xfrm xmlns:a="http://schemas.openxmlformats.org/drawingml/2006/main">
          <a:off x="2750066" y="809367"/>
          <a:ext cx="1112109" cy="34599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6">
            <a:lumMod val="60000"/>
            <a:lumOff val="40000"/>
          </a:schemeClr>
        </a:solidFill>
        <a:ln xmlns:a="http://schemas.openxmlformats.org/drawingml/2006/main">
          <a:solidFill>
            <a:schemeClr val="tx2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My guess</a:t>
          </a:r>
        </a:p>
      </cdr:txBody>
    </cdr:sp>
  </cdr:relSizeAnchor>
  <cdr:relSizeAnchor xmlns:cdr="http://schemas.openxmlformats.org/drawingml/2006/chartDrawing">
    <cdr:from>
      <cdr:x>0.66838</cdr:x>
      <cdr:y>0.65637</cdr:y>
    </cdr:from>
    <cdr:to>
      <cdr:x>0.87131</cdr:x>
      <cdr:y>0.76347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14AEA86C-9850-A245-B206-9320FC27EE0D}"/>
            </a:ext>
          </a:extLst>
        </cdr:cNvPr>
        <cdr:cNvSpPr txBox="1"/>
      </cdr:nvSpPr>
      <cdr:spPr>
        <a:xfrm xmlns:a="http://schemas.openxmlformats.org/drawingml/2006/main">
          <a:off x="5728049" y="3086100"/>
          <a:ext cx="1739206" cy="50353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6">
            <a:lumMod val="60000"/>
            <a:lumOff val="40000"/>
          </a:schemeClr>
        </a:solidFill>
        <a:ln xmlns:a="http://schemas.openxmlformats.org/drawingml/2006/main">
          <a:solidFill>
            <a:schemeClr val="tx2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/>
            <a:t>“trendline” provided by Excel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0.83743</cdr:x>
      <cdr:y>0.45781</cdr:y>
    </cdr:from>
    <cdr:to>
      <cdr:x>0.95797</cdr:x>
      <cdr:y>0.54219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40064" y="2384034"/>
          <a:ext cx="1027752" cy="439406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6">
            <a:lumMod val="60000"/>
            <a:lumOff val="40000"/>
          </a:schemeClr>
        </a:solidFill>
        <a:ln xmlns:a="http://schemas.openxmlformats.org/drawingml/2006/main">
          <a:solidFill>
            <a:schemeClr val="accent1">
              <a:lumMod val="75000"/>
            </a:schemeClr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000" dirty="0"/>
            <a:t>outlier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0.08312</cdr:x>
      <cdr:y>0.26389</cdr:y>
    </cdr:from>
    <cdr:to>
      <cdr:x>0.74812</cdr:x>
      <cdr:y>0.85185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06AF4D3E-53B4-4846-AE6E-C10BF22458CD}"/>
            </a:ext>
          </a:extLst>
        </cdr:cNvPr>
        <cdr:cNvCxnSpPr/>
      </cdr:nvCxnSpPr>
      <cdr:spPr>
        <a:xfrm xmlns:a="http://schemas.openxmlformats.org/drawingml/2006/main" flipV="1">
          <a:off x="422269" y="723900"/>
          <a:ext cx="3378200" cy="16129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0.433</cdr:x>
      <cdr:y>0.2722</cdr:y>
    </cdr:from>
    <cdr:to>
      <cdr:x>0.55251</cdr:x>
      <cdr:y>0.41546</cdr:y>
    </cdr:to>
    <cdr:cxnSp macro="">
      <cdr:nvCxnSpPr>
        <cdr:cNvPr id="4" name="Straight Arrow Connector 3">
          <a:extLst xmlns:a="http://schemas.openxmlformats.org/drawingml/2006/main">
            <a:ext uri="{FF2B5EF4-FFF2-40B4-BE49-F238E27FC236}">
              <a16:creationId xmlns:a16="http://schemas.microsoft.com/office/drawing/2014/main" id="{741FB803-6BC7-3C49-B8EE-340F3C59482C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>
          <a:off x="3579484" y="1278143"/>
          <a:ext cx="987972" cy="67266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04B8D-35FE-584F-A26E-ECEA9060C4C2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307DA-B28B-EB44-9DA7-8E5B061EB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42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307DA-B28B-EB44-9DA7-8E5B061EB51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986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February 11,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February 11,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February 11,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February 11,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February 11,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February 11,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February 11,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February 11,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February 11,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February 11,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February 11,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February 11,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0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12.gi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5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480227" y="1505813"/>
            <a:ext cx="5648623" cy="1204306"/>
          </a:xfrm>
        </p:spPr>
        <p:txBody>
          <a:bodyPr/>
          <a:lstStyle/>
          <a:p>
            <a:r>
              <a:rPr lang="en-US" dirty="0"/>
              <a:t>MAT 1372 Statistics with Probability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072527" y="2134547"/>
            <a:ext cx="6511131" cy="979128"/>
          </a:xfrm>
        </p:spPr>
        <p:txBody>
          <a:bodyPr>
            <a:normAutofit/>
          </a:bodyPr>
          <a:lstStyle/>
          <a:p>
            <a:r>
              <a:rPr lang="en-US" dirty="0"/>
              <a:t>Sections 2.5 &amp; 3.7</a:t>
            </a:r>
          </a:p>
          <a:p>
            <a:r>
              <a:rPr lang="en-US" dirty="0"/>
              <a:t>Paired data, scatter plots and correlation</a:t>
            </a:r>
          </a:p>
        </p:txBody>
      </p:sp>
    </p:spTree>
    <p:extLst>
      <p:ext uri="{BB962C8B-B14F-4D97-AF65-F5344CB8AC3E}">
        <p14:creationId xmlns:p14="http://schemas.microsoft.com/office/powerpoint/2010/main" val="2683892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65" y="56479"/>
            <a:ext cx="8971004" cy="548640"/>
          </a:xfrm>
        </p:spPr>
        <p:txBody>
          <a:bodyPr/>
          <a:lstStyle/>
          <a:p>
            <a:r>
              <a:rPr lang="en-US" dirty="0"/>
              <a:t>3.7 Covariance and Correlation Coefficient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276" y="718751"/>
            <a:ext cx="8501448" cy="3579849"/>
          </a:xfrm>
        </p:spPr>
        <p:txBody>
          <a:bodyPr>
            <a:normAutofit/>
          </a:bodyPr>
          <a:lstStyle/>
          <a:p>
            <a:r>
              <a:rPr lang="en-US" sz="1800" b="0" dirty="0"/>
              <a:t>Given a data set of paired values (ordered), </a:t>
            </a:r>
            <a:r>
              <a:rPr lang="en-US" sz="1800" dirty="0"/>
              <a:t>covariance</a:t>
            </a:r>
            <a:r>
              <a:rPr lang="en-US" sz="1800" b="0" dirty="0"/>
              <a:t> is a measure of how much two variables change together:</a:t>
            </a:r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r>
              <a:rPr lang="en-US" sz="1800" b="0" dirty="0"/>
              <a:t>Note the deviations from the mean             encountered earlier. </a:t>
            </a:r>
          </a:p>
          <a:p>
            <a:r>
              <a:rPr lang="en-US" sz="1800" b="0" dirty="0"/>
              <a:t>In words, </a:t>
            </a:r>
            <a:r>
              <a:rPr lang="en-US" sz="1800" b="0" dirty="0" err="1"/>
              <a:t>cov</a:t>
            </a:r>
            <a:r>
              <a:rPr lang="en-US" sz="1800" b="0" dirty="0"/>
              <a:t>(x, y) is the</a:t>
            </a:r>
          </a:p>
          <a:p>
            <a:pPr marL="342900" lvl="1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“average” of the products of the deviations from the respective means for each data pair.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2511088"/>
              </p:ext>
            </p:extLst>
          </p:nvPr>
        </p:nvGraphicFramePr>
        <p:xfrm>
          <a:off x="2570101" y="1419110"/>
          <a:ext cx="2592092" cy="8466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2" name="Equation" r:id="rId3" imgW="1866900" imgH="609600" progId="Equation.DSMT4">
                  <p:embed/>
                </p:oleObj>
              </mc:Choice>
              <mc:Fallback>
                <p:oleObj name="Equation" r:id="rId3" imgW="1866900" imgH="6096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0101" y="1419110"/>
                        <a:ext cx="2592092" cy="8466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884708"/>
              </p:ext>
            </p:extLst>
          </p:nvPr>
        </p:nvGraphicFramePr>
        <p:xfrm>
          <a:off x="4449590" y="2476000"/>
          <a:ext cx="583443" cy="414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3" name="Equation" r:id="rId5" imgW="368140" imgH="253890" progId="Equation.DSMT4">
                  <p:embed/>
                </p:oleObj>
              </mc:Choice>
              <mc:Fallback>
                <p:oleObj name="Equation" r:id="rId5" imgW="368140" imgH="25389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9590" y="2476000"/>
                        <a:ext cx="583443" cy="4145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434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65" y="61421"/>
            <a:ext cx="8866869" cy="994172"/>
          </a:xfrm>
        </p:spPr>
        <p:txBody>
          <a:bodyPr/>
          <a:lstStyle/>
          <a:p>
            <a:r>
              <a:rPr lang="en-US" dirty="0"/>
              <a:t>Perfectly correlated data and covariance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56" y="1147480"/>
            <a:ext cx="7886700" cy="5475742"/>
          </a:xfrm>
        </p:spPr>
        <p:txBody>
          <a:bodyPr/>
          <a:lstStyle/>
          <a:p>
            <a:r>
              <a:rPr lang="en-US" b="0" dirty="0"/>
              <a:t>If data lie on a straight line going </a:t>
            </a:r>
            <a:r>
              <a:rPr lang="en-US" b="0" dirty="0">
                <a:sym typeface="Symbol" panose="05050102010706020507" pitchFamily="18" charset="2"/>
              </a:rPr>
              <a:t>, </a:t>
            </a:r>
          </a:p>
          <a:p>
            <a:pPr marL="0" indent="0"/>
            <a:r>
              <a:rPr lang="en-US" b="0" dirty="0">
                <a:sym typeface="Symbol" panose="05050102010706020507" pitchFamily="18" charset="2"/>
              </a:rPr>
              <a:t>   then </a:t>
            </a:r>
            <a:r>
              <a:rPr lang="en-US" b="0" dirty="0" err="1">
                <a:sym typeface="Symbol" panose="05050102010706020507" pitchFamily="18" charset="2"/>
              </a:rPr>
              <a:t>cov</a:t>
            </a:r>
            <a:r>
              <a:rPr lang="en-US" b="0" dirty="0">
                <a:sym typeface="Symbol" panose="05050102010706020507" pitchFamily="18" charset="2"/>
              </a:rPr>
              <a:t>(x, y) =</a:t>
            </a:r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r>
              <a:rPr lang="en-US" b="0" dirty="0"/>
              <a:t>If data lie on a straight line going </a:t>
            </a:r>
            <a:r>
              <a:rPr lang="en-US" b="0" dirty="0">
                <a:sym typeface="Symbol" panose="05050102010706020507" pitchFamily="18" charset="2"/>
              </a:rPr>
              <a:t>, </a:t>
            </a:r>
          </a:p>
          <a:p>
            <a:pPr marL="0" indent="0"/>
            <a:r>
              <a:rPr lang="en-US" b="0" dirty="0">
                <a:sym typeface="Symbol" panose="05050102010706020507" pitchFamily="18" charset="2"/>
              </a:rPr>
              <a:t>   then </a:t>
            </a:r>
            <a:r>
              <a:rPr lang="en-US" b="0" dirty="0" err="1">
                <a:sym typeface="Symbol" panose="05050102010706020507" pitchFamily="18" charset="2"/>
              </a:rPr>
              <a:t>cov</a:t>
            </a:r>
            <a:r>
              <a:rPr lang="en-US" b="0" dirty="0">
                <a:sym typeface="Symbol" panose="05050102010706020507" pitchFamily="18" charset="2"/>
              </a:rPr>
              <a:t>(x, y) =   </a:t>
            </a:r>
          </a:p>
          <a:p>
            <a:endParaRPr lang="en-US" b="0" dirty="0">
              <a:sym typeface="Symbol" panose="05050102010706020507" pitchFamily="18" charset="2"/>
            </a:endParaRPr>
          </a:p>
          <a:p>
            <a:endParaRPr lang="en-US" b="0" dirty="0">
              <a:sym typeface="Symbol" panose="05050102010706020507" pitchFamily="18" charset="2"/>
            </a:endParaRPr>
          </a:p>
          <a:p>
            <a:endParaRPr lang="en-US" b="0" dirty="0">
              <a:sym typeface="Symbol" panose="05050102010706020507" pitchFamily="18" charset="2"/>
            </a:endParaRPr>
          </a:p>
          <a:p>
            <a:endParaRPr lang="en-US" b="0" dirty="0">
              <a:sym typeface="Symbol" panose="05050102010706020507" pitchFamily="18" charset="2"/>
            </a:endParaRPr>
          </a:p>
          <a:p>
            <a:r>
              <a:rPr lang="en-US" sz="1800" b="0" dirty="0">
                <a:sym typeface="Symbol" panose="05050102010706020507" pitchFamily="18" charset="2"/>
              </a:rPr>
              <a:t>In all other situations, </a:t>
            </a:r>
            <a:r>
              <a:rPr lang="en-US" sz="1800" b="0" dirty="0" err="1">
                <a:sym typeface="Symbol" panose="05050102010706020507" pitchFamily="18" charset="2"/>
              </a:rPr>
              <a:t>cov</a:t>
            </a:r>
            <a:r>
              <a:rPr lang="en-US" sz="1800" b="0" dirty="0">
                <a:sym typeface="Symbol" panose="05050102010706020507" pitchFamily="18" charset="2"/>
              </a:rPr>
              <a:t>(x, y) </a:t>
            </a:r>
          </a:p>
          <a:p>
            <a:pPr marL="0" indent="0"/>
            <a:r>
              <a:rPr lang="en-US" sz="1800" b="0" dirty="0">
                <a:sym typeface="Symbol" panose="05050102010706020507" pitchFamily="18" charset="2"/>
              </a:rPr>
              <a:t>   will be somewhere in between:</a:t>
            </a:r>
          </a:p>
          <a:p>
            <a:pPr marL="0" indent="0"/>
            <a:endParaRPr lang="en-US" sz="1800" b="0" dirty="0">
              <a:sym typeface="Symbol" panose="05050102010706020507" pitchFamily="18" charset="2"/>
            </a:endParaRPr>
          </a:p>
          <a:p>
            <a:endParaRPr lang="en-US" b="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0324341"/>
              </p:ext>
            </p:extLst>
          </p:nvPr>
        </p:nvGraphicFramePr>
        <p:xfrm>
          <a:off x="2290242" y="1487902"/>
          <a:ext cx="1582191" cy="318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5" name="Equation" r:id="rId4" imgW="1332921" imgH="266584" progId="Equation.DSMT4">
                  <p:embed/>
                </p:oleObj>
              </mc:Choice>
              <mc:Fallback>
                <p:oleObj name="Equation" r:id="rId4" imgW="1332921" imgH="266584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0242" y="1487902"/>
                        <a:ext cx="1582191" cy="3187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8065891"/>
              </p:ext>
            </p:extLst>
          </p:nvPr>
        </p:nvGraphicFramePr>
        <p:xfrm>
          <a:off x="2318455" y="3664952"/>
          <a:ext cx="1770797" cy="311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6" name="Equation" r:id="rId6" imgW="1511300" imgH="266700" progId="Equation.DSMT4">
                  <p:embed/>
                </p:oleObj>
              </mc:Choice>
              <mc:Fallback>
                <p:oleObj name="Equation" r:id="rId6" imgW="1511300" imgH="2667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8455" y="3664952"/>
                        <a:ext cx="1770797" cy="3118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5" name="Picture 9" descr="http://www.softschools.com/math/probability_and_statistics/images/correlation_and_the_correlation_coefficient_1.pn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9006" y="857250"/>
            <a:ext cx="3736622" cy="2239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 descr="http://condor.depaul.edu/sjost/it223/documents/cor-neg100.gif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7751" y="3096901"/>
            <a:ext cx="3757877" cy="2156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69E8D8B-1F61-44A8-A919-3859605899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9385144"/>
              </p:ext>
            </p:extLst>
          </p:nvPr>
        </p:nvGraphicFramePr>
        <p:xfrm>
          <a:off x="4377751" y="5418991"/>
          <a:ext cx="3498336" cy="583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7" r:id="rId10" imgW="1447560" imgH="241200" progId="">
                  <p:embed/>
                </p:oleObj>
              </mc:Choice>
              <mc:Fallback>
                <p:oleObj r:id="rId10" imgW="1447560" imgH="241200" progId="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69E8D8B-1F61-44A8-A919-38596058993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377751" y="5418991"/>
                        <a:ext cx="3498336" cy="5830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6236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596" y="123092"/>
            <a:ext cx="8495345" cy="994172"/>
          </a:xfrm>
        </p:spPr>
        <p:txBody>
          <a:bodyPr/>
          <a:lstStyle/>
          <a:p>
            <a:r>
              <a:rPr lang="en-US" sz="2400" dirty="0"/>
              <a:t>Covariance &amp; Pearson correlation coefficient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131" y="1008945"/>
            <a:ext cx="7886700" cy="3739469"/>
          </a:xfrm>
        </p:spPr>
        <p:txBody>
          <a:bodyPr>
            <a:normAutofit/>
          </a:bodyPr>
          <a:lstStyle/>
          <a:p>
            <a:r>
              <a:rPr lang="en-US" b="0" dirty="0">
                <a:sym typeface="Symbol" panose="05050102010706020507" pitchFamily="18" charset="2"/>
              </a:rPr>
              <a:t>Recall from previous slide, </a:t>
            </a:r>
            <a:r>
              <a:rPr lang="en-US" b="0" dirty="0" err="1">
                <a:sym typeface="Symbol" panose="05050102010706020507" pitchFamily="18" charset="2"/>
              </a:rPr>
              <a:t>cov</a:t>
            </a:r>
            <a:r>
              <a:rPr lang="en-US" b="0" dirty="0">
                <a:sym typeface="Symbol" panose="05050102010706020507" pitchFamily="18" charset="2"/>
              </a:rPr>
              <a:t>(x, y) :</a:t>
            </a:r>
          </a:p>
          <a:p>
            <a:r>
              <a:rPr lang="en-US" b="0" dirty="0">
                <a:sym typeface="Symbol" panose="05050102010706020507" pitchFamily="18" charset="2"/>
              </a:rPr>
              <a:t>Units for these expressions is product of original x &amp; y units.</a:t>
            </a:r>
          </a:p>
          <a:p>
            <a:r>
              <a:rPr lang="en-US" b="0" dirty="0">
                <a:sym typeface="Symbol" panose="05050102010706020507" pitchFamily="18" charset="2"/>
              </a:rPr>
              <a:t>We normalize by dividing each expression by : </a:t>
            </a:r>
          </a:p>
          <a:p>
            <a:pPr marL="0" indent="0"/>
            <a:r>
              <a:rPr lang="en-US" b="0" dirty="0"/>
              <a:t>To get: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Middle expression is the Pearson </a:t>
            </a:r>
            <a:r>
              <a:rPr lang="en-US" dirty="0"/>
              <a:t>correlation coefficient</a:t>
            </a:r>
            <a:r>
              <a:rPr lang="en-US" b="0" dirty="0"/>
              <a:t>: </a:t>
            </a:r>
          </a:p>
          <a:p>
            <a:endParaRPr lang="en-US" b="0" dirty="0"/>
          </a:p>
          <a:p>
            <a:endParaRPr lang="en-US" b="0" dirty="0"/>
          </a:p>
          <a:p>
            <a:r>
              <a:rPr lang="en-US" b="0" dirty="0"/>
              <a:t>Note: </a:t>
            </a:r>
            <a:r>
              <a:rPr lang="en-US" b="0" dirty="0">
                <a:sym typeface="Symbol" panose="05050102010706020507" pitchFamily="18" charset="2"/>
              </a:rPr>
              <a:t> “</a:t>
            </a:r>
            <a:r>
              <a:rPr lang="en-US" b="0" dirty="0"/>
              <a:t>rho” </a:t>
            </a:r>
            <a:r>
              <a:rPr lang="en-US" b="0" dirty="0">
                <a:sym typeface="Symbol" panose="05050102010706020507" pitchFamily="18" charset="2"/>
              </a:rPr>
              <a:t>is </a:t>
            </a:r>
            <a:r>
              <a:rPr lang="en-US" b="0" dirty="0"/>
              <a:t>a Greek letter (Roman letter “</a:t>
            </a:r>
            <a:r>
              <a:rPr lang="en-US" b="0" i="1" dirty="0"/>
              <a:t>r</a:t>
            </a:r>
            <a:r>
              <a:rPr lang="en-US" b="0" dirty="0"/>
              <a:t>” may also be used).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69E8D8B-1F61-44A8-A919-3859605899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774965"/>
              </p:ext>
            </p:extLst>
          </p:nvPr>
        </p:nvGraphicFramePr>
        <p:xfrm>
          <a:off x="4434923" y="995750"/>
          <a:ext cx="2423574" cy="403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6" r:id="rId3" imgW="1447560" imgH="241200" progId="">
                  <p:embed/>
                </p:oleObj>
              </mc:Choice>
              <mc:Fallback>
                <p:oleObj r:id="rId3" imgW="1447560" imgH="241200" progId="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69E8D8B-1F61-44A8-A919-38596058993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34923" y="995750"/>
                        <a:ext cx="2423574" cy="4039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8C97FFC1-E779-4CF6-A57A-8192054070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7100286"/>
              </p:ext>
            </p:extLst>
          </p:nvPr>
        </p:nvGraphicFramePr>
        <p:xfrm>
          <a:off x="5919736" y="1565703"/>
          <a:ext cx="673922" cy="582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7" r:id="rId5" imgW="279360" imgH="241200" progId="">
                  <p:embed/>
                </p:oleObj>
              </mc:Choice>
              <mc:Fallback>
                <p:oleObj r:id="rId5" imgW="279360" imgH="241200" progId="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8C97FFC1-E779-4CF6-A57A-8192054070D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919736" y="1565703"/>
                        <a:ext cx="673922" cy="5820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07D8DE8A-F4AD-4B2D-9177-963B92434D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2925619"/>
              </p:ext>
            </p:extLst>
          </p:nvPr>
        </p:nvGraphicFramePr>
        <p:xfrm>
          <a:off x="2793520" y="1980601"/>
          <a:ext cx="2015988" cy="811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8" r:id="rId7" imgW="1104840" imgH="444240" progId="">
                  <p:embed/>
                </p:oleObj>
              </mc:Choice>
              <mc:Fallback>
                <p:oleObj r:id="rId7" imgW="1104840" imgH="444240" progId="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07D8DE8A-F4AD-4B2D-9177-963B92434DE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93520" y="1980601"/>
                        <a:ext cx="2015988" cy="8110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F2F46502-C3D6-4A61-8023-A0ADE37D97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7920297"/>
              </p:ext>
            </p:extLst>
          </p:nvPr>
        </p:nvGraphicFramePr>
        <p:xfrm>
          <a:off x="2966002" y="3015692"/>
          <a:ext cx="1605998" cy="826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9" r:id="rId9" imgW="863280" imgH="444240" progId="">
                  <p:embed/>
                </p:oleObj>
              </mc:Choice>
              <mc:Fallback>
                <p:oleObj r:id="rId9" imgW="863280" imgH="444240" progId="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F2F46502-C3D6-4A61-8023-A0ADE37D971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966002" y="3015692"/>
                        <a:ext cx="1605998" cy="8266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0193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23795"/>
            <a:ext cx="9143998" cy="994172"/>
          </a:xfrm>
        </p:spPr>
        <p:txBody>
          <a:bodyPr/>
          <a:lstStyle/>
          <a:p>
            <a:r>
              <a:rPr lang="en-US" sz="2400" dirty="0"/>
              <a:t>Equivalent expressions for Pearson coefficient </a:t>
            </a:r>
            <a:r>
              <a:rPr lang="en-US" sz="2400" dirty="0">
                <a:sym typeface="Symbol" panose="05050102010706020507" pitchFamily="18" charset="2"/>
              </a:rPr>
              <a:t>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65" y="995750"/>
            <a:ext cx="7886700" cy="3871522"/>
          </a:xfrm>
        </p:spPr>
        <p:txBody>
          <a:bodyPr>
            <a:normAutofit/>
          </a:bodyPr>
          <a:lstStyle/>
          <a:p>
            <a:r>
              <a:rPr lang="en-US" b="0" dirty="0"/>
              <a:t>If we substitute the definition of covariance, we get:</a:t>
            </a:r>
          </a:p>
          <a:p>
            <a:endParaRPr lang="en-US" b="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pic>
        <p:nvPicPr>
          <p:cNvPr id="6" name="Picture 5"/>
          <p:cNvPicPr/>
          <p:nvPr/>
        </p:nvPicPr>
        <p:blipFill rotWithShape="1">
          <a:blip r:embed="rId2" cstate="print"/>
          <a:srcRect b="64991"/>
          <a:stretch/>
        </p:blipFill>
        <p:spPr bwMode="auto">
          <a:xfrm>
            <a:off x="2197812" y="1509807"/>
            <a:ext cx="4017637" cy="994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F31DC54-AD61-C049-B727-646FB99C6D6E}"/>
              </a:ext>
            </a:extLst>
          </p:cNvPr>
          <p:cNvPicPr/>
          <p:nvPr/>
        </p:nvPicPr>
        <p:blipFill rotWithShape="1">
          <a:blip r:embed="rId2" cstate="print"/>
          <a:srcRect t="34735"/>
          <a:stretch/>
        </p:blipFill>
        <p:spPr bwMode="auto">
          <a:xfrm>
            <a:off x="2197812" y="2503979"/>
            <a:ext cx="4017637" cy="1853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74333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23795"/>
            <a:ext cx="9143998" cy="994172"/>
          </a:xfrm>
        </p:spPr>
        <p:txBody>
          <a:bodyPr/>
          <a:lstStyle/>
          <a:p>
            <a:r>
              <a:rPr lang="en-US" sz="2400" dirty="0"/>
              <a:t>Dimension analysis of Pearson coefficient </a:t>
            </a:r>
            <a:r>
              <a:rPr lang="en-US" sz="2400" dirty="0">
                <a:sym typeface="Symbol" panose="05050102010706020507" pitchFamily="18" charset="2"/>
              </a:rPr>
              <a:t>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65" y="995750"/>
            <a:ext cx="4692926" cy="3871522"/>
          </a:xfrm>
        </p:spPr>
        <p:txBody>
          <a:bodyPr>
            <a:noAutofit/>
          </a:bodyPr>
          <a:lstStyle/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r>
              <a:rPr lang="en-US" sz="1800" b="0" dirty="0"/>
              <a:t>Let’s do a dimension analysis:</a:t>
            </a:r>
          </a:p>
          <a:p>
            <a:pPr marL="398463" lvl="1" indent="-285750"/>
            <a:r>
              <a:rPr lang="en-US" sz="1800" dirty="0"/>
              <a:t>The standard deviations will have units the same as their respective variables.</a:t>
            </a:r>
          </a:p>
          <a:p>
            <a:pPr marL="398463" lvl="1" indent="-285750"/>
            <a:r>
              <a:rPr lang="en-US" sz="1800" dirty="0"/>
              <a:t>For example, if the x units are tons and y units are mpg, then so are the units for the respective std </a:t>
            </a:r>
            <a:r>
              <a:rPr lang="en-US" sz="1800" dirty="0" err="1"/>
              <a:t>devs</a:t>
            </a:r>
            <a:r>
              <a:rPr lang="en-US" sz="1800" dirty="0"/>
              <a:t>.</a:t>
            </a:r>
          </a:p>
          <a:p>
            <a:pPr marL="398463" lvl="1" indent="-285750"/>
            <a:r>
              <a:rPr lang="en-US" sz="1800" dirty="0"/>
              <a:t>Hence, r is unitless.</a:t>
            </a:r>
          </a:p>
          <a:p>
            <a:endParaRPr lang="en-US" sz="1800" b="0" dirty="0"/>
          </a:p>
          <a:p>
            <a:endParaRPr lang="en-US" sz="1800" b="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pic>
        <p:nvPicPr>
          <p:cNvPr id="6" name="Picture 5"/>
          <p:cNvPicPr/>
          <p:nvPr/>
        </p:nvPicPr>
        <p:blipFill rotWithShape="1">
          <a:blip r:embed="rId2" cstate="print"/>
          <a:srcRect b="62640"/>
          <a:stretch/>
        </p:blipFill>
        <p:spPr bwMode="auto">
          <a:xfrm>
            <a:off x="573395" y="1054036"/>
            <a:ext cx="3733432" cy="994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 descr="http://www.statcrunch.com/grabimageforreport.php?reportid=5572&amp;image_id=38531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491" y="1029216"/>
            <a:ext cx="4312508" cy="3804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0902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00" y="124022"/>
            <a:ext cx="8520737" cy="548640"/>
          </a:xfrm>
        </p:spPr>
        <p:txBody>
          <a:bodyPr/>
          <a:lstStyle/>
          <a:p>
            <a:r>
              <a:rPr lang="en-US" dirty="0"/>
              <a:t>correlation coefficient r close to -1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09" y="776968"/>
            <a:ext cx="4580874" cy="4056838"/>
          </a:xfrm>
        </p:spPr>
        <p:txBody>
          <a:bodyPr>
            <a:noAutofit/>
          </a:bodyPr>
          <a:lstStyle/>
          <a:p>
            <a:pPr marL="112713" indent="-112713"/>
            <a:r>
              <a:rPr lang="en-US" sz="2000" b="0" dirty="0"/>
              <a:t>A value close to -1 indicates that the data are close to a line going down.</a:t>
            </a:r>
          </a:p>
          <a:p>
            <a:pPr marL="112713" lvl="1" indent="-112713">
              <a:buNone/>
            </a:pPr>
            <a:r>
              <a:rPr lang="en-US" sz="2000" dirty="0"/>
              <a:t>For the mpg vs weight, r = -.9</a:t>
            </a:r>
          </a:p>
          <a:p>
            <a:r>
              <a:rPr lang="en-US" sz="2000" b="0" dirty="0"/>
              <a:t>r is </a:t>
            </a:r>
            <a:r>
              <a:rPr lang="en-US" sz="2000" dirty="0"/>
              <a:t>invariant</a:t>
            </a:r>
            <a:r>
              <a:rPr lang="en-US" sz="2000" b="0" dirty="0"/>
              <a:t> under a change of units:</a:t>
            </a:r>
          </a:p>
          <a:p>
            <a:pPr lvl="1"/>
            <a:r>
              <a:rPr lang="en-US" sz="2000" dirty="0"/>
              <a:t>e.g., if metric tons were used instead of tons, r value of -.9 would not change.</a:t>
            </a:r>
          </a:p>
          <a:p>
            <a:pPr lvl="1"/>
            <a:r>
              <a:rPr lang="en-US" sz="2000" dirty="0"/>
              <a:t>Likewise if km/liter were used instead of mpg, r value would not change.</a:t>
            </a:r>
          </a:p>
        </p:txBody>
      </p:sp>
      <p:pic>
        <p:nvPicPr>
          <p:cNvPr id="4" name="Picture 5" descr="http://www.statcrunch.com/grabimageforreport.php?reportid=5572&amp;image_id=385318">
            <a:extLst>
              <a:ext uri="{FF2B5EF4-FFF2-40B4-BE49-F238E27FC236}">
                <a16:creationId xmlns:a16="http://schemas.microsoft.com/office/drawing/2014/main" id="{0097375B-AF29-BC44-803C-6006FC79E7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491" y="1029216"/>
            <a:ext cx="4312508" cy="3804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217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269" y="365760"/>
            <a:ext cx="8070631" cy="548640"/>
          </a:xfrm>
        </p:spPr>
        <p:txBody>
          <a:bodyPr/>
          <a:lstStyle/>
          <a:p>
            <a:r>
              <a:rPr lang="en-US" dirty="0"/>
              <a:t>correlation coefficient r close to +1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28650" y="1901005"/>
          <a:ext cx="7886700" cy="3263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0191D49-2D1D-354A-9E86-FCE945E311BE}"/>
              </a:ext>
            </a:extLst>
          </p:cNvPr>
          <p:cNvSpPr txBox="1"/>
          <p:nvPr/>
        </p:nvSpPr>
        <p:spPr>
          <a:xfrm>
            <a:off x="822960" y="1061545"/>
            <a:ext cx="8166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value close to +1 indicates that the data are close to a line going up.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DB5187-D557-CD48-A3A2-29BB3069B913}"/>
              </a:ext>
            </a:extLst>
          </p:cNvPr>
          <p:cNvSpPr txBox="1"/>
          <p:nvPr/>
        </p:nvSpPr>
        <p:spPr>
          <a:xfrm>
            <a:off x="822960" y="1481275"/>
            <a:ext cx="4862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3.7.4 Sentence vs time served, r = 0.99.</a:t>
            </a:r>
          </a:p>
        </p:txBody>
      </p:sp>
    </p:spTree>
    <p:extLst>
      <p:ext uri="{BB962C8B-B14F-4D97-AF65-F5344CB8AC3E}">
        <p14:creationId xmlns:p14="http://schemas.microsoft.com/office/powerpoint/2010/main" val="71321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60960"/>
            <a:ext cx="7520940" cy="548640"/>
          </a:xfrm>
        </p:spPr>
        <p:txBody>
          <a:bodyPr/>
          <a:lstStyle/>
          <a:p>
            <a:pPr algn="ctr"/>
            <a:r>
              <a:rPr lang="en-US" dirty="0"/>
              <a:t>Possible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781" y="609600"/>
            <a:ext cx="8217952" cy="3579849"/>
          </a:xfrm>
        </p:spPr>
        <p:txBody>
          <a:bodyPr>
            <a:normAutofit/>
          </a:bodyPr>
          <a:lstStyle/>
          <a:p>
            <a:r>
              <a:rPr lang="en-US" sz="1800" dirty="0"/>
              <a:t>The potential values for “r” range from -1 to +1.</a:t>
            </a:r>
            <a:endParaRPr lang="en-US" sz="1800" b="0" dirty="0"/>
          </a:p>
          <a:p>
            <a:r>
              <a:rPr lang="en-US" sz="1800" b="0" dirty="0"/>
              <a:t>The strongest correlations are -1 and +1. These values indicate that our data is exactly</a:t>
            </a:r>
            <a:r>
              <a:rPr lang="en-US" sz="1800" b="0" i="1" dirty="0"/>
              <a:t> </a:t>
            </a:r>
            <a:r>
              <a:rPr lang="en-US" sz="1800" b="0" dirty="0"/>
              <a:t>linear, and are very, very unlikely to occur naturally.</a:t>
            </a:r>
          </a:p>
        </p:txBody>
      </p:sp>
      <p:pic>
        <p:nvPicPr>
          <p:cNvPr id="5" name="Picture 9" descr="http://www.softschools.com/math/probability_and_statistics/images/correlation_and_the_correlation_coefficient_1.png">
            <a:extLst>
              <a:ext uri="{FF2B5EF4-FFF2-40B4-BE49-F238E27FC236}">
                <a16:creationId xmlns:a16="http://schemas.microsoft.com/office/drawing/2014/main" id="{33EBD3B6-8160-46E3-ABE0-E20AF6FB3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49" y="1666994"/>
            <a:ext cx="4395349" cy="2634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1" descr="http://condor.depaul.edu/sjost/it223/documents/cor-neg100.gif">
            <a:extLst>
              <a:ext uri="{FF2B5EF4-FFF2-40B4-BE49-F238E27FC236}">
                <a16:creationId xmlns:a16="http://schemas.microsoft.com/office/drawing/2014/main" id="{A971AFB3-1F46-43A4-B224-56C75FBEFB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3968" y="1666994"/>
            <a:ext cx="4590548" cy="2634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61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60960"/>
            <a:ext cx="7520940" cy="548640"/>
          </a:xfrm>
        </p:spPr>
        <p:txBody>
          <a:bodyPr/>
          <a:lstStyle/>
          <a:p>
            <a:pPr algn="ctr"/>
            <a:r>
              <a:rPr lang="en-US" dirty="0"/>
              <a:t>Possible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781" y="609600"/>
            <a:ext cx="8217952" cy="3579849"/>
          </a:xfrm>
        </p:spPr>
        <p:txBody>
          <a:bodyPr>
            <a:normAutofit/>
          </a:bodyPr>
          <a:lstStyle/>
          <a:p>
            <a:r>
              <a:rPr lang="en-US" sz="1800" b="0" dirty="0"/>
              <a:t>Correlations close to zero indicate that our data is not at all linearly correlated. This means that our data is all over the place, or that we have a correlation that is simply nonlinear.</a:t>
            </a:r>
            <a:endParaRPr lang="en-US" sz="1800" dirty="0"/>
          </a:p>
        </p:txBody>
      </p:sp>
      <p:pic>
        <p:nvPicPr>
          <p:cNvPr id="4" name="Picture 3" descr="correlation-coefficient-perfect-linear-relations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89" r="32622"/>
          <a:stretch/>
        </p:blipFill>
        <p:spPr>
          <a:xfrm>
            <a:off x="1494460" y="1593833"/>
            <a:ext cx="5976593" cy="4435138"/>
          </a:xfrm>
          <a:prstGeom prst="rect">
            <a:avLst/>
          </a:prstGeom>
          <a:solidFill>
            <a:schemeClr val="accent6"/>
          </a:solidFill>
        </p:spPr>
      </p:pic>
    </p:spTree>
    <p:extLst>
      <p:ext uri="{BB962C8B-B14F-4D97-AF65-F5344CB8AC3E}">
        <p14:creationId xmlns:p14="http://schemas.microsoft.com/office/powerpoint/2010/main" val="233262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44918"/>
            <a:ext cx="7520940" cy="548640"/>
          </a:xfrm>
        </p:spPr>
        <p:txBody>
          <a:bodyPr/>
          <a:lstStyle/>
          <a:p>
            <a:pPr algn="ctr"/>
            <a:r>
              <a:rPr lang="en-US" dirty="0"/>
              <a:t>More Examples</a:t>
            </a:r>
          </a:p>
        </p:txBody>
      </p:sp>
      <p:pic>
        <p:nvPicPr>
          <p:cNvPr id="4" name="Content Placeholder 3" descr="400px-Correlation_examples2.svg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7" r="1937"/>
          <a:stretch>
            <a:fillRect/>
          </a:stretch>
        </p:blipFill>
        <p:spPr>
          <a:xfrm>
            <a:off x="197317" y="731660"/>
            <a:ext cx="8506347" cy="4048887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958E914-8758-489C-85DE-FF072E841217}"/>
              </a:ext>
            </a:extLst>
          </p:cNvPr>
          <p:cNvSpPr txBox="1"/>
          <p:nvPr/>
        </p:nvSpPr>
        <p:spPr>
          <a:xfrm>
            <a:off x="822960" y="4666267"/>
            <a:ext cx="7303602" cy="2031325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The last row is illustrates that the variables may have correlation,</a:t>
            </a:r>
          </a:p>
          <a:p>
            <a:r>
              <a:rPr lang="en-US" dirty="0"/>
              <a:t>but when we measure the linear correlation, we get 0:</a:t>
            </a:r>
          </a:p>
          <a:p>
            <a:pPr marL="342900" indent="-342900">
              <a:buAutoNum type="arabicPeriod"/>
            </a:pPr>
            <a:r>
              <a:rPr lang="en-US" dirty="0" err="1"/>
              <a:t>quartically</a:t>
            </a:r>
            <a:r>
              <a:rPr lang="en-US" dirty="0"/>
              <a:t> related (4</a:t>
            </a:r>
            <a:r>
              <a:rPr lang="en-US" baseline="30000" dirty="0"/>
              <a:t>th</a:t>
            </a:r>
            <a:r>
              <a:rPr lang="en-US" dirty="0"/>
              <a:t> degree polynomial)</a:t>
            </a:r>
          </a:p>
          <a:p>
            <a:r>
              <a:rPr lang="en-US" dirty="0"/>
              <a:t>2&amp;3. random within a confined space</a:t>
            </a:r>
          </a:p>
          <a:p>
            <a:r>
              <a:rPr lang="en-US" dirty="0"/>
              <a:t>4. quadratically related		5. hyperbolically related</a:t>
            </a:r>
          </a:p>
          <a:p>
            <a:r>
              <a:rPr lang="en-US" dirty="0"/>
              <a:t>6. circularly related		7. ??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352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053" y="365760"/>
            <a:ext cx="8181473" cy="548640"/>
          </a:xfrm>
        </p:spPr>
        <p:txBody>
          <a:bodyPr/>
          <a:lstStyle/>
          <a:p>
            <a:r>
              <a:rPr lang="en-US" dirty="0"/>
              <a:t>2.5 Sets of paired data and scatter plots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053" y="1100628"/>
            <a:ext cx="8390021" cy="3579849"/>
          </a:xfrm>
        </p:spPr>
        <p:txBody>
          <a:bodyPr>
            <a:normAutofit/>
          </a:bodyPr>
          <a:lstStyle/>
          <a:p>
            <a:r>
              <a:rPr lang="en-US" b="0" dirty="0"/>
              <a:t>Given data set of paired values (ordered).</a:t>
            </a:r>
          </a:p>
          <a:p>
            <a:r>
              <a:rPr lang="en-US" b="0" dirty="0"/>
              <a:t>Is there a relation between the 2 variables?</a:t>
            </a:r>
          </a:p>
          <a:p>
            <a:r>
              <a:rPr lang="en-US" b="0" dirty="0"/>
              <a:t>First step: create scatter plot. </a:t>
            </a:r>
          </a:p>
          <a:p>
            <a:r>
              <a:rPr lang="en-US" b="0" dirty="0"/>
              <a:t>Next step: study the plot.</a:t>
            </a:r>
          </a:p>
          <a:p>
            <a:pPr lvl="1"/>
            <a:r>
              <a:rPr lang="en-US" dirty="0"/>
              <a:t>Are the data points clustered in any way?</a:t>
            </a:r>
          </a:p>
          <a:p>
            <a:pPr lvl="1"/>
            <a:r>
              <a:rPr lang="en-US" dirty="0"/>
              <a:t>Is there a discernable pattern or do the points seem be randomly placed?</a:t>
            </a:r>
          </a:p>
          <a:p>
            <a:pPr lvl="1"/>
            <a:r>
              <a:rPr lang="en-US" dirty="0"/>
              <a:t>Patterns come in many forms, but our focus is how closely data fit to a </a:t>
            </a:r>
            <a:r>
              <a:rPr lang="en-US" b="1" dirty="0"/>
              <a:t>line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906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coefficient of determination r</a:t>
            </a:r>
            <a:r>
              <a:rPr lang="en-US" baseline="30000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047" y="1100628"/>
            <a:ext cx="8248454" cy="3579849"/>
          </a:xfrm>
        </p:spPr>
        <p:txBody>
          <a:bodyPr>
            <a:normAutofit/>
          </a:bodyPr>
          <a:lstStyle/>
          <a:p>
            <a:pPr marL="0" indent="0"/>
            <a:r>
              <a:rPr lang="en-US" sz="2000" b="0" dirty="0"/>
              <a:t>Often, the </a:t>
            </a:r>
            <a:r>
              <a:rPr lang="en-US" sz="2000" dirty="0"/>
              <a:t>coefficient of determination </a:t>
            </a:r>
            <a:r>
              <a:rPr lang="en-US" sz="2000" b="0" dirty="0"/>
              <a:t>r</a:t>
            </a:r>
            <a:r>
              <a:rPr lang="en-US" sz="2000" b="0" baseline="30000" dirty="0"/>
              <a:t>2</a:t>
            </a:r>
            <a:r>
              <a:rPr lang="en-US" sz="2000" b="0" dirty="0"/>
              <a:t> is calculated and displayed rather than r.</a:t>
            </a:r>
          </a:p>
          <a:p>
            <a:r>
              <a:rPr lang="en-US" sz="2000" b="0" dirty="0"/>
              <a:t>It provides an upper bound (max) on </a:t>
            </a:r>
          </a:p>
          <a:p>
            <a:pPr marL="342900" lvl="1" indent="0">
              <a:buNone/>
            </a:pPr>
            <a:r>
              <a:rPr lang="en-US" sz="2000" dirty="0"/>
              <a:t>the portion (%) of the response variable that can be ascribed to the explanatory variable.</a:t>
            </a:r>
          </a:p>
          <a:p>
            <a:r>
              <a:rPr lang="en-US" sz="2000" b="0" dirty="0"/>
              <a:t>e.g., for mpg vs weight:</a:t>
            </a:r>
          </a:p>
          <a:p>
            <a:pPr marL="0" lvl="1" indent="0">
              <a:buNone/>
            </a:pPr>
            <a:r>
              <a:rPr lang="en-US" sz="2000" dirty="0"/>
              <a:t>r</a:t>
            </a:r>
            <a:r>
              <a:rPr lang="en-US" sz="2000" baseline="30000" dirty="0"/>
              <a:t>2</a:t>
            </a:r>
            <a:r>
              <a:rPr lang="en-US" sz="2000" dirty="0"/>
              <a:t>=.81 so 81% of a car’s mileage </a:t>
            </a:r>
          </a:p>
          <a:p>
            <a:pPr marL="0" lvl="1" indent="0">
              <a:buNone/>
            </a:pPr>
            <a:r>
              <a:rPr lang="en-US" sz="2000" dirty="0"/>
              <a:t>may be due to its weight</a:t>
            </a:r>
          </a:p>
          <a:p>
            <a:endParaRPr lang="en-US" sz="1800" dirty="0"/>
          </a:p>
        </p:txBody>
      </p:sp>
      <p:pic>
        <p:nvPicPr>
          <p:cNvPr id="4" name="Picture 5" descr="http://www.statcrunch.com/grabimageforreport.php?reportid=5572&amp;image_id=385318">
            <a:extLst>
              <a:ext uri="{FF2B5EF4-FFF2-40B4-BE49-F238E27FC236}">
                <a16:creationId xmlns:a16="http://schemas.microsoft.com/office/drawing/2014/main" id="{520BB802-E32B-40C5-B805-50F9DCD383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943" y="2603492"/>
            <a:ext cx="4312508" cy="3804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823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634" y="0"/>
            <a:ext cx="9007366" cy="994172"/>
          </a:xfrm>
        </p:spPr>
        <p:txBody>
          <a:bodyPr/>
          <a:lstStyle/>
          <a:p>
            <a:r>
              <a:rPr lang="en-US" dirty="0"/>
              <a:t>3.7.4 sentence vs actual time served (revisited)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633" y="807387"/>
            <a:ext cx="8870733" cy="4273660"/>
          </a:xfrm>
        </p:spPr>
        <p:txBody>
          <a:bodyPr>
            <a:normAutofit/>
          </a:bodyPr>
          <a:lstStyle/>
          <a:p>
            <a:r>
              <a:rPr lang="en-US" sz="1800" b="0" dirty="0"/>
              <a:t>The following is a sampling of 10 first-time federal prisoners released in 1990. The data give their crime, sentence, and the actual time that they served.</a:t>
            </a:r>
          </a:p>
          <a:p>
            <a:r>
              <a:rPr lang="en-US" sz="1800" b="0" dirty="0"/>
              <a:t>Compute r and r</a:t>
            </a:r>
            <a:r>
              <a:rPr lang="en-US" sz="1800" b="0" baseline="30000" dirty="0"/>
              <a:t>2</a:t>
            </a:r>
            <a:r>
              <a:rPr lang="en-US" sz="1800" b="0" dirty="0"/>
              <a:t>. What does this say about the relationship between the length of a sentence and the time actually served?</a:t>
            </a:r>
            <a:endParaRPr lang="en-US" sz="1800" dirty="0"/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/>
          <a:srcRect l="15435"/>
          <a:stretch/>
        </p:blipFill>
        <p:spPr bwMode="auto">
          <a:xfrm>
            <a:off x="111341" y="2586682"/>
            <a:ext cx="4985866" cy="1922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2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4218051"/>
              </p:ext>
            </p:extLst>
          </p:nvPr>
        </p:nvGraphicFramePr>
        <p:xfrm>
          <a:off x="4733925" y="2047478"/>
          <a:ext cx="4410075" cy="2763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23956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5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741" y="130212"/>
            <a:ext cx="8080200" cy="994172"/>
          </a:xfrm>
        </p:spPr>
        <p:txBody>
          <a:bodyPr/>
          <a:lstStyle/>
          <a:p>
            <a:r>
              <a:rPr lang="en-US" dirty="0"/>
              <a:t>3.7.8 milk vs soda consumption among a sampling of 1</a:t>
            </a:r>
            <a:r>
              <a:rPr lang="en-US" baseline="30000" dirty="0"/>
              <a:t>st</a:t>
            </a:r>
            <a:r>
              <a:rPr lang="en-US" dirty="0"/>
              <a:t> world countries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870" y="1124384"/>
            <a:ext cx="8431268" cy="896654"/>
          </a:xfrm>
        </p:spPr>
        <p:txBody>
          <a:bodyPr/>
          <a:lstStyle/>
          <a:p>
            <a:r>
              <a:rPr lang="en-US" b="0" dirty="0"/>
              <a:t>The following gives yearly per capita soft drink consumption (in </a:t>
            </a:r>
            <a:r>
              <a:rPr lang="en-US" b="0" dirty="0" err="1"/>
              <a:t>litres</a:t>
            </a:r>
            <a:r>
              <a:rPr lang="en-US" b="0" dirty="0"/>
              <a:t>) and the yearly per capita milk consumption (in kg) for a variety of countries. Find r and r</a:t>
            </a:r>
            <a:r>
              <a:rPr lang="en-US" b="0" baseline="30000" dirty="0"/>
              <a:t>2</a:t>
            </a:r>
            <a:r>
              <a:rPr lang="en-US" b="0" dirty="0"/>
              <a:t> and discuss the correlation.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21038"/>
            <a:ext cx="4754653" cy="2815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3728990"/>
              </p:ext>
            </p:extLst>
          </p:nvPr>
        </p:nvGraphicFramePr>
        <p:xfrm>
          <a:off x="4754653" y="1945064"/>
          <a:ext cx="4134823" cy="2907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688771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2.5.5 attention span vs IQ score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12" y="1151813"/>
            <a:ext cx="3561160" cy="3001477"/>
          </a:xfrm>
        </p:spPr>
        <p:txBody>
          <a:bodyPr>
            <a:normAutofit/>
          </a:bodyPr>
          <a:lstStyle/>
          <a:p>
            <a:r>
              <a:rPr lang="en-US" b="0" dirty="0"/>
              <a:t>18 preschool-age children.</a:t>
            </a:r>
          </a:p>
          <a:p>
            <a:r>
              <a:rPr lang="en-US" b="0" dirty="0"/>
              <a:t>The line is an ill-fit.</a:t>
            </a:r>
          </a:p>
          <a:p>
            <a:r>
              <a:rPr lang="en-US" b="0" dirty="0"/>
              <a:t>We need another approach.</a:t>
            </a:r>
          </a:p>
          <a:p>
            <a:r>
              <a:rPr lang="en-US" b="0" dirty="0"/>
              <a:t>Is there a pattern?</a:t>
            </a:r>
          </a:p>
          <a:p>
            <a:r>
              <a:rPr lang="en-US" b="0" dirty="0"/>
              <a:t>What is the explanatory variable and what is the response variable? </a:t>
            </a:r>
            <a:br>
              <a:rPr lang="en-US" b="0" dirty="0"/>
            </a:br>
            <a:endParaRPr lang="en-US" b="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1877603"/>
              </p:ext>
            </p:extLst>
          </p:nvPr>
        </p:nvGraphicFramePr>
        <p:xfrm>
          <a:off x="3859872" y="1015172"/>
          <a:ext cx="5086297" cy="4047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575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0757279"/>
              </p:ext>
            </p:extLst>
          </p:nvPr>
        </p:nvGraphicFramePr>
        <p:xfrm>
          <a:off x="532263" y="1266682"/>
          <a:ext cx="8209128" cy="4258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E7729D61-C999-419F-9FA4-CB6D1DFABCCB}"/>
              </a:ext>
            </a:extLst>
          </p:cNvPr>
          <p:cNvSpPr txBox="1">
            <a:spLocks/>
          </p:cNvSpPr>
          <p:nvPr/>
        </p:nvSpPr>
        <p:spPr>
          <a:xfrm>
            <a:off x="656577" y="164689"/>
            <a:ext cx="7830846" cy="54864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2.5.5 attention span vs IQ score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C7204D-3C01-40A4-B851-F80B7A723643}"/>
              </a:ext>
            </a:extLst>
          </p:cNvPr>
          <p:cNvSpPr txBox="1"/>
          <p:nvPr/>
        </p:nvSpPr>
        <p:spPr>
          <a:xfrm>
            <a:off x="894013" y="820580"/>
            <a:ext cx="54505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Swap explanatory and response variables:</a:t>
            </a:r>
          </a:p>
        </p:txBody>
      </p:sp>
    </p:spTree>
    <p:extLst>
      <p:ext uri="{BB962C8B-B14F-4D97-AF65-F5344CB8AC3E}">
        <p14:creationId xmlns:p14="http://schemas.microsoft.com/office/powerpoint/2010/main" val="11367502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7845639"/>
              </p:ext>
            </p:extLst>
          </p:nvPr>
        </p:nvGraphicFramePr>
        <p:xfrm>
          <a:off x="656577" y="2435210"/>
          <a:ext cx="8270543" cy="4258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ED47F8FE-07F7-43EA-998C-D3E270B90AFF}"/>
              </a:ext>
            </a:extLst>
          </p:cNvPr>
          <p:cNvSpPr txBox="1">
            <a:spLocks/>
          </p:cNvSpPr>
          <p:nvPr/>
        </p:nvSpPr>
        <p:spPr>
          <a:xfrm>
            <a:off x="656577" y="164689"/>
            <a:ext cx="7830846" cy="54864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2.5.5 attention span vs IQ score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97AE95-A7FB-44B9-90A6-C12F0716ED58}"/>
              </a:ext>
            </a:extLst>
          </p:cNvPr>
          <p:cNvSpPr txBox="1"/>
          <p:nvPr/>
        </p:nvSpPr>
        <p:spPr>
          <a:xfrm>
            <a:off x="894013" y="820580"/>
            <a:ext cx="43652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Note the clear quadratic relation: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CDE7FA-8BD4-4D33-AFE2-4B26054B94D3}"/>
              </a:ext>
            </a:extLst>
          </p:cNvPr>
          <p:cNvSpPr txBox="1"/>
          <p:nvPr/>
        </p:nvSpPr>
        <p:spPr>
          <a:xfrm>
            <a:off x="1116830" y="1327941"/>
            <a:ext cx="39196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y = -0.0047x</a:t>
            </a:r>
            <a:r>
              <a:rPr lang="en-US" sz="2000" baseline="30000" dirty="0"/>
              <a:t>2</a:t>
            </a:r>
            <a:r>
              <a:rPr lang="en-US" sz="2000" dirty="0"/>
              <a:t> + 1.0404x - 51.158</a:t>
            </a:r>
            <a:br>
              <a:rPr lang="en-US" sz="2000" dirty="0"/>
            </a:br>
            <a:r>
              <a:rPr lang="en-US" sz="2000" dirty="0"/>
              <a:t>R² = 0.8172</a:t>
            </a:r>
          </a:p>
        </p:txBody>
      </p:sp>
    </p:spTree>
    <p:extLst>
      <p:ext uri="{BB962C8B-B14F-4D97-AF65-F5344CB8AC3E}">
        <p14:creationId xmlns:p14="http://schemas.microsoft.com/office/powerpoint/2010/main" val="32927776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052" y="208105"/>
            <a:ext cx="8196755" cy="548640"/>
          </a:xfrm>
        </p:spPr>
        <p:txBody>
          <a:bodyPr/>
          <a:lstStyle/>
          <a:p>
            <a:r>
              <a:rPr lang="en-US" dirty="0"/>
              <a:t>Attention Span vs IQ score speculation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065" y="954658"/>
            <a:ext cx="7520940" cy="1114117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Teacher more likely to gear instruction to middle of class.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Students who are frustrated will stop paying attention (low IQ).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Students who are bored will stop paying attention (high IQ).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A87C6D2-1FDE-4F2A-AFDA-B030CB9FDC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6203195"/>
              </p:ext>
            </p:extLst>
          </p:nvPr>
        </p:nvGraphicFramePr>
        <p:xfrm>
          <a:off x="411264" y="2214745"/>
          <a:ext cx="8270543" cy="4258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0739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039" y="117839"/>
            <a:ext cx="8520781" cy="994172"/>
          </a:xfrm>
        </p:spPr>
        <p:txBody>
          <a:bodyPr/>
          <a:lstStyle/>
          <a:p>
            <a:r>
              <a:rPr lang="en-US" dirty="0"/>
              <a:t>Drawing regression (trend)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187" y="1223318"/>
            <a:ext cx="7520940" cy="3484605"/>
          </a:xfrm>
        </p:spPr>
        <p:txBody>
          <a:bodyPr>
            <a:noAutofit/>
          </a:bodyPr>
          <a:lstStyle/>
          <a:p>
            <a:r>
              <a:rPr lang="en-US" b="0" dirty="0"/>
              <a:t>Plot the points or print out the scatter plot for the data set “</a:t>
            </a:r>
            <a:r>
              <a:rPr lang="en-US" b="0" dirty="0" err="1"/>
              <a:t>footzize</a:t>
            </a:r>
            <a:r>
              <a:rPr lang="en-US" b="0" dirty="0"/>
              <a:t> vs. height” in classwork 4.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Adjust axes so that the points are spread out as much as possible.</a:t>
            </a:r>
          </a:p>
          <a:p>
            <a:r>
              <a:rPr lang="en-US" b="0" dirty="0"/>
              <a:t>Draw the line in using a straightedge (if using printout) or use “insert”, “illustrations”, “shapes”, “lines” in Excel.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roughly half the data points should be above and below the line.</a:t>
            </a:r>
          </a:p>
          <a:p>
            <a:r>
              <a:rPr lang="en-US" b="0" dirty="0"/>
              <a:t>Do “chart design”, “add chart element”, “trendline”, “linear” and compare.</a:t>
            </a:r>
          </a:p>
          <a:p>
            <a:r>
              <a:rPr lang="en-US" b="0" dirty="0"/>
              <a:t>On the next page, you will see my attempt.</a:t>
            </a:r>
          </a:p>
          <a:p>
            <a:r>
              <a:rPr lang="en-US" b="0" dirty="0"/>
              <a:t>With a little practice, you will soon get close to what software can do.</a:t>
            </a:r>
          </a:p>
          <a:p>
            <a:r>
              <a:rPr lang="en-US" b="0" dirty="0"/>
              <a:t>In the next session, we will study the trend line more closely.</a:t>
            </a:r>
          </a:p>
        </p:txBody>
      </p:sp>
    </p:spTree>
    <p:extLst>
      <p:ext uri="{BB962C8B-B14F-4D97-AF65-F5344CB8AC3E}">
        <p14:creationId xmlns:p14="http://schemas.microsoft.com/office/powerpoint/2010/main" val="290621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2231962"/>
              </p:ext>
            </p:extLst>
          </p:nvPr>
        </p:nvGraphicFramePr>
        <p:xfrm>
          <a:off x="425620" y="376880"/>
          <a:ext cx="8570099" cy="4701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28B409F-EA96-DB4B-9BC0-927C28D19B1F}"/>
              </a:ext>
            </a:extLst>
          </p:cNvPr>
          <p:cNvCxnSpPr>
            <a:cxnSpLocks/>
          </p:cNvCxnSpPr>
          <p:nvPr/>
        </p:nvCxnSpPr>
        <p:spPr>
          <a:xfrm>
            <a:off x="4287795" y="1334529"/>
            <a:ext cx="914400" cy="111210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41FB803-6BC7-3C49-B8EE-340F3C59482C}"/>
              </a:ext>
            </a:extLst>
          </p:cNvPr>
          <p:cNvCxnSpPr>
            <a:cxnSpLocks/>
          </p:cNvCxnSpPr>
          <p:nvPr/>
        </p:nvCxnSpPr>
        <p:spPr>
          <a:xfrm flipV="1">
            <a:off x="7185453" y="2109916"/>
            <a:ext cx="0" cy="13530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4079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678254"/>
              </p:ext>
            </p:extLst>
          </p:nvPr>
        </p:nvGraphicFramePr>
        <p:xfrm>
          <a:off x="308919" y="0"/>
          <a:ext cx="8526162" cy="5207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Straight Arrow Connector 7"/>
          <p:cNvCxnSpPr>
            <a:cxnSpLocks/>
          </p:cNvCxnSpPr>
          <p:nvPr/>
        </p:nvCxnSpPr>
        <p:spPr>
          <a:xfrm>
            <a:off x="7920681" y="2792627"/>
            <a:ext cx="195404" cy="63637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2661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CE512BDA-D852-604C-B3C4-48CF90378E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4125482"/>
              </p:ext>
            </p:extLst>
          </p:nvPr>
        </p:nvGraphicFramePr>
        <p:xfrm>
          <a:off x="593123" y="308919"/>
          <a:ext cx="8266671" cy="4695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0B8D7C9-D683-6040-8B49-DF9F12979A4D}"/>
              </a:ext>
            </a:extLst>
          </p:cNvPr>
          <p:cNvSpPr txBox="1"/>
          <p:nvPr/>
        </p:nvSpPr>
        <p:spPr>
          <a:xfrm>
            <a:off x="345989" y="5313405"/>
            <a:ext cx="8513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With the outlier gone, my guess and Excel’s trendline are much closer. Moral of story is that our brains instinctively throw out outliers.</a:t>
            </a: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6AF9B974-CF1A-EE49-8BDF-CD87B97041E7}"/>
              </a:ext>
            </a:extLst>
          </p:cNvPr>
          <p:cNvSpPr txBox="1"/>
          <p:nvPr/>
        </p:nvSpPr>
        <p:spPr>
          <a:xfrm>
            <a:off x="5413821" y="2982735"/>
            <a:ext cx="1112109" cy="3459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My guess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9544087-7CF3-6846-8EFB-3DC0A7CF0229}"/>
              </a:ext>
            </a:extLst>
          </p:cNvPr>
          <p:cNvCxnSpPr>
            <a:cxnSpLocks/>
          </p:cNvCxnSpPr>
          <p:nvPr/>
        </p:nvCxnSpPr>
        <p:spPr>
          <a:xfrm flipV="1">
            <a:off x="5903191" y="1975662"/>
            <a:ext cx="0" cy="100707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1">
            <a:extLst>
              <a:ext uri="{FF2B5EF4-FFF2-40B4-BE49-F238E27FC236}">
                <a16:creationId xmlns:a16="http://schemas.microsoft.com/office/drawing/2014/main" id="{368D4E4E-31F2-5A4B-B7ED-BBB6EB5EE493}"/>
              </a:ext>
            </a:extLst>
          </p:cNvPr>
          <p:cNvSpPr txBox="1"/>
          <p:nvPr/>
        </p:nvSpPr>
        <p:spPr>
          <a:xfrm>
            <a:off x="2270234" y="1316900"/>
            <a:ext cx="1931148" cy="5035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“trendline” provided by Excel</a:t>
            </a:r>
          </a:p>
        </p:txBody>
      </p:sp>
    </p:spTree>
    <p:extLst>
      <p:ext uri="{BB962C8B-B14F-4D97-AF65-F5344CB8AC3E}">
        <p14:creationId xmlns:p14="http://schemas.microsoft.com/office/powerpoint/2010/main" val="2329947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409" y="244280"/>
            <a:ext cx="4660041" cy="548640"/>
          </a:xfrm>
        </p:spPr>
        <p:txBody>
          <a:bodyPr/>
          <a:lstStyle/>
          <a:p>
            <a:r>
              <a:rPr lang="en-US" dirty="0"/>
              <a:t>2.5.7 GPA vs study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305" y="966652"/>
            <a:ext cx="8540063" cy="4099618"/>
          </a:xfrm>
        </p:spPr>
        <p:txBody>
          <a:bodyPr/>
          <a:lstStyle/>
          <a:p>
            <a:r>
              <a:rPr lang="en-US" b="0" dirty="0"/>
              <a:t>A random group of 12 high school juniors asked to estimate # hours/</a:t>
            </a:r>
            <a:r>
              <a:rPr lang="en-US" b="0" dirty="0" err="1"/>
              <a:t>wk</a:t>
            </a:r>
            <a:r>
              <a:rPr lang="en-US" b="0" dirty="0"/>
              <a:t> they study.</a:t>
            </a:r>
          </a:p>
          <a:p>
            <a:r>
              <a:rPr lang="en-US" b="0" dirty="0"/>
              <a:t>The grade point averages of these students were then determined.</a:t>
            </a:r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r>
              <a:rPr lang="en-US" b="0" dirty="0"/>
              <a:t>Repeat the exercise that was done for </a:t>
            </a:r>
            <a:r>
              <a:rPr lang="en-US" b="0" dirty="0" err="1"/>
              <a:t>footsize</a:t>
            </a:r>
            <a:r>
              <a:rPr lang="en-US" b="0" dirty="0"/>
              <a:t> vs height.</a:t>
            </a:r>
          </a:p>
          <a:p>
            <a:r>
              <a:rPr lang="en-US" b="0" dirty="0"/>
              <a:t>Excel’s trend line is illustrated on next slide.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2251755"/>
            <a:ext cx="4572000" cy="300082"/>
          </a:xfrm>
          <a:prstGeom prst="rect">
            <a:avLst/>
          </a:prstGeom>
        </p:spPr>
        <p:txBody>
          <a:bodyPr>
            <a:spAutoFit/>
          </a:bodyPr>
          <a:lstStyle/>
          <a:p>
            <a:pPr marR="1714500"/>
            <a:r>
              <a:rPr lang="en-US" sz="1350" dirty="0">
                <a:latin typeface="Glypha"/>
                <a:ea typeface="Calibri" panose="020F0502020204030204" pitchFamily="34" charset="0"/>
                <a:cs typeface="Glypha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3345" y="1757809"/>
            <a:ext cx="3453893" cy="188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434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409" y="244280"/>
            <a:ext cx="4660041" cy="548640"/>
          </a:xfrm>
        </p:spPr>
        <p:txBody>
          <a:bodyPr/>
          <a:lstStyle/>
          <a:p>
            <a:r>
              <a:rPr lang="en-US" dirty="0"/>
              <a:t>2.5.7 GPA vs study time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2251755"/>
            <a:ext cx="4572000" cy="300082"/>
          </a:xfrm>
          <a:prstGeom prst="rect">
            <a:avLst/>
          </a:prstGeom>
        </p:spPr>
        <p:txBody>
          <a:bodyPr>
            <a:spAutoFit/>
          </a:bodyPr>
          <a:lstStyle/>
          <a:p>
            <a:pPr marR="1714500"/>
            <a:r>
              <a:rPr lang="en-US" sz="1350" dirty="0">
                <a:latin typeface="Glypha"/>
                <a:ea typeface="Calibri" panose="020F0502020204030204" pitchFamily="34" charset="0"/>
                <a:cs typeface="Glypha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1922702"/>
              </p:ext>
            </p:extLst>
          </p:nvPr>
        </p:nvGraphicFramePr>
        <p:xfrm>
          <a:off x="779097" y="792920"/>
          <a:ext cx="7709995" cy="3964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027F72B-F3E4-B64E-860C-6332899E19BB}"/>
                  </a:ext>
                </a:extLst>
              </p:cNvPr>
              <p:cNvSpPr txBox="1"/>
              <p:nvPr/>
            </p:nvSpPr>
            <p:spPr>
              <a:xfrm>
                <a:off x="83098" y="5140411"/>
                <a:ext cx="8938353" cy="19278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Further exercise: 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Identify the coordinates of the datum on the line towards right side (22, 3.6).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Note how the line goes through the grid point (5, 2.9).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Use these coordinates in the slope formula: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3.6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2.9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0.7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17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r>
                  <a:rPr lang="en-US" dirty="0"/>
                  <a:t>.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Interpret the slope.</a:t>
                </a:r>
              </a:p>
              <a:p>
                <a:r>
                  <a:rPr lang="en-US" dirty="0"/>
                  <a:t> </a:t>
                </a: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027F72B-F3E4-B64E-860C-6332899E19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98" y="5140411"/>
                <a:ext cx="8938353" cy="1927835"/>
              </a:xfrm>
              <a:prstGeom prst="rect">
                <a:avLst/>
              </a:prstGeom>
              <a:blipFill>
                <a:blip r:embed="rId3"/>
                <a:stretch>
                  <a:fillRect l="-614" t="-1582" r="-3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435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0"/>
            <a:ext cx="7520940" cy="548640"/>
          </a:xfrm>
        </p:spPr>
        <p:txBody>
          <a:bodyPr/>
          <a:lstStyle/>
          <a:p>
            <a:pPr algn="ctr"/>
            <a:r>
              <a:rPr lang="en-US" dirty="0"/>
              <a:t>Linear Correlation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634" y="548640"/>
            <a:ext cx="8503920" cy="3579849"/>
          </a:xfrm>
        </p:spPr>
        <p:txBody>
          <a:bodyPr/>
          <a:lstStyle/>
          <a:p>
            <a:r>
              <a:rPr lang="en-US" b="0" i="1" dirty="0"/>
              <a:t>linear correlation </a:t>
            </a:r>
            <a:r>
              <a:rPr lang="en-US" b="0" dirty="0"/>
              <a:t>measures the tendency of two numerical variables (call them X and Y) to co-vary – that is to change together along a line.</a:t>
            </a:r>
          </a:p>
        </p:txBody>
      </p:sp>
      <p:pic>
        <p:nvPicPr>
          <p:cNvPr id="4" name="Picture 3" descr="whitlock_16.0-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75" y="1361325"/>
            <a:ext cx="6795847" cy="48770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B58DED1-2257-6C4E-BFF3-7624FB397686}"/>
              </a:ext>
            </a:extLst>
          </p:cNvPr>
          <p:cNvSpPr txBox="1"/>
          <p:nvPr/>
        </p:nvSpPr>
        <p:spPr>
          <a:xfrm>
            <a:off x="9441" y="6309360"/>
            <a:ext cx="9134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 the log-log scale: so it is the </a:t>
            </a:r>
            <a:r>
              <a:rPr lang="en-US" b="1" dirty="0"/>
              <a:t>log</a:t>
            </a:r>
            <a:r>
              <a:rPr lang="en-US" dirty="0"/>
              <a:t> of each variable that is linearly related.</a:t>
            </a:r>
          </a:p>
        </p:txBody>
      </p:sp>
    </p:spTree>
    <p:extLst>
      <p:ext uri="{BB962C8B-B14F-4D97-AF65-F5344CB8AC3E}">
        <p14:creationId xmlns:p14="http://schemas.microsoft.com/office/powerpoint/2010/main" val="3433470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70538</TotalTime>
  <Words>1376</Words>
  <Application>Microsoft Office PowerPoint</Application>
  <PresentationFormat>On-screen Show (4:3)</PresentationFormat>
  <Paragraphs>154</Paragraphs>
  <Slides>26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Cambria Math</vt:lpstr>
      <vt:lpstr>Century Gothic</vt:lpstr>
      <vt:lpstr>Glypha</vt:lpstr>
      <vt:lpstr>Wingdings</vt:lpstr>
      <vt:lpstr>Default Theme</vt:lpstr>
      <vt:lpstr>Equation</vt:lpstr>
      <vt:lpstr>MAT 1372 Statistics with Probability </vt:lpstr>
      <vt:lpstr>2.5 Sets of paired data and scatter plots</vt:lpstr>
      <vt:lpstr>Drawing regression (trend) line</vt:lpstr>
      <vt:lpstr>PowerPoint Presentation</vt:lpstr>
      <vt:lpstr>PowerPoint Presentation</vt:lpstr>
      <vt:lpstr>PowerPoint Presentation</vt:lpstr>
      <vt:lpstr>2.5.7 GPA vs study time</vt:lpstr>
      <vt:lpstr>2.5.7 GPA vs study time</vt:lpstr>
      <vt:lpstr>Linear Correlation</vt:lpstr>
      <vt:lpstr>3.7 Covariance and Correlation Coefficient</vt:lpstr>
      <vt:lpstr>Perfectly correlated data and covariance</vt:lpstr>
      <vt:lpstr>Covariance &amp; Pearson correlation coefficient</vt:lpstr>
      <vt:lpstr>Equivalent expressions for Pearson coefficient </vt:lpstr>
      <vt:lpstr>Dimension analysis of Pearson coefficient </vt:lpstr>
      <vt:lpstr>correlation coefficient r close to -1</vt:lpstr>
      <vt:lpstr>correlation coefficient r close to +1</vt:lpstr>
      <vt:lpstr>Possible values</vt:lpstr>
      <vt:lpstr>Possible values</vt:lpstr>
      <vt:lpstr>More Examples</vt:lpstr>
      <vt:lpstr>the coefficient of determination r2</vt:lpstr>
      <vt:lpstr>3.7.4 sentence vs actual time served (revisited)</vt:lpstr>
      <vt:lpstr>3.7.8 milk vs soda consumption among a sampling of 1st world countries</vt:lpstr>
      <vt:lpstr>2.5.5 attention span vs IQ score</vt:lpstr>
      <vt:lpstr>PowerPoint Presentation</vt:lpstr>
      <vt:lpstr>PowerPoint Presentation</vt:lpstr>
      <vt:lpstr>Attention Span vs IQ score speculation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1372 Biostatistics</dc:title>
  <dc:creator>Andrew Parker</dc:creator>
  <cp:lastModifiedBy>Next Step</cp:lastModifiedBy>
  <cp:revision>170</cp:revision>
  <cp:lastPrinted>2017-04-19T04:24:28Z</cp:lastPrinted>
  <dcterms:created xsi:type="dcterms:W3CDTF">2017-02-25T23:17:17Z</dcterms:created>
  <dcterms:modified xsi:type="dcterms:W3CDTF">2021-02-11T20:11:28Z</dcterms:modified>
</cp:coreProperties>
</file>