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97"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B3761D-7864-4345-BFE8-92A1FAA589FA}" type="datetimeFigureOut">
              <a:rPr lang="en-US" smtClean="0"/>
              <a:t>8/12/20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7F0367-2788-4BA5-B321-C9180943866C}" type="slidenum">
              <a:rPr lang="en-US" smtClean="0"/>
              <a:t>‹#›</a:t>
            </a:fld>
            <a:endParaRPr lang="en-US"/>
          </a:p>
        </p:txBody>
      </p:sp>
    </p:spTree>
    <p:extLst>
      <p:ext uri="{BB962C8B-B14F-4D97-AF65-F5344CB8AC3E}">
        <p14:creationId xmlns:p14="http://schemas.microsoft.com/office/powerpoint/2010/main" val="854718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cs typeface="Arial" charset="0"/>
              </a:defRPr>
            </a:lvl1pPr>
            <a:lvl2pPr marL="37222402" indent="-36773751" defTabSz="914437"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48650" eaLnBrk="0" fontAlgn="base" hangingPunct="0">
              <a:spcBef>
                <a:spcPct val="0"/>
              </a:spcBef>
              <a:spcAft>
                <a:spcPct val="0"/>
              </a:spcAft>
              <a:defRPr sz="2400">
                <a:solidFill>
                  <a:schemeClr val="tx1"/>
                </a:solidFill>
                <a:latin typeface="Arial" charset="0"/>
                <a:cs typeface="Arial" charset="0"/>
              </a:defRPr>
            </a:lvl6pPr>
            <a:lvl7pPr marL="897301" eaLnBrk="0" fontAlgn="base" hangingPunct="0">
              <a:spcBef>
                <a:spcPct val="0"/>
              </a:spcBef>
              <a:spcAft>
                <a:spcPct val="0"/>
              </a:spcAft>
              <a:defRPr sz="2400">
                <a:solidFill>
                  <a:schemeClr val="tx1"/>
                </a:solidFill>
                <a:latin typeface="Arial" charset="0"/>
                <a:cs typeface="Arial" charset="0"/>
              </a:defRPr>
            </a:lvl7pPr>
            <a:lvl8pPr marL="1345951" eaLnBrk="0" fontAlgn="base" hangingPunct="0">
              <a:spcBef>
                <a:spcPct val="0"/>
              </a:spcBef>
              <a:spcAft>
                <a:spcPct val="0"/>
              </a:spcAft>
              <a:defRPr sz="2400">
                <a:solidFill>
                  <a:schemeClr val="tx1"/>
                </a:solidFill>
                <a:latin typeface="Arial" charset="0"/>
                <a:cs typeface="Arial" charset="0"/>
              </a:defRPr>
            </a:lvl8pPr>
            <a:lvl9pPr marL="1794601" eaLnBrk="0" fontAlgn="base" hangingPunct="0">
              <a:spcBef>
                <a:spcPct val="0"/>
              </a:spcBef>
              <a:spcAft>
                <a:spcPct val="0"/>
              </a:spcAft>
              <a:defRPr sz="2400">
                <a:solidFill>
                  <a:schemeClr val="tx1"/>
                </a:solidFill>
                <a:latin typeface="Arial" charset="0"/>
                <a:cs typeface="Arial" charset="0"/>
              </a:defRPr>
            </a:lvl9pPr>
          </a:lstStyle>
          <a:p>
            <a:pPr eaLnBrk="1" hangingPunct="1"/>
            <a:fld id="{F3E1E5AC-306A-475C-9DFE-BB85CF4CD367}" type="slidenum">
              <a:rPr lang="en-US" altLang="en-US" sz="1200">
                <a:latin typeface="Calibri" pitchFamily="34" charset="0"/>
              </a:rPr>
              <a:pPr eaLnBrk="1" hangingPunct="1"/>
              <a:t>2</a:t>
            </a:fld>
            <a:endParaRPr lang="en-US" altLang="en-US" sz="1200">
              <a:latin typeface="Calibri" pitchFamily="34" charset="0"/>
            </a:endParaRPr>
          </a:p>
        </p:txBody>
      </p:sp>
      <p:sp>
        <p:nvSpPr>
          <p:cNvPr id="132099"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100" name="Rectangle 3"/>
          <p:cNvSpPr>
            <a:spLocks noGrp="1" noChangeArrowheads="1"/>
          </p:cNvSpPr>
          <p:nvPr>
            <p:ph type="body" idx="1"/>
          </p:nvPr>
        </p:nvSpPr>
        <p:spPr>
          <a:xfrm>
            <a:off x="914711" y="4344025"/>
            <a:ext cx="5028579"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1393831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cs typeface="Arial" charset="0"/>
              </a:defRPr>
            </a:lvl1pPr>
            <a:lvl2pPr marL="37222402" indent="-36773751" defTabSz="914437"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48650" eaLnBrk="0" fontAlgn="base" hangingPunct="0">
              <a:spcBef>
                <a:spcPct val="0"/>
              </a:spcBef>
              <a:spcAft>
                <a:spcPct val="0"/>
              </a:spcAft>
              <a:defRPr sz="2400">
                <a:solidFill>
                  <a:schemeClr val="tx1"/>
                </a:solidFill>
                <a:latin typeface="Arial" charset="0"/>
                <a:cs typeface="Arial" charset="0"/>
              </a:defRPr>
            </a:lvl6pPr>
            <a:lvl7pPr marL="897301" eaLnBrk="0" fontAlgn="base" hangingPunct="0">
              <a:spcBef>
                <a:spcPct val="0"/>
              </a:spcBef>
              <a:spcAft>
                <a:spcPct val="0"/>
              </a:spcAft>
              <a:defRPr sz="2400">
                <a:solidFill>
                  <a:schemeClr val="tx1"/>
                </a:solidFill>
                <a:latin typeface="Arial" charset="0"/>
                <a:cs typeface="Arial" charset="0"/>
              </a:defRPr>
            </a:lvl7pPr>
            <a:lvl8pPr marL="1345951" eaLnBrk="0" fontAlgn="base" hangingPunct="0">
              <a:spcBef>
                <a:spcPct val="0"/>
              </a:spcBef>
              <a:spcAft>
                <a:spcPct val="0"/>
              </a:spcAft>
              <a:defRPr sz="2400">
                <a:solidFill>
                  <a:schemeClr val="tx1"/>
                </a:solidFill>
                <a:latin typeface="Arial" charset="0"/>
                <a:cs typeface="Arial" charset="0"/>
              </a:defRPr>
            </a:lvl8pPr>
            <a:lvl9pPr marL="1794601" eaLnBrk="0" fontAlgn="base" hangingPunct="0">
              <a:spcBef>
                <a:spcPct val="0"/>
              </a:spcBef>
              <a:spcAft>
                <a:spcPct val="0"/>
              </a:spcAft>
              <a:defRPr sz="2400">
                <a:solidFill>
                  <a:schemeClr val="tx1"/>
                </a:solidFill>
                <a:latin typeface="Arial" charset="0"/>
                <a:cs typeface="Arial" charset="0"/>
              </a:defRPr>
            </a:lvl9pPr>
          </a:lstStyle>
          <a:p>
            <a:pPr eaLnBrk="1" hangingPunct="1"/>
            <a:fld id="{66D3ACDB-BB0F-44FB-BA77-ED065D6B1C9D}" type="slidenum">
              <a:rPr lang="en-US" altLang="en-US" sz="1200">
                <a:latin typeface="Calibri" pitchFamily="34" charset="0"/>
              </a:rPr>
              <a:pPr eaLnBrk="1" hangingPunct="1"/>
              <a:t>11</a:t>
            </a:fld>
            <a:endParaRPr lang="en-US" altLang="en-US" sz="1200">
              <a:latin typeface="Calibri" pitchFamily="34" charset="0"/>
            </a:endParaRPr>
          </a:p>
        </p:txBody>
      </p:sp>
      <p:sp>
        <p:nvSpPr>
          <p:cNvPr id="150531"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2" name="Rectangle 3"/>
          <p:cNvSpPr>
            <a:spLocks noGrp="1" noChangeArrowheads="1"/>
          </p:cNvSpPr>
          <p:nvPr>
            <p:ph type="body" idx="1"/>
          </p:nvPr>
        </p:nvSpPr>
        <p:spPr>
          <a:xfrm>
            <a:off x="914711" y="4344025"/>
            <a:ext cx="5028579"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38088092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cs typeface="Arial" charset="0"/>
              </a:defRPr>
            </a:lvl1pPr>
            <a:lvl2pPr marL="37222402" indent="-36773751" defTabSz="914437"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48650" eaLnBrk="0" fontAlgn="base" hangingPunct="0">
              <a:spcBef>
                <a:spcPct val="0"/>
              </a:spcBef>
              <a:spcAft>
                <a:spcPct val="0"/>
              </a:spcAft>
              <a:defRPr sz="2400">
                <a:solidFill>
                  <a:schemeClr val="tx1"/>
                </a:solidFill>
                <a:latin typeface="Arial" charset="0"/>
                <a:cs typeface="Arial" charset="0"/>
              </a:defRPr>
            </a:lvl6pPr>
            <a:lvl7pPr marL="897301" eaLnBrk="0" fontAlgn="base" hangingPunct="0">
              <a:spcBef>
                <a:spcPct val="0"/>
              </a:spcBef>
              <a:spcAft>
                <a:spcPct val="0"/>
              </a:spcAft>
              <a:defRPr sz="2400">
                <a:solidFill>
                  <a:schemeClr val="tx1"/>
                </a:solidFill>
                <a:latin typeface="Arial" charset="0"/>
                <a:cs typeface="Arial" charset="0"/>
              </a:defRPr>
            </a:lvl7pPr>
            <a:lvl8pPr marL="1345951" eaLnBrk="0" fontAlgn="base" hangingPunct="0">
              <a:spcBef>
                <a:spcPct val="0"/>
              </a:spcBef>
              <a:spcAft>
                <a:spcPct val="0"/>
              </a:spcAft>
              <a:defRPr sz="2400">
                <a:solidFill>
                  <a:schemeClr val="tx1"/>
                </a:solidFill>
                <a:latin typeface="Arial" charset="0"/>
                <a:cs typeface="Arial" charset="0"/>
              </a:defRPr>
            </a:lvl8pPr>
            <a:lvl9pPr marL="1794601" eaLnBrk="0" fontAlgn="base" hangingPunct="0">
              <a:spcBef>
                <a:spcPct val="0"/>
              </a:spcBef>
              <a:spcAft>
                <a:spcPct val="0"/>
              </a:spcAft>
              <a:defRPr sz="2400">
                <a:solidFill>
                  <a:schemeClr val="tx1"/>
                </a:solidFill>
                <a:latin typeface="Arial" charset="0"/>
                <a:cs typeface="Arial" charset="0"/>
              </a:defRPr>
            </a:lvl9pPr>
          </a:lstStyle>
          <a:p>
            <a:pPr eaLnBrk="1" hangingPunct="1"/>
            <a:fld id="{F4BC100A-02E9-473D-98A1-F78812FCE725}" type="slidenum">
              <a:rPr lang="en-US" altLang="en-US" sz="1200">
                <a:latin typeface="Calibri" pitchFamily="34" charset="0"/>
              </a:rPr>
              <a:pPr eaLnBrk="1" hangingPunct="1"/>
              <a:t>12</a:t>
            </a:fld>
            <a:endParaRPr lang="en-US" altLang="en-US" sz="1200">
              <a:latin typeface="Calibri" pitchFamily="34" charset="0"/>
            </a:endParaRPr>
          </a:p>
        </p:txBody>
      </p:sp>
      <p:sp>
        <p:nvSpPr>
          <p:cNvPr id="152579"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80" name="Rectangle 3"/>
          <p:cNvSpPr>
            <a:spLocks noGrp="1" noChangeArrowheads="1"/>
          </p:cNvSpPr>
          <p:nvPr>
            <p:ph type="body" idx="1"/>
          </p:nvPr>
        </p:nvSpPr>
        <p:spPr>
          <a:xfrm>
            <a:off x="914711" y="4344025"/>
            <a:ext cx="5028579"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4072999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11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832160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22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08754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32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1474769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42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549766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2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23041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6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4857695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73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0617868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83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838787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cs typeface="Arial" charset="0"/>
              </a:defRPr>
            </a:lvl1pPr>
            <a:lvl2pPr marL="37222402" indent="-36773751" defTabSz="914437"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48650" eaLnBrk="0" fontAlgn="base" hangingPunct="0">
              <a:spcBef>
                <a:spcPct val="0"/>
              </a:spcBef>
              <a:spcAft>
                <a:spcPct val="0"/>
              </a:spcAft>
              <a:defRPr sz="2400">
                <a:solidFill>
                  <a:schemeClr val="tx1"/>
                </a:solidFill>
                <a:latin typeface="Arial" charset="0"/>
                <a:cs typeface="Arial" charset="0"/>
              </a:defRPr>
            </a:lvl6pPr>
            <a:lvl7pPr marL="897301" eaLnBrk="0" fontAlgn="base" hangingPunct="0">
              <a:spcBef>
                <a:spcPct val="0"/>
              </a:spcBef>
              <a:spcAft>
                <a:spcPct val="0"/>
              </a:spcAft>
              <a:defRPr sz="2400">
                <a:solidFill>
                  <a:schemeClr val="tx1"/>
                </a:solidFill>
                <a:latin typeface="Arial" charset="0"/>
                <a:cs typeface="Arial" charset="0"/>
              </a:defRPr>
            </a:lvl7pPr>
            <a:lvl8pPr marL="1345951" eaLnBrk="0" fontAlgn="base" hangingPunct="0">
              <a:spcBef>
                <a:spcPct val="0"/>
              </a:spcBef>
              <a:spcAft>
                <a:spcPct val="0"/>
              </a:spcAft>
              <a:defRPr sz="2400">
                <a:solidFill>
                  <a:schemeClr val="tx1"/>
                </a:solidFill>
                <a:latin typeface="Arial" charset="0"/>
                <a:cs typeface="Arial" charset="0"/>
              </a:defRPr>
            </a:lvl8pPr>
            <a:lvl9pPr marL="1794601" eaLnBrk="0" fontAlgn="base" hangingPunct="0">
              <a:spcBef>
                <a:spcPct val="0"/>
              </a:spcBef>
              <a:spcAft>
                <a:spcPct val="0"/>
              </a:spcAft>
              <a:defRPr sz="2400">
                <a:solidFill>
                  <a:schemeClr val="tx1"/>
                </a:solidFill>
                <a:latin typeface="Arial" charset="0"/>
                <a:cs typeface="Arial" charset="0"/>
              </a:defRPr>
            </a:lvl9pPr>
          </a:lstStyle>
          <a:p>
            <a:pPr eaLnBrk="1" hangingPunct="1"/>
            <a:fld id="{D2BC9454-B643-4A8C-813F-B11C7688A30E}" type="slidenum">
              <a:rPr lang="en-US" altLang="en-US" sz="1200">
                <a:latin typeface="Calibri" pitchFamily="34" charset="0"/>
              </a:rPr>
              <a:pPr eaLnBrk="1" hangingPunct="1"/>
              <a:t>3</a:t>
            </a:fld>
            <a:endParaRPr lang="en-US" altLang="en-US" sz="1200">
              <a:latin typeface="Calibri" pitchFamily="34" charset="0"/>
            </a:endParaRPr>
          </a:p>
        </p:txBody>
      </p:sp>
      <p:sp>
        <p:nvSpPr>
          <p:cNvPr id="134147"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8" name="Rectangle 3"/>
          <p:cNvSpPr>
            <a:spLocks noGrp="1" noChangeArrowheads="1"/>
          </p:cNvSpPr>
          <p:nvPr>
            <p:ph type="body" idx="1"/>
          </p:nvPr>
        </p:nvSpPr>
        <p:spPr>
          <a:xfrm>
            <a:off x="914711" y="4344025"/>
            <a:ext cx="5028579"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391334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cs typeface="Arial" charset="0"/>
              </a:defRPr>
            </a:lvl1pPr>
            <a:lvl2pPr marL="37222402" indent="-36773751" defTabSz="914437"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48650" eaLnBrk="0" fontAlgn="base" hangingPunct="0">
              <a:spcBef>
                <a:spcPct val="0"/>
              </a:spcBef>
              <a:spcAft>
                <a:spcPct val="0"/>
              </a:spcAft>
              <a:defRPr sz="2400">
                <a:solidFill>
                  <a:schemeClr val="tx1"/>
                </a:solidFill>
                <a:latin typeface="Arial" charset="0"/>
                <a:cs typeface="Arial" charset="0"/>
              </a:defRPr>
            </a:lvl6pPr>
            <a:lvl7pPr marL="897301" eaLnBrk="0" fontAlgn="base" hangingPunct="0">
              <a:spcBef>
                <a:spcPct val="0"/>
              </a:spcBef>
              <a:spcAft>
                <a:spcPct val="0"/>
              </a:spcAft>
              <a:defRPr sz="2400">
                <a:solidFill>
                  <a:schemeClr val="tx1"/>
                </a:solidFill>
                <a:latin typeface="Arial" charset="0"/>
                <a:cs typeface="Arial" charset="0"/>
              </a:defRPr>
            </a:lvl7pPr>
            <a:lvl8pPr marL="1345951" eaLnBrk="0" fontAlgn="base" hangingPunct="0">
              <a:spcBef>
                <a:spcPct val="0"/>
              </a:spcBef>
              <a:spcAft>
                <a:spcPct val="0"/>
              </a:spcAft>
              <a:defRPr sz="2400">
                <a:solidFill>
                  <a:schemeClr val="tx1"/>
                </a:solidFill>
                <a:latin typeface="Arial" charset="0"/>
                <a:cs typeface="Arial" charset="0"/>
              </a:defRPr>
            </a:lvl8pPr>
            <a:lvl9pPr marL="1794601" eaLnBrk="0" fontAlgn="base" hangingPunct="0">
              <a:spcBef>
                <a:spcPct val="0"/>
              </a:spcBef>
              <a:spcAft>
                <a:spcPct val="0"/>
              </a:spcAft>
              <a:defRPr sz="2400">
                <a:solidFill>
                  <a:schemeClr val="tx1"/>
                </a:solidFill>
                <a:latin typeface="Arial" charset="0"/>
                <a:cs typeface="Arial" charset="0"/>
              </a:defRPr>
            </a:lvl9pPr>
          </a:lstStyle>
          <a:p>
            <a:pPr eaLnBrk="1" hangingPunct="1"/>
            <a:fld id="{62468A63-23CD-48AA-9F3F-7CD5682D3E0C}" type="slidenum">
              <a:rPr lang="en-US" altLang="en-US" sz="1200">
                <a:latin typeface="Calibri" pitchFamily="34" charset="0"/>
              </a:rPr>
              <a:pPr eaLnBrk="1" hangingPunct="1"/>
              <a:t>4</a:t>
            </a:fld>
            <a:endParaRPr lang="en-US" altLang="en-US" sz="1200">
              <a:latin typeface="Calibri" pitchFamily="34" charset="0"/>
            </a:endParaRPr>
          </a:p>
        </p:txBody>
      </p:sp>
      <p:sp>
        <p:nvSpPr>
          <p:cNvPr id="136195"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6" name="Rectangle 3"/>
          <p:cNvSpPr>
            <a:spLocks noGrp="1" noChangeArrowheads="1"/>
          </p:cNvSpPr>
          <p:nvPr>
            <p:ph type="body" idx="1"/>
          </p:nvPr>
        </p:nvSpPr>
        <p:spPr>
          <a:xfrm>
            <a:off x="914711" y="4344025"/>
            <a:ext cx="5028579"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4290853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cs typeface="Arial" charset="0"/>
              </a:defRPr>
            </a:lvl1pPr>
            <a:lvl2pPr marL="37222402" indent="-36773751" defTabSz="914437"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48650" eaLnBrk="0" fontAlgn="base" hangingPunct="0">
              <a:spcBef>
                <a:spcPct val="0"/>
              </a:spcBef>
              <a:spcAft>
                <a:spcPct val="0"/>
              </a:spcAft>
              <a:defRPr sz="2400">
                <a:solidFill>
                  <a:schemeClr val="tx1"/>
                </a:solidFill>
                <a:latin typeface="Arial" charset="0"/>
                <a:cs typeface="Arial" charset="0"/>
              </a:defRPr>
            </a:lvl6pPr>
            <a:lvl7pPr marL="897301" eaLnBrk="0" fontAlgn="base" hangingPunct="0">
              <a:spcBef>
                <a:spcPct val="0"/>
              </a:spcBef>
              <a:spcAft>
                <a:spcPct val="0"/>
              </a:spcAft>
              <a:defRPr sz="2400">
                <a:solidFill>
                  <a:schemeClr val="tx1"/>
                </a:solidFill>
                <a:latin typeface="Arial" charset="0"/>
                <a:cs typeface="Arial" charset="0"/>
              </a:defRPr>
            </a:lvl7pPr>
            <a:lvl8pPr marL="1345951" eaLnBrk="0" fontAlgn="base" hangingPunct="0">
              <a:spcBef>
                <a:spcPct val="0"/>
              </a:spcBef>
              <a:spcAft>
                <a:spcPct val="0"/>
              </a:spcAft>
              <a:defRPr sz="2400">
                <a:solidFill>
                  <a:schemeClr val="tx1"/>
                </a:solidFill>
                <a:latin typeface="Arial" charset="0"/>
                <a:cs typeface="Arial" charset="0"/>
              </a:defRPr>
            </a:lvl8pPr>
            <a:lvl9pPr marL="1794601" eaLnBrk="0" fontAlgn="base" hangingPunct="0">
              <a:spcBef>
                <a:spcPct val="0"/>
              </a:spcBef>
              <a:spcAft>
                <a:spcPct val="0"/>
              </a:spcAft>
              <a:defRPr sz="2400">
                <a:solidFill>
                  <a:schemeClr val="tx1"/>
                </a:solidFill>
                <a:latin typeface="Arial" charset="0"/>
                <a:cs typeface="Arial" charset="0"/>
              </a:defRPr>
            </a:lvl9pPr>
          </a:lstStyle>
          <a:p>
            <a:pPr eaLnBrk="1" hangingPunct="1"/>
            <a:fld id="{848EA999-3746-498A-BBC8-606728B6F446}" type="slidenum">
              <a:rPr lang="en-US" altLang="en-US" sz="1200">
                <a:latin typeface="Calibri" pitchFamily="34" charset="0"/>
              </a:rPr>
              <a:pPr eaLnBrk="1" hangingPunct="1"/>
              <a:t>5</a:t>
            </a:fld>
            <a:endParaRPr lang="en-US" altLang="en-US" sz="1200">
              <a:latin typeface="Calibri" pitchFamily="34" charset="0"/>
            </a:endParaRPr>
          </a:p>
        </p:txBody>
      </p:sp>
      <p:sp>
        <p:nvSpPr>
          <p:cNvPr id="138243"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4" name="Rectangle 3"/>
          <p:cNvSpPr>
            <a:spLocks noGrp="1" noChangeArrowheads="1"/>
          </p:cNvSpPr>
          <p:nvPr>
            <p:ph type="body" idx="1"/>
          </p:nvPr>
        </p:nvSpPr>
        <p:spPr>
          <a:xfrm>
            <a:off x="914711" y="4344025"/>
            <a:ext cx="5028579"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3951339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cs typeface="Arial" charset="0"/>
              </a:defRPr>
            </a:lvl1pPr>
            <a:lvl2pPr marL="37222402" indent="-36773751" defTabSz="914437"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48650" eaLnBrk="0" fontAlgn="base" hangingPunct="0">
              <a:spcBef>
                <a:spcPct val="0"/>
              </a:spcBef>
              <a:spcAft>
                <a:spcPct val="0"/>
              </a:spcAft>
              <a:defRPr sz="2400">
                <a:solidFill>
                  <a:schemeClr val="tx1"/>
                </a:solidFill>
                <a:latin typeface="Arial" charset="0"/>
                <a:cs typeface="Arial" charset="0"/>
              </a:defRPr>
            </a:lvl6pPr>
            <a:lvl7pPr marL="897301" eaLnBrk="0" fontAlgn="base" hangingPunct="0">
              <a:spcBef>
                <a:spcPct val="0"/>
              </a:spcBef>
              <a:spcAft>
                <a:spcPct val="0"/>
              </a:spcAft>
              <a:defRPr sz="2400">
                <a:solidFill>
                  <a:schemeClr val="tx1"/>
                </a:solidFill>
                <a:latin typeface="Arial" charset="0"/>
                <a:cs typeface="Arial" charset="0"/>
              </a:defRPr>
            </a:lvl7pPr>
            <a:lvl8pPr marL="1345951" eaLnBrk="0" fontAlgn="base" hangingPunct="0">
              <a:spcBef>
                <a:spcPct val="0"/>
              </a:spcBef>
              <a:spcAft>
                <a:spcPct val="0"/>
              </a:spcAft>
              <a:defRPr sz="2400">
                <a:solidFill>
                  <a:schemeClr val="tx1"/>
                </a:solidFill>
                <a:latin typeface="Arial" charset="0"/>
                <a:cs typeface="Arial" charset="0"/>
              </a:defRPr>
            </a:lvl8pPr>
            <a:lvl9pPr marL="1794601" eaLnBrk="0" fontAlgn="base" hangingPunct="0">
              <a:spcBef>
                <a:spcPct val="0"/>
              </a:spcBef>
              <a:spcAft>
                <a:spcPct val="0"/>
              </a:spcAft>
              <a:defRPr sz="2400">
                <a:solidFill>
                  <a:schemeClr val="tx1"/>
                </a:solidFill>
                <a:latin typeface="Arial" charset="0"/>
                <a:cs typeface="Arial" charset="0"/>
              </a:defRPr>
            </a:lvl9pPr>
          </a:lstStyle>
          <a:p>
            <a:pPr eaLnBrk="1" hangingPunct="1"/>
            <a:fld id="{32DC13FF-7855-40A7-8E8D-DD4212557418}" type="slidenum">
              <a:rPr lang="en-US" altLang="en-US" sz="1200">
                <a:latin typeface="Calibri" pitchFamily="34" charset="0"/>
              </a:rPr>
              <a:pPr eaLnBrk="1" hangingPunct="1"/>
              <a:t>6</a:t>
            </a:fld>
            <a:endParaRPr lang="en-US" altLang="en-US" sz="1200">
              <a:latin typeface="Calibri" pitchFamily="34" charset="0"/>
            </a:endParaRPr>
          </a:p>
        </p:txBody>
      </p:sp>
      <p:sp>
        <p:nvSpPr>
          <p:cNvPr id="140291"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2" name="Rectangle 3"/>
          <p:cNvSpPr>
            <a:spLocks noGrp="1" noChangeArrowheads="1"/>
          </p:cNvSpPr>
          <p:nvPr>
            <p:ph type="body" idx="1"/>
          </p:nvPr>
        </p:nvSpPr>
        <p:spPr>
          <a:xfrm>
            <a:off x="914711" y="4344025"/>
            <a:ext cx="5028579"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821277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cs typeface="Arial" charset="0"/>
              </a:defRPr>
            </a:lvl1pPr>
            <a:lvl2pPr marL="37222402" indent="-36773751" defTabSz="914437"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48650" eaLnBrk="0" fontAlgn="base" hangingPunct="0">
              <a:spcBef>
                <a:spcPct val="0"/>
              </a:spcBef>
              <a:spcAft>
                <a:spcPct val="0"/>
              </a:spcAft>
              <a:defRPr sz="2400">
                <a:solidFill>
                  <a:schemeClr val="tx1"/>
                </a:solidFill>
                <a:latin typeface="Arial" charset="0"/>
                <a:cs typeface="Arial" charset="0"/>
              </a:defRPr>
            </a:lvl6pPr>
            <a:lvl7pPr marL="897301" eaLnBrk="0" fontAlgn="base" hangingPunct="0">
              <a:spcBef>
                <a:spcPct val="0"/>
              </a:spcBef>
              <a:spcAft>
                <a:spcPct val="0"/>
              </a:spcAft>
              <a:defRPr sz="2400">
                <a:solidFill>
                  <a:schemeClr val="tx1"/>
                </a:solidFill>
                <a:latin typeface="Arial" charset="0"/>
                <a:cs typeface="Arial" charset="0"/>
              </a:defRPr>
            </a:lvl7pPr>
            <a:lvl8pPr marL="1345951" eaLnBrk="0" fontAlgn="base" hangingPunct="0">
              <a:spcBef>
                <a:spcPct val="0"/>
              </a:spcBef>
              <a:spcAft>
                <a:spcPct val="0"/>
              </a:spcAft>
              <a:defRPr sz="2400">
                <a:solidFill>
                  <a:schemeClr val="tx1"/>
                </a:solidFill>
                <a:latin typeface="Arial" charset="0"/>
                <a:cs typeface="Arial" charset="0"/>
              </a:defRPr>
            </a:lvl8pPr>
            <a:lvl9pPr marL="1794601" eaLnBrk="0" fontAlgn="base" hangingPunct="0">
              <a:spcBef>
                <a:spcPct val="0"/>
              </a:spcBef>
              <a:spcAft>
                <a:spcPct val="0"/>
              </a:spcAft>
              <a:defRPr sz="2400">
                <a:solidFill>
                  <a:schemeClr val="tx1"/>
                </a:solidFill>
                <a:latin typeface="Arial" charset="0"/>
                <a:cs typeface="Arial" charset="0"/>
              </a:defRPr>
            </a:lvl9pPr>
          </a:lstStyle>
          <a:p>
            <a:pPr eaLnBrk="1" hangingPunct="1"/>
            <a:fld id="{535F7045-8EF2-44BE-B1BA-A819F0DA8BFB}" type="slidenum">
              <a:rPr lang="en-US" altLang="en-US" sz="1200">
                <a:latin typeface="Calibri" pitchFamily="34" charset="0"/>
              </a:rPr>
              <a:pPr eaLnBrk="1" hangingPunct="1"/>
              <a:t>7</a:t>
            </a:fld>
            <a:endParaRPr lang="en-US" altLang="en-US" sz="1200">
              <a:latin typeface="Calibri" pitchFamily="34" charset="0"/>
            </a:endParaRPr>
          </a:p>
        </p:txBody>
      </p:sp>
      <p:sp>
        <p:nvSpPr>
          <p:cNvPr id="142339"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40" name="Rectangle 3"/>
          <p:cNvSpPr>
            <a:spLocks noGrp="1" noChangeArrowheads="1"/>
          </p:cNvSpPr>
          <p:nvPr>
            <p:ph type="body" idx="1"/>
          </p:nvPr>
        </p:nvSpPr>
        <p:spPr>
          <a:xfrm>
            <a:off x="914711" y="4344025"/>
            <a:ext cx="5028579"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1616195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cs typeface="Arial" charset="0"/>
              </a:defRPr>
            </a:lvl1pPr>
            <a:lvl2pPr marL="37222402" indent="-36773751" defTabSz="914437"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48650" eaLnBrk="0" fontAlgn="base" hangingPunct="0">
              <a:spcBef>
                <a:spcPct val="0"/>
              </a:spcBef>
              <a:spcAft>
                <a:spcPct val="0"/>
              </a:spcAft>
              <a:defRPr sz="2400">
                <a:solidFill>
                  <a:schemeClr val="tx1"/>
                </a:solidFill>
                <a:latin typeface="Arial" charset="0"/>
                <a:cs typeface="Arial" charset="0"/>
              </a:defRPr>
            </a:lvl6pPr>
            <a:lvl7pPr marL="897301" eaLnBrk="0" fontAlgn="base" hangingPunct="0">
              <a:spcBef>
                <a:spcPct val="0"/>
              </a:spcBef>
              <a:spcAft>
                <a:spcPct val="0"/>
              </a:spcAft>
              <a:defRPr sz="2400">
                <a:solidFill>
                  <a:schemeClr val="tx1"/>
                </a:solidFill>
                <a:latin typeface="Arial" charset="0"/>
                <a:cs typeface="Arial" charset="0"/>
              </a:defRPr>
            </a:lvl7pPr>
            <a:lvl8pPr marL="1345951" eaLnBrk="0" fontAlgn="base" hangingPunct="0">
              <a:spcBef>
                <a:spcPct val="0"/>
              </a:spcBef>
              <a:spcAft>
                <a:spcPct val="0"/>
              </a:spcAft>
              <a:defRPr sz="2400">
                <a:solidFill>
                  <a:schemeClr val="tx1"/>
                </a:solidFill>
                <a:latin typeface="Arial" charset="0"/>
                <a:cs typeface="Arial" charset="0"/>
              </a:defRPr>
            </a:lvl8pPr>
            <a:lvl9pPr marL="1794601" eaLnBrk="0" fontAlgn="base" hangingPunct="0">
              <a:spcBef>
                <a:spcPct val="0"/>
              </a:spcBef>
              <a:spcAft>
                <a:spcPct val="0"/>
              </a:spcAft>
              <a:defRPr sz="2400">
                <a:solidFill>
                  <a:schemeClr val="tx1"/>
                </a:solidFill>
                <a:latin typeface="Arial" charset="0"/>
                <a:cs typeface="Arial" charset="0"/>
              </a:defRPr>
            </a:lvl9pPr>
          </a:lstStyle>
          <a:p>
            <a:pPr eaLnBrk="1" hangingPunct="1"/>
            <a:fld id="{B65A1F6E-B40F-47F2-B751-51615F415681}" type="slidenum">
              <a:rPr lang="en-US" altLang="en-US" sz="1200">
                <a:latin typeface="Calibri" pitchFamily="34" charset="0"/>
              </a:rPr>
              <a:pPr eaLnBrk="1" hangingPunct="1"/>
              <a:t>8</a:t>
            </a:fld>
            <a:endParaRPr lang="en-US" altLang="en-US" sz="1200">
              <a:latin typeface="Calibri" pitchFamily="34" charset="0"/>
            </a:endParaRPr>
          </a:p>
        </p:txBody>
      </p:sp>
      <p:sp>
        <p:nvSpPr>
          <p:cNvPr id="144387"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8" name="Rectangle 3"/>
          <p:cNvSpPr>
            <a:spLocks noGrp="1" noChangeArrowheads="1"/>
          </p:cNvSpPr>
          <p:nvPr>
            <p:ph type="body" idx="1"/>
          </p:nvPr>
        </p:nvSpPr>
        <p:spPr>
          <a:xfrm>
            <a:off x="914711" y="4344025"/>
            <a:ext cx="5028579"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3967698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cs typeface="Arial" charset="0"/>
              </a:defRPr>
            </a:lvl1pPr>
            <a:lvl2pPr marL="37222402" indent="-36773751" defTabSz="914437"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48650" eaLnBrk="0" fontAlgn="base" hangingPunct="0">
              <a:spcBef>
                <a:spcPct val="0"/>
              </a:spcBef>
              <a:spcAft>
                <a:spcPct val="0"/>
              </a:spcAft>
              <a:defRPr sz="2400">
                <a:solidFill>
                  <a:schemeClr val="tx1"/>
                </a:solidFill>
                <a:latin typeface="Arial" charset="0"/>
                <a:cs typeface="Arial" charset="0"/>
              </a:defRPr>
            </a:lvl6pPr>
            <a:lvl7pPr marL="897301" eaLnBrk="0" fontAlgn="base" hangingPunct="0">
              <a:spcBef>
                <a:spcPct val="0"/>
              </a:spcBef>
              <a:spcAft>
                <a:spcPct val="0"/>
              </a:spcAft>
              <a:defRPr sz="2400">
                <a:solidFill>
                  <a:schemeClr val="tx1"/>
                </a:solidFill>
                <a:latin typeface="Arial" charset="0"/>
                <a:cs typeface="Arial" charset="0"/>
              </a:defRPr>
            </a:lvl7pPr>
            <a:lvl8pPr marL="1345951" eaLnBrk="0" fontAlgn="base" hangingPunct="0">
              <a:spcBef>
                <a:spcPct val="0"/>
              </a:spcBef>
              <a:spcAft>
                <a:spcPct val="0"/>
              </a:spcAft>
              <a:defRPr sz="2400">
                <a:solidFill>
                  <a:schemeClr val="tx1"/>
                </a:solidFill>
                <a:latin typeface="Arial" charset="0"/>
                <a:cs typeface="Arial" charset="0"/>
              </a:defRPr>
            </a:lvl8pPr>
            <a:lvl9pPr marL="1794601" eaLnBrk="0" fontAlgn="base" hangingPunct="0">
              <a:spcBef>
                <a:spcPct val="0"/>
              </a:spcBef>
              <a:spcAft>
                <a:spcPct val="0"/>
              </a:spcAft>
              <a:defRPr sz="2400">
                <a:solidFill>
                  <a:schemeClr val="tx1"/>
                </a:solidFill>
                <a:latin typeface="Arial" charset="0"/>
                <a:cs typeface="Arial" charset="0"/>
              </a:defRPr>
            </a:lvl9pPr>
          </a:lstStyle>
          <a:p>
            <a:pPr eaLnBrk="1" hangingPunct="1"/>
            <a:fld id="{BC492D0A-FADC-498C-8B0E-484470812A9D}" type="slidenum">
              <a:rPr lang="en-US" altLang="en-US" sz="1200">
                <a:latin typeface="Calibri" pitchFamily="34" charset="0"/>
              </a:rPr>
              <a:pPr eaLnBrk="1" hangingPunct="1"/>
              <a:t>9</a:t>
            </a:fld>
            <a:endParaRPr lang="en-US" altLang="en-US" sz="1200">
              <a:latin typeface="Calibri" pitchFamily="34" charset="0"/>
            </a:endParaRPr>
          </a:p>
        </p:txBody>
      </p:sp>
      <p:sp>
        <p:nvSpPr>
          <p:cNvPr id="146435"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6" name="Rectangle 3"/>
          <p:cNvSpPr>
            <a:spLocks noGrp="1" noChangeArrowheads="1"/>
          </p:cNvSpPr>
          <p:nvPr>
            <p:ph type="body" idx="1"/>
          </p:nvPr>
        </p:nvSpPr>
        <p:spPr>
          <a:xfrm>
            <a:off x="914711" y="4344025"/>
            <a:ext cx="5028579"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4090509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400">
                <a:solidFill>
                  <a:schemeClr val="tx1"/>
                </a:solidFill>
                <a:latin typeface="Arial" charset="0"/>
                <a:cs typeface="Arial" charset="0"/>
              </a:defRPr>
            </a:lvl1pPr>
            <a:lvl2pPr marL="37222402" indent="-36773751" defTabSz="914437"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48650" eaLnBrk="0" fontAlgn="base" hangingPunct="0">
              <a:spcBef>
                <a:spcPct val="0"/>
              </a:spcBef>
              <a:spcAft>
                <a:spcPct val="0"/>
              </a:spcAft>
              <a:defRPr sz="2400">
                <a:solidFill>
                  <a:schemeClr val="tx1"/>
                </a:solidFill>
                <a:latin typeface="Arial" charset="0"/>
                <a:cs typeface="Arial" charset="0"/>
              </a:defRPr>
            </a:lvl6pPr>
            <a:lvl7pPr marL="897301" eaLnBrk="0" fontAlgn="base" hangingPunct="0">
              <a:spcBef>
                <a:spcPct val="0"/>
              </a:spcBef>
              <a:spcAft>
                <a:spcPct val="0"/>
              </a:spcAft>
              <a:defRPr sz="2400">
                <a:solidFill>
                  <a:schemeClr val="tx1"/>
                </a:solidFill>
                <a:latin typeface="Arial" charset="0"/>
                <a:cs typeface="Arial" charset="0"/>
              </a:defRPr>
            </a:lvl7pPr>
            <a:lvl8pPr marL="1345951" eaLnBrk="0" fontAlgn="base" hangingPunct="0">
              <a:spcBef>
                <a:spcPct val="0"/>
              </a:spcBef>
              <a:spcAft>
                <a:spcPct val="0"/>
              </a:spcAft>
              <a:defRPr sz="2400">
                <a:solidFill>
                  <a:schemeClr val="tx1"/>
                </a:solidFill>
                <a:latin typeface="Arial" charset="0"/>
                <a:cs typeface="Arial" charset="0"/>
              </a:defRPr>
            </a:lvl8pPr>
            <a:lvl9pPr marL="1794601" eaLnBrk="0" fontAlgn="base" hangingPunct="0">
              <a:spcBef>
                <a:spcPct val="0"/>
              </a:spcBef>
              <a:spcAft>
                <a:spcPct val="0"/>
              </a:spcAft>
              <a:defRPr sz="2400">
                <a:solidFill>
                  <a:schemeClr val="tx1"/>
                </a:solidFill>
                <a:latin typeface="Arial" charset="0"/>
                <a:cs typeface="Arial" charset="0"/>
              </a:defRPr>
            </a:lvl9pPr>
          </a:lstStyle>
          <a:p>
            <a:pPr eaLnBrk="1" hangingPunct="1"/>
            <a:fld id="{2192B5DF-7937-451B-85E4-3D42FB6B1156}" type="slidenum">
              <a:rPr lang="en-US" altLang="en-US" sz="1200">
                <a:latin typeface="Calibri" pitchFamily="34" charset="0"/>
              </a:rPr>
              <a:pPr eaLnBrk="1" hangingPunct="1"/>
              <a:t>10</a:t>
            </a:fld>
            <a:endParaRPr lang="en-US" altLang="en-US" sz="1200">
              <a:latin typeface="Calibri" pitchFamily="34" charset="0"/>
            </a:endParaRPr>
          </a:p>
        </p:txBody>
      </p:sp>
      <p:sp>
        <p:nvSpPr>
          <p:cNvPr id="148483"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4" name="Rectangle 3"/>
          <p:cNvSpPr>
            <a:spLocks noGrp="1" noChangeArrowheads="1"/>
          </p:cNvSpPr>
          <p:nvPr>
            <p:ph type="body" idx="1"/>
          </p:nvPr>
        </p:nvSpPr>
        <p:spPr>
          <a:xfrm>
            <a:off x="914711" y="4344025"/>
            <a:ext cx="5028579"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76146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1E1B136-117F-43D0-9235-FF8B059363DD}" type="datetimeFigureOut">
              <a:rPr lang="en-US" smtClean="0"/>
              <a:t>8/12/20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4D83F3-D77C-4343-949A-F20D10533548}" type="slidenum">
              <a:rPr lang="en-US" smtClean="0"/>
              <a:t>‹#›</a:t>
            </a:fld>
            <a:endParaRPr lang="en-US"/>
          </a:p>
        </p:txBody>
      </p:sp>
    </p:spTree>
    <p:extLst>
      <p:ext uri="{BB962C8B-B14F-4D97-AF65-F5344CB8AC3E}">
        <p14:creationId xmlns:p14="http://schemas.microsoft.com/office/powerpoint/2010/main" val="647648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E1B136-117F-43D0-9235-FF8B059363DD}" type="datetimeFigureOut">
              <a:rPr lang="en-US" smtClean="0"/>
              <a:t>8/12/20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4D83F3-D77C-4343-949A-F20D10533548}" type="slidenum">
              <a:rPr lang="en-US" smtClean="0"/>
              <a:t>‹#›</a:t>
            </a:fld>
            <a:endParaRPr lang="en-US"/>
          </a:p>
        </p:txBody>
      </p:sp>
    </p:spTree>
    <p:extLst>
      <p:ext uri="{BB962C8B-B14F-4D97-AF65-F5344CB8AC3E}">
        <p14:creationId xmlns:p14="http://schemas.microsoft.com/office/powerpoint/2010/main" val="3907840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E1B136-117F-43D0-9235-FF8B059363DD}" type="datetimeFigureOut">
              <a:rPr lang="en-US" smtClean="0"/>
              <a:t>8/12/20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4D83F3-D77C-4343-949A-F20D10533548}" type="slidenum">
              <a:rPr lang="en-US" smtClean="0"/>
              <a:t>‹#›</a:t>
            </a:fld>
            <a:endParaRPr lang="en-US"/>
          </a:p>
        </p:txBody>
      </p:sp>
    </p:spTree>
    <p:extLst>
      <p:ext uri="{BB962C8B-B14F-4D97-AF65-F5344CB8AC3E}">
        <p14:creationId xmlns:p14="http://schemas.microsoft.com/office/powerpoint/2010/main" val="3919876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E1B136-117F-43D0-9235-FF8B059363DD}" type="datetimeFigureOut">
              <a:rPr lang="en-US" smtClean="0"/>
              <a:t>8/12/20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4D83F3-D77C-4343-949A-F20D10533548}" type="slidenum">
              <a:rPr lang="en-US" smtClean="0"/>
              <a:t>‹#›</a:t>
            </a:fld>
            <a:endParaRPr lang="en-US"/>
          </a:p>
        </p:txBody>
      </p:sp>
    </p:spTree>
    <p:extLst>
      <p:ext uri="{BB962C8B-B14F-4D97-AF65-F5344CB8AC3E}">
        <p14:creationId xmlns:p14="http://schemas.microsoft.com/office/powerpoint/2010/main" val="1091391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E1B136-117F-43D0-9235-FF8B059363DD}" type="datetimeFigureOut">
              <a:rPr lang="en-US" smtClean="0"/>
              <a:t>8/12/20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4D83F3-D77C-4343-949A-F20D10533548}" type="slidenum">
              <a:rPr lang="en-US" smtClean="0"/>
              <a:t>‹#›</a:t>
            </a:fld>
            <a:endParaRPr lang="en-US"/>
          </a:p>
        </p:txBody>
      </p:sp>
    </p:spTree>
    <p:extLst>
      <p:ext uri="{BB962C8B-B14F-4D97-AF65-F5344CB8AC3E}">
        <p14:creationId xmlns:p14="http://schemas.microsoft.com/office/powerpoint/2010/main" val="134377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E1B136-117F-43D0-9235-FF8B059363DD}" type="datetimeFigureOut">
              <a:rPr lang="en-US" smtClean="0"/>
              <a:t>8/12/20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4D83F3-D77C-4343-949A-F20D10533548}" type="slidenum">
              <a:rPr lang="en-US" smtClean="0"/>
              <a:t>‹#›</a:t>
            </a:fld>
            <a:endParaRPr lang="en-US"/>
          </a:p>
        </p:txBody>
      </p:sp>
    </p:spTree>
    <p:extLst>
      <p:ext uri="{BB962C8B-B14F-4D97-AF65-F5344CB8AC3E}">
        <p14:creationId xmlns:p14="http://schemas.microsoft.com/office/powerpoint/2010/main" val="33324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E1B136-117F-43D0-9235-FF8B059363DD}" type="datetimeFigureOut">
              <a:rPr lang="en-US" smtClean="0"/>
              <a:t>8/12/20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4D83F3-D77C-4343-949A-F20D10533548}" type="slidenum">
              <a:rPr lang="en-US" smtClean="0"/>
              <a:t>‹#›</a:t>
            </a:fld>
            <a:endParaRPr lang="en-US"/>
          </a:p>
        </p:txBody>
      </p:sp>
    </p:spTree>
    <p:extLst>
      <p:ext uri="{BB962C8B-B14F-4D97-AF65-F5344CB8AC3E}">
        <p14:creationId xmlns:p14="http://schemas.microsoft.com/office/powerpoint/2010/main" val="3764353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E1B136-117F-43D0-9235-FF8B059363DD}" type="datetimeFigureOut">
              <a:rPr lang="en-US" smtClean="0"/>
              <a:t>8/12/20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4D83F3-D77C-4343-949A-F20D10533548}" type="slidenum">
              <a:rPr lang="en-US" smtClean="0"/>
              <a:t>‹#›</a:t>
            </a:fld>
            <a:endParaRPr lang="en-US"/>
          </a:p>
        </p:txBody>
      </p:sp>
    </p:spTree>
    <p:extLst>
      <p:ext uri="{BB962C8B-B14F-4D97-AF65-F5344CB8AC3E}">
        <p14:creationId xmlns:p14="http://schemas.microsoft.com/office/powerpoint/2010/main" val="29329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E1B136-117F-43D0-9235-FF8B059363DD}" type="datetimeFigureOut">
              <a:rPr lang="en-US" smtClean="0"/>
              <a:t>8/12/20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4D83F3-D77C-4343-949A-F20D10533548}" type="slidenum">
              <a:rPr lang="en-US" smtClean="0"/>
              <a:t>‹#›</a:t>
            </a:fld>
            <a:endParaRPr lang="en-US"/>
          </a:p>
        </p:txBody>
      </p:sp>
    </p:spTree>
    <p:extLst>
      <p:ext uri="{BB962C8B-B14F-4D97-AF65-F5344CB8AC3E}">
        <p14:creationId xmlns:p14="http://schemas.microsoft.com/office/powerpoint/2010/main" val="100881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E1B136-117F-43D0-9235-FF8B059363DD}" type="datetimeFigureOut">
              <a:rPr lang="en-US" smtClean="0"/>
              <a:t>8/12/20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4D83F3-D77C-4343-949A-F20D10533548}" type="slidenum">
              <a:rPr lang="en-US" smtClean="0"/>
              <a:t>‹#›</a:t>
            </a:fld>
            <a:endParaRPr lang="en-US"/>
          </a:p>
        </p:txBody>
      </p:sp>
    </p:spTree>
    <p:extLst>
      <p:ext uri="{BB962C8B-B14F-4D97-AF65-F5344CB8AC3E}">
        <p14:creationId xmlns:p14="http://schemas.microsoft.com/office/powerpoint/2010/main" val="493909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E1B136-117F-43D0-9235-FF8B059363DD}" type="datetimeFigureOut">
              <a:rPr lang="en-US" smtClean="0"/>
              <a:t>8/12/20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4D83F3-D77C-4343-949A-F20D10533548}" type="slidenum">
              <a:rPr lang="en-US" smtClean="0"/>
              <a:t>‹#›</a:t>
            </a:fld>
            <a:endParaRPr lang="en-US"/>
          </a:p>
        </p:txBody>
      </p:sp>
    </p:spTree>
    <p:extLst>
      <p:ext uri="{BB962C8B-B14F-4D97-AF65-F5344CB8AC3E}">
        <p14:creationId xmlns:p14="http://schemas.microsoft.com/office/powerpoint/2010/main" val="2339403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E1B136-117F-43D0-9235-FF8B059363DD}" type="datetimeFigureOut">
              <a:rPr lang="en-US" smtClean="0"/>
              <a:t>8/12/20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4D83F3-D77C-4343-949A-F20D10533548}" type="slidenum">
              <a:rPr lang="en-US" smtClean="0"/>
              <a:t>‹#›</a:t>
            </a:fld>
            <a:endParaRPr lang="en-US"/>
          </a:p>
        </p:txBody>
      </p:sp>
    </p:spTree>
    <p:extLst>
      <p:ext uri="{BB962C8B-B14F-4D97-AF65-F5344CB8AC3E}">
        <p14:creationId xmlns:p14="http://schemas.microsoft.com/office/powerpoint/2010/main" val="3555444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37.bin"/><Relationship Id="rId5" Type="http://schemas.openxmlformats.org/officeDocument/2006/relationships/image" Target="../media/image17.wmf"/><Relationship Id="rId4" Type="http://schemas.openxmlformats.org/officeDocument/2006/relationships/oleObject" Target="../embeddings/oleObject36.bin"/></Relationships>
</file>

<file path=ppt/slides/_rels/slide11.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notesSlide" Target="../notesSlides/notesSlide10.xml"/><Relationship Id="rId7"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39.bin"/><Relationship Id="rId5" Type="http://schemas.openxmlformats.org/officeDocument/2006/relationships/image" Target="../media/image19.wmf"/><Relationship Id="rId4" Type="http://schemas.openxmlformats.org/officeDocument/2006/relationships/oleObject" Target="../embeddings/oleObject38.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2.wmf"/><Relationship Id="rId4" Type="http://schemas.openxmlformats.org/officeDocument/2006/relationships/oleObject" Target="../embeddings/oleObject40.bin"/></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notesSlide" Target="../notesSlides/notesSlide13.xml"/><Relationship Id="rId7" Type="http://schemas.openxmlformats.org/officeDocument/2006/relationships/image" Target="../media/image25.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42.bin"/><Relationship Id="rId5" Type="http://schemas.openxmlformats.org/officeDocument/2006/relationships/image" Target="../media/image24.wmf"/><Relationship Id="rId4" Type="http://schemas.openxmlformats.org/officeDocument/2006/relationships/oleObject" Target="../embeddings/oleObject41.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28.wmf"/><Relationship Id="rId2" Type="http://schemas.openxmlformats.org/officeDocument/2006/relationships/slideLayout" Target="../slideLayouts/slideLayout6.xml"/><Relationship Id="rId1" Type="http://schemas.openxmlformats.org/officeDocument/2006/relationships/vmlDrawing" Target="../drawings/vmlDrawing10.vml"/><Relationship Id="rId6" Type="http://schemas.openxmlformats.org/officeDocument/2006/relationships/oleObject" Target="../embeddings/oleObject44.bin"/><Relationship Id="rId5" Type="http://schemas.openxmlformats.org/officeDocument/2006/relationships/image" Target="../media/image27.wmf"/><Relationship Id="rId4" Type="http://schemas.openxmlformats.org/officeDocument/2006/relationships/oleObject" Target="../embeddings/oleObject43.bin"/></Relationships>
</file>

<file path=ppt/slides/_rels/slide16.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11.vml"/><Relationship Id="rId5" Type="http://schemas.openxmlformats.org/officeDocument/2006/relationships/image" Target="../media/image30.wmf"/><Relationship Id="rId4" Type="http://schemas.openxmlformats.org/officeDocument/2006/relationships/oleObject" Target="../embeddings/oleObject45.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48.bin"/><Relationship Id="rId3" Type="http://schemas.openxmlformats.org/officeDocument/2006/relationships/notesSlide" Target="../notesSlides/notesSlide17.xml"/><Relationship Id="rId7" Type="http://schemas.openxmlformats.org/officeDocument/2006/relationships/image" Target="../media/image32.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47.bin"/><Relationship Id="rId5" Type="http://schemas.openxmlformats.org/officeDocument/2006/relationships/image" Target="../media/image31.wmf"/><Relationship Id="rId10" Type="http://schemas.openxmlformats.org/officeDocument/2006/relationships/image" Target="../media/image29.wmf"/><Relationship Id="rId4" Type="http://schemas.openxmlformats.org/officeDocument/2006/relationships/oleObject" Target="../embeddings/oleObject46.bin"/><Relationship Id="rId9" Type="http://schemas.openxmlformats.org/officeDocument/2006/relationships/image" Target="../media/image33.w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vmlDrawing" Target="../drawings/vmlDrawing13.vml"/><Relationship Id="rId5" Type="http://schemas.openxmlformats.org/officeDocument/2006/relationships/image" Target="../media/image34.wmf"/><Relationship Id="rId4" Type="http://schemas.openxmlformats.org/officeDocument/2006/relationships/oleObject" Target="../embeddings/oleObject49.bin"/></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13" Type="http://schemas.openxmlformats.org/officeDocument/2006/relationships/oleObject" Target="../embeddings/oleObject8.bin"/><Relationship Id="rId18" Type="http://schemas.openxmlformats.org/officeDocument/2006/relationships/oleObject" Target="../embeddings/oleObject13.bin"/><Relationship Id="rId3" Type="http://schemas.openxmlformats.org/officeDocument/2006/relationships/notesSlide" Target="../notesSlides/notesSlide1.xml"/><Relationship Id="rId7" Type="http://schemas.openxmlformats.org/officeDocument/2006/relationships/oleObject" Target="../embeddings/oleObject3.bin"/><Relationship Id="rId12" Type="http://schemas.openxmlformats.org/officeDocument/2006/relationships/oleObject" Target="../embeddings/oleObject7.bin"/><Relationship Id="rId17" Type="http://schemas.openxmlformats.org/officeDocument/2006/relationships/oleObject" Target="../embeddings/oleObject12.bin"/><Relationship Id="rId2" Type="http://schemas.openxmlformats.org/officeDocument/2006/relationships/slideLayout" Target="../slideLayouts/slideLayout2.xml"/><Relationship Id="rId16" Type="http://schemas.openxmlformats.org/officeDocument/2006/relationships/oleObject" Target="../embeddings/oleObject11.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6.bin"/><Relationship Id="rId5" Type="http://schemas.openxmlformats.org/officeDocument/2006/relationships/image" Target="../media/image1.wmf"/><Relationship Id="rId15" Type="http://schemas.openxmlformats.org/officeDocument/2006/relationships/oleObject" Target="../embeddings/oleObject10.bin"/><Relationship Id="rId10" Type="http://schemas.openxmlformats.org/officeDocument/2006/relationships/oleObject" Target="../embeddings/oleObject5.bin"/><Relationship Id="rId19" Type="http://schemas.openxmlformats.org/officeDocument/2006/relationships/oleObject" Target="../embeddings/oleObject14.bin"/><Relationship Id="rId4" Type="http://schemas.openxmlformats.org/officeDocument/2006/relationships/oleObject" Target="../embeddings/oleObject1.bin"/><Relationship Id="rId9" Type="http://schemas.openxmlformats.org/officeDocument/2006/relationships/oleObject" Target="../embeddings/oleObject4.bin"/><Relationship Id="rId14" Type="http://schemas.openxmlformats.org/officeDocument/2006/relationships/oleObject" Target="../embeddings/oleObject9.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wmf"/><Relationship Id="rId13" Type="http://schemas.openxmlformats.org/officeDocument/2006/relationships/oleObject" Target="../embeddings/oleObject22.bin"/><Relationship Id="rId18" Type="http://schemas.openxmlformats.org/officeDocument/2006/relationships/oleObject" Target="../embeddings/oleObject27.bin"/><Relationship Id="rId3" Type="http://schemas.openxmlformats.org/officeDocument/2006/relationships/notesSlide" Target="../notesSlides/notesSlide2.xml"/><Relationship Id="rId7" Type="http://schemas.openxmlformats.org/officeDocument/2006/relationships/oleObject" Target="../embeddings/oleObject17.bin"/><Relationship Id="rId12" Type="http://schemas.openxmlformats.org/officeDocument/2006/relationships/oleObject" Target="../embeddings/oleObject21.bin"/><Relationship Id="rId17" Type="http://schemas.openxmlformats.org/officeDocument/2006/relationships/oleObject" Target="../embeddings/oleObject26.bin"/><Relationship Id="rId2" Type="http://schemas.openxmlformats.org/officeDocument/2006/relationships/slideLayout" Target="../slideLayouts/slideLayout2.xml"/><Relationship Id="rId16" Type="http://schemas.openxmlformats.org/officeDocument/2006/relationships/oleObject" Target="../embeddings/oleObject25.bin"/><Relationship Id="rId1" Type="http://schemas.openxmlformats.org/officeDocument/2006/relationships/vmlDrawing" Target="../drawings/vmlDrawing2.vml"/><Relationship Id="rId6" Type="http://schemas.openxmlformats.org/officeDocument/2006/relationships/oleObject" Target="../embeddings/oleObject16.bin"/><Relationship Id="rId11" Type="http://schemas.openxmlformats.org/officeDocument/2006/relationships/oleObject" Target="../embeddings/oleObject20.bin"/><Relationship Id="rId5" Type="http://schemas.openxmlformats.org/officeDocument/2006/relationships/image" Target="../media/image1.wmf"/><Relationship Id="rId15" Type="http://schemas.openxmlformats.org/officeDocument/2006/relationships/oleObject" Target="../embeddings/oleObject24.bin"/><Relationship Id="rId10" Type="http://schemas.openxmlformats.org/officeDocument/2006/relationships/oleObject" Target="../embeddings/oleObject19.bin"/><Relationship Id="rId19" Type="http://schemas.openxmlformats.org/officeDocument/2006/relationships/oleObject" Target="../embeddings/oleObject28.bin"/><Relationship Id="rId4" Type="http://schemas.openxmlformats.org/officeDocument/2006/relationships/oleObject" Target="../embeddings/oleObject15.bin"/><Relationship Id="rId9" Type="http://schemas.openxmlformats.org/officeDocument/2006/relationships/oleObject" Target="../embeddings/oleObject18.bin"/><Relationship Id="rId14" Type="http://schemas.openxmlformats.org/officeDocument/2006/relationships/oleObject" Target="../embeddings/oleObject23.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notesSlide" Target="../notesSlides/notesSlide3.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30.bin"/><Relationship Id="rId5" Type="http://schemas.openxmlformats.org/officeDocument/2006/relationships/image" Target="../media/image3.wmf"/><Relationship Id="rId4" Type="http://schemas.openxmlformats.org/officeDocument/2006/relationships/oleObject" Target="../embeddings/oleObject29.bin"/><Relationship Id="rId9"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33.bin"/><Relationship Id="rId5" Type="http://schemas.openxmlformats.org/officeDocument/2006/relationships/image" Target="../media/image11.wmf"/><Relationship Id="rId4" Type="http://schemas.openxmlformats.org/officeDocument/2006/relationships/oleObject" Target="../embeddings/oleObject32.bin"/></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notesSlide" Target="../notesSlides/notesSlide7.xml"/><Relationship Id="rId7" Type="http://schemas.openxmlformats.org/officeDocument/2006/relationships/image" Target="../media/image14.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35.bin"/><Relationship Id="rId5" Type="http://schemas.openxmlformats.org/officeDocument/2006/relationships/image" Target="../media/image13.wmf"/><Relationship Id="rId4" Type="http://schemas.openxmlformats.org/officeDocument/2006/relationships/oleObject" Target="../embeddings/oleObject34.bin"/></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ctrTitle"/>
          </p:nvPr>
        </p:nvSpPr>
        <p:spPr/>
        <p:txBody>
          <a:bodyPr/>
          <a:lstStyle/>
          <a:p>
            <a:pPr eaLnBrk="1" hangingPunct="1"/>
            <a:r>
              <a:rPr lang="en-US" altLang="en-US" dirty="0"/>
              <a:t>Lesson #18</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a:t>MAT 1372 Statistics with Probability</a:t>
            </a:r>
          </a:p>
          <a:p>
            <a:pPr eaLnBrk="1" fontAlgn="auto" hangingPunct="1">
              <a:spcAft>
                <a:spcPts val="0"/>
              </a:spcAft>
              <a:buFont typeface="Arial" pitchFamily="34" charset="0"/>
              <a:buNone/>
              <a:defRPr/>
            </a:pPr>
            <a:endParaRPr lang="en-US" dirty="0"/>
          </a:p>
        </p:txBody>
      </p:sp>
    </p:spTree>
    <p:extLst>
      <p:ext uri="{BB962C8B-B14F-4D97-AF65-F5344CB8AC3E}">
        <p14:creationId xmlns:p14="http://schemas.microsoft.com/office/powerpoint/2010/main" val="765134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Rectangle 2"/>
          <p:cNvSpPr>
            <a:spLocks noGrp="1" noChangeArrowheads="1"/>
          </p:cNvSpPr>
          <p:nvPr>
            <p:ph type="title"/>
          </p:nvPr>
        </p:nvSpPr>
        <p:spPr/>
        <p:txBody>
          <a:bodyPr>
            <a:normAutofit fontScale="90000"/>
          </a:bodyPr>
          <a:lstStyle/>
          <a:p>
            <a:pPr eaLnBrk="1" hangingPunct="1">
              <a:defRPr/>
            </a:pPr>
            <a:r>
              <a:rPr lang="en-US" altLang="en-US" dirty="0">
                <a:solidFill>
                  <a:schemeClr val="accent3"/>
                </a:solidFill>
                <a:ea typeface="+mj-ea"/>
              </a:rPr>
              <a:t>Solution: Interpreting the Central Limit Theorem</a:t>
            </a:r>
          </a:p>
        </p:txBody>
      </p:sp>
      <p:sp>
        <p:nvSpPr>
          <p:cNvPr id="20485" name="Content Placeholder 11"/>
          <p:cNvSpPr>
            <a:spLocks noGrp="1"/>
          </p:cNvSpPr>
          <p:nvPr>
            <p:ph idx="1"/>
          </p:nvPr>
        </p:nvSpPr>
        <p:spPr>
          <a:xfrm>
            <a:off x="457200" y="1600200"/>
            <a:ext cx="8229600" cy="2819400"/>
          </a:xfrm>
        </p:spPr>
        <p:txBody>
          <a:bodyPr>
            <a:normAutofit fontScale="92500" lnSpcReduction="10000"/>
          </a:bodyPr>
          <a:lstStyle/>
          <a:p>
            <a:r>
              <a:rPr lang="en-US" altLang="en-US"/>
              <a:t>The mean of the sampling distribution is equal to the population mean</a:t>
            </a:r>
          </a:p>
          <a:p>
            <a:endParaRPr lang="en-US" altLang="en-US"/>
          </a:p>
          <a:p>
            <a:r>
              <a:rPr lang="en-US" altLang="en-US"/>
              <a:t>The standard error of the mean is equal to the population standard deviation divided by the square root of </a:t>
            </a:r>
            <a:r>
              <a:rPr lang="en-US" altLang="en-US" i="1"/>
              <a:t>n</a:t>
            </a:r>
            <a:r>
              <a:rPr lang="en-US" altLang="en-US"/>
              <a:t>.</a:t>
            </a:r>
          </a:p>
          <a:p>
            <a:pPr>
              <a:buFont typeface="Arial" charset="0"/>
              <a:buNone/>
            </a:pPr>
            <a:endParaRPr lang="en-US" altLang="en-US"/>
          </a:p>
        </p:txBody>
      </p:sp>
      <p:graphicFrame>
        <p:nvGraphicFramePr>
          <p:cNvPr id="734213" name="Object 5"/>
          <p:cNvGraphicFramePr>
            <a:graphicFrameLocks noChangeAspect="1"/>
          </p:cNvGraphicFramePr>
          <p:nvPr/>
        </p:nvGraphicFramePr>
        <p:xfrm>
          <a:off x="2652713" y="2514600"/>
          <a:ext cx="1717675" cy="482600"/>
        </p:xfrm>
        <a:graphic>
          <a:graphicData uri="http://schemas.openxmlformats.org/presentationml/2006/ole">
            <mc:AlternateContent xmlns:mc="http://schemas.openxmlformats.org/markup-compatibility/2006">
              <mc:Choice xmlns:v="urn:schemas-microsoft-com:vml" Requires="v">
                <p:oleObj spid="_x0000_s6154" name="Equation" r:id="rId4" imgW="812520" imgH="228600" progId="Equation.DSMT4">
                  <p:embed/>
                </p:oleObj>
              </mc:Choice>
              <mc:Fallback>
                <p:oleObj name="Equation" r:id="rId4" imgW="81252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52713" y="2514600"/>
                        <a:ext cx="1717675"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4216" name="Object 8"/>
          <p:cNvGraphicFramePr>
            <a:graphicFrameLocks noChangeAspect="1"/>
          </p:cNvGraphicFramePr>
          <p:nvPr/>
        </p:nvGraphicFramePr>
        <p:xfrm>
          <a:off x="2684463" y="4356100"/>
          <a:ext cx="2227262" cy="749300"/>
        </p:xfrm>
        <a:graphic>
          <a:graphicData uri="http://schemas.openxmlformats.org/presentationml/2006/ole">
            <mc:AlternateContent xmlns:mc="http://schemas.openxmlformats.org/markup-compatibility/2006">
              <mc:Choice xmlns:v="urn:schemas-microsoft-com:vml" Requires="v">
                <p:oleObj spid="_x0000_s6155" name="Equation" r:id="rId6" imgW="1168200" imgH="393480" progId="Equation.DSMT4">
                  <p:embed/>
                </p:oleObj>
              </mc:Choice>
              <mc:Fallback>
                <p:oleObj name="Equation" r:id="rId6" imgW="1168200" imgH="3934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84463" y="4356100"/>
                        <a:ext cx="2227262" cy="74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7462"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200"/>
              <a:t>© 2012 Pearson Education, Inc. All rights reserved.</a:t>
            </a:r>
          </a:p>
        </p:txBody>
      </p:sp>
      <p:sp>
        <p:nvSpPr>
          <p:cNvPr id="147463"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B381D733-5AD1-4D4B-8552-CA68DB5EC777}" type="slidenum">
              <a:rPr lang="en-US" altLang="en-US" sz="1200"/>
              <a:pPr algn="r" eaLnBrk="1" hangingPunct="1"/>
              <a:t>10</a:t>
            </a:fld>
            <a:r>
              <a:rPr lang="en-US" altLang="en-US" sz="1200"/>
              <a:t> of 105</a:t>
            </a:r>
          </a:p>
        </p:txBody>
      </p:sp>
    </p:spTree>
    <p:extLst>
      <p:ext uri="{BB962C8B-B14F-4D97-AF65-F5344CB8AC3E}">
        <p14:creationId xmlns:p14="http://schemas.microsoft.com/office/powerpoint/2010/main" val="28338614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5">
                                            <p:txEl>
                                              <p:pRg st="2" end="2"/>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7342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Rectangle 2"/>
          <p:cNvSpPr>
            <a:spLocks noGrp="1" noChangeArrowheads="1"/>
          </p:cNvSpPr>
          <p:nvPr>
            <p:ph type="title"/>
          </p:nvPr>
        </p:nvSpPr>
        <p:spPr/>
        <p:txBody>
          <a:bodyPr>
            <a:normAutofit fontScale="90000"/>
          </a:bodyPr>
          <a:lstStyle/>
          <a:p>
            <a:pPr eaLnBrk="1" hangingPunct="1">
              <a:defRPr/>
            </a:pPr>
            <a:r>
              <a:rPr lang="en-US" altLang="en-US" dirty="0">
                <a:solidFill>
                  <a:schemeClr val="accent3"/>
                </a:solidFill>
                <a:ea typeface="+mj-ea"/>
              </a:rPr>
              <a:t>Solution: Interpreting the Central Limit Theorem</a:t>
            </a:r>
          </a:p>
        </p:txBody>
      </p:sp>
      <p:sp>
        <p:nvSpPr>
          <p:cNvPr id="149509" name="Content Placeholder 11"/>
          <p:cNvSpPr>
            <a:spLocks noGrp="1"/>
          </p:cNvSpPr>
          <p:nvPr>
            <p:ph idx="1"/>
          </p:nvPr>
        </p:nvSpPr>
        <p:spPr>
          <a:xfrm>
            <a:off x="457200" y="1600200"/>
            <a:ext cx="8229600" cy="2819400"/>
          </a:xfrm>
        </p:spPr>
        <p:txBody>
          <a:bodyPr/>
          <a:lstStyle/>
          <a:p>
            <a:r>
              <a:rPr lang="en-US" altLang="en-US"/>
              <a:t>Since the population is normally distributed, the sampling distribution of the sample means is also normally distributed.</a:t>
            </a:r>
          </a:p>
        </p:txBody>
      </p:sp>
      <p:graphicFrame>
        <p:nvGraphicFramePr>
          <p:cNvPr id="734213" name="Object 5"/>
          <p:cNvGraphicFramePr>
            <a:graphicFrameLocks noChangeAspect="1"/>
          </p:cNvGraphicFramePr>
          <p:nvPr/>
        </p:nvGraphicFramePr>
        <p:xfrm>
          <a:off x="2517775" y="2971800"/>
          <a:ext cx="1181100" cy="482600"/>
        </p:xfrm>
        <a:graphic>
          <a:graphicData uri="http://schemas.openxmlformats.org/presentationml/2006/ole">
            <mc:AlternateContent xmlns:mc="http://schemas.openxmlformats.org/markup-compatibility/2006">
              <mc:Choice xmlns:v="urn:schemas-microsoft-com:vml" Requires="v">
                <p:oleObj spid="_x0000_s7178" name="Equation" r:id="rId4" imgW="558720" imgH="228600" progId="Equation.DSMT4">
                  <p:embed/>
                </p:oleObj>
              </mc:Choice>
              <mc:Fallback>
                <p:oleObj name="Equation" r:id="rId4" imgW="55872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7775" y="2971800"/>
                        <a:ext cx="11811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4216" name="Object 8"/>
          <p:cNvGraphicFramePr>
            <a:graphicFrameLocks noChangeAspect="1"/>
          </p:cNvGraphicFramePr>
          <p:nvPr/>
        </p:nvGraphicFramePr>
        <p:xfrm>
          <a:off x="4852988" y="2943225"/>
          <a:ext cx="963612" cy="511175"/>
        </p:xfrm>
        <a:graphic>
          <a:graphicData uri="http://schemas.openxmlformats.org/presentationml/2006/ole">
            <mc:AlternateContent xmlns:mc="http://schemas.openxmlformats.org/markup-compatibility/2006">
              <mc:Choice xmlns:v="urn:schemas-microsoft-com:vml" Requires="v">
                <p:oleObj spid="_x0000_s7179" name="Equation" r:id="rId6" imgW="431640" imgH="228600" progId="Equation.DSMT4">
                  <p:embed/>
                </p:oleObj>
              </mc:Choice>
              <mc:Fallback>
                <p:oleObj name="Equation" r:id="rId6" imgW="43164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52988" y="2943225"/>
                        <a:ext cx="963612"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9510"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200"/>
              <a:t>© 2012 Pearson Education, Inc. All rights reserved.</a:t>
            </a:r>
          </a:p>
        </p:txBody>
      </p:sp>
      <p:sp>
        <p:nvSpPr>
          <p:cNvPr id="149511"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A9B46C0E-F877-4284-982D-CDB1313AC59B}" type="slidenum">
              <a:rPr lang="en-US" altLang="en-US" sz="1200"/>
              <a:pPr algn="r" eaLnBrk="1" hangingPunct="1"/>
              <a:t>11</a:t>
            </a:fld>
            <a:r>
              <a:rPr lang="en-US" altLang="en-US" sz="1200"/>
              <a:t> of 105</a:t>
            </a:r>
          </a:p>
        </p:txBody>
      </p:sp>
      <p:pic>
        <p:nvPicPr>
          <p:cNvPr id="149512" name="Picture 12" descr="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3657600"/>
            <a:ext cx="60960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5465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2"/>
          <p:cNvSpPr>
            <a:spLocks noGrp="1" noChangeArrowheads="1"/>
          </p:cNvSpPr>
          <p:nvPr>
            <p:ph type="title"/>
          </p:nvPr>
        </p:nvSpPr>
        <p:spPr/>
        <p:txBody>
          <a:bodyPr>
            <a:normAutofit fontScale="90000"/>
          </a:bodyPr>
          <a:lstStyle/>
          <a:p>
            <a:pPr eaLnBrk="1" hangingPunct="1"/>
            <a:r>
              <a:rPr lang="en-US" altLang="en-US"/>
              <a:t>Probability and the Central Limit Theorem</a:t>
            </a:r>
          </a:p>
        </p:txBody>
      </p:sp>
      <p:sp>
        <p:nvSpPr>
          <p:cNvPr id="151556" name="Content Placeholder 31"/>
          <p:cNvSpPr>
            <a:spLocks noGrp="1"/>
          </p:cNvSpPr>
          <p:nvPr>
            <p:ph idx="1"/>
          </p:nvPr>
        </p:nvSpPr>
        <p:spPr>
          <a:xfrm>
            <a:off x="457200" y="1600200"/>
            <a:ext cx="8229600" cy="609600"/>
          </a:xfrm>
        </p:spPr>
        <p:txBody>
          <a:bodyPr/>
          <a:lstStyle/>
          <a:p>
            <a:r>
              <a:rPr lang="en-US" altLang="en-US"/>
              <a:t>To transform </a:t>
            </a:r>
            <a:r>
              <a:rPr lang="en-US" altLang="en-US" i="1"/>
              <a:t>x</a:t>
            </a:r>
            <a:r>
              <a:rPr lang="en-US" altLang="en-US"/>
              <a:t> to a </a:t>
            </a:r>
            <a:r>
              <a:rPr lang="en-US" altLang="en-US" i="1"/>
              <a:t>z</a:t>
            </a:r>
            <a:r>
              <a:rPr lang="en-US" altLang="en-US"/>
              <a:t>-score</a:t>
            </a:r>
          </a:p>
        </p:txBody>
      </p:sp>
      <p:cxnSp>
        <p:nvCxnSpPr>
          <p:cNvPr id="34" name="Straight Connector 33"/>
          <p:cNvCxnSpPr/>
          <p:nvPr/>
        </p:nvCxnSpPr>
        <p:spPr>
          <a:xfrm>
            <a:off x="2819400" y="1751013"/>
            <a:ext cx="1524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51554" name="Object 32"/>
          <p:cNvGraphicFramePr>
            <a:graphicFrameLocks noChangeAspect="1"/>
          </p:cNvGraphicFramePr>
          <p:nvPr/>
        </p:nvGraphicFramePr>
        <p:xfrm>
          <a:off x="1628775" y="2389188"/>
          <a:ext cx="5014913" cy="1165225"/>
        </p:xfrm>
        <a:graphic>
          <a:graphicData uri="http://schemas.openxmlformats.org/presentationml/2006/ole">
            <mc:AlternateContent xmlns:mc="http://schemas.openxmlformats.org/markup-compatibility/2006">
              <mc:Choice xmlns:v="urn:schemas-microsoft-com:vml" Requires="v">
                <p:oleObj spid="_x0000_s8198" name="Equation" r:id="rId4" imgW="2298600" imgH="533160" progId="Equation.DSMT4">
                  <p:embed/>
                </p:oleObj>
              </mc:Choice>
              <mc:Fallback>
                <p:oleObj name="Equation" r:id="rId4" imgW="2298600" imgH="5331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8775" y="2389188"/>
                        <a:ext cx="5014913" cy="1165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155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200"/>
              <a:t>© 2012 Pearson Education, Inc. All rights reserved.</a:t>
            </a:r>
          </a:p>
        </p:txBody>
      </p:sp>
      <p:sp>
        <p:nvSpPr>
          <p:cNvPr id="15155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543BBBE3-DD36-4857-84D2-C0F74698F309}" type="slidenum">
              <a:rPr lang="en-US" altLang="en-US" sz="1200"/>
              <a:pPr algn="r" eaLnBrk="1" hangingPunct="1"/>
              <a:t>12</a:t>
            </a:fld>
            <a:r>
              <a:rPr lang="en-US" altLang="en-US" sz="1200"/>
              <a:t> of 105</a:t>
            </a:r>
          </a:p>
        </p:txBody>
      </p:sp>
    </p:spTree>
    <p:extLst>
      <p:ext uri="{BB962C8B-B14F-4D97-AF65-F5344CB8AC3E}">
        <p14:creationId xmlns:p14="http://schemas.microsoft.com/office/powerpoint/2010/main" val="3544135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a:solidFill>
                  <a:srgbClr val="83BB35"/>
                </a:solidFill>
              </a:rPr>
              <a:t>Example: Probabilities for Sampling Distributions</a:t>
            </a:r>
          </a:p>
        </p:txBody>
      </p:sp>
      <p:sp>
        <p:nvSpPr>
          <p:cNvPr id="153603" name="Content Placeholder 4"/>
          <p:cNvSpPr>
            <a:spLocks noGrp="1"/>
          </p:cNvSpPr>
          <p:nvPr>
            <p:ph idx="1"/>
          </p:nvPr>
        </p:nvSpPr>
        <p:spPr>
          <a:xfrm>
            <a:off x="457200" y="1600200"/>
            <a:ext cx="4724400" cy="3505200"/>
          </a:xfrm>
        </p:spPr>
        <p:txBody>
          <a:bodyPr>
            <a:normAutofit fontScale="85000" lnSpcReduction="10000"/>
          </a:bodyPr>
          <a:lstStyle/>
          <a:p>
            <a:pPr marL="0" indent="0">
              <a:buFont typeface="Arial" charset="0"/>
              <a:buNone/>
            </a:pPr>
            <a:r>
              <a:rPr lang="en-US" altLang="en-US"/>
              <a:t>The graph shows the length of time people spend driving each day. You randomly select 50 drivers ages 15 to 19. What is the probability that the mean time they spend driving each day is between 24.7 and 25.5 minutes? Assume that </a:t>
            </a:r>
            <a:r>
              <a:rPr lang="el-GR" altLang="en-US" i="1"/>
              <a:t>σ</a:t>
            </a:r>
            <a:r>
              <a:rPr lang="en-US" altLang="en-US"/>
              <a:t> = 1.5 minutes.</a:t>
            </a:r>
          </a:p>
        </p:txBody>
      </p:sp>
      <p:sp>
        <p:nvSpPr>
          <p:cNvPr id="153604"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200"/>
              <a:t>© 2012 Pearson Education, Inc. All rights reserved.</a:t>
            </a:r>
          </a:p>
        </p:txBody>
      </p:sp>
      <p:sp>
        <p:nvSpPr>
          <p:cNvPr id="153605"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D1BCA72A-EC0B-4034-991B-F4157B279769}" type="slidenum">
              <a:rPr lang="en-US" altLang="en-US" sz="1200"/>
              <a:pPr algn="r" eaLnBrk="1" hangingPunct="1"/>
              <a:t>13</a:t>
            </a:fld>
            <a:r>
              <a:rPr lang="en-US" altLang="en-US" sz="1200"/>
              <a:t> of 105</a:t>
            </a:r>
          </a:p>
        </p:txBody>
      </p:sp>
      <p:pic>
        <p:nvPicPr>
          <p:cNvPr id="153606" name="Picture 6" descr="Screen shot 2011-08-24 at 10.29.09 P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676400"/>
            <a:ext cx="3803650" cy="376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2158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a:solidFill>
                  <a:srgbClr val="83BB35"/>
                </a:solidFill>
              </a:rPr>
              <a:t>Solution: Probabilities for Sampling Distributions</a:t>
            </a:r>
          </a:p>
        </p:txBody>
      </p:sp>
      <p:sp>
        <p:nvSpPr>
          <p:cNvPr id="154629" name="Content Placeholder 4"/>
          <p:cNvSpPr>
            <a:spLocks noGrp="1"/>
          </p:cNvSpPr>
          <p:nvPr>
            <p:ph idx="1"/>
          </p:nvPr>
        </p:nvSpPr>
        <p:spPr>
          <a:xfrm>
            <a:off x="457200" y="1600200"/>
            <a:ext cx="8153400" cy="1447800"/>
          </a:xfrm>
        </p:spPr>
        <p:txBody>
          <a:bodyPr>
            <a:normAutofit lnSpcReduction="10000"/>
          </a:bodyPr>
          <a:lstStyle/>
          <a:p>
            <a:pPr marL="0" indent="0">
              <a:buFont typeface="Arial" charset="0"/>
              <a:buNone/>
            </a:pPr>
            <a:r>
              <a:rPr lang="en-US" altLang="en-US"/>
              <a:t>From the Central Limit Theorem (sample size is greater than 30), the sampling distribution of sample means is approximately normal with </a:t>
            </a:r>
          </a:p>
        </p:txBody>
      </p:sp>
      <p:graphicFrame>
        <p:nvGraphicFramePr>
          <p:cNvPr id="734213" name="Object 5"/>
          <p:cNvGraphicFramePr>
            <a:graphicFrameLocks noChangeAspect="1"/>
          </p:cNvGraphicFramePr>
          <p:nvPr/>
        </p:nvGraphicFramePr>
        <p:xfrm>
          <a:off x="1465263" y="3048000"/>
          <a:ext cx="1663700" cy="482600"/>
        </p:xfrm>
        <a:graphic>
          <a:graphicData uri="http://schemas.openxmlformats.org/presentationml/2006/ole">
            <mc:AlternateContent xmlns:mc="http://schemas.openxmlformats.org/markup-compatibility/2006">
              <mc:Choice xmlns:v="urn:schemas-microsoft-com:vml" Requires="v">
                <p:oleObj spid="_x0000_s9226" name="Equation" r:id="rId4" imgW="787320" imgH="228600" progId="Equation.DSMT4">
                  <p:embed/>
                </p:oleObj>
              </mc:Choice>
              <mc:Fallback>
                <p:oleObj name="Equation" r:id="rId4" imgW="78732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5263" y="3048000"/>
                        <a:ext cx="16637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4216" name="Object 8"/>
          <p:cNvGraphicFramePr>
            <a:graphicFrameLocks noChangeAspect="1"/>
          </p:cNvGraphicFramePr>
          <p:nvPr/>
        </p:nvGraphicFramePr>
        <p:xfrm>
          <a:off x="4779963" y="2819400"/>
          <a:ext cx="3222625" cy="774700"/>
        </p:xfrm>
        <a:graphic>
          <a:graphicData uri="http://schemas.openxmlformats.org/presentationml/2006/ole">
            <mc:AlternateContent xmlns:mc="http://schemas.openxmlformats.org/markup-compatibility/2006">
              <mc:Choice xmlns:v="urn:schemas-microsoft-com:vml" Requires="v">
                <p:oleObj spid="_x0000_s9227" name="Equation" r:id="rId6" imgW="1688760" imgH="406080" progId="Equation.DSMT4">
                  <p:embed/>
                </p:oleObj>
              </mc:Choice>
              <mc:Fallback>
                <p:oleObj name="Equation" r:id="rId6" imgW="1688760" imgH="4060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79963" y="2819400"/>
                        <a:ext cx="3222625"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4630"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200"/>
              <a:t>© 2012 Pearson Education, Inc. All rights reserved.</a:t>
            </a:r>
          </a:p>
        </p:txBody>
      </p:sp>
      <p:sp>
        <p:nvSpPr>
          <p:cNvPr id="154631"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5FE6A0F4-B399-4BFB-99EF-4B4F18AE9C5C}" type="slidenum">
              <a:rPr lang="en-US" altLang="en-US" sz="1200"/>
              <a:pPr algn="r" eaLnBrk="1" hangingPunct="1"/>
              <a:t>14</a:t>
            </a:fld>
            <a:r>
              <a:rPr lang="en-US" altLang="en-US" sz="1200"/>
              <a:t> of 105</a:t>
            </a:r>
          </a:p>
        </p:txBody>
      </p:sp>
      <p:pic>
        <p:nvPicPr>
          <p:cNvPr id="154632" name="Picture 8" descr="Screen shot 2011-08-24 at 10.30.44 PM.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895600" y="3505200"/>
            <a:ext cx="2947988"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22316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500"/>
                                  </p:stCondLst>
                                  <p:childTnLst>
                                    <p:set>
                                      <p:cBhvr>
                                        <p:cTn id="6" dur="1" fill="hold">
                                          <p:stCondLst>
                                            <p:cond delay="0"/>
                                          </p:stCondLst>
                                        </p:cTn>
                                        <p:tgtEl>
                                          <p:spTgt spid="734213"/>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500"/>
                                  </p:stCondLst>
                                  <p:childTnLst>
                                    <p:set>
                                      <p:cBhvr>
                                        <p:cTn id="9" dur="1" fill="hold">
                                          <p:stCondLst>
                                            <p:cond delay="0"/>
                                          </p:stCondLst>
                                        </p:cTn>
                                        <p:tgtEl>
                                          <p:spTgt spid="7342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a:solidFill>
                  <a:srgbClr val="83BB35"/>
                </a:solidFill>
              </a:rPr>
              <a:t>Solution: Probabilities for Sampling Distributions</a:t>
            </a:r>
          </a:p>
        </p:txBody>
      </p:sp>
      <p:sp>
        <p:nvSpPr>
          <p:cNvPr id="8" name="Freeform 7"/>
          <p:cNvSpPr/>
          <p:nvPr/>
        </p:nvSpPr>
        <p:spPr>
          <a:xfrm>
            <a:off x="1443038" y="3233738"/>
            <a:ext cx="2020887" cy="1581150"/>
          </a:xfrm>
          <a:custGeom>
            <a:avLst/>
            <a:gdLst>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998662"/>
              <a:gd name="connsiteY0" fmla="*/ 1581150 h 1585912"/>
              <a:gd name="connsiteX1" fmla="*/ 0 w 1998662"/>
              <a:gd name="connsiteY1" fmla="*/ 1290637 h 1585912"/>
              <a:gd name="connsiteX2" fmla="*/ 176212 w 1998662"/>
              <a:gd name="connsiteY2" fmla="*/ 1123950 h 1585912"/>
              <a:gd name="connsiteX3" fmla="*/ 304800 w 1998662"/>
              <a:gd name="connsiteY3" fmla="*/ 981075 h 1585912"/>
              <a:gd name="connsiteX4" fmla="*/ 433387 w 1998662"/>
              <a:gd name="connsiteY4" fmla="*/ 752475 h 1585912"/>
              <a:gd name="connsiteX5" fmla="*/ 566737 w 1998662"/>
              <a:gd name="connsiteY5" fmla="*/ 438150 h 1585912"/>
              <a:gd name="connsiteX6" fmla="*/ 661987 w 1998662"/>
              <a:gd name="connsiteY6" fmla="*/ 223837 h 1585912"/>
              <a:gd name="connsiteX7" fmla="*/ 776287 w 1998662"/>
              <a:gd name="connsiteY7" fmla="*/ 76200 h 1585912"/>
              <a:gd name="connsiteX8" fmla="*/ 919162 w 1998662"/>
              <a:gd name="connsiteY8" fmla="*/ 4762 h 1585912"/>
              <a:gd name="connsiteX9" fmla="*/ 1004887 w 1998662"/>
              <a:gd name="connsiteY9" fmla="*/ 0 h 1585912"/>
              <a:gd name="connsiteX10" fmla="*/ 1085850 w 1998662"/>
              <a:gd name="connsiteY10" fmla="*/ 23812 h 1585912"/>
              <a:gd name="connsiteX11" fmla="*/ 1143000 w 1998662"/>
              <a:gd name="connsiteY11" fmla="*/ 61912 h 1585912"/>
              <a:gd name="connsiteX12" fmla="*/ 1195387 w 1998662"/>
              <a:gd name="connsiteY12" fmla="*/ 109537 h 1585912"/>
              <a:gd name="connsiteX13" fmla="*/ 1252537 w 1998662"/>
              <a:gd name="connsiteY13" fmla="*/ 171450 h 1585912"/>
              <a:gd name="connsiteX14" fmla="*/ 1290637 w 1998662"/>
              <a:gd name="connsiteY14" fmla="*/ 238125 h 1585912"/>
              <a:gd name="connsiteX15" fmla="*/ 1300162 w 1998662"/>
              <a:gd name="connsiteY15" fmla="*/ 271462 h 1585912"/>
              <a:gd name="connsiteX16" fmla="*/ 1314450 w 1998662"/>
              <a:gd name="connsiteY16" fmla="*/ 1585912 h 1585912"/>
              <a:gd name="connsiteX17" fmla="*/ 1998662 w 1998662"/>
              <a:gd name="connsiteY17" fmla="*/ 1579562 h 1585912"/>
              <a:gd name="connsiteX18" fmla="*/ 4762 w 1998662"/>
              <a:gd name="connsiteY18" fmla="*/ 1581150 h 1585912"/>
              <a:gd name="connsiteX0" fmla="*/ 4762 w 1998662"/>
              <a:gd name="connsiteY0" fmla="*/ 1581150 h 1585912"/>
              <a:gd name="connsiteX1" fmla="*/ 0 w 1998662"/>
              <a:gd name="connsiteY1" fmla="*/ 1290637 h 1585912"/>
              <a:gd name="connsiteX2" fmla="*/ 176212 w 1998662"/>
              <a:gd name="connsiteY2" fmla="*/ 1123950 h 1585912"/>
              <a:gd name="connsiteX3" fmla="*/ 304800 w 1998662"/>
              <a:gd name="connsiteY3" fmla="*/ 981075 h 1585912"/>
              <a:gd name="connsiteX4" fmla="*/ 433387 w 1998662"/>
              <a:gd name="connsiteY4" fmla="*/ 752475 h 1585912"/>
              <a:gd name="connsiteX5" fmla="*/ 566737 w 1998662"/>
              <a:gd name="connsiteY5" fmla="*/ 438150 h 1585912"/>
              <a:gd name="connsiteX6" fmla="*/ 661987 w 1998662"/>
              <a:gd name="connsiteY6" fmla="*/ 223837 h 1585912"/>
              <a:gd name="connsiteX7" fmla="*/ 776287 w 1998662"/>
              <a:gd name="connsiteY7" fmla="*/ 76200 h 1585912"/>
              <a:gd name="connsiteX8" fmla="*/ 919162 w 1998662"/>
              <a:gd name="connsiteY8" fmla="*/ 4762 h 1585912"/>
              <a:gd name="connsiteX9" fmla="*/ 1004887 w 1998662"/>
              <a:gd name="connsiteY9" fmla="*/ 0 h 1585912"/>
              <a:gd name="connsiteX10" fmla="*/ 1085850 w 1998662"/>
              <a:gd name="connsiteY10" fmla="*/ 23812 h 1585912"/>
              <a:gd name="connsiteX11" fmla="*/ 1143000 w 1998662"/>
              <a:gd name="connsiteY11" fmla="*/ 61912 h 1585912"/>
              <a:gd name="connsiteX12" fmla="*/ 1195387 w 1998662"/>
              <a:gd name="connsiteY12" fmla="*/ 109537 h 1585912"/>
              <a:gd name="connsiteX13" fmla="*/ 1252537 w 1998662"/>
              <a:gd name="connsiteY13" fmla="*/ 171450 h 1585912"/>
              <a:gd name="connsiteX14" fmla="*/ 1290637 w 1998662"/>
              <a:gd name="connsiteY14" fmla="*/ 238125 h 1585912"/>
              <a:gd name="connsiteX15" fmla="*/ 1300162 w 1998662"/>
              <a:gd name="connsiteY15" fmla="*/ 271462 h 1585912"/>
              <a:gd name="connsiteX16" fmla="*/ 1985962 w 1998662"/>
              <a:gd name="connsiteY16" fmla="*/ 1344612 h 1585912"/>
              <a:gd name="connsiteX17" fmla="*/ 1314450 w 1998662"/>
              <a:gd name="connsiteY17" fmla="*/ 1585912 h 1585912"/>
              <a:gd name="connsiteX18" fmla="*/ 1998662 w 1998662"/>
              <a:gd name="connsiteY18" fmla="*/ 1579562 h 1585912"/>
              <a:gd name="connsiteX19" fmla="*/ 4762 w 1998662"/>
              <a:gd name="connsiteY19" fmla="*/ 1581150 h 1585912"/>
              <a:gd name="connsiteX0" fmla="*/ 4762 w 1998662"/>
              <a:gd name="connsiteY0" fmla="*/ 1581150 h 1585912"/>
              <a:gd name="connsiteX1" fmla="*/ 0 w 1998662"/>
              <a:gd name="connsiteY1" fmla="*/ 1290637 h 1585912"/>
              <a:gd name="connsiteX2" fmla="*/ 176212 w 1998662"/>
              <a:gd name="connsiteY2" fmla="*/ 1123950 h 1585912"/>
              <a:gd name="connsiteX3" fmla="*/ 304800 w 1998662"/>
              <a:gd name="connsiteY3" fmla="*/ 981075 h 1585912"/>
              <a:gd name="connsiteX4" fmla="*/ 433387 w 1998662"/>
              <a:gd name="connsiteY4" fmla="*/ 752475 h 1585912"/>
              <a:gd name="connsiteX5" fmla="*/ 566737 w 1998662"/>
              <a:gd name="connsiteY5" fmla="*/ 438150 h 1585912"/>
              <a:gd name="connsiteX6" fmla="*/ 661987 w 1998662"/>
              <a:gd name="connsiteY6" fmla="*/ 223837 h 1585912"/>
              <a:gd name="connsiteX7" fmla="*/ 776287 w 1998662"/>
              <a:gd name="connsiteY7" fmla="*/ 76200 h 1585912"/>
              <a:gd name="connsiteX8" fmla="*/ 919162 w 1998662"/>
              <a:gd name="connsiteY8" fmla="*/ 4762 h 1585912"/>
              <a:gd name="connsiteX9" fmla="*/ 1004887 w 1998662"/>
              <a:gd name="connsiteY9" fmla="*/ 0 h 1585912"/>
              <a:gd name="connsiteX10" fmla="*/ 1085850 w 1998662"/>
              <a:gd name="connsiteY10" fmla="*/ 23812 h 1585912"/>
              <a:gd name="connsiteX11" fmla="*/ 1143000 w 1998662"/>
              <a:gd name="connsiteY11" fmla="*/ 61912 h 1585912"/>
              <a:gd name="connsiteX12" fmla="*/ 1195387 w 1998662"/>
              <a:gd name="connsiteY12" fmla="*/ 109537 h 1585912"/>
              <a:gd name="connsiteX13" fmla="*/ 1252537 w 1998662"/>
              <a:gd name="connsiteY13" fmla="*/ 171450 h 1585912"/>
              <a:gd name="connsiteX14" fmla="*/ 1290637 w 1998662"/>
              <a:gd name="connsiteY14" fmla="*/ 238125 h 1585912"/>
              <a:gd name="connsiteX15" fmla="*/ 1300162 w 1998662"/>
              <a:gd name="connsiteY15" fmla="*/ 271462 h 1585912"/>
              <a:gd name="connsiteX16" fmla="*/ 1985962 w 1998662"/>
              <a:gd name="connsiteY16" fmla="*/ 1344612 h 1585912"/>
              <a:gd name="connsiteX17" fmla="*/ 1985962 w 1998662"/>
              <a:gd name="connsiteY17" fmla="*/ 1357312 h 1585912"/>
              <a:gd name="connsiteX18" fmla="*/ 1314450 w 1998662"/>
              <a:gd name="connsiteY18" fmla="*/ 1585912 h 1585912"/>
              <a:gd name="connsiteX19" fmla="*/ 1998662 w 1998662"/>
              <a:gd name="connsiteY19" fmla="*/ 1579562 h 1585912"/>
              <a:gd name="connsiteX20" fmla="*/ 4762 w 1998662"/>
              <a:gd name="connsiteY20" fmla="*/ 1581150 h 1585912"/>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985962 w 1998662"/>
              <a:gd name="connsiteY16" fmla="*/ 1344612 h 1581150"/>
              <a:gd name="connsiteX17" fmla="*/ 1985962 w 1998662"/>
              <a:gd name="connsiteY17" fmla="*/ 1357312 h 1581150"/>
              <a:gd name="connsiteX18" fmla="*/ 1998662 w 1998662"/>
              <a:gd name="connsiteY18" fmla="*/ 1579562 h 1581150"/>
              <a:gd name="connsiteX19" fmla="*/ 4762 w 1998662"/>
              <a:gd name="connsiteY19"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617662 w 1998662"/>
              <a:gd name="connsiteY16" fmla="*/ 77311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54162 w 1998662"/>
              <a:gd name="connsiteY16" fmla="*/ 90646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54162 w 1998662"/>
              <a:gd name="connsiteY16" fmla="*/ 90646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54162 w 1998662"/>
              <a:gd name="connsiteY16" fmla="*/ 90646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54162 w 1998662"/>
              <a:gd name="connsiteY16" fmla="*/ 90646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54162 w 1998662"/>
              <a:gd name="connsiteY16" fmla="*/ 90646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54162 w 1998662"/>
              <a:gd name="connsiteY16" fmla="*/ 90646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2328862"/>
              <a:gd name="connsiteY0" fmla="*/ 1581150 h 1581150"/>
              <a:gd name="connsiteX1" fmla="*/ 0 w 2328862"/>
              <a:gd name="connsiteY1" fmla="*/ 1290637 h 1581150"/>
              <a:gd name="connsiteX2" fmla="*/ 176212 w 2328862"/>
              <a:gd name="connsiteY2" fmla="*/ 1123950 h 1581150"/>
              <a:gd name="connsiteX3" fmla="*/ 304800 w 2328862"/>
              <a:gd name="connsiteY3" fmla="*/ 981075 h 1581150"/>
              <a:gd name="connsiteX4" fmla="*/ 433387 w 2328862"/>
              <a:gd name="connsiteY4" fmla="*/ 752475 h 1581150"/>
              <a:gd name="connsiteX5" fmla="*/ 566737 w 2328862"/>
              <a:gd name="connsiteY5" fmla="*/ 438150 h 1581150"/>
              <a:gd name="connsiteX6" fmla="*/ 661987 w 2328862"/>
              <a:gd name="connsiteY6" fmla="*/ 223837 h 1581150"/>
              <a:gd name="connsiteX7" fmla="*/ 776287 w 2328862"/>
              <a:gd name="connsiteY7" fmla="*/ 76200 h 1581150"/>
              <a:gd name="connsiteX8" fmla="*/ 919162 w 2328862"/>
              <a:gd name="connsiteY8" fmla="*/ 4762 h 1581150"/>
              <a:gd name="connsiteX9" fmla="*/ 1004887 w 2328862"/>
              <a:gd name="connsiteY9" fmla="*/ 0 h 1581150"/>
              <a:gd name="connsiteX10" fmla="*/ 1085850 w 2328862"/>
              <a:gd name="connsiteY10" fmla="*/ 23812 h 1581150"/>
              <a:gd name="connsiteX11" fmla="*/ 1143000 w 2328862"/>
              <a:gd name="connsiteY11" fmla="*/ 61912 h 1581150"/>
              <a:gd name="connsiteX12" fmla="*/ 1195387 w 2328862"/>
              <a:gd name="connsiteY12" fmla="*/ 109537 h 1581150"/>
              <a:gd name="connsiteX13" fmla="*/ 1252537 w 2328862"/>
              <a:gd name="connsiteY13" fmla="*/ 171450 h 1581150"/>
              <a:gd name="connsiteX14" fmla="*/ 1290637 w 2328862"/>
              <a:gd name="connsiteY14" fmla="*/ 238125 h 1581150"/>
              <a:gd name="connsiteX15" fmla="*/ 1300162 w 2328862"/>
              <a:gd name="connsiteY15" fmla="*/ 271462 h 1581150"/>
              <a:gd name="connsiteX16" fmla="*/ 1554162 w 2328862"/>
              <a:gd name="connsiteY16" fmla="*/ 906462 h 1581150"/>
              <a:gd name="connsiteX17" fmla="*/ 1985962 w 2328862"/>
              <a:gd name="connsiteY17" fmla="*/ 1344612 h 1581150"/>
              <a:gd name="connsiteX18" fmla="*/ 1998662 w 2328862"/>
              <a:gd name="connsiteY18" fmla="*/ 1579562 h 1581150"/>
              <a:gd name="connsiteX19" fmla="*/ 4762 w 2328862"/>
              <a:gd name="connsiteY19" fmla="*/ 1581150 h 1581150"/>
              <a:gd name="connsiteX0" fmla="*/ 4762 w 2329920"/>
              <a:gd name="connsiteY0" fmla="*/ 1581150 h 1581150"/>
              <a:gd name="connsiteX1" fmla="*/ 0 w 2329920"/>
              <a:gd name="connsiteY1" fmla="*/ 1290637 h 1581150"/>
              <a:gd name="connsiteX2" fmla="*/ 176212 w 2329920"/>
              <a:gd name="connsiteY2" fmla="*/ 1123950 h 1581150"/>
              <a:gd name="connsiteX3" fmla="*/ 304800 w 2329920"/>
              <a:gd name="connsiteY3" fmla="*/ 981075 h 1581150"/>
              <a:gd name="connsiteX4" fmla="*/ 433387 w 2329920"/>
              <a:gd name="connsiteY4" fmla="*/ 752475 h 1581150"/>
              <a:gd name="connsiteX5" fmla="*/ 566737 w 2329920"/>
              <a:gd name="connsiteY5" fmla="*/ 438150 h 1581150"/>
              <a:gd name="connsiteX6" fmla="*/ 661987 w 2329920"/>
              <a:gd name="connsiteY6" fmla="*/ 223837 h 1581150"/>
              <a:gd name="connsiteX7" fmla="*/ 776287 w 2329920"/>
              <a:gd name="connsiteY7" fmla="*/ 76200 h 1581150"/>
              <a:gd name="connsiteX8" fmla="*/ 919162 w 2329920"/>
              <a:gd name="connsiteY8" fmla="*/ 4762 h 1581150"/>
              <a:gd name="connsiteX9" fmla="*/ 1004887 w 2329920"/>
              <a:gd name="connsiteY9" fmla="*/ 0 h 1581150"/>
              <a:gd name="connsiteX10" fmla="*/ 1085850 w 2329920"/>
              <a:gd name="connsiteY10" fmla="*/ 23812 h 1581150"/>
              <a:gd name="connsiteX11" fmla="*/ 1143000 w 2329920"/>
              <a:gd name="connsiteY11" fmla="*/ 61912 h 1581150"/>
              <a:gd name="connsiteX12" fmla="*/ 1195387 w 2329920"/>
              <a:gd name="connsiteY12" fmla="*/ 109537 h 1581150"/>
              <a:gd name="connsiteX13" fmla="*/ 1252537 w 2329920"/>
              <a:gd name="connsiteY13" fmla="*/ 171450 h 1581150"/>
              <a:gd name="connsiteX14" fmla="*/ 1290637 w 2329920"/>
              <a:gd name="connsiteY14" fmla="*/ 238125 h 1581150"/>
              <a:gd name="connsiteX15" fmla="*/ 1300162 w 2329920"/>
              <a:gd name="connsiteY15" fmla="*/ 271462 h 1581150"/>
              <a:gd name="connsiteX16" fmla="*/ 1554162 w 2329920"/>
              <a:gd name="connsiteY16" fmla="*/ 906462 h 1581150"/>
              <a:gd name="connsiteX17" fmla="*/ 1985962 w 2329920"/>
              <a:gd name="connsiteY17" fmla="*/ 1344612 h 1581150"/>
              <a:gd name="connsiteX18" fmla="*/ 1992312 w 2329920"/>
              <a:gd name="connsiteY18" fmla="*/ 1350962 h 1581150"/>
              <a:gd name="connsiteX19" fmla="*/ 1998662 w 2329920"/>
              <a:gd name="connsiteY19" fmla="*/ 1579562 h 1581150"/>
              <a:gd name="connsiteX20" fmla="*/ 4762 w 2329920"/>
              <a:gd name="connsiteY20" fmla="*/ 1581150 h 1581150"/>
              <a:gd name="connsiteX0" fmla="*/ 4762 w 2329920"/>
              <a:gd name="connsiteY0" fmla="*/ 1581150 h 1581150"/>
              <a:gd name="connsiteX1" fmla="*/ 0 w 2329920"/>
              <a:gd name="connsiteY1" fmla="*/ 1290637 h 1581150"/>
              <a:gd name="connsiteX2" fmla="*/ 176212 w 2329920"/>
              <a:gd name="connsiteY2" fmla="*/ 1123950 h 1581150"/>
              <a:gd name="connsiteX3" fmla="*/ 304800 w 2329920"/>
              <a:gd name="connsiteY3" fmla="*/ 981075 h 1581150"/>
              <a:gd name="connsiteX4" fmla="*/ 433387 w 2329920"/>
              <a:gd name="connsiteY4" fmla="*/ 752475 h 1581150"/>
              <a:gd name="connsiteX5" fmla="*/ 566737 w 2329920"/>
              <a:gd name="connsiteY5" fmla="*/ 438150 h 1581150"/>
              <a:gd name="connsiteX6" fmla="*/ 661987 w 2329920"/>
              <a:gd name="connsiteY6" fmla="*/ 223837 h 1581150"/>
              <a:gd name="connsiteX7" fmla="*/ 776287 w 2329920"/>
              <a:gd name="connsiteY7" fmla="*/ 76200 h 1581150"/>
              <a:gd name="connsiteX8" fmla="*/ 919162 w 2329920"/>
              <a:gd name="connsiteY8" fmla="*/ 4762 h 1581150"/>
              <a:gd name="connsiteX9" fmla="*/ 1004887 w 2329920"/>
              <a:gd name="connsiteY9" fmla="*/ 0 h 1581150"/>
              <a:gd name="connsiteX10" fmla="*/ 1085850 w 2329920"/>
              <a:gd name="connsiteY10" fmla="*/ 23812 h 1581150"/>
              <a:gd name="connsiteX11" fmla="*/ 1143000 w 2329920"/>
              <a:gd name="connsiteY11" fmla="*/ 61912 h 1581150"/>
              <a:gd name="connsiteX12" fmla="*/ 1195387 w 2329920"/>
              <a:gd name="connsiteY12" fmla="*/ 109537 h 1581150"/>
              <a:gd name="connsiteX13" fmla="*/ 1252537 w 2329920"/>
              <a:gd name="connsiteY13" fmla="*/ 171450 h 1581150"/>
              <a:gd name="connsiteX14" fmla="*/ 1290637 w 2329920"/>
              <a:gd name="connsiteY14" fmla="*/ 238125 h 1581150"/>
              <a:gd name="connsiteX15" fmla="*/ 1300162 w 2329920"/>
              <a:gd name="connsiteY15" fmla="*/ 271462 h 1581150"/>
              <a:gd name="connsiteX16" fmla="*/ 1554162 w 2329920"/>
              <a:gd name="connsiteY16" fmla="*/ 906462 h 1581150"/>
              <a:gd name="connsiteX17" fmla="*/ 1985962 w 2329920"/>
              <a:gd name="connsiteY17" fmla="*/ 1344612 h 1581150"/>
              <a:gd name="connsiteX18" fmla="*/ 1992312 w 2329920"/>
              <a:gd name="connsiteY18" fmla="*/ 1350962 h 1581150"/>
              <a:gd name="connsiteX19" fmla="*/ 1998662 w 2329920"/>
              <a:gd name="connsiteY19" fmla="*/ 1579562 h 1581150"/>
              <a:gd name="connsiteX20" fmla="*/ 4762 w 2329920"/>
              <a:gd name="connsiteY20" fmla="*/ 1581150 h 1581150"/>
              <a:gd name="connsiteX0" fmla="*/ 4762 w 2329920"/>
              <a:gd name="connsiteY0" fmla="*/ 1581150 h 1581150"/>
              <a:gd name="connsiteX1" fmla="*/ 0 w 2329920"/>
              <a:gd name="connsiteY1" fmla="*/ 1290637 h 1581150"/>
              <a:gd name="connsiteX2" fmla="*/ 176212 w 2329920"/>
              <a:gd name="connsiteY2" fmla="*/ 1123950 h 1581150"/>
              <a:gd name="connsiteX3" fmla="*/ 304800 w 2329920"/>
              <a:gd name="connsiteY3" fmla="*/ 981075 h 1581150"/>
              <a:gd name="connsiteX4" fmla="*/ 433387 w 2329920"/>
              <a:gd name="connsiteY4" fmla="*/ 752475 h 1581150"/>
              <a:gd name="connsiteX5" fmla="*/ 566737 w 2329920"/>
              <a:gd name="connsiteY5" fmla="*/ 438150 h 1581150"/>
              <a:gd name="connsiteX6" fmla="*/ 661987 w 2329920"/>
              <a:gd name="connsiteY6" fmla="*/ 223837 h 1581150"/>
              <a:gd name="connsiteX7" fmla="*/ 776287 w 2329920"/>
              <a:gd name="connsiteY7" fmla="*/ 76200 h 1581150"/>
              <a:gd name="connsiteX8" fmla="*/ 919162 w 2329920"/>
              <a:gd name="connsiteY8" fmla="*/ 4762 h 1581150"/>
              <a:gd name="connsiteX9" fmla="*/ 1004887 w 2329920"/>
              <a:gd name="connsiteY9" fmla="*/ 0 h 1581150"/>
              <a:gd name="connsiteX10" fmla="*/ 1085850 w 2329920"/>
              <a:gd name="connsiteY10" fmla="*/ 23812 h 1581150"/>
              <a:gd name="connsiteX11" fmla="*/ 1143000 w 2329920"/>
              <a:gd name="connsiteY11" fmla="*/ 61912 h 1581150"/>
              <a:gd name="connsiteX12" fmla="*/ 1195387 w 2329920"/>
              <a:gd name="connsiteY12" fmla="*/ 109537 h 1581150"/>
              <a:gd name="connsiteX13" fmla="*/ 1252537 w 2329920"/>
              <a:gd name="connsiteY13" fmla="*/ 171450 h 1581150"/>
              <a:gd name="connsiteX14" fmla="*/ 1290637 w 2329920"/>
              <a:gd name="connsiteY14" fmla="*/ 238125 h 1581150"/>
              <a:gd name="connsiteX15" fmla="*/ 1300162 w 2329920"/>
              <a:gd name="connsiteY15" fmla="*/ 271462 h 1581150"/>
              <a:gd name="connsiteX16" fmla="*/ 1554162 w 2329920"/>
              <a:gd name="connsiteY16" fmla="*/ 906462 h 1581150"/>
              <a:gd name="connsiteX17" fmla="*/ 1985962 w 2329920"/>
              <a:gd name="connsiteY17" fmla="*/ 1344612 h 1581150"/>
              <a:gd name="connsiteX18" fmla="*/ 1992312 w 2329920"/>
              <a:gd name="connsiteY18" fmla="*/ 1350962 h 1581150"/>
              <a:gd name="connsiteX19" fmla="*/ 1998662 w 2329920"/>
              <a:gd name="connsiteY19" fmla="*/ 1579562 h 1581150"/>
              <a:gd name="connsiteX20" fmla="*/ 4762 w 2329920"/>
              <a:gd name="connsiteY20" fmla="*/ 1581150 h 1581150"/>
              <a:gd name="connsiteX0" fmla="*/ 4762 w 2329920"/>
              <a:gd name="connsiteY0" fmla="*/ 1581150 h 1581150"/>
              <a:gd name="connsiteX1" fmla="*/ 0 w 2329920"/>
              <a:gd name="connsiteY1" fmla="*/ 1290637 h 1581150"/>
              <a:gd name="connsiteX2" fmla="*/ 176212 w 2329920"/>
              <a:gd name="connsiteY2" fmla="*/ 1123950 h 1581150"/>
              <a:gd name="connsiteX3" fmla="*/ 304800 w 2329920"/>
              <a:gd name="connsiteY3" fmla="*/ 981075 h 1581150"/>
              <a:gd name="connsiteX4" fmla="*/ 433387 w 2329920"/>
              <a:gd name="connsiteY4" fmla="*/ 752475 h 1581150"/>
              <a:gd name="connsiteX5" fmla="*/ 566737 w 2329920"/>
              <a:gd name="connsiteY5" fmla="*/ 438150 h 1581150"/>
              <a:gd name="connsiteX6" fmla="*/ 661987 w 2329920"/>
              <a:gd name="connsiteY6" fmla="*/ 223837 h 1581150"/>
              <a:gd name="connsiteX7" fmla="*/ 776287 w 2329920"/>
              <a:gd name="connsiteY7" fmla="*/ 76200 h 1581150"/>
              <a:gd name="connsiteX8" fmla="*/ 919162 w 2329920"/>
              <a:gd name="connsiteY8" fmla="*/ 4762 h 1581150"/>
              <a:gd name="connsiteX9" fmla="*/ 1004887 w 2329920"/>
              <a:gd name="connsiteY9" fmla="*/ 0 h 1581150"/>
              <a:gd name="connsiteX10" fmla="*/ 1085850 w 2329920"/>
              <a:gd name="connsiteY10" fmla="*/ 23812 h 1581150"/>
              <a:gd name="connsiteX11" fmla="*/ 1143000 w 2329920"/>
              <a:gd name="connsiteY11" fmla="*/ 61912 h 1581150"/>
              <a:gd name="connsiteX12" fmla="*/ 1195387 w 2329920"/>
              <a:gd name="connsiteY12" fmla="*/ 109537 h 1581150"/>
              <a:gd name="connsiteX13" fmla="*/ 1252537 w 2329920"/>
              <a:gd name="connsiteY13" fmla="*/ 171450 h 1581150"/>
              <a:gd name="connsiteX14" fmla="*/ 1290637 w 2329920"/>
              <a:gd name="connsiteY14" fmla="*/ 238125 h 1581150"/>
              <a:gd name="connsiteX15" fmla="*/ 1300162 w 2329920"/>
              <a:gd name="connsiteY15" fmla="*/ 271462 h 1581150"/>
              <a:gd name="connsiteX16" fmla="*/ 1554162 w 2329920"/>
              <a:gd name="connsiteY16" fmla="*/ 906462 h 1581150"/>
              <a:gd name="connsiteX17" fmla="*/ 1985962 w 2329920"/>
              <a:gd name="connsiteY17" fmla="*/ 1344612 h 1581150"/>
              <a:gd name="connsiteX18" fmla="*/ 1992312 w 2329920"/>
              <a:gd name="connsiteY18" fmla="*/ 1350962 h 1581150"/>
              <a:gd name="connsiteX19" fmla="*/ 1998662 w 2329920"/>
              <a:gd name="connsiteY19" fmla="*/ 1579562 h 1581150"/>
              <a:gd name="connsiteX20" fmla="*/ 4762 w 2329920"/>
              <a:gd name="connsiteY20" fmla="*/ 1581150 h 1581150"/>
              <a:gd name="connsiteX0" fmla="*/ 4762 w 2058987"/>
              <a:gd name="connsiteY0" fmla="*/ 1581150 h 1581150"/>
              <a:gd name="connsiteX1" fmla="*/ 0 w 2058987"/>
              <a:gd name="connsiteY1" fmla="*/ 1290637 h 1581150"/>
              <a:gd name="connsiteX2" fmla="*/ 176212 w 2058987"/>
              <a:gd name="connsiteY2" fmla="*/ 1123950 h 1581150"/>
              <a:gd name="connsiteX3" fmla="*/ 304800 w 2058987"/>
              <a:gd name="connsiteY3" fmla="*/ 981075 h 1581150"/>
              <a:gd name="connsiteX4" fmla="*/ 433387 w 2058987"/>
              <a:gd name="connsiteY4" fmla="*/ 752475 h 1581150"/>
              <a:gd name="connsiteX5" fmla="*/ 566737 w 2058987"/>
              <a:gd name="connsiteY5" fmla="*/ 438150 h 1581150"/>
              <a:gd name="connsiteX6" fmla="*/ 661987 w 2058987"/>
              <a:gd name="connsiteY6" fmla="*/ 223837 h 1581150"/>
              <a:gd name="connsiteX7" fmla="*/ 776287 w 2058987"/>
              <a:gd name="connsiteY7" fmla="*/ 76200 h 1581150"/>
              <a:gd name="connsiteX8" fmla="*/ 919162 w 2058987"/>
              <a:gd name="connsiteY8" fmla="*/ 4762 h 1581150"/>
              <a:gd name="connsiteX9" fmla="*/ 1004887 w 2058987"/>
              <a:gd name="connsiteY9" fmla="*/ 0 h 1581150"/>
              <a:gd name="connsiteX10" fmla="*/ 1085850 w 2058987"/>
              <a:gd name="connsiteY10" fmla="*/ 23812 h 1581150"/>
              <a:gd name="connsiteX11" fmla="*/ 1143000 w 2058987"/>
              <a:gd name="connsiteY11" fmla="*/ 61912 h 1581150"/>
              <a:gd name="connsiteX12" fmla="*/ 1195387 w 2058987"/>
              <a:gd name="connsiteY12" fmla="*/ 109537 h 1581150"/>
              <a:gd name="connsiteX13" fmla="*/ 1252537 w 2058987"/>
              <a:gd name="connsiteY13" fmla="*/ 171450 h 1581150"/>
              <a:gd name="connsiteX14" fmla="*/ 1290637 w 2058987"/>
              <a:gd name="connsiteY14" fmla="*/ 238125 h 1581150"/>
              <a:gd name="connsiteX15" fmla="*/ 1300162 w 2058987"/>
              <a:gd name="connsiteY15" fmla="*/ 271462 h 1581150"/>
              <a:gd name="connsiteX16" fmla="*/ 1554162 w 2058987"/>
              <a:gd name="connsiteY16" fmla="*/ 906462 h 1581150"/>
              <a:gd name="connsiteX17" fmla="*/ 1985962 w 2058987"/>
              <a:gd name="connsiteY17" fmla="*/ 1344612 h 1581150"/>
              <a:gd name="connsiteX18" fmla="*/ 1992312 w 2058987"/>
              <a:gd name="connsiteY18" fmla="*/ 1350962 h 1581150"/>
              <a:gd name="connsiteX19" fmla="*/ 1998662 w 2058987"/>
              <a:gd name="connsiteY19" fmla="*/ 1579562 h 1581150"/>
              <a:gd name="connsiteX20" fmla="*/ 4762 w 2058987"/>
              <a:gd name="connsiteY20" fmla="*/ 1581150 h 1581150"/>
              <a:gd name="connsiteX0" fmla="*/ 4762 w 2058987"/>
              <a:gd name="connsiteY0" fmla="*/ 1581150 h 1581150"/>
              <a:gd name="connsiteX1" fmla="*/ 0 w 2058987"/>
              <a:gd name="connsiteY1" fmla="*/ 1290637 h 1581150"/>
              <a:gd name="connsiteX2" fmla="*/ 176212 w 2058987"/>
              <a:gd name="connsiteY2" fmla="*/ 1123950 h 1581150"/>
              <a:gd name="connsiteX3" fmla="*/ 304800 w 2058987"/>
              <a:gd name="connsiteY3" fmla="*/ 981075 h 1581150"/>
              <a:gd name="connsiteX4" fmla="*/ 433387 w 2058987"/>
              <a:gd name="connsiteY4" fmla="*/ 752475 h 1581150"/>
              <a:gd name="connsiteX5" fmla="*/ 566737 w 2058987"/>
              <a:gd name="connsiteY5" fmla="*/ 438150 h 1581150"/>
              <a:gd name="connsiteX6" fmla="*/ 661987 w 2058987"/>
              <a:gd name="connsiteY6" fmla="*/ 223837 h 1581150"/>
              <a:gd name="connsiteX7" fmla="*/ 776287 w 2058987"/>
              <a:gd name="connsiteY7" fmla="*/ 76200 h 1581150"/>
              <a:gd name="connsiteX8" fmla="*/ 919162 w 2058987"/>
              <a:gd name="connsiteY8" fmla="*/ 4762 h 1581150"/>
              <a:gd name="connsiteX9" fmla="*/ 1004887 w 2058987"/>
              <a:gd name="connsiteY9" fmla="*/ 0 h 1581150"/>
              <a:gd name="connsiteX10" fmla="*/ 1085850 w 2058987"/>
              <a:gd name="connsiteY10" fmla="*/ 23812 h 1581150"/>
              <a:gd name="connsiteX11" fmla="*/ 1143000 w 2058987"/>
              <a:gd name="connsiteY11" fmla="*/ 61912 h 1581150"/>
              <a:gd name="connsiteX12" fmla="*/ 1195387 w 2058987"/>
              <a:gd name="connsiteY12" fmla="*/ 109537 h 1581150"/>
              <a:gd name="connsiteX13" fmla="*/ 1252537 w 2058987"/>
              <a:gd name="connsiteY13" fmla="*/ 171450 h 1581150"/>
              <a:gd name="connsiteX14" fmla="*/ 1290637 w 2058987"/>
              <a:gd name="connsiteY14" fmla="*/ 238125 h 1581150"/>
              <a:gd name="connsiteX15" fmla="*/ 1300162 w 2058987"/>
              <a:gd name="connsiteY15" fmla="*/ 271462 h 1581150"/>
              <a:gd name="connsiteX16" fmla="*/ 1554162 w 2058987"/>
              <a:gd name="connsiteY16" fmla="*/ 906462 h 1581150"/>
              <a:gd name="connsiteX17" fmla="*/ 1985962 w 2058987"/>
              <a:gd name="connsiteY17" fmla="*/ 1344612 h 1581150"/>
              <a:gd name="connsiteX18" fmla="*/ 1992312 w 2058987"/>
              <a:gd name="connsiteY18" fmla="*/ 1350962 h 1581150"/>
              <a:gd name="connsiteX19" fmla="*/ 1998662 w 2058987"/>
              <a:gd name="connsiteY19" fmla="*/ 1579562 h 1581150"/>
              <a:gd name="connsiteX20" fmla="*/ 4762 w 2058987"/>
              <a:gd name="connsiteY20" fmla="*/ 1581150 h 1581150"/>
              <a:gd name="connsiteX0" fmla="*/ 4762 w 2058987"/>
              <a:gd name="connsiteY0" fmla="*/ 1581150 h 1581150"/>
              <a:gd name="connsiteX1" fmla="*/ 0 w 2058987"/>
              <a:gd name="connsiteY1" fmla="*/ 1290637 h 1581150"/>
              <a:gd name="connsiteX2" fmla="*/ 176212 w 2058987"/>
              <a:gd name="connsiteY2" fmla="*/ 1123950 h 1581150"/>
              <a:gd name="connsiteX3" fmla="*/ 304800 w 2058987"/>
              <a:gd name="connsiteY3" fmla="*/ 981075 h 1581150"/>
              <a:gd name="connsiteX4" fmla="*/ 433387 w 2058987"/>
              <a:gd name="connsiteY4" fmla="*/ 752475 h 1581150"/>
              <a:gd name="connsiteX5" fmla="*/ 566737 w 2058987"/>
              <a:gd name="connsiteY5" fmla="*/ 438150 h 1581150"/>
              <a:gd name="connsiteX6" fmla="*/ 661987 w 2058987"/>
              <a:gd name="connsiteY6" fmla="*/ 223837 h 1581150"/>
              <a:gd name="connsiteX7" fmla="*/ 776287 w 2058987"/>
              <a:gd name="connsiteY7" fmla="*/ 76200 h 1581150"/>
              <a:gd name="connsiteX8" fmla="*/ 919162 w 2058987"/>
              <a:gd name="connsiteY8" fmla="*/ 4762 h 1581150"/>
              <a:gd name="connsiteX9" fmla="*/ 1004887 w 2058987"/>
              <a:gd name="connsiteY9" fmla="*/ 0 h 1581150"/>
              <a:gd name="connsiteX10" fmla="*/ 1085850 w 2058987"/>
              <a:gd name="connsiteY10" fmla="*/ 23812 h 1581150"/>
              <a:gd name="connsiteX11" fmla="*/ 1143000 w 2058987"/>
              <a:gd name="connsiteY11" fmla="*/ 61912 h 1581150"/>
              <a:gd name="connsiteX12" fmla="*/ 1195387 w 2058987"/>
              <a:gd name="connsiteY12" fmla="*/ 109537 h 1581150"/>
              <a:gd name="connsiteX13" fmla="*/ 1252537 w 2058987"/>
              <a:gd name="connsiteY13" fmla="*/ 171450 h 1581150"/>
              <a:gd name="connsiteX14" fmla="*/ 1290637 w 2058987"/>
              <a:gd name="connsiteY14" fmla="*/ 238125 h 1581150"/>
              <a:gd name="connsiteX15" fmla="*/ 1300162 w 2058987"/>
              <a:gd name="connsiteY15" fmla="*/ 271462 h 1581150"/>
              <a:gd name="connsiteX16" fmla="*/ 1554162 w 2058987"/>
              <a:gd name="connsiteY16" fmla="*/ 906462 h 1581150"/>
              <a:gd name="connsiteX17" fmla="*/ 1985962 w 2058987"/>
              <a:gd name="connsiteY17" fmla="*/ 1344612 h 1581150"/>
              <a:gd name="connsiteX18" fmla="*/ 1992312 w 2058987"/>
              <a:gd name="connsiteY18" fmla="*/ 1350962 h 1581150"/>
              <a:gd name="connsiteX19" fmla="*/ 1998662 w 2058987"/>
              <a:gd name="connsiteY19" fmla="*/ 1579562 h 1581150"/>
              <a:gd name="connsiteX20" fmla="*/ 4762 w 2058987"/>
              <a:gd name="connsiteY20" fmla="*/ 1581150 h 1581150"/>
              <a:gd name="connsiteX0" fmla="*/ 4762 w 2328862"/>
              <a:gd name="connsiteY0" fmla="*/ 1581150 h 1581150"/>
              <a:gd name="connsiteX1" fmla="*/ 0 w 2328862"/>
              <a:gd name="connsiteY1" fmla="*/ 1290637 h 1581150"/>
              <a:gd name="connsiteX2" fmla="*/ 176212 w 2328862"/>
              <a:gd name="connsiteY2" fmla="*/ 1123950 h 1581150"/>
              <a:gd name="connsiteX3" fmla="*/ 304800 w 2328862"/>
              <a:gd name="connsiteY3" fmla="*/ 981075 h 1581150"/>
              <a:gd name="connsiteX4" fmla="*/ 433387 w 2328862"/>
              <a:gd name="connsiteY4" fmla="*/ 752475 h 1581150"/>
              <a:gd name="connsiteX5" fmla="*/ 566737 w 2328862"/>
              <a:gd name="connsiteY5" fmla="*/ 438150 h 1581150"/>
              <a:gd name="connsiteX6" fmla="*/ 661987 w 2328862"/>
              <a:gd name="connsiteY6" fmla="*/ 223837 h 1581150"/>
              <a:gd name="connsiteX7" fmla="*/ 776287 w 2328862"/>
              <a:gd name="connsiteY7" fmla="*/ 76200 h 1581150"/>
              <a:gd name="connsiteX8" fmla="*/ 919162 w 2328862"/>
              <a:gd name="connsiteY8" fmla="*/ 4762 h 1581150"/>
              <a:gd name="connsiteX9" fmla="*/ 1004887 w 2328862"/>
              <a:gd name="connsiteY9" fmla="*/ 0 h 1581150"/>
              <a:gd name="connsiteX10" fmla="*/ 1085850 w 2328862"/>
              <a:gd name="connsiteY10" fmla="*/ 23812 h 1581150"/>
              <a:gd name="connsiteX11" fmla="*/ 1143000 w 2328862"/>
              <a:gd name="connsiteY11" fmla="*/ 61912 h 1581150"/>
              <a:gd name="connsiteX12" fmla="*/ 1195387 w 2328862"/>
              <a:gd name="connsiteY12" fmla="*/ 109537 h 1581150"/>
              <a:gd name="connsiteX13" fmla="*/ 1252537 w 2328862"/>
              <a:gd name="connsiteY13" fmla="*/ 171450 h 1581150"/>
              <a:gd name="connsiteX14" fmla="*/ 1290637 w 2328862"/>
              <a:gd name="connsiteY14" fmla="*/ 238125 h 1581150"/>
              <a:gd name="connsiteX15" fmla="*/ 1300162 w 2328862"/>
              <a:gd name="connsiteY15" fmla="*/ 271462 h 1581150"/>
              <a:gd name="connsiteX16" fmla="*/ 1554162 w 2328862"/>
              <a:gd name="connsiteY16" fmla="*/ 906462 h 1581150"/>
              <a:gd name="connsiteX17" fmla="*/ 1985962 w 2328862"/>
              <a:gd name="connsiteY17" fmla="*/ 1344612 h 1581150"/>
              <a:gd name="connsiteX18" fmla="*/ 1998662 w 2328862"/>
              <a:gd name="connsiteY18" fmla="*/ 1579562 h 1581150"/>
              <a:gd name="connsiteX19" fmla="*/ 4762 w 2328862"/>
              <a:gd name="connsiteY19" fmla="*/ 1581150 h 1581150"/>
              <a:gd name="connsiteX0" fmla="*/ 4762 w 2328862"/>
              <a:gd name="connsiteY0" fmla="*/ 1581150 h 1581150"/>
              <a:gd name="connsiteX1" fmla="*/ 0 w 2328862"/>
              <a:gd name="connsiteY1" fmla="*/ 1290637 h 1581150"/>
              <a:gd name="connsiteX2" fmla="*/ 176212 w 2328862"/>
              <a:gd name="connsiteY2" fmla="*/ 1123950 h 1581150"/>
              <a:gd name="connsiteX3" fmla="*/ 304800 w 2328862"/>
              <a:gd name="connsiteY3" fmla="*/ 981075 h 1581150"/>
              <a:gd name="connsiteX4" fmla="*/ 433387 w 2328862"/>
              <a:gd name="connsiteY4" fmla="*/ 752475 h 1581150"/>
              <a:gd name="connsiteX5" fmla="*/ 566737 w 2328862"/>
              <a:gd name="connsiteY5" fmla="*/ 438150 h 1581150"/>
              <a:gd name="connsiteX6" fmla="*/ 661987 w 2328862"/>
              <a:gd name="connsiteY6" fmla="*/ 223837 h 1581150"/>
              <a:gd name="connsiteX7" fmla="*/ 776287 w 2328862"/>
              <a:gd name="connsiteY7" fmla="*/ 76200 h 1581150"/>
              <a:gd name="connsiteX8" fmla="*/ 919162 w 2328862"/>
              <a:gd name="connsiteY8" fmla="*/ 4762 h 1581150"/>
              <a:gd name="connsiteX9" fmla="*/ 1004887 w 2328862"/>
              <a:gd name="connsiteY9" fmla="*/ 0 h 1581150"/>
              <a:gd name="connsiteX10" fmla="*/ 1085850 w 2328862"/>
              <a:gd name="connsiteY10" fmla="*/ 23812 h 1581150"/>
              <a:gd name="connsiteX11" fmla="*/ 1143000 w 2328862"/>
              <a:gd name="connsiteY11" fmla="*/ 61912 h 1581150"/>
              <a:gd name="connsiteX12" fmla="*/ 1195387 w 2328862"/>
              <a:gd name="connsiteY12" fmla="*/ 109537 h 1581150"/>
              <a:gd name="connsiteX13" fmla="*/ 1252537 w 2328862"/>
              <a:gd name="connsiteY13" fmla="*/ 171450 h 1581150"/>
              <a:gd name="connsiteX14" fmla="*/ 1290637 w 2328862"/>
              <a:gd name="connsiteY14" fmla="*/ 238125 h 1581150"/>
              <a:gd name="connsiteX15" fmla="*/ 1300162 w 2328862"/>
              <a:gd name="connsiteY15" fmla="*/ 271462 h 1581150"/>
              <a:gd name="connsiteX16" fmla="*/ 1554162 w 2328862"/>
              <a:gd name="connsiteY16" fmla="*/ 906462 h 1581150"/>
              <a:gd name="connsiteX17" fmla="*/ 1985962 w 2328862"/>
              <a:gd name="connsiteY17" fmla="*/ 1344612 h 1581150"/>
              <a:gd name="connsiteX18" fmla="*/ 1998662 w 2328862"/>
              <a:gd name="connsiteY18" fmla="*/ 1579562 h 1581150"/>
              <a:gd name="connsiteX19" fmla="*/ 4762 w 232886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54162 w 2005012"/>
              <a:gd name="connsiteY16" fmla="*/ 90646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54162 w 2005012"/>
              <a:gd name="connsiteY16" fmla="*/ 90646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54162 w 2005012"/>
              <a:gd name="connsiteY16" fmla="*/ 90646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771992 w 2005012"/>
              <a:gd name="connsiteY17" fmla="*/ 1195616 h 1581150"/>
              <a:gd name="connsiteX18" fmla="*/ 1985962 w 2005012"/>
              <a:gd name="connsiteY18" fmla="*/ 1344612 h 1581150"/>
              <a:gd name="connsiteX19" fmla="*/ 1998662 w 2005012"/>
              <a:gd name="connsiteY19" fmla="*/ 1579562 h 1581150"/>
              <a:gd name="connsiteX20" fmla="*/ 4762 w 2005012"/>
              <a:gd name="connsiteY20"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771992 w 2005012"/>
              <a:gd name="connsiteY17" fmla="*/ 1195616 h 1581150"/>
              <a:gd name="connsiteX18" fmla="*/ 1985962 w 2005012"/>
              <a:gd name="connsiteY18" fmla="*/ 1344612 h 1581150"/>
              <a:gd name="connsiteX19" fmla="*/ 1998662 w 2005012"/>
              <a:gd name="connsiteY19" fmla="*/ 1579562 h 1581150"/>
              <a:gd name="connsiteX20" fmla="*/ 4762 w 2005012"/>
              <a:gd name="connsiteY20"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771992 w 2005012"/>
              <a:gd name="connsiteY17" fmla="*/ 1195616 h 1581150"/>
              <a:gd name="connsiteX18" fmla="*/ 1985962 w 2005012"/>
              <a:gd name="connsiteY18" fmla="*/ 1344612 h 1581150"/>
              <a:gd name="connsiteX19" fmla="*/ 1998662 w 2005012"/>
              <a:gd name="connsiteY19" fmla="*/ 1579562 h 1581150"/>
              <a:gd name="connsiteX20" fmla="*/ 4762 w 2005012"/>
              <a:gd name="connsiteY20"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771992 w 2005012"/>
              <a:gd name="connsiteY17" fmla="*/ 1195616 h 1581150"/>
              <a:gd name="connsiteX18" fmla="*/ 1985962 w 2005012"/>
              <a:gd name="connsiteY18" fmla="*/ 1344612 h 1581150"/>
              <a:gd name="connsiteX19" fmla="*/ 1998662 w 2005012"/>
              <a:gd name="connsiteY19" fmla="*/ 1579562 h 1581150"/>
              <a:gd name="connsiteX20" fmla="*/ 4762 w 2005012"/>
              <a:gd name="connsiteY20"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771992 w 2005012"/>
              <a:gd name="connsiteY17" fmla="*/ 1195616 h 1581150"/>
              <a:gd name="connsiteX18" fmla="*/ 1985962 w 2005012"/>
              <a:gd name="connsiteY18" fmla="*/ 1344612 h 1581150"/>
              <a:gd name="connsiteX19" fmla="*/ 1998662 w 2005012"/>
              <a:gd name="connsiteY19" fmla="*/ 1579562 h 1581150"/>
              <a:gd name="connsiteX20" fmla="*/ 4762 w 2005012"/>
              <a:gd name="connsiteY20"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771992 w 2005012"/>
              <a:gd name="connsiteY17" fmla="*/ 1195616 h 1581150"/>
              <a:gd name="connsiteX18" fmla="*/ 1985962 w 2005012"/>
              <a:gd name="connsiteY18" fmla="*/ 1344612 h 1581150"/>
              <a:gd name="connsiteX19" fmla="*/ 1998662 w 2005012"/>
              <a:gd name="connsiteY19" fmla="*/ 1579562 h 1581150"/>
              <a:gd name="connsiteX20" fmla="*/ 4762 w 2005012"/>
              <a:gd name="connsiteY20" fmla="*/ 1581150 h 1581150"/>
              <a:gd name="connsiteX0" fmla="*/ 4762 w 2013033"/>
              <a:gd name="connsiteY0" fmla="*/ 1581150 h 1581150"/>
              <a:gd name="connsiteX1" fmla="*/ 0 w 2013033"/>
              <a:gd name="connsiteY1" fmla="*/ 1290637 h 1581150"/>
              <a:gd name="connsiteX2" fmla="*/ 176212 w 2013033"/>
              <a:gd name="connsiteY2" fmla="*/ 1123950 h 1581150"/>
              <a:gd name="connsiteX3" fmla="*/ 304800 w 2013033"/>
              <a:gd name="connsiteY3" fmla="*/ 981075 h 1581150"/>
              <a:gd name="connsiteX4" fmla="*/ 433387 w 2013033"/>
              <a:gd name="connsiteY4" fmla="*/ 752475 h 1581150"/>
              <a:gd name="connsiteX5" fmla="*/ 566737 w 2013033"/>
              <a:gd name="connsiteY5" fmla="*/ 438150 h 1581150"/>
              <a:gd name="connsiteX6" fmla="*/ 661987 w 2013033"/>
              <a:gd name="connsiteY6" fmla="*/ 223837 h 1581150"/>
              <a:gd name="connsiteX7" fmla="*/ 776287 w 2013033"/>
              <a:gd name="connsiteY7" fmla="*/ 76200 h 1581150"/>
              <a:gd name="connsiteX8" fmla="*/ 919162 w 2013033"/>
              <a:gd name="connsiteY8" fmla="*/ 4762 h 1581150"/>
              <a:gd name="connsiteX9" fmla="*/ 1004887 w 2013033"/>
              <a:gd name="connsiteY9" fmla="*/ 0 h 1581150"/>
              <a:gd name="connsiteX10" fmla="*/ 1085850 w 2013033"/>
              <a:gd name="connsiteY10" fmla="*/ 23812 h 1581150"/>
              <a:gd name="connsiteX11" fmla="*/ 1143000 w 2013033"/>
              <a:gd name="connsiteY11" fmla="*/ 61912 h 1581150"/>
              <a:gd name="connsiteX12" fmla="*/ 1195387 w 2013033"/>
              <a:gd name="connsiteY12" fmla="*/ 109537 h 1581150"/>
              <a:gd name="connsiteX13" fmla="*/ 1252537 w 2013033"/>
              <a:gd name="connsiteY13" fmla="*/ 171450 h 1581150"/>
              <a:gd name="connsiteX14" fmla="*/ 1290637 w 2013033"/>
              <a:gd name="connsiteY14" fmla="*/ 238125 h 1581150"/>
              <a:gd name="connsiteX15" fmla="*/ 1300162 w 2013033"/>
              <a:gd name="connsiteY15" fmla="*/ 271462 h 1581150"/>
              <a:gd name="connsiteX16" fmla="*/ 1585912 w 2013033"/>
              <a:gd name="connsiteY16" fmla="*/ 938212 h 1581150"/>
              <a:gd name="connsiteX17" fmla="*/ 1771992 w 2013033"/>
              <a:gd name="connsiteY17" fmla="*/ 1195616 h 1581150"/>
              <a:gd name="connsiteX18" fmla="*/ 1985962 w 2013033"/>
              <a:gd name="connsiteY18" fmla="*/ 1344612 h 1581150"/>
              <a:gd name="connsiteX19" fmla="*/ 1998662 w 2013033"/>
              <a:gd name="connsiteY19" fmla="*/ 1579562 h 1581150"/>
              <a:gd name="connsiteX20" fmla="*/ 4762 w 2013033"/>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85912 w 1998662"/>
              <a:gd name="connsiteY16" fmla="*/ 938212 h 1581150"/>
              <a:gd name="connsiteX17" fmla="*/ 1771992 w 1998662"/>
              <a:gd name="connsiteY17" fmla="*/ 1195616 h 1581150"/>
              <a:gd name="connsiteX18" fmla="*/ 1985962 w 1998662"/>
              <a:gd name="connsiteY18" fmla="*/ 13446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85912 w 1998662"/>
              <a:gd name="connsiteY16" fmla="*/ 938212 h 1581150"/>
              <a:gd name="connsiteX17" fmla="*/ 1771992 w 1998662"/>
              <a:gd name="connsiteY17" fmla="*/ 1195616 h 1581150"/>
              <a:gd name="connsiteX18" fmla="*/ 1985962 w 1998662"/>
              <a:gd name="connsiteY18" fmla="*/ 1344612 h 1581150"/>
              <a:gd name="connsiteX19" fmla="*/ 1998662 w 1998662"/>
              <a:gd name="connsiteY19" fmla="*/ 1579562 h 1581150"/>
              <a:gd name="connsiteX20" fmla="*/ 4762 w 1998662"/>
              <a:gd name="connsiteY20" fmla="*/ 1581150 h 1581150"/>
              <a:gd name="connsiteX0" fmla="*/ 4762 w 2328862"/>
              <a:gd name="connsiteY0" fmla="*/ 1581150 h 1581150"/>
              <a:gd name="connsiteX1" fmla="*/ 0 w 2328862"/>
              <a:gd name="connsiteY1" fmla="*/ 1290637 h 1581150"/>
              <a:gd name="connsiteX2" fmla="*/ 176212 w 2328862"/>
              <a:gd name="connsiteY2" fmla="*/ 1123950 h 1581150"/>
              <a:gd name="connsiteX3" fmla="*/ 304800 w 2328862"/>
              <a:gd name="connsiteY3" fmla="*/ 981075 h 1581150"/>
              <a:gd name="connsiteX4" fmla="*/ 433387 w 2328862"/>
              <a:gd name="connsiteY4" fmla="*/ 752475 h 1581150"/>
              <a:gd name="connsiteX5" fmla="*/ 566737 w 2328862"/>
              <a:gd name="connsiteY5" fmla="*/ 438150 h 1581150"/>
              <a:gd name="connsiteX6" fmla="*/ 661987 w 2328862"/>
              <a:gd name="connsiteY6" fmla="*/ 223837 h 1581150"/>
              <a:gd name="connsiteX7" fmla="*/ 776287 w 2328862"/>
              <a:gd name="connsiteY7" fmla="*/ 76200 h 1581150"/>
              <a:gd name="connsiteX8" fmla="*/ 919162 w 2328862"/>
              <a:gd name="connsiteY8" fmla="*/ 4762 h 1581150"/>
              <a:gd name="connsiteX9" fmla="*/ 1004887 w 2328862"/>
              <a:gd name="connsiteY9" fmla="*/ 0 h 1581150"/>
              <a:gd name="connsiteX10" fmla="*/ 1085850 w 2328862"/>
              <a:gd name="connsiteY10" fmla="*/ 23812 h 1581150"/>
              <a:gd name="connsiteX11" fmla="*/ 1143000 w 2328862"/>
              <a:gd name="connsiteY11" fmla="*/ 61912 h 1581150"/>
              <a:gd name="connsiteX12" fmla="*/ 1195387 w 2328862"/>
              <a:gd name="connsiteY12" fmla="*/ 109537 h 1581150"/>
              <a:gd name="connsiteX13" fmla="*/ 1252537 w 2328862"/>
              <a:gd name="connsiteY13" fmla="*/ 171450 h 1581150"/>
              <a:gd name="connsiteX14" fmla="*/ 1290637 w 2328862"/>
              <a:gd name="connsiteY14" fmla="*/ 238125 h 1581150"/>
              <a:gd name="connsiteX15" fmla="*/ 1300162 w 2328862"/>
              <a:gd name="connsiteY15" fmla="*/ 271462 h 1581150"/>
              <a:gd name="connsiteX16" fmla="*/ 1585912 w 2328862"/>
              <a:gd name="connsiteY16" fmla="*/ 938212 h 1581150"/>
              <a:gd name="connsiteX17" fmla="*/ 1771992 w 2328862"/>
              <a:gd name="connsiteY17" fmla="*/ 1195616 h 1581150"/>
              <a:gd name="connsiteX18" fmla="*/ 1985962 w 2328862"/>
              <a:gd name="connsiteY18" fmla="*/ 1344612 h 1581150"/>
              <a:gd name="connsiteX19" fmla="*/ 1985962 w 2328862"/>
              <a:gd name="connsiteY19" fmla="*/ 1346283 h 1581150"/>
              <a:gd name="connsiteX20" fmla="*/ 1998662 w 2328862"/>
              <a:gd name="connsiteY20" fmla="*/ 1579562 h 1581150"/>
              <a:gd name="connsiteX21" fmla="*/ 4762 w 2328862"/>
              <a:gd name="connsiteY21" fmla="*/ 1581150 h 1581150"/>
              <a:gd name="connsiteX0" fmla="*/ 4762 w 2328862"/>
              <a:gd name="connsiteY0" fmla="*/ 1581150 h 1581150"/>
              <a:gd name="connsiteX1" fmla="*/ 0 w 2328862"/>
              <a:gd name="connsiteY1" fmla="*/ 1290637 h 1581150"/>
              <a:gd name="connsiteX2" fmla="*/ 176212 w 2328862"/>
              <a:gd name="connsiteY2" fmla="*/ 1123950 h 1581150"/>
              <a:gd name="connsiteX3" fmla="*/ 304800 w 2328862"/>
              <a:gd name="connsiteY3" fmla="*/ 981075 h 1581150"/>
              <a:gd name="connsiteX4" fmla="*/ 433387 w 2328862"/>
              <a:gd name="connsiteY4" fmla="*/ 752475 h 1581150"/>
              <a:gd name="connsiteX5" fmla="*/ 566737 w 2328862"/>
              <a:gd name="connsiteY5" fmla="*/ 438150 h 1581150"/>
              <a:gd name="connsiteX6" fmla="*/ 661987 w 2328862"/>
              <a:gd name="connsiteY6" fmla="*/ 223837 h 1581150"/>
              <a:gd name="connsiteX7" fmla="*/ 776287 w 2328862"/>
              <a:gd name="connsiteY7" fmla="*/ 76200 h 1581150"/>
              <a:gd name="connsiteX8" fmla="*/ 919162 w 2328862"/>
              <a:gd name="connsiteY8" fmla="*/ 4762 h 1581150"/>
              <a:gd name="connsiteX9" fmla="*/ 1004887 w 2328862"/>
              <a:gd name="connsiteY9" fmla="*/ 0 h 1581150"/>
              <a:gd name="connsiteX10" fmla="*/ 1085850 w 2328862"/>
              <a:gd name="connsiteY10" fmla="*/ 23812 h 1581150"/>
              <a:gd name="connsiteX11" fmla="*/ 1143000 w 2328862"/>
              <a:gd name="connsiteY11" fmla="*/ 61912 h 1581150"/>
              <a:gd name="connsiteX12" fmla="*/ 1195387 w 2328862"/>
              <a:gd name="connsiteY12" fmla="*/ 109537 h 1581150"/>
              <a:gd name="connsiteX13" fmla="*/ 1252537 w 2328862"/>
              <a:gd name="connsiteY13" fmla="*/ 171450 h 1581150"/>
              <a:gd name="connsiteX14" fmla="*/ 1290637 w 2328862"/>
              <a:gd name="connsiteY14" fmla="*/ 238125 h 1581150"/>
              <a:gd name="connsiteX15" fmla="*/ 1300162 w 2328862"/>
              <a:gd name="connsiteY15" fmla="*/ 271462 h 1581150"/>
              <a:gd name="connsiteX16" fmla="*/ 1585912 w 2328862"/>
              <a:gd name="connsiteY16" fmla="*/ 938212 h 1581150"/>
              <a:gd name="connsiteX17" fmla="*/ 1771992 w 2328862"/>
              <a:gd name="connsiteY17" fmla="*/ 1195616 h 1581150"/>
              <a:gd name="connsiteX18" fmla="*/ 1985962 w 2328862"/>
              <a:gd name="connsiteY18" fmla="*/ 1344612 h 1581150"/>
              <a:gd name="connsiteX19" fmla="*/ 1985962 w 2328862"/>
              <a:gd name="connsiteY19" fmla="*/ 1346283 h 1581150"/>
              <a:gd name="connsiteX20" fmla="*/ 1998662 w 2328862"/>
              <a:gd name="connsiteY20" fmla="*/ 1579562 h 1581150"/>
              <a:gd name="connsiteX21" fmla="*/ 4762 w 2328862"/>
              <a:gd name="connsiteY21" fmla="*/ 1581150 h 1581150"/>
              <a:gd name="connsiteX0" fmla="*/ 4762 w 2328862"/>
              <a:gd name="connsiteY0" fmla="*/ 1581150 h 1581150"/>
              <a:gd name="connsiteX1" fmla="*/ 0 w 2328862"/>
              <a:gd name="connsiteY1" fmla="*/ 1290637 h 1581150"/>
              <a:gd name="connsiteX2" fmla="*/ 176212 w 2328862"/>
              <a:gd name="connsiteY2" fmla="*/ 1123950 h 1581150"/>
              <a:gd name="connsiteX3" fmla="*/ 304800 w 2328862"/>
              <a:gd name="connsiteY3" fmla="*/ 981075 h 1581150"/>
              <a:gd name="connsiteX4" fmla="*/ 433387 w 2328862"/>
              <a:gd name="connsiteY4" fmla="*/ 752475 h 1581150"/>
              <a:gd name="connsiteX5" fmla="*/ 566737 w 2328862"/>
              <a:gd name="connsiteY5" fmla="*/ 438150 h 1581150"/>
              <a:gd name="connsiteX6" fmla="*/ 661987 w 2328862"/>
              <a:gd name="connsiteY6" fmla="*/ 223837 h 1581150"/>
              <a:gd name="connsiteX7" fmla="*/ 776287 w 2328862"/>
              <a:gd name="connsiteY7" fmla="*/ 76200 h 1581150"/>
              <a:gd name="connsiteX8" fmla="*/ 919162 w 2328862"/>
              <a:gd name="connsiteY8" fmla="*/ 4762 h 1581150"/>
              <a:gd name="connsiteX9" fmla="*/ 1004887 w 2328862"/>
              <a:gd name="connsiteY9" fmla="*/ 0 h 1581150"/>
              <a:gd name="connsiteX10" fmla="*/ 1085850 w 2328862"/>
              <a:gd name="connsiteY10" fmla="*/ 23812 h 1581150"/>
              <a:gd name="connsiteX11" fmla="*/ 1143000 w 2328862"/>
              <a:gd name="connsiteY11" fmla="*/ 61912 h 1581150"/>
              <a:gd name="connsiteX12" fmla="*/ 1195387 w 2328862"/>
              <a:gd name="connsiteY12" fmla="*/ 109537 h 1581150"/>
              <a:gd name="connsiteX13" fmla="*/ 1252537 w 2328862"/>
              <a:gd name="connsiteY13" fmla="*/ 171450 h 1581150"/>
              <a:gd name="connsiteX14" fmla="*/ 1290637 w 2328862"/>
              <a:gd name="connsiteY14" fmla="*/ 238125 h 1581150"/>
              <a:gd name="connsiteX15" fmla="*/ 1300162 w 2328862"/>
              <a:gd name="connsiteY15" fmla="*/ 271462 h 1581150"/>
              <a:gd name="connsiteX16" fmla="*/ 1585912 w 2328862"/>
              <a:gd name="connsiteY16" fmla="*/ 938212 h 1581150"/>
              <a:gd name="connsiteX17" fmla="*/ 1771992 w 2328862"/>
              <a:gd name="connsiteY17" fmla="*/ 1195616 h 1581150"/>
              <a:gd name="connsiteX18" fmla="*/ 1985962 w 2328862"/>
              <a:gd name="connsiteY18" fmla="*/ 1344612 h 1581150"/>
              <a:gd name="connsiteX19" fmla="*/ 1985962 w 2328862"/>
              <a:gd name="connsiteY19" fmla="*/ 1346283 h 1581150"/>
              <a:gd name="connsiteX20" fmla="*/ 1998662 w 2328862"/>
              <a:gd name="connsiteY20" fmla="*/ 1579562 h 1581150"/>
              <a:gd name="connsiteX21" fmla="*/ 4762 w 2328862"/>
              <a:gd name="connsiteY21" fmla="*/ 1581150 h 1581150"/>
              <a:gd name="connsiteX0" fmla="*/ 4762 w 2328193"/>
              <a:gd name="connsiteY0" fmla="*/ 1581150 h 1581150"/>
              <a:gd name="connsiteX1" fmla="*/ 0 w 2328193"/>
              <a:gd name="connsiteY1" fmla="*/ 1290637 h 1581150"/>
              <a:gd name="connsiteX2" fmla="*/ 176212 w 2328193"/>
              <a:gd name="connsiteY2" fmla="*/ 1123950 h 1581150"/>
              <a:gd name="connsiteX3" fmla="*/ 304800 w 2328193"/>
              <a:gd name="connsiteY3" fmla="*/ 981075 h 1581150"/>
              <a:gd name="connsiteX4" fmla="*/ 433387 w 2328193"/>
              <a:gd name="connsiteY4" fmla="*/ 752475 h 1581150"/>
              <a:gd name="connsiteX5" fmla="*/ 566737 w 2328193"/>
              <a:gd name="connsiteY5" fmla="*/ 438150 h 1581150"/>
              <a:gd name="connsiteX6" fmla="*/ 661987 w 2328193"/>
              <a:gd name="connsiteY6" fmla="*/ 223837 h 1581150"/>
              <a:gd name="connsiteX7" fmla="*/ 776287 w 2328193"/>
              <a:gd name="connsiteY7" fmla="*/ 76200 h 1581150"/>
              <a:gd name="connsiteX8" fmla="*/ 919162 w 2328193"/>
              <a:gd name="connsiteY8" fmla="*/ 4762 h 1581150"/>
              <a:gd name="connsiteX9" fmla="*/ 1004887 w 2328193"/>
              <a:gd name="connsiteY9" fmla="*/ 0 h 1581150"/>
              <a:gd name="connsiteX10" fmla="*/ 1085850 w 2328193"/>
              <a:gd name="connsiteY10" fmla="*/ 23812 h 1581150"/>
              <a:gd name="connsiteX11" fmla="*/ 1143000 w 2328193"/>
              <a:gd name="connsiteY11" fmla="*/ 61912 h 1581150"/>
              <a:gd name="connsiteX12" fmla="*/ 1195387 w 2328193"/>
              <a:gd name="connsiteY12" fmla="*/ 109537 h 1581150"/>
              <a:gd name="connsiteX13" fmla="*/ 1252537 w 2328193"/>
              <a:gd name="connsiteY13" fmla="*/ 171450 h 1581150"/>
              <a:gd name="connsiteX14" fmla="*/ 1290637 w 2328193"/>
              <a:gd name="connsiteY14" fmla="*/ 238125 h 1581150"/>
              <a:gd name="connsiteX15" fmla="*/ 1300162 w 2328193"/>
              <a:gd name="connsiteY15" fmla="*/ 271462 h 1581150"/>
              <a:gd name="connsiteX16" fmla="*/ 1585912 w 2328193"/>
              <a:gd name="connsiteY16" fmla="*/ 938212 h 1581150"/>
              <a:gd name="connsiteX17" fmla="*/ 1771992 w 2328193"/>
              <a:gd name="connsiteY17" fmla="*/ 1195616 h 1581150"/>
              <a:gd name="connsiteX18" fmla="*/ 1985962 w 2328193"/>
              <a:gd name="connsiteY18" fmla="*/ 1344612 h 1581150"/>
              <a:gd name="connsiteX19" fmla="*/ 1985962 w 2328193"/>
              <a:gd name="connsiteY19" fmla="*/ 1346283 h 1581150"/>
              <a:gd name="connsiteX20" fmla="*/ 1981951 w 2328193"/>
              <a:gd name="connsiteY20" fmla="*/ 1342273 h 1581150"/>
              <a:gd name="connsiteX21" fmla="*/ 1998662 w 2328193"/>
              <a:gd name="connsiteY21" fmla="*/ 1579562 h 1581150"/>
              <a:gd name="connsiteX22" fmla="*/ 4762 w 2328193"/>
              <a:gd name="connsiteY22" fmla="*/ 1581150 h 1581150"/>
              <a:gd name="connsiteX0" fmla="*/ 4762 w 2329531"/>
              <a:gd name="connsiteY0" fmla="*/ 1581150 h 1581150"/>
              <a:gd name="connsiteX1" fmla="*/ 0 w 2329531"/>
              <a:gd name="connsiteY1" fmla="*/ 1290637 h 1581150"/>
              <a:gd name="connsiteX2" fmla="*/ 176212 w 2329531"/>
              <a:gd name="connsiteY2" fmla="*/ 1123950 h 1581150"/>
              <a:gd name="connsiteX3" fmla="*/ 304800 w 2329531"/>
              <a:gd name="connsiteY3" fmla="*/ 981075 h 1581150"/>
              <a:gd name="connsiteX4" fmla="*/ 433387 w 2329531"/>
              <a:gd name="connsiteY4" fmla="*/ 752475 h 1581150"/>
              <a:gd name="connsiteX5" fmla="*/ 566737 w 2329531"/>
              <a:gd name="connsiteY5" fmla="*/ 438150 h 1581150"/>
              <a:gd name="connsiteX6" fmla="*/ 661987 w 2329531"/>
              <a:gd name="connsiteY6" fmla="*/ 223837 h 1581150"/>
              <a:gd name="connsiteX7" fmla="*/ 776287 w 2329531"/>
              <a:gd name="connsiteY7" fmla="*/ 76200 h 1581150"/>
              <a:gd name="connsiteX8" fmla="*/ 919162 w 2329531"/>
              <a:gd name="connsiteY8" fmla="*/ 4762 h 1581150"/>
              <a:gd name="connsiteX9" fmla="*/ 1004887 w 2329531"/>
              <a:gd name="connsiteY9" fmla="*/ 0 h 1581150"/>
              <a:gd name="connsiteX10" fmla="*/ 1085850 w 2329531"/>
              <a:gd name="connsiteY10" fmla="*/ 23812 h 1581150"/>
              <a:gd name="connsiteX11" fmla="*/ 1143000 w 2329531"/>
              <a:gd name="connsiteY11" fmla="*/ 61912 h 1581150"/>
              <a:gd name="connsiteX12" fmla="*/ 1195387 w 2329531"/>
              <a:gd name="connsiteY12" fmla="*/ 109537 h 1581150"/>
              <a:gd name="connsiteX13" fmla="*/ 1252537 w 2329531"/>
              <a:gd name="connsiteY13" fmla="*/ 171450 h 1581150"/>
              <a:gd name="connsiteX14" fmla="*/ 1290637 w 2329531"/>
              <a:gd name="connsiteY14" fmla="*/ 238125 h 1581150"/>
              <a:gd name="connsiteX15" fmla="*/ 1300162 w 2329531"/>
              <a:gd name="connsiteY15" fmla="*/ 271462 h 1581150"/>
              <a:gd name="connsiteX16" fmla="*/ 1585912 w 2329531"/>
              <a:gd name="connsiteY16" fmla="*/ 938212 h 1581150"/>
              <a:gd name="connsiteX17" fmla="*/ 1771992 w 2329531"/>
              <a:gd name="connsiteY17" fmla="*/ 1195616 h 1581150"/>
              <a:gd name="connsiteX18" fmla="*/ 1985962 w 2329531"/>
              <a:gd name="connsiteY18" fmla="*/ 1344612 h 1581150"/>
              <a:gd name="connsiteX19" fmla="*/ 1985962 w 2329531"/>
              <a:gd name="connsiteY19" fmla="*/ 1346283 h 1581150"/>
              <a:gd name="connsiteX20" fmla="*/ 1981951 w 2329531"/>
              <a:gd name="connsiteY20" fmla="*/ 1342273 h 1581150"/>
              <a:gd name="connsiteX21" fmla="*/ 1989974 w 2329531"/>
              <a:gd name="connsiteY21" fmla="*/ 1342273 h 1581150"/>
              <a:gd name="connsiteX22" fmla="*/ 1998662 w 2329531"/>
              <a:gd name="connsiteY22" fmla="*/ 1579562 h 1581150"/>
              <a:gd name="connsiteX23" fmla="*/ 4762 w 2329531"/>
              <a:gd name="connsiteY23" fmla="*/ 1581150 h 1581150"/>
              <a:gd name="connsiteX0" fmla="*/ 1998662 w 2081414"/>
              <a:gd name="connsiteY0" fmla="*/ 1579562 h 1581150"/>
              <a:gd name="connsiteX1" fmla="*/ 4762 w 2081414"/>
              <a:gd name="connsiteY1" fmla="*/ 1581150 h 1581150"/>
              <a:gd name="connsiteX2" fmla="*/ 0 w 2081414"/>
              <a:gd name="connsiteY2" fmla="*/ 1290637 h 1581150"/>
              <a:gd name="connsiteX3" fmla="*/ 176212 w 2081414"/>
              <a:gd name="connsiteY3" fmla="*/ 1123950 h 1581150"/>
              <a:gd name="connsiteX4" fmla="*/ 304800 w 2081414"/>
              <a:gd name="connsiteY4" fmla="*/ 981075 h 1581150"/>
              <a:gd name="connsiteX5" fmla="*/ 433387 w 2081414"/>
              <a:gd name="connsiteY5" fmla="*/ 752475 h 1581150"/>
              <a:gd name="connsiteX6" fmla="*/ 566737 w 2081414"/>
              <a:gd name="connsiteY6" fmla="*/ 438150 h 1581150"/>
              <a:gd name="connsiteX7" fmla="*/ 661987 w 2081414"/>
              <a:gd name="connsiteY7" fmla="*/ 223837 h 1581150"/>
              <a:gd name="connsiteX8" fmla="*/ 776287 w 2081414"/>
              <a:gd name="connsiteY8" fmla="*/ 76200 h 1581150"/>
              <a:gd name="connsiteX9" fmla="*/ 919162 w 2081414"/>
              <a:gd name="connsiteY9" fmla="*/ 4762 h 1581150"/>
              <a:gd name="connsiteX10" fmla="*/ 1004887 w 2081414"/>
              <a:gd name="connsiteY10" fmla="*/ 0 h 1581150"/>
              <a:gd name="connsiteX11" fmla="*/ 1085850 w 2081414"/>
              <a:gd name="connsiteY11" fmla="*/ 23812 h 1581150"/>
              <a:gd name="connsiteX12" fmla="*/ 1143000 w 2081414"/>
              <a:gd name="connsiteY12" fmla="*/ 61912 h 1581150"/>
              <a:gd name="connsiteX13" fmla="*/ 1195387 w 2081414"/>
              <a:gd name="connsiteY13" fmla="*/ 109537 h 1581150"/>
              <a:gd name="connsiteX14" fmla="*/ 1252537 w 2081414"/>
              <a:gd name="connsiteY14" fmla="*/ 171450 h 1581150"/>
              <a:gd name="connsiteX15" fmla="*/ 1290637 w 2081414"/>
              <a:gd name="connsiteY15" fmla="*/ 238125 h 1581150"/>
              <a:gd name="connsiteX16" fmla="*/ 1300162 w 2081414"/>
              <a:gd name="connsiteY16" fmla="*/ 271462 h 1581150"/>
              <a:gd name="connsiteX17" fmla="*/ 1585912 w 2081414"/>
              <a:gd name="connsiteY17" fmla="*/ 938212 h 1581150"/>
              <a:gd name="connsiteX18" fmla="*/ 1771992 w 2081414"/>
              <a:gd name="connsiteY18" fmla="*/ 1195616 h 1581150"/>
              <a:gd name="connsiteX19" fmla="*/ 1985962 w 2081414"/>
              <a:gd name="connsiteY19" fmla="*/ 1344612 h 1581150"/>
              <a:gd name="connsiteX20" fmla="*/ 1985962 w 2081414"/>
              <a:gd name="connsiteY20" fmla="*/ 1346283 h 1581150"/>
              <a:gd name="connsiteX21" fmla="*/ 1981951 w 2081414"/>
              <a:gd name="connsiteY21" fmla="*/ 1342273 h 1581150"/>
              <a:gd name="connsiteX22" fmla="*/ 2081414 w 2081414"/>
              <a:gd name="connsiteY22" fmla="*/ 1433713 h 1581150"/>
              <a:gd name="connsiteX0" fmla="*/ 1998662 w 2021624"/>
              <a:gd name="connsiteY0" fmla="*/ 1579562 h 1581150"/>
              <a:gd name="connsiteX1" fmla="*/ 4762 w 2021624"/>
              <a:gd name="connsiteY1" fmla="*/ 1581150 h 1581150"/>
              <a:gd name="connsiteX2" fmla="*/ 0 w 2021624"/>
              <a:gd name="connsiteY2" fmla="*/ 1290637 h 1581150"/>
              <a:gd name="connsiteX3" fmla="*/ 176212 w 2021624"/>
              <a:gd name="connsiteY3" fmla="*/ 1123950 h 1581150"/>
              <a:gd name="connsiteX4" fmla="*/ 304800 w 2021624"/>
              <a:gd name="connsiteY4" fmla="*/ 981075 h 1581150"/>
              <a:gd name="connsiteX5" fmla="*/ 433387 w 2021624"/>
              <a:gd name="connsiteY5" fmla="*/ 752475 h 1581150"/>
              <a:gd name="connsiteX6" fmla="*/ 566737 w 2021624"/>
              <a:gd name="connsiteY6" fmla="*/ 438150 h 1581150"/>
              <a:gd name="connsiteX7" fmla="*/ 661987 w 2021624"/>
              <a:gd name="connsiteY7" fmla="*/ 223837 h 1581150"/>
              <a:gd name="connsiteX8" fmla="*/ 776287 w 2021624"/>
              <a:gd name="connsiteY8" fmla="*/ 76200 h 1581150"/>
              <a:gd name="connsiteX9" fmla="*/ 919162 w 2021624"/>
              <a:gd name="connsiteY9" fmla="*/ 4762 h 1581150"/>
              <a:gd name="connsiteX10" fmla="*/ 1004887 w 2021624"/>
              <a:gd name="connsiteY10" fmla="*/ 0 h 1581150"/>
              <a:gd name="connsiteX11" fmla="*/ 1085850 w 2021624"/>
              <a:gd name="connsiteY11" fmla="*/ 23812 h 1581150"/>
              <a:gd name="connsiteX12" fmla="*/ 1143000 w 2021624"/>
              <a:gd name="connsiteY12" fmla="*/ 61912 h 1581150"/>
              <a:gd name="connsiteX13" fmla="*/ 1195387 w 2021624"/>
              <a:gd name="connsiteY13" fmla="*/ 109537 h 1581150"/>
              <a:gd name="connsiteX14" fmla="*/ 1252537 w 2021624"/>
              <a:gd name="connsiteY14" fmla="*/ 171450 h 1581150"/>
              <a:gd name="connsiteX15" fmla="*/ 1290637 w 2021624"/>
              <a:gd name="connsiteY15" fmla="*/ 238125 h 1581150"/>
              <a:gd name="connsiteX16" fmla="*/ 1300162 w 2021624"/>
              <a:gd name="connsiteY16" fmla="*/ 271462 h 1581150"/>
              <a:gd name="connsiteX17" fmla="*/ 1585912 w 2021624"/>
              <a:gd name="connsiteY17" fmla="*/ 938212 h 1581150"/>
              <a:gd name="connsiteX18" fmla="*/ 1771992 w 2021624"/>
              <a:gd name="connsiteY18" fmla="*/ 1195616 h 1581150"/>
              <a:gd name="connsiteX19" fmla="*/ 1985962 w 2021624"/>
              <a:gd name="connsiteY19" fmla="*/ 1344612 h 1581150"/>
              <a:gd name="connsiteX20" fmla="*/ 1985962 w 2021624"/>
              <a:gd name="connsiteY20" fmla="*/ 1346283 h 1581150"/>
              <a:gd name="connsiteX21" fmla="*/ 1981951 w 2021624"/>
              <a:gd name="connsiteY21" fmla="*/ 1342273 h 1581150"/>
              <a:gd name="connsiteX0" fmla="*/ 1998662 w 2021624"/>
              <a:gd name="connsiteY0" fmla="*/ 1579562 h 1581150"/>
              <a:gd name="connsiteX1" fmla="*/ 4762 w 2021624"/>
              <a:gd name="connsiteY1" fmla="*/ 1581150 h 1581150"/>
              <a:gd name="connsiteX2" fmla="*/ 0 w 2021624"/>
              <a:gd name="connsiteY2" fmla="*/ 1290637 h 1581150"/>
              <a:gd name="connsiteX3" fmla="*/ 176212 w 2021624"/>
              <a:gd name="connsiteY3" fmla="*/ 1123950 h 1581150"/>
              <a:gd name="connsiteX4" fmla="*/ 304800 w 2021624"/>
              <a:gd name="connsiteY4" fmla="*/ 981075 h 1581150"/>
              <a:gd name="connsiteX5" fmla="*/ 433387 w 2021624"/>
              <a:gd name="connsiteY5" fmla="*/ 752475 h 1581150"/>
              <a:gd name="connsiteX6" fmla="*/ 566737 w 2021624"/>
              <a:gd name="connsiteY6" fmla="*/ 438150 h 1581150"/>
              <a:gd name="connsiteX7" fmla="*/ 661987 w 2021624"/>
              <a:gd name="connsiteY7" fmla="*/ 223837 h 1581150"/>
              <a:gd name="connsiteX8" fmla="*/ 776287 w 2021624"/>
              <a:gd name="connsiteY8" fmla="*/ 76200 h 1581150"/>
              <a:gd name="connsiteX9" fmla="*/ 919162 w 2021624"/>
              <a:gd name="connsiteY9" fmla="*/ 4762 h 1581150"/>
              <a:gd name="connsiteX10" fmla="*/ 1004887 w 2021624"/>
              <a:gd name="connsiteY10" fmla="*/ 0 h 1581150"/>
              <a:gd name="connsiteX11" fmla="*/ 1085850 w 2021624"/>
              <a:gd name="connsiteY11" fmla="*/ 23812 h 1581150"/>
              <a:gd name="connsiteX12" fmla="*/ 1143000 w 2021624"/>
              <a:gd name="connsiteY12" fmla="*/ 61912 h 1581150"/>
              <a:gd name="connsiteX13" fmla="*/ 1195387 w 2021624"/>
              <a:gd name="connsiteY13" fmla="*/ 109537 h 1581150"/>
              <a:gd name="connsiteX14" fmla="*/ 1252537 w 2021624"/>
              <a:gd name="connsiteY14" fmla="*/ 171450 h 1581150"/>
              <a:gd name="connsiteX15" fmla="*/ 1290637 w 2021624"/>
              <a:gd name="connsiteY15" fmla="*/ 238125 h 1581150"/>
              <a:gd name="connsiteX16" fmla="*/ 1300162 w 2021624"/>
              <a:gd name="connsiteY16" fmla="*/ 271462 h 1581150"/>
              <a:gd name="connsiteX17" fmla="*/ 1585912 w 2021624"/>
              <a:gd name="connsiteY17" fmla="*/ 938212 h 1581150"/>
              <a:gd name="connsiteX18" fmla="*/ 1771992 w 2021624"/>
              <a:gd name="connsiteY18" fmla="*/ 1195616 h 1581150"/>
              <a:gd name="connsiteX19" fmla="*/ 1985962 w 2021624"/>
              <a:gd name="connsiteY19" fmla="*/ 1344612 h 1581150"/>
              <a:gd name="connsiteX20" fmla="*/ 1985962 w 2021624"/>
              <a:gd name="connsiteY20" fmla="*/ 1346283 h 1581150"/>
              <a:gd name="connsiteX21" fmla="*/ 1981951 w 2021624"/>
              <a:gd name="connsiteY21" fmla="*/ 1342273 h 1581150"/>
              <a:gd name="connsiteX0" fmla="*/ 1998662 w 2021624"/>
              <a:gd name="connsiteY0" fmla="*/ 1579562 h 1581150"/>
              <a:gd name="connsiteX1" fmla="*/ 4762 w 2021624"/>
              <a:gd name="connsiteY1" fmla="*/ 1581150 h 1581150"/>
              <a:gd name="connsiteX2" fmla="*/ 0 w 2021624"/>
              <a:gd name="connsiteY2" fmla="*/ 1290637 h 1581150"/>
              <a:gd name="connsiteX3" fmla="*/ 176212 w 2021624"/>
              <a:gd name="connsiteY3" fmla="*/ 1123950 h 1581150"/>
              <a:gd name="connsiteX4" fmla="*/ 304800 w 2021624"/>
              <a:gd name="connsiteY4" fmla="*/ 981075 h 1581150"/>
              <a:gd name="connsiteX5" fmla="*/ 433387 w 2021624"/>
              <a:gd name="connsiteY5" fmla="*/ 752475 h 1581150"/>
              <a:gd name="connsiteX6" fmla="*/ 566737 w 2021624"/>
              <a:gd name="connsiteY6" fmla="*/ 438150 h 1581150"/>
              <a:gd name="connsiteX7" fmla="*/ 661987 w 2021624"/>
              <a:gd name="connsiteY7" fmla="*/ 223837 h 1581150"/>
              <a:gd name="connsiteX8" fmla="*/ 776287 w 2021624"/>
              <a:gd name="connsiteY8" fmla="*/ 76200 h 1581150"/>
              <a:gd name="connsiteX9" fmla="*/ 919162 w 2021624"/>
              <a:gd name="connsiteY9" fmla="*/ 4762 h 1581150"/>
              <a:gd name="connsiteX10" fmla="*/ 1004887 w 2021624"/>
              <a:gd name="connsiteY10" fmla="*/ 0 h 1581150"/>
              <a:gd name="connsiteX11" fmla="*/ 1085850 w 2021624"/>
              <a:gd name="connsiteY11" fmla="*/ 23812 h 1581150"/>
              <a:gd name="connsiteX12" fmla="*/ 1143000 w 2021624"/>
              <a:gd name="connsiteY12" fmla="*/ 61912 h 1581150"/>
              <a:gd name="connsiteX13" fmla="*/ 1195387 w 2021624"/>
              <a:gd name="connsiteY13" fmla="*/ 109537 h 1581150"/>
              <a:gd name="connsiteX14" fmla="*/ 1252537 w 2021624"/>
              <a:gd name="connsiteY14" fmla="*/ 171450 h 1581150"/>
              <a:gd name="connsiteX15" fmla="*/ 1290637 w 2021624"/>
              <a:gd name="connsiteY15" fmla="*/ 238125 h 1581150"/>
              <a:gd name="connsiteX16" fmla="*/ 1300162 w 2021624"/>
              <a:gd name="connsiteY16" fmla="*/ 271462 h 1581150"/>
              <a:gd name="connsiteX17" fmla="*/ 1585912 w 2021624"/>
              <a:gd name="connsiteY17" fmla="*/ 938212 h 1581150"/>
              <a:gd name="connsiteX18" fmla="*/ 1771992 w 2021624"/>
              <a:gd name="connsiteY18" fmla="*/ 1195616 h 1581150"/>
              <a:gd name="connsiteX19" fmla="*/ 1985962 w 2021624"/>
              <a:gd name="connsiteY19" fmla="*/ 1344612 h 1581150"/>
              <a:gd name="connsiteX20" fmla="*/ 1985962 w 2021624"/>
              <a:gd name="connsiteY20" fmla="*/ 1346283 h 1581150"/>
              <a:gd name="connsiteX0" fmla="*/ 1998662 w 2021624"/>
              <a:gd name="connsiteY0" fmla="*/ 1579562 h 1581150"/>
              <a:gd name="connsiteX1" fmla="*/ 4762 w 2021624"/>
              <a:gd name="connsiteY1" fmla="*/ 1581150 h 1581150"/>
              <a:gd name="connsiteX2" fmla="*/ 0 w 2021624"/>
              <a:gd name="connsiteY2" fmla="*/ 1290637 h 1581150"/>
              <a:gd name="connsiteX3" fmla="*/ 176212 w 2021624"/>
              <a:gd name="connsiteY3" fmla="*/ 1123950 h 1581150"/>
              <a:gd name="connsiteX4" fmla="*/ 304800 w 2021624"/>
              <a:gd name="connsiteY4" fmla="*/ 981075 h 1581150"/>
              <a:gd name="connsiteX5" fmla="*/ 433387 w 2021624"/>
              <a:gd name="connsiteY5" fmla="*/ 752475 h 1581150"/>
              <a:gd name="connsiteX6" fmla="*/ 566737 w 2021624"/>
              <a:gd name="connsiteY6" fmla="*/ 438150 h 1581150"/>
              <a:gd name="connsiteX7" fmla="*/ 661987 w 2021624"/>
              <a:gd name="connsiteY7" fmla="*/ 223837 h 1581150"/>
              <a:gd name="connsiteX8" fmla="*/ 776287 w 2021624"/>
              <a:gd name="connsiteY8" fmla="*/ 76200 h 1581150"/>
              <a:gd name="connsiteX9" fmla="*/ 919162 w 2021624"/>
              <a:gd name="connsiteY9" fmla="*/ 4762 h 1581150"/>
              <a:gd name="connsiteX10" fmla="*/ 1004887 w 2021624"/>
              <a:gd name="connsiteY10" fmla="*/ 0 h 1581150"/>
              <a:gd name="connsiteX11" fmla="*/ 1085850 w 2021624"/>
              <a:gd name="connsiteY11" fmla="*/ 23812 h 1581150"/>
              <a:gd name="connsiteX12" fmla="*/ 1143000 w 2021624"/>
              <a:gd name="connsiteY12" fmla="*/ 61912 h 1581150"/>
              <a:gd name="connsiteX13" fmla="*/ 1195387 w 2021624"/>
              <a:gd name="connsiteY13" fmla="*/ 109537 h 1581150"/>
              <a:gd name="connsiteX14" fmla="*/ 1252537 w 2021624"/>
              <a:gd name="connsiteY14" fmla="*/ 171450 h 1581150"/>
              <a:gd name="connsiteX15" fmla="*/ 1290637 w 2021624"/>
              <a:gd name="connsiteY15" fmla="*/ 238125 h 1581150"/>
              <a:gd name="connsiteX16" fmla="*/ 1300162 w 2021624"/>
              <a:gd name="connsiteY16" fmla="*/ 271462 h 1581150"/>
              <a:gd name="connsiteX17" fmla="*/ 1585912 w 2021624"/>
              <a:gd name="connsiteY17" fmla="*/ 938212 h 1581150"/>
              <a:gd name="connsiteX18" fmla="*/ 1771992 w 2021624"/>
              <a:gd name="connsiteY18" fmla="*/ 1195616 h 1581150"/>
              <a:gd name="connsiteX19" fmla="*/ 1985962 w 2021624"/>
              <a:gd name="connsiteY19" fmla="*/ 1344612 h 1581150"/>
              <a:gd name="connsiteX20" fmla="*/ 1985962 w 2021624"/>
              <a:gd name="connsiteY20" fmla="*/ 1346283 h 1581150"/>
              <a:gd name="connsiteX0" fmla="*/ 1998662 w 2021624"/>
              <a:gd name="connsiteY0" fmla="*/ 1579562 h 1581150"/>
              <a:gd name="connsiteX1" fmla="*/ 4762 w 2021624"/>
              <a:gd name="connsiteY1" fmla="*/ 1581150 h 1581150"/>
              <a:gd name="connsiteX2" fmla="*/ 0 w 2021624"/>
              <a:gd name="connsiteY2" fmla="*/ 1290637 h 1581150"/>
              <a:gd name="connsiteX3" fmla="*/ 176212 w 2021624"/>
              <a:gd name="connsiteY3" fmla="*/ 1123950 h 1581150"/>
              <a:gd name="connsiteX4" fmla="*/ 304800 w 2021624"/>
              <a:gd name="connsiteY4" fmla="*/ 981075 h 1581150"/>
              <a:gd name="connsiteX5" fmla="*/ 433387 w 2021624"/>
              <a:gd name="connsiteY5" fmla="*/ 752475 h 1581150"/>
              <a:gd name="connsiteX6" fmla="*/ 566737 w 2021624"/>
              <a:gd name="connsiteY6" fmla="*/ 438150 h 1581150"/>
              <a:gd name="connsiteX7" fmla="*/ 661987 w 2021624"/>
              <a:gd name="connsiteY7" fmla="*/ 223837 h 1581150"/>
              <a:gd name="connsiteX8" fmla="*/ 776287 w 2021624"/>
              <a:gd name="connsiteY8" fmla="*/ 76200 h 1581150"/>
              <a:gd name="connsiteX9" fmla="*/ 919162 w 2021624"/>
              <a:gd name="connsiteY9" fmla="*/ 4762 h 1581150"/>
              <a:gd name="connsiteX10" fmla="*/ 1004887 w 2021624"/>
              <a:gd name="connsiteY10" fmla="*/ 0 h 1581150"/>
              <a:gd name="connsiteX11" fmla="*/ 1085850 w 2021624"/>
              <a:gd name="connsiteY11" fmla="*/ 23812 h 1581150"/>
              <a:gd name="connsiteX12" fmla="*/ 1143000 w 2021624"/>
              <a:gd name="connsiteY12" fmla="*/ 61912 h 1581150"/>
              <a:gd name="connsiteX13" fmla="*/ 1195387 w 2021624"/>
              <a:gd name="connsiteY13" fmla="*/ 109537 h 1581150"/>
              <a:gd name="connsiteX14" fmla="*/ 1252537 w 2021624"/>
              <a:gd name="connsiteY14" fmla="*/ 171450 h 1581150"/>
              <a:gd name="connsiteX15" fmla="*/ 1290637 w 2021624"/>
              <a:gd name="connsiteY15" fmla="*/ 238125 h 1581150"/>
              <a:gd name="connsiteX16" fmla="*/ 1300162 w 2021624"/>
              <a:gd name="connsiteY16" fmla="*/ 271462 h 1581150"/>
              <a:gd name="connsiteX17" fmla="*/ 1585912 w 2021624"/>
              <a:gd name="connsiteY17" fmla="*/ 938212 h 1581150"/>
              <a:gd name="connsiteX18" fmla="*/ 1771992 w 2021624"/>
              <a:gd name="connsiteY18" fmla="*/ 1195616 h 1581150"/>
              <a:gd name="connsiteX19" fmla="*/ 1985962 w 2021624"/>
              <a:gd name="connsiteY19" fmla="*/ 1344612 h 1581150"/>
              <a:gd name="connsiteX20" fmla="*/ 1985962 w 2021624"/>
              <a:gd name="connsiteY20" fmla="*/ 1346283 h 1581150"/>
              <a:gd name="connsiteX0" fmla="*/ 1998662 w 2021624"/>
              <a:gd name="connsiteY0" fmla="*/ 1579562 h 1581150"/>
              <a:gd name="connsiteX1" fmla="*/ 4762 w 2021624"/>
              <a:gd name="connsiteY1" fmla="*/ 1581150 h 1581150"/>
              <a:gd name="connsiteX2" fmla="*/ 0 w 2021624"/>
              <a:gd name="connsiteY2" fmla="*/ 1290637 h 1581150"/>
              <a:gd name="connsiteX3" fmla="*/ 176212 w 2021624"/>
              <a:gd name="connsiteY3" fmla="*/ 1123950 h 1581150"/>
              <a:gd name="connsiteX4" fmla="*/ 304800 w 2021624"/>
              <a:gd name="connsiteY4" fmla="*/ 981075 h 1581150"/>
              <a:gd name="connsiteX5" fmla="*/ 433387 w 2021624"/>
              <a:gd name="connsiteY5" fmla="*/ 752475 h 1581150"/>
              <a:gd name="connsiteX6" fmla="*/ 566737 w 2021624"/>
              <a:gd name="connsiteY6" fmla="*/ 438150 h 1581150"/>
              <a:gd name="connsiteX7" fmla="*/ 661987 w 2021624"/>
              <a:gd name="connsiteY7" fmla="*/ 223837 h 1581150"/>
              <a:gd name="connsiteX8" fmla="*/ 776287 w 2021624"/>
              <a:gd name="connsiteY8" fmla="*/ 76200 h 1581150"/>
              <a:gd name="connsiteX9" fmla="*/ 919162 w 2021624"/>
              <a:gd name="connsiteY9" fmla="*/ 4762 h 1581150"/>
              <a:gd name="connsiteX10" fmla="*/ 1004887 w 2021624"/>
              <a:gd name="connsiteY10" fmla="*/ 0 h 1581150"/>
              <a:gd name="connsiteX11" fmla="*/ 1085850 w 2021624"/>
              <a:gd name="connsiteY11" fmla="*/ 23812 h 1581150"/>
              <a:gd name="connsiteX12" fmla="*/ 1143000 w 2021624"/>
              <a:gd name="connsiteY12" fmla="*/ 61912 h 1581150"/>
              <a:gd name="connsiteX13" fmla="*/ 1195387 w 2021624"/>
              <a:gd name="connsiteY13" fmla="*/ 109537 h 1581150"/>
              <a:gd name="connsiteX14" fmla="*/ 1252537 w 2021624"/>
              <a:gd name="connsiteY14" fmla="*/ 171450 h 1581150"/>
              <a:gd name="connsiteX15" fmla="*/ 1290637 w 2021624"/>
              <a:gd name="connsiteY15" fmla="*/ 238125 h 1581150"/>
              <a:gd name="connsiteX16" fmla="*/ 1300162 w 2021624"/>
              <a:gd name="connsiteY16" fmla="*/ 271462 h 1581150"/>
              <a:gd name="connsiteX17" fmla="*/ 1585912 w 2021624"/>
              <a:gd name="connsiteY17" fmla="*/ 938212 h 1581150"/>
              <a:gd name="connsiteX18" fmla="*/ 1771992 w 2021624"/>
              <a:gd name="connsiteY18" fmla="*/ 1195616 h 1581150"/>
              <a:gd name="connsiteX19" fmla="*/ 1985962 w 2021624"/>
              <a:gd name="connsiteY19" fmla="*/ 1344612 h 1581150"/>
              <a:gd name="connsiteX20" fmla="*/ 1985962 w 2021624"/>
              <a:gd name="connsiteY20" fmla="*/ 1346283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21624" h="1581150">
                <a:moveTo>
                  <a:pt x="1998662" y="1579562"/>
                </a:moveTo>
                <a:lnTo>
                  <a:pt x="4762" y="1581150"/>
                </a:lnTo>
                <a:cubicBezTo>
                  <a:pt x="3175" y="1484312"/>
                  <a:pt x="1587" y="1387475"/>
                  <a:pt x="0" y="1290637"/>
                </a:cubicBezTo>
                <a:cubicBezTo>
                  <a:pt x="177381" y="1127638"/>
                  <a:pt x="80963" y="1241821"/>
                  <a:pt x="176212" y="1123950"/>
                </a:cubicBezTo>
                <a:lnTo>
                  <a:pt x="304800" y="981075"/>
                </a:lnTo>
                <a:lnTo>
                  <a:pt x="433387" y="752475"/>
                </a:lnTo>
                <a:lnTo>
                  <a:pt x="566737" y="438150"/>
                </a:lnTo>
                <a:lnTo>
                  <a:pt x="661987" y="223837"/>
                </a:lnTo>
                <a:cubicBezTo>
                  <a:pt x="700087" y="174625"/>
                  <a:pt x="647700" y="196850"/>
                  <a:pt x="776287" y="76200"/>
                </a:cubicBezTo>
                <a:cubicBezTo>
                  <a:pt x="847725" y="14287"/>
                  <a:pt x="871537" y="28575"/>
                  <a:pt x="919162" y="4762"/>
                </a:cubicBezTo>
                <a:lnTo>
                  <a:pt x="1004887" y="0"/>
                </a:lnTo>
                <a:lnTo>
                  <a:pt x="1085850" y="23812"/>
                </a:lnTo>
                <a:lnTo>
                  <a:pt x="1143000" y="61912"/>
                </a:lnTo>
                <a:cubicBezTo>
                  <a:pt x="1160462" y="77787"/>
                  <a:pt x="1144588" y="46037"/>
                  <a:pt x="1195387" y="109537"/>
                </a:cubicBezTo>
                <a:cubicBezTo>
                  <a:pt x="1253570" y="177417"/>
                  <a:pt x="1214438" y="110235"/>
                  <a:pt x="1252537" y="171450"/>
                </a:cubicBezTo>
                <a:lnTo>
                  <a:pt x="1290637" y="238125"/>
                </a:lnTo>
                <a:lnTo>
                  <a:pt x="1300162" y="271462"/>
                </a:lnTo>
                <a:cubicBezTo>
                  <a:pt x="1384829" y="483129"/>
                  <a:pt x="1488545" y="720195"/>
                  <a:pt x="1585912" y="938212"/>
                </a:cubicBezTo>
                <a:cubicBezTo>
                  <a:pt x="1664550" y="1092238"/>
                  <a:pt x="1705317" y="1127883"/>
                  <a:pt x="1771992" y="1195616"/>
                </a:cubicBezTo>
                <a:cubicBezTo>
                  <a:pt x="1906846" y="1327517"/>
                  <a:pt x="1950300" y="1319501"/>
                  <a:pt x="1985962" y="1344612"/>
                </a:cubicBezTo>
                <a:cubicBezTo>
                  <a:pt x="2021624" y="1369723"/>
                  <a:pt x="1774072" y="1266462"/>
                  <a:pt x="1985962" y="1346283"/>
                </a:cubicBezTo>
              </a:path>
            </a:pathLst>
          </a:custGeom>
          <a:solidFill>
            <a:srgbClr val="71ADD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10" name="Object 5"/>
          <p:cNvGraphicFramePr>
            <a:graphicFrameLocks noChangeAspect="1"/>
          </p:cNvGraphicFramePr>
          <p:nvPr/>
        </p:nvGraphicFramePr>
        <p:xfrm>
          <a:off x="2940050" y="2284413"/>
          <a:ext cx="3051175" cy="839787"/>
        </p:xfrm>
        <a:graphic>
          <a:graphicData uri="http://schemas.openxmlformats.org/presentationml/2006/ole">
            <mc:AlternateContent xmlns:mc="http://schemas.openxmlformats.org/markup-compatibility/2006">
              <mc:Choice xmlns:v="urn:schemas-microsoft-com:vml" Requires="v">
                <p:oleObj spid="_x0000_s10250" name="Equation" r:id="rId4" imgW="1892160" imgH="520560" progId="Equation.DSMT4">
                  <p:embed/>
                </p:oleObj>
              </mc:Choice>
              <mc:Fallback>
                <p:oleObj name="Equation" r:id="rId4" imgW="1892160" imgH="5205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40050" y="2284413"/>
                        <a:ext cx="3051175" cy="839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55654" name="Group 26"/>
          <p:cNvGrpSpPr>
            <a:grpSpLocks/>
          </p:cNvGrpSpPr>
          <p:nvPr/>
        </p:nvGrpSpPr>
        <p:grpSpPr bwMode="auto">
          <a:xfrm>
            <a:off x="69850" y="2814638"/>
            <a:ext cx="4559300" cy="2439987"/>
            <a:chOff x="427" y="1752"/>
            <a:chExt cx="2872" cy="1537"/>
          </a:xfrm>
        </p:grpSpPr>
        <p:sp>
          <p:nvSpPr>
            <p:cNvPr id="155696" name="Text Box 27"/>
            <p:cNvSpPr txBox="1">
              <a:spLocks noChangeArrowheads="1"/>
            </p:cNvSpPr>
            <p:nvPr/>
          </p:nvSpPr>
          <p:spPr bwMode="auto">
            <a:xfrm>
              <a:off x="1161" y="3039"/>
              <a:ext cx="39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tLang="en-US" sz="2000">
                  <a:latin typeface="Times New Roman" pitchFamily="18" charset="0"/>
                </a:rPr>
                <a:t>24.7</a:t>
              </a:r>
            </a:p>
          </p:txBody>
        </p:sp>
        <p:grpSp>
          <p:nvGrpSpPr>
            <p:cNvPr id="155697" name="Group 32"/>
            <p:cNvGrpSpPr>
              <a:grpSpLocks/>
            </p:cNvGrpSpPr>
            <p:nvPr/>
          </p:nvGrpSpPr>
          <p:grpSpPr bwMode="auto">
            <a:xfrm>
              <a:off x="427" y="1752"/>
              <a:ext cx="2872" cy="1537"/>
              <a:chOff x="427" y="1752"/>
              <a:chExt cx="2872" cy="1537"/>
            </a:xfrm>
          </p:grpSpPr>
          <p:sp>
            <p:nvSpPr>
              <p:cNvPr id="155698" name="Line 34"/>
              <p:cNvSpPr>
                <a:spLocks noChangeShapeType="1"/>
              </p:cNvSpPr>
              <p:nvPr/>
            </p:nvSpPr>
            <p:spPr bwMode="auto">
              <a:xfrm>
                <a:off x="1902" y="2784"/>
                <a:ext cx="0" cy="5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55699" name="Freeform 37"/>
              <p:cNvSpPr>
                <a:spLocks/>
              </p:cNvSpPr>
              <p:nvPr/>
            </p:nvSpPr>
            <p:spPr bwMode="auto">
              <a:xfrm>
                <a:off x="654" y="3014"/>
                <a:ext cx="2496" cy="1"/>
              </a:xfrm>
              <a:custGeom>
                <a:avLst/>
                <a:gdLst>
                  <a:gd name="T0" fmla="*/ 0 w 3152"/>
                  <a:gd name="T1" fmla="*/ 0 h 1"/>
                  <a:gd name="T2" fmla="*/ 23 w 3152"/>
                  <a:gd name="T3" fmla="*/ 0 h 1"/>
                  <a:gd name="T4" fmla="*/ 0 60000 65536"/>
                  <a:gd name="T5" fmla="*/ 0 60000 65536"/>
                  <a:gd name="T6" fmla="*/ 0 w 3152"/>
                  <a:gd name="T7" fmla="*/ 0 h 1"/>
                  <a:gd name="T8" fmla="*/ 3152 w 3152"/>
                  <a:gd name="T9" fmla="*/ 1 h 1"/>
                </a:gdLst>
                <a:ahLst/>
                <a:cxnLst>
                  <a:cxn ang="T4">
                    <a:pos x="T0" y="T1"/>
                  </a:cxn>
                  <a:cxn ang="T5">
                    <a:pos x="T2" y="T3"/>
                  </a:cxn>
                </a:cxnLst>
                <a:rect l="T6" t="T7" r="T8" b="T9"/>
                <a:pathLst>
                  <a:path w="3152" h="1">
                    <a:moveTo>
                      <a:pt x="0" y="0"/>
                    </a:moveTo>
                    <a:lnTo>
                      <a:pt x="3152" y="0"/>
                    </a:lnTo>
                  </a:path>
                </a:pathLst>
              </a:custGeom>
              <a:noFill/>
              <a:ln w="28575">
                <a:solidFill>
                  <a:schemeClr val="tx1"/>
                </a:solidFill>
                <a:round/>
                <a:headEnd type="arrow"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latin typeface="Times New Roman" pitchFamily="18" charset="0"/>
                </a:endParaRPr>
              </a:p>
            </p:txBody>
          </p:sp>
          <p:sp>
            <p:nvSpPr>
              <p:cNvPr id="155700" name="Freeform 38"/>
              <p:cNvSpPr>
                <a:spLocks/>
              </p:cNvSpPr>
              <p:nvPr/>
            </p:nvSpPr>
            <p:spPr bwMode="auto">
              <a:xfrm>
                <a:off x="730" y="2017"/>
                <a:ext cx="2372" cy="994"/>
              </a:xfrm>
              <a:custGeom>
                <a:avLst/>
                <a:gdLst>
                  <a:gd name="T0" fmla="*/ 0 w 2996"/>
                  <a:gd name="T1" fmla="*/ 19 h 1213"/>
                  <a:gd name="T2" fmla="*/ 2 w 2996"/>
                  <a:gd name="T3" fmla="*/ 17 h 1213"/>
                  <a:gd name="T4" fmla="*/ 5 w 2996"/>
                  <a:gd name="T5" fmla="*/ 16 h 1213"/>
                  <a:gd name="T6" fmla="*/ 6 w 2996"/>
                  <a:gd name="T7" fmla="*/ 13 h 1213"/>
                  <a:gd name="T8" fmla="*/ 8 w 2996"/>
                  <a:gd name="T9" fmla="*/ 9 h 1213"/>
                  <a:gd name="T10" fmla="*/ 8 w 2996"/>
                  <a:gd name="T11" fmla="*/ 5 h 1213"/>
                  <a:gd name="T12" fmla="*/ 9 w 2996"/>
                  <a:gd name="T13" fmla="*/ 2 h 1213"/>
                  <a:gd name="T14" fmla="*/ 10 w 2996"/>
                  <a:gd name="T15" fmla="*/ 2 h 1213"/>
                  <a:gd name="T16" fmla="*/ 10 w 2996"/>
                  <a:gd name="T17" fmla="*/ 1 h 1213"/>
                  <a:gd name="T18" fmla="*/ 13 w 2996"/>
                  <a:gd name="T19" fmla="*/ 2 h 1213"/>
                  <a:gd name="T20" fmla="*/ 13 w 2996"/>
                  <a:gd name="T21" fmla="*/ 2 h 1213"/>
                  <a:gd name="T22" fmla="*/ 13 w 2996"/>
                  <a:gd name="T23" fmla="*/ 6 h 1213"/>
                  <a:gd name="T24" fmla="*/ 13 w 2996"/>
                  <a:gd name="T25" fmla="*/ 9 h 1213"/>
                  <a:gd name="T26" fmla="*/ 15 w 2996"/>
                  <a:gd name="T27" fmla="*/ 11 h 1213"/>
                  <a:gd name="T28" fmla="*/ 16 w 2996"/>
                  <a:gd name="T29" fmla="*/ 15 h 1213"/>
                  <a:gd name="T30" fmla="*/ 18 w 2996"/>
                  <a:gd name="T31" fmla="*/ 16 h 1213"/>
                  <a:gd name="T32" fmla="*/ 20 w 2996"/>
                  <a:gd name="T33" fmla="*/ 17 h 1213"/>
                  <a:gd name="T34" fmla="*/ 22 w 2996"/>
                  <a:gd name="T35" fmla="*/ 19 h 12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96"/>
                  <a:gd name="T55" fmla="*/ 0 h 1213"/>
                  <a:gd name="T56" fmla="*/ 2996 w 2996"/>
                  <a:gd name="T57" fmla="*/ 1213 h 12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96" h="1213">
                    <a:moveTo>
                      <a:pt x="0" y="1213"/>
                    </a:moveTo>
                    <a:cubicBezTo>
                      <a:pt x="54" y="1205"/>
                      <a:pt x="222" y="1185"/>
                      <a:pt x="325" y="1159"/>
                    </a:cubicBezTo>
                    <a:cubicBezTo>
                      <a:pt x="429" y="1135"/>
                      <a:pt x="526" y="1113"/>
                      <a:pt x="616" y="1057"/>
                    </a:cubicBezTo>
                    <a:cubicBezTo>
                      <a:pt x="711" y="1001"/>
                      <a:pt x="823" y="899"/>
                      <a:pt x="895" y="820"/>
                    </a:cubicBezTo>
                    <a:cubicBezTo>
                      <a:pt x="967" y="741"/>
                      <a:pt x="1004" y="666"/>
                      <a:pt x="1048" y="583"/>
                    </a:cubicBezTo>
                    <a:cubicBezTo>
                      <a:pt x="1092" y="500"/>
                      <a:pt x="1130" y="392"/>
                      <a:pt x="1162" y="322"/>
                    </a:cubicBezTo>
                    <a:cubicBezTo>
                      <a:pt x="1194" y="252"/>
                      <a:pt x="1208" y="208"/>
                      <a:pt x="1237" y="163"/>
                    </a:cubicBezTo>
                    <a:cubicBezTo>
                      <a:pt x="1266" y="118"/>
                      <a:pt x="1296" y="76"/>
                      <a:pt x="1336" y="49"/>
                    </a:cubicBezTo>
                    <a:cubicBezTo>
                      <a:pt x="1376" y="22"/>
                      <a:pt x="1434" y="2"/>
                      <a:pt x="1480" y="1"/>
                    </a:cubicBezTo>
                    <a:cubicBezTo>
                      <a:pt x="1526" y="0"/>
                      <a:pt x="1575" y="18"/>
                      <a:pt x="1615" y="43"/>
                    </a:cubicBezTo>
                    <a:cubicBezTo>
                      <a:pt x="1655" y="68"/>
                      <a:pt x="1685" y="93"/>
                      <a:pt x="1720" y="154"/>
                    </a:cubicBezTo>
                    <a:cubicBezTo>
                      <a:pt x="1755" y="215"/>
                      <a:pt x="1798" y="346"/>
                      <a:pt x="1825" y="412"/>
                    </a:cubicBezTo>
                    <a:cubicBezTo>
                      <a:pt x="1852" y="478"/>
                      <a:pt x="1854" y="488"/>
                      <a:pt x="1885" y="550"/>
                    </a:cubicBezTo>
                    <a:cubicBezTo>
                      <a:pt x="1916" y="612"/>
                      <a:pt x="1966" y="717"/>
                      <a:pt x="2014" y="787"/>
                    </a:cubicBezTo>
                    <a:cubicBezTo>
                      <a:pt x="2062" y="857"/>
                      <a:pt x="2112" y="918"/>
                      <a:pt x="2176" y="969"/>
                    </a:cubicBezTo>
                    <a:cubicBezTo>
                      <a:pt x="2240" y="1020"/>
                      <a:pt x="2330" y="1062"/>
                      <a:pt x="2398" y="1093"/>
                    </a:cubicBezTo>
                    <a:cubicBezTo>
                      <a:pt x="2466" y="1124"/>
                      <a:pt x="2484" y="1134"/>
                      <a:pt x="2584" y="1153"/>
                    </a:cubicBezTo>
                    <a:cubicBezTo>
                      <a:pt x="2684" y="1172"/>
                      <a:pt x="2910" y="1194"/>
                      <a:pt x="2996" y="1205"/>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latin typeface="Times New Roman" pitchFamily="18" charset="0"/>
                </a:endParaRPr>
              </a:p>
            </p:txBody>
          </p:sp>
          <p:sp>
            <p:nvSpPr>
              <p:cNvPr id="155701" name="Line 39"/>
              <p:cNvSpPr>
                <a:spLocks noChangeShapeType="1"/>
              </p:cNvSpPr>
              <p:nvPr/>
            </p:nvSpPr>
            <p:spPr bwMode="auto">
              <a:xfrm>
                <a:off x="1902" y="2018"/>
                <a:ext cx="0" cy="98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5702" name="Text Box 40"/>
              <p:cNvSpPr txBox="1">
                <a:spLocks noChangeArrowheads="1"/>
              </p:cNvSpPr>
              <p:nvPr/>
            </p:nvSpPr>
            <p:spPr bwMode="auto">
              <a:xfrm>
                <a:off x="1737" y="3039"/>
                <a:ext cx="2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tLang="en-US" sz="2000">
                    <a:latin typeface="Times New Roman" pitchFamily="18" charset="0"/>
                  </a:rPr>
                  <a:t>25</a:t>
                </a:r>
              </a:p>
            </p:txBody>
          </p:sp>
          <p:sp>
            <p:nvSpPr>
              <p:cNvPr id="155703" name="Line 41"/>
              <p:cNvSpPr>
                <a:spLocks noChangeShapeType="1"/>
              </p:cNvSpPr>
              <p:nvPr/>
            </p:nvSpPr>
            <p:spPr bwMode="auto">
              <a:xfrm>
                <a:off x="1902" y="2978"/>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5704" name="Rectangle 42"/>
              <p:cNvSpPr>
                <a:spLocks noChangeArrowheads="1"/>
              </p:cNvSpPr>
              <p:nvPr/>
            </p:nvSpPr>
            <p:spPr bwMode="auto">
              <a:xfrm>
                <a:off x="427" y="1752"/>
                <a:ext cx="152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i="1">
                    <a:latin typeface="Times New Roman" pitchFamily="18" charset="0"/>
                  </a:rPr>
                  <a:t>P</a:t>
                </a:r>
                <a:r>
                  <a:rPr lang="en-US" altLang="en-US">
                    <a:latin typeface="Times New Roman" pitchFamily="18" charset="0"/>
                  </a:rPr>
                  <a:t>(24.7 &lt; </a:t>
                </a:r>
                <a:r>
                  <a:rPr lang="en-US" altLang="en-US" i="1">
                    <a:latin typeface="Times New Roman" pitchFamily="18" charset="0"/>
                  </a:rPr>
                  <a:t>x</a:t>
                </a:r>
                <a:r>
                  <a:rPr lang="en-US" altLang="en-US">
                    <a:latin typeface="Times New Roman" pitchFamily="18" charset="0"/>
                  </a:rPr>
                  <a:t> &lt; 25.5)</a:t>
                </a:r>
              </a:p>
            </p:txBody>
          </p:sp>
          <p:sp>
            <p:nvSpPr>
              <p:cNvPr id="155705" name="Rectangle 44"/>
              <p:cNvSpPr>
                <a:spLocks noChangeArrowheads="1"/>
              </p:cNvSpPr>
              <p:nvPr/>
            </p:nvSpPr>
            <p:spPr bwMode="auto">
              <a:xfrm>
                <a:off x="3126" y="2887"/>
                <a:ext cx="17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600" i="1">
                    <a:latin typeface="Times New Roman" pitchFamily="18" charset="0"/>
                  </a:rPr>
                  <a:t>x</a:t>
                </a:r>
              </a:p>
            </p:txBody>
          </p:sp>
          <p:sp>
            <p:nvSpPr>
              <p:cNvPr id="155706" name="Line 45"/>
              <p:cNvSpPr>
                <a:spLocks noChangeShapeType="1"/>
              </p:cNvSpPr>
              <p:nvPr/>
            </p:nvSpPr>
            <p:spPr bwMode="auto">
              <a:xfrm>
                <a:off x="1487" y="1995"/>
                <a:ext cx="336" cy="52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sp>
        <p:nvSpPr>
          <p:cNvPr id="155655" name="Text Box 18"/>
          <p:cNvSpPr txBox="1">
            <a:spLocks noChangeArrowheads="1"/>
          </p:cNvSpPr>
          <p:nvPr/>
        </p:nvSpPr>
        <p:spPr bwMode="auto">
          <a:xfrm>
            <a:off x="762000" y="1676400"/>
            <a:ext cx="2895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a:latin typeface="Times New Roman" pitchFamily="18" charset="0"/>
              </a:rPr>
              <a:t>Normal Distribution</a:t>
            </a:r>
            <a:br>
              <a:rPr lang="en-US" altLang="en-US">
                <a:latin typeface="Times New Roman" pitchFamily="18" charset="0"/>
              </a:rPr>
            </a:br>
            <a:r>
              <a:rPr lang="el-GR" altLang="en-US" i="1">
                <a:latin typeface="Times New Roman" pitchFamily="18" charset="0"/>
              </a:rPr>
              <a:t>μ</a:t>
            </a:r>
            <a:r>
              <a:rPr lang="en-US" altLang="en-US">
                <a:latin typeface="Times New Roman" pitchFamily="18" charset="0"/>
              </a:rPr>
              <a:t> = 25  </a:t>
            </a:r>
            <a:r>
              <a:rPr lang="el-GR" altLang="en-US" i="1">
                <a:latin typeface="Times New Roman" pitchFamily="18" charset="0"/>
                <a:cs typeface="Times New Roman" pitchFamily="18" charset="0"/>
              </a:rPr>
              <a:t>σ</a:t>
            </a:r>
            <a:r>
              <a:rPr lang="en-US" altLang="en-US">
                <a:latin typeface="Times New Roman" pitchFamily="18" charset="0"/>
                <a:cs typeface="Times New Roman" pitchFamily="18" charset="0"/>
              </a:rPr>
              <a:t> = 0.21213</a:t>
            </a:r>
            <a:endParaRPr lang="en-US" altLang="en-US">
              <a:latin typeface="Times New Roman" pitchFamily="18" charset="0"/>
            </a:endParaRPr>
          </a:p>
        </p:txBody>
      </p:sp>
      <p:cxnSp>
        <p:nvCxnSpPr>
          <p:cNvPr id="27" name="Straight Connector 26"/>
          <p:cNvCxnSpPr/>
          <p:nvPr/>
        </p:nvCxnSpPr>
        <p:spPr>
          <a:xfrm rot="16200000" flipH="1">
            <a:off x="1241425" y="4721226"/>
            <a:ext cx="407987" cy="47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0" name="Object 8"/>
          <p:cNvGraphicFramePr>
            <a:graphicFrameLocks noChangeAspect="1"/>
          </p:cNvGraphicFramePr>
          <p:nvPr/>
        </p:nvGraphicFramePr>
        <p:xfrm>
          <a:off x="2940050" y="3209925"/>
          <a:ext cx="3035300" cy="839788"/>
        </p:xfrm>
        <a:graphic>
          <a:graphicData uri="http://schemas.openxmlformats.org/presentationml/2006/ole">
            <mc:AlternateContent xmlns:mc="http://schemas.openxmlformats.org/markup-compatibility/2006">
              <mc:Choice xmlns:v="urn:schemas-microsoft-com:vml" Requires="v">
                <p:oleObj spid="_x0000_s10251" name="Equation" r:id="rId6" imgW="1879560" imgH="520560" progId="Equation.DSMT4">
                  <p:embed/>
                </p:oleObj>
              </mc:Choice>
              <mc:Fallback>
                <p:oleObj name="Equation" r:id="rId6" imgW="1879560" imgH="52056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40050" y="3209925"/>
                        <a:ext cx="3035300" cy="839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7" name="Straight Connector 56"/>
          <p:cNvCxnSpPr/>
          <p:nvPr/>
        </p:nvCxnSpPr>
        <p:spPr>
          <a:xfrm>
            <a:off x="1284288" y="2936875"/>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5658" name="Text Box 40"/>
          <p:cNvSpPr txBox="1">
            <a:spLocks noChangeArrowheads="1"/>
          </p:cNvSpPr>
          <p:nvPr/>
        </p:nvSpPr>
        <p:spPr bwMode="auto">
          <a:xfrm>
            <a:off x="3024188" y="4857750"/>
            <a:ext cx="628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tLang="en-US" sz="2000">
                <a:latin typeface="Times New Roman" pitchFamily="18" charset="0"/>
              </a:rPr>
              <a:t>25.5</a:t>
            </a:r>
          </a:p>
        </p:txBody>
      </p:sp>
      <p:cxnSp>
        <p:nvCxnSpPr>
          <p:cNvPr id="29" name="Straight Connector 28"/>
          <p:cNvCxnSpPr/>
          <p:nvPr/>
        </p:nvCxnSpPr>
        <p:spPr>
          <a:xfrm rot="5400000">
            <a:off x="3271044" y="4753769"/>
            <a:ext cx="320675" cy="79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4441825" y="4725988"/>
            <a:ext cx="111125"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87"/>
          <p:cNvGrpSpPr>
            <a:grpSpLocks/>
          </p:cNvGrpSpPr>
          <p:nvPr/>
        </p:nvGrpSpPr>
        <p:grpSpPr bwMode="auto">
          <a:xfrm>
            <a:off x="3763963" y="1676400"/>
            <a:ext cx="5380037" cy="3581400"/>
            <a:chOff x="3764274" y="1676400"/>
            <a:chExt cx="5379726" cy="3581401"/>
          </a:xfrm>
        </p:grpSpPr>
        <p:grpSp>
          <p:nvGrpSpPr>
            <p:cNvPr id="155675" name="Group 78"/>
            <p:cNvGrpSpPr>
              <a:grpSpLocks/>
            </p:cNvGrpSpPr>
            <p:nvPr/>
          </p:nvGrpSpPr>
          <p:grpSpPr bwMode="auto">
            <a:xfrm>
              <a:off x="3764274" y="1676400"/>
              <a:ext cx="5379726" cy="3581401"/>
              <a:chOff x="3688074" y="1676400"/>
              <a:chExt cx="5379726" cy="3581401"/>
            </a:xfrm>
          </p:grpSpPr>
          <p:sp>
            <p:nvSpPr>
              <p:cNvPr id="65" name="Freeform 64"/>
              <p:cNvSpPr/>
              <p:nvPr/>
            </p:nvSpPr>
            <p:spPr>
              <a:xfrm>
                <a:off x="5718369" y="3230563"/>
                <a:ext cx="2008072" cy="1581150"/>
              </a:xfrm>
              <a:custGeom>
                <a:avLst/>
                <a:gdLst>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314450"/>
                  <a:gd name="connsiteY0" fmla="*/ 1581150 h 1585912"/>
                  <a:gd name="connsiteX1" fmla="*/ 0 w 1314450"/>
                  <a:gd name="connsiteY1" fmla="*/ 1290637 h 1585912"/>
                  <a:gd name="connsiteX2" fmla="*/ 176212 w 1314450"/>
                  <a:gd name="connsiteY2" fmla="*/ 1123950 h 1585912"/>
                  <a:gd name="connsiteX3" fmla="*/ 304800 w 1314450"/>
                  <a:gd name="connsiteY3" fmla="*/ 981075 h 1585912"/>
                  <a:gd name="connsiteX4" fmla="*/ 433387 w 1314450"/>
                  <a:gd name="connsiteY4" fmla="*/ 752475 h 1585912"/>
                  <a:gd name="connsiteX5" fmla="*/ 566737 w 1314450"/>
                  <a:gd name="connsiteY5" fmla="*/ 438150 h 1585912"/>
                  <a:gd name="connsiteX6" fmla="*/ 661987 w 1314450"/>
                  <a:gd name="connsiteY6" fmla="*/ 223837 h 1585912"/>
                  <a:gd name="connsiteX7" fmla="*/ 776287 w 1314450"/>
                  <a:gd name="connsiteY7" fmla="*/ 76200 h 1585912"/>
                  <a:gd name="connsiteX8" fmla="*/ 919162 w 1314450"/>
                  <a:gd name="connsiteY8" fmla="*/ 4762 h 1585912"/>
                  <a:gd name="connsiteX9" fmla="*/ 1004887 w 1314450"/>
                  <a:gd name="connsiteY9" fmla="*/ 0 h 1585912"/>
                  <a:gd name="connsiteX10" fmla="*/ 1085850 w 1314450"/>
                  <a:gd name="connsiteY10" fmla="*/ 23812 h 1585912"/>
                  <a:gd name="connsiteX11" fmla="*/ 1143000 w 1314450"/>
                  <a:gd name="connsiteY11" fmla="*/ 61912 h 1585912"/>
                  <a:gd name="connsiteX12" fmla="*/ 1195387 w 1314450"/>
                  <a:gd name="connsiteY12" fmla="*/ 109537 h 1585912"/>
                  <a:gd name="connsiteX13" fmla="*/ 1252537 w 1314450"/>
                  <a:gd name="connsiteY13" fmla="*/ 171450 h 1585912"/>
                  <a:gd name="connsiteX14" fmla="*/ 1290637 w 1314450"/>
                  <a:gd name="connsiteY14" fmla="*/ 238125 h 1585912"/>
                  <a:gd name="connsiteX15" fmla="*/ 1300162 w 1314450"/>
                  <a:gd name="connsiteY15" fmla="*/ 271462 h 1585912"/>
                  <a:gd name="connsiteX16" fmla="*/ 1314450 w 1314450"/>
                  <a:gd name="connsiteY16" fmla="*/ 1585912 h 1585912"/>
                  <a:gd name="connsiteX17" fmla="*/ 4762 w 1314450"/>
                  <a:gd name="connsiteY17" fmla="*/ 1581150 h 1585912"/>
                  <a:gd name="connsiteX0" fmla="*/ 4762 w 1998662"/>
                  <a:gd name="connsiteY0" fmla="*/ 1581150 h 1585912"/>
                  <a:gd name="connsiteX1" fmla="*/ 0 w 1998662"/>
                  <a:gd name="connsiteY1" fmla="*/ 1290637 h 1585912"/>
                  <a:gd name="connsiteX2" fmla="*/ 176212 w 1998662"/>
                  <a:gd name="connsiteY2" fmla="*/ 1123950 h 1585912"/>
                  <a:gd name="connsiteX3" fmla="*/ 304800 w 1998662"/>
                  <a:gd name="connsiteY3" fmla="*/ 981075 h 1585912"/>
                  <a:gd name="connsiteX4" fmla="*/ 433387 w 1998662"/>
                  <a:gd name="connsiteY4" fmla="*/ 752475 h 1585912"/>
                  <a:gd name="connsiteX5" fmla="*/ 566737 w 1998662"/>
                  <a:gd name="connsiteY5" fmla="*/ 438150 h 1585912"/>
                  <a:gd name="connsiteX6" fmla="*/ 661987 w 1998662"/>
                  <a:gd name="connsiteY6" fmla="*/ 223837 h 1585912"/>
                  <a:gd name="connsiteX7" fmla="*/ 776287 w 1998662"/>
                  <a:gd name="connsiteY7" fmla="*/ 76200 h 1585912"/>
                  <a:gd name="connsiteX8" fmla="*/ 919162 w 1998662"/>
                  <a:gd name="connsiteY8" fmla="*/ 4762 h 1585912"/>
                  <a:gd name="connsiteX9" fmla="*/ 1004887 w 1998662"/>
                  <a:gd name="connsiteY9" fmla="*/ 0 h 1585912"/>
                  <a:gd name="connsiteX10" fmla="*/ 1085850 w 1998662"/>
                  <a:gd name="connsiteY10" fmla="*/ 23812 h 1585912"/>
                  <a:gd name="connsiteX11" fmla="*/ 1143000 w 1998662"/>
                  <a:gd name="connsiteY11" fmla="*/ 61912 h 1585912"/>
                  <a:gd name="connsiteX12" fmla="*/ 1195387 w 1998662"/>
                  <a:gd name="connsiteY12" fmla="*/ 109537 h 1585912"/>
                  <a:gd name="connsiteX13" fmla="*/ 1252537 w 1998662"/>
                  <a:gd name="connsiteY13" fmla="*/ 171450 h 1585912"/>
                  <a:gd name="connsiteX14" fmla="*/ 1290637 w 1998662"/>
                  <a:gd name="connsiteY14" fmla="*/ 238125 h 1585912"/>
                  <a:gd name="connsiteX15" fmla="*/ 1300162 w 1998662"/>
                  <a:gd name="connsiteY15" fmla="*/ 271462 h 1585912"/>
                  <a:gd name="connsiteX16" fmla="*/ 1314450 w 1998662"/>
                  <a:gd name="connsiteY16" fmla="*/ 1585912 h 1585912"/>
                  <a:gd name="connsiteX17" fmla="*/ 1998662 w 1998662"/>
                  <a:gd name="connsiteY17" fmla="*/ 1579562 h 1585912"/>
                  <a:gd name="connsiteX18" fmla="*/ 4762 w 1998662"/>
                  <a:gd name="connsiteY18" fmla="*/ 1581150 h 1585912"/>
                  <a:gd name="connsiteX0" fmla="*/ 4762 w 1998662"/>
                  <a:gd name="connsiteY0" fmla="*/ 1581150 h 1585912"/>
                  <a:gd name="connsiteX1" fmla="*/ 0 w 1998662"/>
                  <a:gd name="connsiteY1" fmla="*/ 1290637 h 1585912"/>
                  <a:gd name="connsiteX2" fmla="*/ 176212 w 1998662"/>
                  <a:gd name="connsiteY2" fmla="*/ 1123950 h 1585912"/>
                  <a:gd name="connsiteX3" fmla="*/ 304800 w 1998662"/>
                  <a:gd name="connsiteY3" fmla="*/ 981075 h 1585912"/>
                  <a:gd name="connsiteX4" fmla="*/ 433387 w 1998662"/>
                  <a:gd name="connsiteY4" fmla="*/ 752475 h 1585912"/>
                  <a:gd name="connsiteX5" fmla="*/ 566737 w 1998662"/>
                  <a:gd name="connsiteY5" fmla="*/ 438150 h 1585912"/>
                  <a:gd name="connsiteX6" fmla="*/ 661987 w 1998662"/>
                  <a:gd name="connsiteY6" fmla="*/ 223837 h 1585912"/>
                  <a:gd name="connsiteX7" fmla="*/ 776287 w 1998662"/>
                  <a:gd name="connsiteY7" fmla="*/ 76200 h 1585912"/>
                  <a:gd name="connsiteX8" fmla="*/ 919162 w 1998662"/>
                  <a:gd name="connsiteY8" fmla="*/ 4762 h 1585912"/>
                  <a:gd name="connsiteX9" fmla="*/ 1004887 w 1998662"/>
                  <a:gd name="connsiteY9" fmla="*/ 0 h 1585912"/>
                  <a:gd name="connsiteX10" fmla="*/ 1085850 w 1998662"/>
                  <a:gd name="connsiteY10" fmla="*/ 23812 h 1585912"/>
                  <a:gd name="connsiteX11" fmla="*/ 1143000 w 1998662"/>
                  <a:gd name="connsiteY11" fmla="*/ 61912 h 1585912"/>
                  <a:gd name="connsiteX12" fmla="*/ 1195387 w 1998662"/>
                  <a:gd name="connsiteY12" fmla="*/ 109537 h 1585912"/>
                  <a:gd name="connsiteX13" fmla="*/ 1252537 w 1998662"/>
                  <a:gd name="connsiteY13" fmla="*/ 171450 h 1585912"/>
                  <a:gd name="connsiteX14" fmla="*/ 1290637 w 1998662"/>
                  <a:gd name="connsiteY14" fmla="*/ 238125 h 1585912"/>
                  <a:gd name="connsiteX15" fmla="*/ 1300162 w 1998662"/>
                  <a:gd name="connsiteY15" fmla="*/ 271462 h 1585912"/>
                  <a:gd name="connsiteX16" fmla="*/ 1985962 w 1998662"/>
                  <a:gd name="connsiteY16" fmla="*/ 1344612 h 1585912"/>
                  <a:gd name="connsiteX17" fmla="*/ 1314450 w 1998662"/>
                  <a:gd name="connsiteY17" fmla="*/ 1585912 h 1585912"/>
                  <a:gd name="connsiteX18" fmla="*/ 1998662 w 1998662"/>
                  <a:gd name="connsiteY18" fmla="*/ 1579562 h 1585912"/>
                  <a:gd name="connsiteX19" fmla="*/ 4762 w 1998662"/>
                  <a:gd name="connsiteY19" fmla="*/ 1581150 h 1585912"/>
                  <a:gd name="connsiteX0" fmla="*/ 4762 w 1998662"/>
                  <a:gd name="connsiteY0" fmla="*/ 1581150 h 1585912"/>
                  <a:gd name="connsiteX1" fmla="*/ 0 w 1998662"/>
                  <a:gd name="connsiteY1" fmla="*/ 1290637 h 1585912"/>
                  <a:gd name="connsiteX2" fmla="*/ 176212 w 1998662"/>
                  <a:gd name="connsiteY2" fmla="*/ 1123950 h 1585912"/>
                  <a:gd name="connsiteX3" fmla="*/ 304800 w 1998662"/>
                  <a:gd name="connsiteY3" fmla="*/ 981075 h 1585912"/>
                  <a:gd name="connsiteX4" fmla="*/ 433387 w 1998662"/>
                  <a:gd name="connsiteY4" fmla="*/ 752475 h 1585912"/>
                  <a:gd name="connsiteX5" fmla="*/ 566737 w 1998662"/>
                  <a:gd name="connsiteY5" fmla="*/ 438150 h 1585912"/>
                  <a:gd name="connsiteX6" fmla="*/ 661987 w 1998662"/>
                  <a:gd name="connsiteY6" fmla="*/ 223837 h 1585912"/>
                  <a:gd name="connsiteX7" fmla="*/ 776287 w 1998662"/>
                  <a:gd name="connsiteY7" fmla="*/ 76200 h 1585912"/>
                  <a:gd name="connsiteX8" fmla="*/ 919162 w 1998662"/>
                  <a:gd name="connsiteY8" fmla="*/ 4762 h 1585912"/>
                  <a:gd name="connsiteX9" fmla="*/ 1004887 w 1998662"/>
                  <a:gd name="connsiteY9" fmla="*/ 0 h 1585912"/>
                  <a:gd name="connsiteX10" fmla="*/ 1085850 w 1998662"/>
                  <a:gd name="connsiteY10" fmla="*/ 23812 h 1585912"/>
                  <a:gd name="connsiteX11" fmla="*/ 1143000 w 1998662"/>
                  <a:gd name="connsiteY11" fmla="*/ 61912 h 1585912"/>
                  <a:gd name="connsiteX12" fmla="*/ 1195387 w 1998662"/>
                  <a:gd name="connsiteY12" fmla="*/ 109537 h 1585912"/>
                  <a:gd name="connsiteX13" fmla="*/ 1252537 w 1998662"/>
                  <a:gd name="connsiteY13" fmla="*/ 171450 h 1585912"/>
                  <a:gd name="connsiteX14" fmla="*/ 1290637 w 1998662"/>
                  <a:gd name="connsiteY14" fmla="*/ 238125 h 1585912"/>
                  <a:gd name="connsiteX15" fmla="*/ 1300162 w 1998662"/>
                  <a:gd name="connsiteY15" fmla="*/ 271462 h 1585912"/>
                  <a:gd name="connsiteX16" fmla="*/ 1985962 w 1998662"/>
                  <a:gd name="connsiteY16" fmla="*/ 1344612 h 1585912"/>
                  <a:gd name="connsiteX17" fmla="*/ 1985962 w 1998662"/>
                  <a:gd name="connsiteY17" fmla="*/ 1357312 h 1585912"/>
                  <a:gd name="connsiteX18" fmla="*/ 1314450 w 1998662"/>
                  <a:gd name="connsiteY18" fmla="*/ 1585912 h 1585912"/>
                  <a:gd name="connsiteX19" fmla="*/ 1998662 w 1998662"/>
                  <a:gd name="connsiteY19" fmla="*/ 1579562 h 1585912"/>
                  <a:gd name="connsiteX20" fmla="*/ 4762 w 1998662"/>
                  <a:gd name="connsiteY20" fmla="*/ 1581150 h 1585912"/>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985962 w 1998662"/>
                  <a:gd name="connsiteY16" fmla="*/ 1344612 h 1581150"/>
                  <a:gd name="connsiteX17" fmla="*/ 1985962 w 1998662"/>
                  <a:gd name="connsiteY17" fmla="*/ 1357312 h 1581150"/>
                  <a:gd name="connsiteX18" fmla="*/ 1998662 w 1998662"/>
                  <a:gd name="connsiteY18" fmla="*/ 1579562 h 1581150"/>
                  <a:gd name="connsiteX19" fmla="*/ 4762 w 1998662"/>
                  <a:gd name="connsiteY19"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617662 w 1998662"/>
                  <a:gd name="connsiteY16" fmla="*/ 77311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54162 w 1998662"/>
                  <a:gd name="connsiteY16" fmla="*/ 90646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54162 w 1998662"/>
                  <a:gd name="connsiteY16" fmla="*/ 90646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54162 w 1998662"/>
                  <a:gd name="connsiteY16" fmla="*/ 90646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54162 w 1998662"/>
                  <a:gd name="connsiteY16" fmla="*/ 90646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54162 w 1998662"/>
                  <a:gd name="connsiteY16" fmla="*/ 90646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54162 w 1998662"/>
                  <a:gd name="connsiteY16" fmla="*/ 906462 h 1581150"/>
                  <a:gd name="connsiteX17" fmla="*/ 1985962 w 1998662"/>
                  <a:gd name="connsiteY17" fmla="*/ 1344612 h 1581150"/>
                  <a:gd name="connsiteX18" fmla="*/ 1985962 w 1998662"/>
                  <a:gd name="connsiteY18" fmla="*/ 1357312 h 1581150"/>
                  <a:gd name="connsiteX19" fmla="*/ 1998662 w 1998662"/>
                  <a:gd name="connsiteY19" fmla="*/ 1579562 h 1581150"/>
                  <a:gd name="connsiteX20" fmla="*/ 4762 w 1998662"/>
                  <a:gd name="connsiteY20" fmla="*/ 1581150 h 1581150"/>
                  <a:gd name="connsiteX0" fmla="*/ 4762 w 2328862"/>
                  <a:gd name="connsiteY0" fmla="*/ 1581150 h 1581150"/>
                  <a:gd name="connsiteX1" fmla="*/ 0 w 2328862"/>
                  <a:gd name="connsiteY1" fmla="*/ 1290637 h 1581150"/>
                  <a:gd name="connsiteX2" fmla="*/ 176212 w 2328862"/>
                  <a:gd name="connsiteY2" fmla="*/ 1123950 h 1581150"/>
                  <a:gd name="connsiteX3" fmla="*/ 304800 w 2328862"/>
                  <a:gd name="connsiteY3" fmla="*/ 981075 h 1581150"/>
                  <a:gd name="connsiteX4" fmla="*/ 433387 w 2328862"/>
                  <a:gd name="connsiteY4" fmla="*/ 752475 h 1581150"/>
                  <a:gd name="connsiteX5" fmla="*/ 566737 w 2328862"/>
                  <a:gd name="connsiteY5" fmla="*/ 438150 h 1581150"/>
                  <a:gd name="connsiteX6" fmla="*/ 661987 w 2328862"/>
                  <a:gd name="connsiteY6" fmla="*/ 223837 h 1581150"/>
                  <a:gd name="connsiteX7" fmla="*/ 776287 w 2328862"/>
                  <a:gd name="connsiteY7" fmla="*/ 76200 h 1581150"/>
                  <a:gd name="connsiteX8" fmla="*/ 919162 w 2328862"/>
                  <a:gd name="connsiteY8" fmla="*/ 4762 h 1581150"/>
                  <a:gd name="connsiteX9" fmla="*/ 1004887 w 2328862"/>
                  <a:gd name="connsiteY9" fmla="*/ 0 h 1581150"/>
                  <a:gd name="connsiteX10" fmla="*/ 1085850 w 2328862"/>
                  <a:gd name="connsiteY10" fmla="*/ 23812 h 1581150"/>
                  <a:gd name="connsiteX11" fmla="*/ 1143000 w 2328862"/>
                  <a:gd name="connsiteY11" fmla="*/ 61912 h 1581150"/>
                  <a:gd name="connsiteX12" fmla="*/ 1195387 w 2328862"/>
                  <a:gd name="connsiteY12" fmla="*/ 109537 h 1581150"/>
                  <a:gd name="connsiteX13" fmla="*/ 1252537 w 2328862"/>
                  <a:gd name="connsiteY13" fmla="*/ 171450 h 1581150"/>
                  <a:gd name="connsiteX14" fmla="*/ 1290637 w 2328862"/>
                  <a:gd name="connsiteY14" fmla="*/ 238125 h 1581150"/>
                  <a:gd name="connsiteX15" fmla="*/ 1300162 w 2328862"/>
                  <a:gd name="connsiteY15" fmla="*/ 271462 h 1581150"/>
                  <a:gd name="connsiteX16" fmla="*/ 1554162 w 2328862"/>
                  <a:gd name="connsiteY16" fmla="*/ 906462 h 1581150"/>
                  <a:gd name="connsiteX17" fmla="*/ 1985962 w 2328862"/>
                  <a:gd name="connsiteY17" fmla="*/ 1344612 h 1581150"/>
                  <a:gd name="connsiteX18" fmla="*/ 1998662 w 2328862"/>
                  <a:gd name="connsiteY18" fmla="*/ 1579562 h 1581150"/>
                  <a:gd name="connsiteX19" fmla="*/ 4762 w 2328862"/>
                  <a:gd name="connsiteY19" fmla="*/ 1581150 h 1581150"/>
                  <a:gd name="connsiteX0" fmla="*/ 4762 w 2329920"/>
                  <a:gd name="connsiteY0" fmla="*/ 1581150 h 1581150"/>
                  <a:gd name="connsiteX1" fmla="*/ 0 w 2329920"/>
                  <a:gd name="connsiteY1" fmla="*/ 1290637 h 1581150"/>
                  <a:gd name="connsiteX2" fmla="*/ 176212 w 2329920"/>
                  <a:gd name="connsiteY2" fmla="*/ 1123950 h 1581150"/>
                  <a:gd name="connsiteX3" fmla="*/ 304800 w 2329920"/>
                  <a:gd name="connsiteY3" fmla="*/ 981075 h 1581150"/>
                  <a:gd name="connsiteX4" fmla="*/ 433387 w 2329920"/>
                  <a:gd name="connsiteY4" fmla="*/ 752475 h 1581150"/>
                  <a:gd name="connsiteX5" fmla="*/ 566737 w 2329920"/>
                  <a:gd name="connsiteY5" fmla="*/ 438150 h 1581150"/>
                  <a:gd name="connsiteX6" fmla="*/ 661987 w 2329920"/>
                  <a:gd name="connsiteY6" fmla="*/ 223837 h 1581150"/>
                  <a:gd name="connsiteX7" fmla="*/ 776287 w 2329920"/>
                  <a:gd name="connsiteY7" fmla="*/ 76200 h 1581150"/>
                  <a:gd name="connsiteX8" fmla="*/ 919162 w 2329920"/>
                  <a:gd name="connsiteY8" fmla="*/ 4762 h 1581150"/>
                  <a:gd name="connsiteX9" fmla="*/ 1004887 w 2329920"/>
                  <a:gd name="connsiteY9" fmla="*/ 0 h 1581150"/>
                  <a:gd name="connsiteX10" fmla="*/ 1085850 w 2329920"/>
                  <a:gd name="connsiteY10" fmla="*/ 23812 h 1581150"/>
                  <a:gd name="connsiteX11" fmla="*/ 1143000 w 2329920"/>
                  <a:gd name="connsiteY11" fmla="*/ 61912 h 1581150"/>
                  <a:gd name="connsiteX12" fmla="*/ 1195387 w 2329920"/>
                  <a:gd name="connsiteY12" fmla="*/ 109537 h 1581150"/>
                  <a:gd name="connsiteX13" fmla="*/ 1252537 w 2329920"/>
                  <a:gd name="connsiteY13" fmla="*/ 171450 h 1581150"/>
                  <a:gd name="connsiteX14" fmla="*/ 1290637 w 2329920"/>
                  <a:gd name="connsiteY14" fmla="*/ 238125 h 1581150"/>
                  <a:gd name="connsiteX15" fmla="*/ 1300162 w 2329920"/>
                  <a:gd name="connsiteY15" fmla="*/ 271462 h 1581150"/>
                  <a:gd name="connsiteX16" fmla="*/ 1554162 w 2329920"/>
                  <a:gd name="connsiteY16" fmla="*/ 906462 h 1581150"/>
                  <a:gd name="connsiteX17" fmla="*/ 1985962 w 2329920"/>
                  <a:gd name="connsiteY17" fmla="*/ 1344612 h 1581150"/>
                  <a:gd name="connsiteX18" fmla="*/ 1992312 w 2329920"/>
                  <a:gd name="connsiteY18" fmla="*/ 1350962 h 1581150"/>
                  <a:gd name="connsiteX19" fmla="*/ 1998662 w 2329920"/>
                  <a:gd name="connsiteY19" fmla="*/ 1579562 h 1581150"/>
                  <a:gd name="connsiteX20" fmla="*/ 4762 w 2329920"/>
                  <a:gd name="connsiteY20" fmla="*/ 1581150 h 1581150"/>
                  <a:gd name="connsiteX0" fmla="*/ 4762 w 2329920"/>
                  <a:gd name="connsiteY0" fmla="*/ 1581150 h 1581150"/>
                  <a:gd name="connsiteX1" fmla="*/ 0 w 2329920"/>
                  <a:gd name="connsiteY1" fmla="*/ 1290637 h 1581150"/>
                  <a:gd name="connsiteX2" fmla="*/ 176212 w 2329920"/>
                  <a:gd name="connsiteY2" fmla="*/ 1123950 h 1581150"/>
                  <a:gd name="connsiteX3" fmla="*/ 304800 w 2329920"/>
                  <a:gd name="connsiteY3" fmla="*/ 981075 h 1581150"/>
                  <a:gd name="connsiteX4" fmla="*/ 433387 w 2329920"/>
                  <a:gd name="connsiteY4" fmla="*/ 752475 h 1581150"/>
                  <a:gd name="connsiteX5" fmla="*/ 566737 w 2329920"/>
                  <a:gd name="connsiteY5" fmla="*/ 438150 h 1581150"/>
                  <a:gd name="connsiteX6" fmla="*/ 661987 w 2329920"/>
                  <a:gd name="connsiteY6" fmla="*/ 223837 h 1581150"/>
                  <a:gd name="connsiteX7" fmla="*/ 776287 w 2329920"/>
                  <a:gd name="connsiteY7" fmla="*/ 76200 h 1581150"/>
                  <a:gd name="connsiteX8" fmla="*/ 919162 w 2329920"/>
                  <a:gd name="connsiteY8" fmla="*/ 4762 h 1581150"/>
                  <a:gd name="connsiteX9" fmla="*/ 1004887 w 2329920"/>
                  <a:gd name="connsiteY9" fmla="*/ 0 h 1581150"/>
                  <a:gd name="connsiteX10" fmla="*/ 1085850 w 2329920"/>
                  <a:gd name="connsiteY10" fmla="*/ 23812 h 1581150"/>
                  <a:gd name="connsiteX11" fmla="*/ 1143000 w 2329920"/>
                  <a:gd name="connsiteY11" fmla="*/ 61912 h 1581150"/>
                  <a:gd name="connsiteX12" fmla="*/ 1195387 w 2329920"/>
                  <a:gd name="connsiteY12" fmla="*/ 109537 h 1581150"/>
                  <a:gd name="connsiteX13" fmla="*/ 1252537 w 2329920"/>
                  <a:gd name="connsiteY13" fmla="*/ 171450 h 1581150"/>
                  <a:gd name="connsiteX14" fmla="*/ 1290637 w 2329920"/>
                  <a:gd name="connsiteY14" fmla="*/ 238125 h 1581150"/>
                  <a:gd name="connsiteX15" fmla="*/ 1300162 w 2329920"/>
                  <a:gd name="connsiteY15" fmla="*/ 271462 h 1581150"/>
                  <a:gd name="connsiteX16" fmla="*/ 1554162 w 2329920"/>
                  <a:gd name="connsiteY16" fmla="*/ 906462 h 1581150"/>
                  <a:gd name="connsiteX17" fmla="*/ 1985962 w 2329920"/>
                  <a:gd name="connsiteY17" fmla="*/ 1344612 h 1581150"/>
                  <a:gd name="connsiteX18" fmla="*/ 1992312 w 2329920"/>
                  <a:gd name="connsiteY18" fmla="*/ 1350962 h 1581150"/>
                  <a:gd name="connsiteX19" fmla="*/ 1998662 w 2329920"/>
                  <a:gd name="connsiteY19" fmla="*/ 1579562 h 1581150"/>
                  <a:gd name="connsiteX20" fmla="*/ 4762 w 2329920"/>
                  <a:gd name="connsiteY20" fmla="*/ 1581150 h 1581150"/>
                  <a:gd name="connsiteX0" fmla="*/ 4762 w 2329920"/>
                  <a:gd name="connsiteY0" fmla="*/ 1581150 h 1581150"/>
                  <a:gd name="connsiteX1" fmla="*/ 0 w 2329920"/>
                  <a:gd name="connsiteY1" fmla="*/ 1290637 h 1581150"/>
                  <a:gd name="connsiteX2" fmla="*/ 176212 w 2329920"/>
                  <a:gd name="connsiteY2" fmla="*/ 1123950 h 1581150"/>
                  <a:gd name="connsiteX3" fmla="*/ 304800 w 2329920"/>
                  <a:gd name="connsiteY3" fmla="*/ 981075 h 1581150"/>
                  <a:gd name="connsiteX4" fmla="*/ 433387 w 2329920"/>
                  <a:gd name="connsiteY4" fmla="*/ 752475 h 1581150"/>
                  <a:gd name="connsiteX5" fmla="*/ 566737 w 2329920"/>
                  <a:gd name="connsiteY5" fmla="*/ 438150 h 1581150"/>
                  <a:gd name="connsiteX6" fmla="*/ 661987 w 2329920"/>
                  <a:gd name="connsiteY6" fmla="*/ 223837 h 1581150"/>
                  <a:gd name="connsiteX7" fmla="*/ 776287 w 2329920"/>
                  <a:gd name="connsiteY7" fmla="*/ 76200 h 1581150"/>
                  <a:gd name="connsiteX8" fmla="*/ 919162 w 2329920"/>
                  <a:gd name="connsiteY8" fmla="*/ 4762 h 1581150"/>
                  <a:gd name="connsiteX9" fmla="*/ 1004887 w 2329920"/>
                  <a:gd name="connsiteY9" fmla="*/ 0 h 1581150"/>
                  <a:gd name="connsiteX10" fmla="*/ 1085850 w 2329920"/>
                  <a:gd name="connsiteY10" fmla="*/ 23812 h 1581150"/>
                  <a:gd name="connsiteX11" fmla="*/ 1143000 w 2329920"/>
                  <a:gd name="connsiteY11" fmla="*/ 61912 h 1581150"/>
                  <a:gd name="connsiteX12" fmla="*/ 1195387 w 2329920"/>
                  <a:gd name="connsiteY12" fmla="*/ 109537 h 1581150"/>
                  <a:gd name="connsiteX13" fmla="*/ 1252537 w 2329920"/>
                  <a:gd name="connsiteY13" fmla="*/ 171450 h 1581150"/>
                  <a:gd name="connsiteX14" fmla="*/ 1290637 w 2329920"/>
                  <a:gd name="connsiteY14" fmla="*/ 238125 h 1581150"/>
                  <a:gd name="connsiteX15" fmla="*/ 1300162 w 2329920"/>
                  <a:gd name="connsiteY15" fmla="*/ 271462 h 1581150"/>
                  <a:gd name="connsiteX16" fmla="*/ 1554162 w 2329920"/>
                  <a:gd name="connsiteY16" fmla="*/ 906462 h 1581150"/>
                  <a:gd name="connsiteX17" fmla="*/ 1985962 w 2329920"/>
                  <a:gd name="connsiteY17" fmla="*/ 1344612 h 1581150"/>
                  <a:gd name="connsiteX18" fmla="*/ 1992312 w 2329920"/>
                  <a:gd name="connsiteY18" fmla="*/ 1350962 h 1581150"/>
                  <a:gd name="connsiteX19" fmla="*/ 1998662 w 2329920"/>
                  <a:gd name="connsiteY19" fmla="*/ 1579562 h 1581150"/>
                  <a:gd name="connsiteX20" fmla="*/ 4762 w 2329920"/>
                  <a:gd name="connsiteY20" fmla="*/ 1581150 h 1581150"/>
                  <a:gd name="connsiteX0" fmla="*/ 4762 w 2329920"/>
                  <a:gd name="connsiteY0" fmla="*/ 1581150 h 1581150"/>
                  <a:gd name="connsiteX1" fmla="*/ 0 w 2329920"/>
                  <a:gd name="connsiteY1" fmla="*/ 1290637 h 1581150"/>
                  <a:gd name="connsiteX2" fmla="*/ 176212 w 2329920"/>
                  <a:gd name="connsiteY2" fmla="*/ 1123950 h 1581150"/>
                  <a:gd name="connsiteX3" fmla="*/ 304800 w 2329920"/>
                  <a:gd name="connsiteY3" fmla="*/ 981075 h 1581150"/>
                  <a:gd name="connsiteX4" fmla="*/ 433387 w 2329920"/>
                  <a:gd name="connsiteY4" fmla="*/ 752475 h 1581150"/>
                  <a:gd name="connsiteX5" fmla="*/ 566737 w 2329920"/>
                  <a:gd name="connsiteY5" fmla="*/ 438150 h 1581150"/>
                  <a:gd name="connsiteX6" fmla="*/ 661987 w 2329920"/>
                  <a:gd name="connsiteY6" fmla="*/ 223837 h 1581150"/>
                  <a:gd name="connsiteX7" fmla="*/ 776287 w 2329920"/>
                  <a:gd name="connsiteY7" fmla="*/ 76200 h 1581150"/>
                  <a:gd name="connsiteX8" fmla="*/ 919162 w 2329920"/>
                  <a:gd name="connsiteY8" fmla="*/ 4762 h 1581150"/>
                  <a:gd name="connsiteX9" fmla="*/ 1004887 w 2329920"/>
                  <a:gd name="connsiteY9" fmla="*/ 0 h 1581150"/>
                  <a:gd name="connsiteX10" fmla="*/ 1085850 w 2329920"/>
                  <a:gd name="connsiteY10" fmla="*/ 23812 h 1581150"/>
                  <a:gd name="connsiteX11" fmla="*/ 1143000 w 2329920"/>
                  <a:gd name="connsiteY11" fmla="*/ 61912 h 1581150"/>
                  <a:gd name="connsiteX12" fmla="*/ 1195387 w 2329920"/>
                  <a:gd name="connsiteY12" fmla="*/ 109537 h 1581150"/>
                  <a:gd name="connsiteX13" fmla="*/ 1252537 w 2329920"/>
                  <a:gd name="connsiteY13" fmla="*/ 171450 h 1581150"/>
                  <a:gd name="connsiteX14" fmla="*/ 1290637 w 2329920"/>
                  <a:gd name="connsiteY14" fmla="*/ 238125 h 1581150"/>
                  <a:gd name="connsiteX15" fmla="*/ 1300162 w 2329920"/>
                  <a:gd name="connsiteY15" fmla="*/ 271462 h 1581150"/>
                  <a:gd name="connsiteX16" fmla="*/ 1554162 w 2329920"/>
                  <a:gd name="connsiteY16" fmla="*/ 906462 h 1581150"/>
                  <a:gd name="connsiteX17" fmla="*/ 1985962 w 2329920"/>
                  <a:gd name="connsiteY17" fmla="*/ 1344612 h 1581150"/>
                  <a:gd name="connsiteX18" fmla="*/ 1992312 w 2329920"/>
                  <a:gd name="connsiteY18" fmla="*/ 1350962 h 1581150"/>
                  <a:gd name="connsiteX19" fmla="*/ 1998662 w 2329920"/>
                  <a:gd name="connsiteY19" fmla="*/ 1579562 h 1581150"/>
                  <a:gd name="connsiteX20" fmla="*/ 4762 w 2329920"/>
                  <a:gd name="connsiteY20" fmla="*/ 1581150 h 1581150"/>
                  <a:gd name="connsiteX0" fmla="*/ 4762 w 2058987"/>
                  <a:gd name="connsiteY0" fmla="*/ 1581150 h 1581150"/>
                  <a:gd name="connsiteX1" fmla="*/ 0 w 2058987"/>
                  <a:gd name="connsiteY1" fmla="*/ 1290637 h 1581150"/>
                  <a:gd name="connsiteX2" fmla="*/ 176212 w 2058987"/>
                  <a:gd name="connsiteY2" fmla="*/ 1123950 h 1581150"/>
                  <a:gd name="connsiteX3" fmla="*/ 304800 w 2058987"/>
                  <a:gd name="connsiteY3" fmla="*/ 981075 h 1581150"/>
                  <a:gd name="connsiteX4" fmla="*/ 433387 w 2058987"/>
                  <a:gd name="connsiteY4" fmla="*/ 752475 h 1581150"/>
                  <a:gd name="connsiteX5" fmla="*/ 566737 w 2058987"/>
                  <a:gd name="connsiteY5" fmla="*/ 438150 h 1581150"/>
                  <a:gd name="connsiteX6" fmla="*/ 661987 w 2058987"/>
                  <a:gd name="connsiteY6" fmla="*/ 223837 h 1581150"/>
                  <a:gd name="connsiteX7" fmla="*/ 776287 w 2058987"/>
                  <a:gd name="connsiteY7" fmla="*/ 76200 h 1581150"/>
                  <a:gd name="connsiteX8" fmla="*/ 919162 w 2058987"/>
                  <a:gd name="connsiteY8" fmla="*/ 4762 h 1581150"/>
                  <a:gd name="connsiteX9" fmla="*/ 1004887 w 2058987"/>
                  <a:gd name="connsiteY9" fmla="*/ 0 h 1581150"/>
                  <a:gd name="connsiteX10" fmla="*/ 1085850 w 2058987"/>
                  <a:gd name="connsiteY10" fmla="*/ 23812 h 1581150"/>
                  <a:gd name="connsiteX11" fmla="*/ 1143000 w 2058987"/>
                  <a:gd name="connsiteY11" fmla="*/ 61912 h 1581150"/>
                  <a:gd name="connsiteX12" fmla="*/ 1195387 w 2058987"/>
                  <a:gd name="connsiteY12" fmla="*/ 109537 h 1581150"/>
                  <a:gd name="connsiteX13" fmla="*/ 1252537 w 2058987"/>
                  <a:gd name="connsiteY13" fmla="*/ 171450 h 1581150"/>
                  <a:gd name="connsiteX14" fmla="*/ 1290637 w 2058987"/>
                  <a:gd name="connsiteY14" fmla="*/ 238125 h 1581150"/>
                  <a:gd name="connsiteX15" fmla="*/ 1300162 w 2058987"/>
                  <a:gd name="connsiteY15" fmla="*/ 271462 h 1581150"/>
                  <a:gd name="connsiteX16" fmla="*/ 1554162 w 2058987"/>
                  <a:gd name="connsiteY16" fmla="*/ 906462 h 1581150"/>
                  <a:gd name="connsiteX17" fmla="*/ 1985962 w 2058987"/>
                  <a:gd name="connsiteY17" fmla="*/ 1344612 h 1581150"/>
                  <a:gd name="connsiteX18" fmla="*/ 1992312 w 2058987"/>
                  <a:gd name="connsiteY18" fmla="*/ 1350962 h 1581150"/>
                  <a:gd name="connsiteX19" fmla="*/ 1998662 w 2058987"/>
                  <a:gd name="connsiteY19" fmla="*/ 1579562 h 1581150"/>
                  <a:gd name="connsiteX20" fmla="*/ 4762 w 2058987"/>
                  <a:gd name="connsiteY20" fmla="*/ 1581150 h 1581150"/>
                  <a:gd name="connsiteX0" fmla="*/ 4762 w 2058987"/>
                  <a:gd name="connsiteY0" fmla="*/ 1581150 h 1581150"/>
                  <a:gd name="connsiteX1" fmla="*/ 0 w 2058987"/>
                  <a:gd name="connsiteY1" fmla="*/ 1290637 h 1581150"/>
                  <a:gd name="connsiteX2" fmla="*/ 176212 w 2058987"/>
                  <a:gd name="connsiteY2" fmla="*/ 1123950 h 1581150"/>
                  <a:gd name="connsiteX3" fmla="*/ 304800 w 2058987"/>
                  <a:gd name="connsiteY3" fmla="*/ 981075 h 1581150"/>
                  <a:gd name="connsiteX4" fmla="*/ 433387 w 2058987"/>
                  <a:gd name="connsiteY4" fmla="*/ 752475 h 1581150"/>
                  <a:gd name="connsiteX5" fmla="*/ 566737 w 2058987"/>
                  <a:gd name="connsiteY5" fmla="*/ 438150 h 1581150"/>
                  <a:gd name="connsiteX6" fmla="*/ 661987 w 2058987"/>
                  <a:gd name="connsiteY6" fmla="*/ 223837 h 1581150"/>
                  <a:gd name="connsiteX7" fmla="*/ 776287 w 2058987"/>
                  <a:gd name="connsiteY7" fmla="*/ 76200 h 1581150"/>
                  <a:gd name="connsiteX8" fmla="*/ 919162 w 2058987"/>
                  <a:gd name="connsiteY8" fmla="*/ 4762 h 1581150"/>
                  <a:gd name="connsiteX9" fmla="*/ 1004887 w 2058987"/>
                  <a:gd name="connsiteY9" fmla="*/ 0 h 1581150"/>
                  <a:gd name="connsiteX10" fmla="*/ 1085850 w 2058987"/>
                  <a:gd name="connsiteY10" fmla="*/ 23812 h 1581150"/>
                  <a:gd name="connsiteX11" fmla="*/ 1143000 w 2058987"/>
                  <a:gd name="connsiteY11" fmla="*/ 61912 h 1581150"/>
                  <a:gd name="connsiteX12" fmla="*/ 1195387 w 2058987"/>
                  <a:gd name="connsiteY12" fmla="*/ 109537 h 1581150"/>
                  <a:gd name="connsiteX13" fmla="*/ 1252537 w 2058987"/>
                  <a:gd name="connsiteY13" fmla="*/ 171450 h 1581150"/>
                  <a:gd name="connsiteX14" fmla="*/ 1290637 w 2058987"/>
                  <a:gd name="connsiteY14" fmla="*/ 238125 h 1581150"/>
                  <a:gd name="connsiteX15" fmla="*/ 1300162 w 2058987"/>
                  <a:gd name="connsiteY15" fmla="*/ 271462 h 1581150"/>
                  <a:gd name="connsiteX16" fmla="*/ 1554162 w 2058987"/>
                  <a:gd name="connsiteY16" fmla="*/ 906462 h 1581150"/>
                  <a:gd name="connsiteX17" fmla="*/ 1985962 w 2058987"/>
                  <a:gd name="connsiteY17" fmla="*/ 1344612 h 1581150"/>
                  <a:gd name="connsiteX18" fmla="*/ 1992312 w 2058987"/>
                  <a:gd name="connsiteY18" fmla="*/ 1350962 h 1581150"/>
                  <a:gd name="connsiteX19" fmla="*/ 1998662 w 2058987"/>
                  <a:gd name="connsiteY19" fmla="*/ 1579562 h 1581150"/>
                  <a:gd name="connsiteX20" fmla="*/ 4762 w 2058987"/>
                  <a:gd name="connsiteY20" fmla="*/ 1581150 h 1581150"/>
                  <a:gd name="connsiteX0" fmla="*/ 4762 w 2058987"/>
                  <a:gd name="connsiteY0" fmla="*/ 1581150 h 1581150"/>
                  <a:gd name="connsiteX1" fmla="*/ 0 w 2058987"/>
                  <a:gd name="connsiteY1" fmla="*/ 1290637 h 1581150"/>
                  <a:gd name="connsiteX2" fmla="*/ 176212 w 2058987"/>
                  <a:gd name="connsiteY2" fmla="*/ 1123950 h 1581150"/>
                  <a:gd name="connsiteX3" fmla="*/ 304800 w 2058987"/>
                  <a:gd name="connsiteY3" fmla="*/ 981075 h 1581150"/>
                  <a:gd name="connsiteX4" fmla="*/ 433387 w 2058987"/>
                  <a:gd name="connsiteY4" fmla="*/ 752475 h 1581150"/>
                  <a:gd name="connsiteX5" fmla="*/ 566737 w 2058987"/>
                  <a:gd name="connsiteY5" fmla="*/ 438150 h 1581150"/>
                  <a:gd name="connsiteX6" fmla="*/ 661987 w 2058987"/>
                  <a:gd name="connsiteY6" fmla="*/ 223837 h 1581150"/>
                  <a:gd name="connsiteX7" fmla="*/ 776287 w 2058987"/>
                  <a:gd name="connsiteY7" fmla="*/ 76200 h 1581150"/>
                  <a:gd name="connsiteX8" fmla="*/ 919162 w 2058987"/>
                  <a:gd name="connsiteY8" fmla="*/ 4762 h 1581150"/>
                  <a:gd name="connsiteX9" fmla="*/ 1004887 w 2058987"/>
                  <a:gd name="connsiteY9" fmla="*/ 0 h 1581150"/>
                  <a:gd name="connsiteX10" fmla="*/ 1085850 w 2058987"/>
                  <a:gd name="connsiteY10" fmla="*/ 23812 h 1581150"/>
                  <a:gd name="connsiteX11" fmla="*/ 1143000 w 2058987"/>
                  <a:gd name="connsiteY11" fmla="*/ 61912 h 1581150"/>
                  <a:gd name="connsiteX12" fmla="*/ 1195387 w 2058987"/>
                  <a:gd name="connsiteY12" fmla="*/ 109537 h 1581150"/>
                  <a:gd name="connsiteX13" fmla="*/ 1252537 w 2058987"/>
                  <a:gd name="connsiteY13" fmla="*/ 171450 h 1581150"/>
                  <a:gd name="connsiteX14" fmla="*/ 1290637 w 2058987"/>
                  <a:gd name="connsiteY14" fmla="*/ 238125 h 1581150"/>
                  <a:gd name="connsiteX15" fmla="*/ 1300162 w 2058987"/>
                  <a:gd name="connsiteY15" fmla="*/ 271462 h 1581150"/>
                  <a:gd name="connsiteX16" fmla="*/ 1554162 w 2058987"/>
                  <a:gd name="connsiteY16" fmla="*/ 906462 h 1581150"/>
                  <a:gd name="connsiteX17" fmla="*/ 1985962 w 2058987"/>
                  <a:gd name="connsiteY17" fmla="*/ 1344612 h 1581150"/>
                  <a:gd name="connsiteX18" fmla="*/ 1992312 w 2058987"/>
                  <a:gd name="connsiteY18" fmla="*/ 1350962 h 1581150"/>
                  <a:gd name="connsiteX19" fmla="*/ 1998662 w 2058987"/>
                  <a:gd name="connsiteY19" fmla="*/ 1579562 h 1581150"/>
                  <a:gd name="connsiteX20" fmla="*/ 4762 w 2058987"/>
                  <a:gd name="connsiteY20" fmla="*/ 1581150 h 1581150"/>
                  <a:gd name="connsiteX0" fmla="*/ 4762 w 2328862"/>
                  <a:gd name="connsiteY0" fmla="*/ 1581150 h 1581150"/>
                  <a:gd name="connsiteX1" fmla="*/ 0 w 2328862"/>
                  <a:gd name="connsiteY1" fmla="*/ 1290637 h 1581150"/>
                  <a:gd name="connsiteX2" fmla="*/ 176212 w 2328862"/>
                  <a:gd name="connsiteY2" fmla="*/ 1123950 h 1581150"/>
                  <a:gd name="connsiteX3" fmla="*/ 304800 w 2328862"/>
                  <a:gd name="connsiteY3" fmla="*/ 981075 h 1581150"/>
                  <a:gd name="connsiteX4" fmla="*/ 433387 w 2328862"/>
                  <a:gd name="connsiteY4" fmla="*/ 752475 h 1581150"/>
                  <a:gd name="connsiteX5" fmla="*/ 566737 w 2328862"/>
                  <a:gd name="connsiteY5" fmla="*/ 438150 h 1581150"/>
                  <a:gd name="connsiteX6" fmla="*/ 661987 w 2328862"/>
                  <a:gd name="connsiteY6" fmla="*/ 223837 h 1581150"/>
                  <a:gd name="connsiteX7" fmla="*/ 776287 w 2328862"/>
                  <a:gd name="connsiteY7" fmla="*/ 76200 h 1581150"/>
                  <a:gd name="connsiteX8" fmla="*/ 919162 w 2328862"/>
                  <a:gd name="connsiteY8" fmla="*/ 4762 h 1581150"/>
                  <a:gd name="connsiteX9" fmla="*/ 1004887 w 2328862"/>
                  <a:gd name="connsiteY9" fmla="*/ 0 h 1581150"/>
                  <a:gd name="connsiteX10" fmla="*/ 1085850 w 2328862"/>
                  <a:gd name="connsiteY10" fmla="*/ 23812 h 1581150"/>
                  <a:gd name="connsiteX11" fmla="*/ 1143000 w 2328862"/>
                  <a:gd name="connsiteY11" fmla="*/ 61912 h 1581150"/>
                  <a:gd name="connsiteX12" fmla="*/ 1195387 w 2328862"/>
                  <a:gd name="connsiteY12" fmla="*/ 109537 h 1581150"/>
                  <a:gd name="connsiteX13" fmla="*/ 1252537 w 2328862"/>
                  <a:gd name="connsiteY13" fmla="*/ 171450 h 1581150"/>
                  <a:gd name="connsiteX14" fmla="*/ 1290637 w 2328862"/>
                  <a:gd name="connsiteY14" fmla="*/ 238125 h 1581150"/>
                  <a:gd name="connsiteX15" fmla="*/ 1300162 w 2328862"/>
                  <a:gd name="connsiteY15" fmla="*/ 271462 h 1581150"/>
                  <a:gd name="connsiteX16" fmla="*/ 1554162 w 2328862"/>
                  <a:gd name="connsiteY16" fmla="*/ 906462 h 1581150"/>
                  <a:gd name="connsiteX17" fmla="*/ 1985962 w 2328862"/>
                  <a:gd name="connsiteY17" fmla="*/ 1344612 h 1581150"/>
                  <a:gd name="connsiteX18" fmla="*/ 1998662 w 2328862"/>
                  <a:gd name="connsiteY18" fmla="*/ 1579562 h 1581150"/>
                  <a:gd name="connsiteX19" fmla="*/ 4762 w 2328862"/>
                  <a:gd name="connsiteY19" fmla="*/ 1581150 h 1581150"/>
                  <a:gd name="connsiteX0" fmla="*/ 4762 w 2328862"/>
                  <a:gd name="connsiteY0" fmla="*/ 1581150 h 1581150"/>
                  <a:gd name="connsiteX1" fmla="*/ 0 w 2328862"/>
                  <a:gd name="connsiteY1" fmla="*/ 1290637 h 1581150"/>
                  <a:gd name="connsiteX2" fmla="*/ 176212 w 2328862"/>
                  <a:gd name="connsiteY2" fmla="*/ 1123950 h 1581150"/>
                  <a:gd name="connsiteX3" fmla="*/ 304800 w 2328862"/>
                  <a:gd name="connsiteY3" fmla="*/ 981075 h 1581150"/>
                  <a:gd name="connsiteX4" fmla="*/ 433387 w 2328862"/>
                  <a:gd name="connsiteY4" fmla="*/ 752475 h 1581150"/>
                  <a:gd name="connsiteX5" fmla="*/ 566737 w 2328862"/>
                  <a:gd name="connsiteY5" fmla="*/ 438150 h 1581150"/>
                  <a:gd name="connsiteX6" fmla="*/ 661987 w 2328862"/>
                  <a:gd name="connsiteY6" fmla="*/ 223837 h 1581150"/>
                  <a:gd name="connsiteX7" fmla="*/ 776287 w 2328862"/>
                  <a:gd name="connsiteY7" fmla="*/ 76200 h 1581150"/>
                  <a:gd name="connsiteX8" fmla="*/ 919162 w 2328862"/>
                  <a:gd name="connsiteY8" fmla="*/ 4762 h 1581150"/>
                  <a:gd name="connsiteX9" fmla="*/ 1004887 w 2328862"/>
                  <a:gd name="connsiteY9" fmla="*/ 0 h 1581150"/>
                  <a:gd name="connsiteX10" fmla="*/ 1085850 w 2328862"/>
                  <a:gd name="connsiteY10" fmla="*/ 23812 h 1581150"/>
                  <a:gd name="connsiteX11" fmla="*/ 1143000 w 2328862"/>
                  <a:gd name="connsiteY11" fmla="*/ 61912 h 1581150"/>
                  <a:gd name="connsiteX12" fmla="*/ 1195387 w 2328862"/>
                  <a:gd name="connsiteY12" fmla="*/ 109537 h 1581150"/>
                  <a:gd name="connsiteX13" fmla="*/ 1252537 w 2328862"/>
                  <a:gd name="connsiteY13" fmla="*/ 171450 h 1581150"/>
                  <a:gd name="connsiteX14" fmla="*/ 1290637 w 2328862"/>
                  <a:gd name="connsiteY14" fmla="*/ 238125 h 1581150"/>
                  <a:gd name="connsiteX15" fmla="*/ 1300162 w 2328862"/>
                  <a:gd name="connsiteY15" fmla="*/ 271462 h 1581150"/>
                  <a:gd name="connsiteX16" fmla="*/ 1554162 w 2328862"/>
                  <a:gd name="connsiteY16" fmla="*/ 906462 h 1581150"/>
                  <a:gd name="connsiteX17" fmla="*/ 1985962 w 2328862"/>
                  <a:gd name="connsiteY17" fmla="*/ 1344612 h 1581150"/>
                  <a:gd name="connsiteX18" fmla="*/ 1998662 w 2328862"/>
                  <a:gd name="connsiteY18" fmla="*/ 1579562 h 1581150"/>
                  <a:gd name="connsiteX19" fmla="*/ 4762 w 232886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54162 w 2005012"/>
                  <a:gd name="connsiteY16" fmla="*/ 90646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54162 w 2005012"/>
                  <a:gd name="connsiteY16" fmla="*/ 90646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54162 w 2005012"/>
                  <a:gd name="connsiteY16" fmla="*/ 90646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985962 w 2005012"/>
                  <a:gd name="connsiteY17" fmla="*/ 1344612 h 1581150"/>
                  <a:gd name="connsiteX18" fmla="*/ 1998662 w 2005012"/>
                  <a:gd name="connsiteY18" fmla="*/ 1579562 h 1581150"/>
                  <a:gd name="connsiteX19" fmla="*/ 4762 w 2005012"/>
                  <a:gd name="connsiteY19"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771992 w 2005012"/>
                  <a:gd name="connsiteY17" fmla="*/ 1195616 h 1581150"/>
                  <a:gd name="connsiteX18" fmla="*/ 1985962 w 2005012"/>
                  <a:gd name="connsiteY18" fmla="*/ 1344612 h 1581150"/>
                  <a:gd name="connsiteX19" fmla="*/ 1998662 w 2005012"/>
                  <a:gd name="connsiteY19" fmla="*/ 1579562 h 1581150"/>
                  <a:gd name="connsiteX20" fmla="*/ 4762 w 2005012"/>
                  <a:gd name="connsiteY20"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771992 w 2005012"/>
                  <a:gd name="connsiteY17" fmla="*/ 1195616 h 1581150"/>
                  <a:gd name="connsiteX18" fmla="*/ 1985962 w 2005012"/>
                  <a:gd name="connsiteY18" fmla="*/ 1344612 h 1581150"/>
                  <a:gd name="connsiteX19" fmla="*/ 1998662 w 2005012"/>
                  <a:gd name="connsiteY19" fmla="*/ 1579562 h 1581150"/>
                  <a:gd name="connsiteX20" fmla="*/ 4762 w 2005012"/>
                  <a:gd name="connsiteY20"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771992 w 2005012"/>
                  <a:gd name="connsiteY17" fmla="*/ 1195616 h 1581150"/>
                  <a:gd name="connsiteX18" fmla="*/ 1985962 w 2005012"/>
                  <a:gd name="connsiteY18" fmla="*/ 1344612 h 1581150"/>
                  <a:gd name="connsiteX19" fmla="*/ 1998662 w 2005012"/>
                  <a:gd name="connsiteY19" fmla="*/ 1579562 h 1581150"/>
                  <a:gd name="connsiteX20" fmla="*/ 4762 w 2005012"/>
                  <a:gd name="connsiteY20"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771992 w 2005012"/>
                  <a:gd name="connsiteY17" fmla="*/ 1195616 h 1581150"/>
                  <a:gd name="connsiteX18" fmla="*/ 1985962 w 2005012"/>
                  <a:gd name="connsiteY18" fmla="*/ 1344612 h 1581150"/>
                  <a:gd name="connsiteX19" fmla="*/ 1998662 w 2005012"/>
                  <a:gd name="connsiteY19" fmla="*/ 1579562 h 1581150"/>
                  <a:gd name="connsiteX20" fmla="*/ 4762 w 2005012"/>
                  <a:gd name="connsiteY20" fmla="*/ 1581150 h 1581150"/>
                  <a:gd name="connsiteX0" fmla="*/ 4762 w 2005012"/>
                  <a:gd name="connsiteY0" fmla="*/ 1581150 h 1581150"/>
                  <a:gd name="connsiteX1" fmla="*/ 0 w 2005012"/>
                  <a:gd name="connsiteY1" fmla="*/ 1290637 h 1581150"/>
                  <a:gd name="connsiteX2" fmla="*/ 176212 w 2005012"/>
                  <a:gd name="connsiteY2" fmla="*/ 1123950 h 1581150"/>
                  <a:gd name="connsiteX3" fmla="*/ 304800 w 2005012"/>
                  <a:gd name="connsiteY3" fmla="*/ 981075 h 1581150"/>
                  <a:gd name="connsiteX4" fmla="*/ 433387 w 2005012"/>
                  <a:gd name="connsiteY4" fmla="*/ 752475 h 1581150"/>
                  <a:gd name="connsiteX5" fmla="*/ 566737 w 2005012"/>
                  <a:gd name="connsiteY5" fmla="*/ 438150 h 1581150"/>
                  <a:gd name="connsiteX6" fmla="*/ 661987 w 2005012"/>
                  <a:gd name="connsiteY6" fmla="*/ 223837 h 1581150"/>
                  <a:gd name="connsiteX7" fmla="*/ 776287 w 2005012"/>
                  <a:gd name="connsiteY7" fmla="*/ 76200 h 1581150"/>
                  <a:gd name="connsiteX8" fmla="*/ 919162 w 2005012"/>
                  <a:gd name="connsiteY8" fmla="*/ 4762 h 1581150"/>
                  <a:gd name="connsiteX9" fmla="*/ 1004887 w 2005012"/>
                  <a:gd name="connsiteY9" fmla="*/ 0 h 1581150"/>
                  <a:gd name="connsiteX10" fmla="*/ 1085850 w 2005012"/>
                  <a:gd name="connsiteY10" fmla="*/ 23812 h 1581150"/>
                  <a:gd name="connsiteX11" fmla="*/ 1143000 w 2005012"/>
                  <a:gd name="connsiteY11" fmla="*/ 61912 h 1581150"/>
                  <a:gd name="connsiteX12" fmla="*/ 1195387 w 2005012"/>
                  <a:gd name="connsiteY12" fmla="*/ 109537 h 1581150"/>
                  <a:gd name="connsiteX13" fmla="*/ 1252537 w 2005012"/>
                  <a:gd name="connsiteY13" fmla="*/ 171450 h 1581150"/>
                  <a:gd name="connsiteX14" fmla="*/ 1290637 w 2005012"/>
                  <a:gd name="connsiteY14" fmla="*/ 238125 h 1581150"/>
                  <a:gd name="connsiteX15" fmla="*/ 1300162 w 2005012"/>
                  <a:gd name="connsiteY15" fmla="*/ 271462 h 1581150"/>
                  <a:gd name="connsiteX16" fmla="*/ 1585912 w 2005012"/>
                  <a:gd name="connsiteY16" fmla="*/ 938212 h 1581150"/>
                  <a:gd name="connsiteX17" fmla="*/ 1771992 w 2005012"/>
                  <a:gd name="connsiteY17" fmla="*/ 1195616 h 1581150"/>
                  <a:gd name="connsiteX18" fmla="*/ 1985962 w 2005012"/>
                  <a:gd name="connsiteY18" fmla="*/ 1344612 h 1581150"/>
                  <a:gd name="connsiteX19" fmla="*/ 1998662 w 2005012"/>
                  <a:gd name="connsiteY19" fmla="*/ 1579562 h 1581150"/>
                  <a:gd name="connsiteX20" fmla="*/ 4762 w 2005012"/>
                  <a:gd name="connsiteY20" fmla="*/ 1581150 h 1581150"/>
                  <a:gd name="connsiteX0" fmla="*/ 4762 w 2328703"/>
                  <a:gd name="connsiteY0" fmla="*/ 1581150 h 1581150"/>
                  <a:gd name="connsiteX1" fmla="*/ 0 w 2328703"/>
                  <a:gd name="connsiteY1" fmla="*/ 1290637 h 1581150"/>
                  <a:gd name="connsiteX2" fmla="*/ 176212 w 2328703"/>
                  <a:gd name="connsiteY2" fmla="*/ 1123950 h 1581150"/>
                  <a:gd name="connsiteX3" fmla="*/ 304800 w 2328703"/>
                  <a:gd name="connsiteY3" fmla="*/ 981075 h 1581150"/>
                  <a:gd name="connsiteX4" fmla="*/ 433387 w 2328703"/>
                  <a:gd name="connsiteY4" fmla="*/ 752475 h 1581150"/>
                  <a:gd name="connsiteX5" fmla="*/ 566737 w 2328703"/>
                  <a:gd name="connsiteY5" fmla="*/ 438150 h 1581150"/>
                  <a:gd name="connsiteX6" fmla="*/ 661987 w 2328703"/>
                  <a:gd name="connsiteY6" fmla="*/ 223837 h 1581150"/>
                  <a:gd name="connsiteX7" fmla="*/ 776287 w 2328703"/>
                  <a:gd name="connsiteY7" fmla="*/ 76200 h 1581150"/>
                  <a:gd name="connsiteX8" fmla="*/ 919162 w 2328703"/>
                  <a:gd name="connsiteY8" fmla="*/ 4762 h 1581150"/>
                  <a:gd name="connsiteX9" fmla="*/ 1004887 w 2328703"/>
                  <a:gd name="connsiteY9" fmla="*/ 0 h 1581150"/>
                  <a:gd name="connsiteX10" fmla="*/ 1085850 w 2328703"/>
                  <a:gd name="connsiteY10" fmla="*/ 23812 h 1581150"/>
                  <a:gd name="connsiteX11" fmla="*/ 1143000 w 2328703"/>
                  <a:gd name="connsiteY11" fmla="*/ 61912 h 1581150"/>
                  <a:gd name="connsiteX12" fmla="*/ 1195387 w 2328703"/>
                  <a:gd name="connsiteY12" fmla="*/ 109537 h 1581150"/>
                  <a:gd name="connsiteX13" fmla="*/ 1252537 w 2328703"/>
                  <a:gd name="connsiteY13" fmla="*/ 171450 h 1581150"/>
                  <a:gd name="connsiteX14" fmla="*/ 1290637 w 2328703"/>
                  <a:gd name="connsiteY14" fmla="*/ 238125 h 1581150"/>
                  <a:gd name="connsiteX15" fmla="*/ 1300162 w 2328703"/>
                  <a:gd name="connsiteY15" fmla="*/ 271462 h 1581150"/>
                  <a:gd name="connsiteX16" fmla="*/ 1585912 w 2328703"/>
                  <a:gd name="connsiteY16" fmla="*/ 938212 h 1581150"/>
                  <a:gd name="connsiteX17" fmla="*/ 1771992 w 2328703"/>
                  <a:gd name="connsiteY17" fmla="*/ 1195616 h 1581150"/>
                  <a:gd name="connsiteX18" fmla="*/ 1985962 w 2328703"/>
                  <a:gd name="connsiteY18" fmla="*/ 1344612 h 1581150"/>
                  <a:gd name="connsiteX19" fmla="*/ 1985010 w 2328703"/>
                  <a:gd name="connsiteY19" fmla="*/ 1344930 h 1581150"/>
                  <a:gd name="connsiteX20" fmla="*/ 1998662 w 2328703"/>
                  <a:gd name="connsiteY20" fmla="*/ 1579562 h 1581150"/>
                  <a:gd name="connsiteX21" fmla="*/ 4762 w 2328703"/>
                  <a:gd name="connsiteY21" fmla="*/ 1581150 h 1581150"/>
                  <a:gd name="connsiteX0" fmla="*/ 4762 w 2328703"/>
                  <a:gd name="connsiteY0" fmla="*/ 1581150 h 1581150"/>
                  <a:gd name="connsiteX1" fmla="*/ 0 w 2328703"/>
                  <a:gd name="connsiteY1" fmla="*/ 1290637 h 1581150"/>
                  <a:gd name="connsiteX2" fmla="*/ 176212 w 2328703"/>
                  <a:gd name="connsiteY2" fmla="*/ 1123950 h 1581150"/>
                  <a:gd name="connsiteX3" fmla="*/ 304800 w 2328703"/>
                  <a:gd name="connsiteY3" fmla="*/ 981075 h 1581150"/>
                  <a:gd name="connsiteX4" fmla="*/ 433387 w 2328703"/>
                  <a:gd name="connsiteY4" fmla="*/ 752475 h 1581150"/>
                  <a:gd name="connsiteX5" fmla="*/ 566737 w 2328703"/>
                  <a:gd name="connsiteY5" fmla="*/ 438150 h 1581150"/>
                  <a:gd name="connsiteX6" fmla="*/ 661987 w 2328703"/>
                  <a:gd name="connsiteY6" fmla="*/ 223837 h 1581150"/>
                  <a:gd name="connsiteX7" fmla="*/ 776287 w 2328703"/>
                  <a:gd name="connsiteY7" fmla="*/ 76200 h 1581150"/>
                  <a:gd name="connsiteX8" fmla="*/ 919162 w 2328703"/>
                  <a:gd name="connsiteY8" fmla="*/ 4762 h 1581150"/>
                  <a:gd name="connsiteX9" fmla="*/ 1004887 w 2328703"/>
                  <a:gd name="connsiteY9" fmla="*/ 0 h 1581150"/>
                  <a:gd name="connsiteX10" fmla="*/ 1085850 w 2328703"/>
                  <a:gd name="connsiteY10" fmla="*/ 23812 h 1581150"/>
                  <a:gd name="connsiteX11" fmla="*/ 1143000 w 2328703"/>
                  <a:gd name="connsiteY11" fmla="*/ 61912 h 1581150"/>
                  <a:gd name="connsiteX12" fmla="*/ 1195387 w 2328703"/>
                  <a:gd name="connsiteY12" fmla="*/ 109537 h 1581150"/>
                  <a:gd name="connsiteX13" fmla="*/ 1252537 w 2328703"/>
                  <a:gd name="connsiteY13" fmla="*/ 171450 h 1581150"/>
                  <a:gd name="connsiteX14" fmla="*/ 1290637 w 2328703"/>
                  <a:gd name="connsiteY14" fmla="*/ 238125 h 1581150"/>
                  <a:gd name="connsiteX15" fmla="*/ 1300162 w 2328703"/>
                  <a:gd name="connsiteY15" fmla="*/ 271462 h 1581150"/>
                  <a:gd name="connsiteX16" fmla="*/ 1585912 w 2328703"/>
                  <a:gd name="connsiteY16" fmla="*/ 938212 h 1581150"/>
                  <a:gd name="connsiteX17" fmla="*/ 1771992 w 2328703"/>
                  <a:gd name="connsiteY17" fmla="*/ 1195616 h 1581150"/>
                  <a:gd name="connsiteX18" fmla="*/ 1985962 w 2328703"/>
                  <a:gd name="connsiteY18" fmla="*/ 1344612 h 1581150"/>
                  <a:gd name="connsiteX19" fmla="*/ 1985010 w 2328703"/>
                  <a:gd name="connsiteY19" fmla="*/ 1344930 h 1581150"/>
                  <a:gd name="connsiteX20" fmla="*/ 1998662 w 2328703"/>
                  <a:gd name="connsiteY20" fmla="*/ 1579562 h 1581150"/>
                  <a:gd name="connsiteX21" fmla="*/ 4762 w 2328703"/>
                  <a:gd name="connsiteY21" fmla="*/ 1581150 h 1581150"/>
                  <a:gd name="connsiteX0" fmla="*/ 4762 w 2021465"/>
                  <a:gd name="connsiteY0" fmla="*/ 1581150 h 1581150"/>
                  <a:gd name="connsiteX1" fmla="*/ 0 w 2021465"/>
                  <a:gd name="connsiteY1" fmla="*/ 1290637 h 1581150"/>
                  <a:gd name="connsiteX2" fmla="*/ 176212 w 2021465"/>
                  <a:gd name="connsiteY2" fmla="*/ 1123950 h 1581150"/>
                  <a:gd name="connsiteX3" fmla="*/ 304800 w 2021465"/>
                  <a:gd name="connsiteY3" fmla="*/ 981075 h 1581150"/>
                  <a:gd name="connsiteX4" fmla="*/ 433387 w 2021465"/>
                  <a:gd name="connsiteY4" fmla="*/ 752475 h 1581150"/>
                  <a:gd name="connsiteX5" fmla="*/ 566737 w 2021465"/>
                  <a:gd name="connsiteY5" fmla="*/ 438150 h 1581150"/>
                  <a:gd name="connsiteX6" fmla="*/ 661987 w 2021465"/>
                  <a:gd name="connsiteY6" fmla="*/ 223837 h 1581150"/>
                  <a:gd name="connsiteX7" fmla="*/ 776287 w 2021465"/>
                  <a:gd name="connsiteY7" fmla="*/ 76200 h 1581150"/>
                  <a:gd name="connsiteX8" fmla="*/ 919162 w 2021465"/>
                  <a:gd name="connsiteY8" fmla="*/ 4762 h 1581150"/>
                  <a:gd name="connsiteX9" fmla="*/ 1004887 w 2021465"/>
                  <a:gd name="connsiteY9" fmla="*/ 0 h 1581150"/>
                  <a:gd name="connsiteX10" fmla="*/ 1085850 w 2021465"/>
                  <a:gd name="connsiteY10" fmla="*/ 23812 h 1581150"/>
                  <a:gd name="connsiteX11" fmla="*/ 1143000 w 2021465"/>
                  <a:gd name="connsiteY11" fmla="*/ 61912 h 1581150"/>
                  <a:gd name="connsiteX12" fmla="*/ 1195387 w 2021465"/>
                  <a:gd name="connsiteY12" fmla="*/ 109537 h 1581150"/>
                  <a:gd name="connsiteX13" fmla="*/ 1252537 w 2021465"/>
                  <a:gd name="connsiteY13" fmla="*/ 171450 h 1581150"/>
                  <a:gd name="connsiteX14" fmla="*/ 1290637 w 2021465"/>
                  <a:gd name="connsiteY14" fmla="*/ 238125 h 1581150"/>
                  <a:gd name="connsiteX15" fmla="*/ 1300162 w 2021465"/>
                  <a:gd name="connsiteY15" fmla="*/ 271462 h 1581150"/>
                  <a:gd name="connsiteX16" fmla="*/ 1585912 w 2021465"/>
                  <a:gd name="connsiteY16" fmla="*/ 938212 h 1581150"/>
                  <a:gd name="connsiteX17" fmla="*/ 1771992 w 2021465"/>
                  <a:gd name="connsiteY17" fmla="*/ 1195616 h 1581150"/>
                  <a:gd name="connsiteX18" fmla="*/ 1985962 w 2021465"/>
                  <a:gd name="connsiteY18" fmla="*/ 1344612 h 1581150"/>
                  <a:gd name="connsiteX19" fmla="*/ 1985010 w 2021465"/>
                  <a:gd name="connsiteY19" fmla="*/ 1344930 h 1581150"/>
                  <a:gd name="connsiteX20" fmla="*/ 1998662 w 2021465"/>
                  <a:gd name="connsiteY20" fmla="*/ 1579562 h 1581150"/>
                  <a:gd name="connsiteX21" fmla="*/ 4762 w 2021465"/>
                  <a:gd name="connsiteY21" fmla="*/ 1581150 h 1581150"/>
                  <a:gd name="connsiteX0" fmla="*/ 4762 w 2021465"/>
                  <a:gd name="connsiteY0" fmla="*/ 1581150 h 1581150"/>
                  <a:gd name="connsiteX1" fmla="*/ 0 w 2021465"/>
                  <a:gd name="connsiteY1" fmla="*/ 1290637 h 1581150"/>
                  <a:gd name="connsiteX2" fmla="*/ 176212 w 2021465"/>
                  <a:gd name="connsiteY2" fmla="*/ 1123950 h 1581150"/>
                  <a:gd name="connsiteX3" fmla="*/ 304800 w 2021465"/>
                  <a:gd name="connsiteY3" fmla="*/ 981075 h 1581150"/>
                  <a:gd name="connsiteX4" fmla="*/ 433387 w 2021465"/>
                  <a:gd name="connsiteY4" fmla="*/ 752475 h 1581150"/>
                  <a:gd name="connsiteX5" fmla="*/ 566737 w 2021465"/>
                  <a:gd name="connsiteY5" fmla="*/ 438150 h 1581150"/>
                  <a:gd name="connsiteX6" fmla="*/ 661987 w 2021465"/>
                  <a:gd name="connsiteY6" fmla="*/ 223837 h 1581150"/>
                  <a:gd name="connsiteX7" fmla="*/ 776287 w 2021465"/>
                  <a:gd name="connsiteY7" fmla="*/ 76200 h 1581150"/>
                  <a:gd name="connsiteX8" fmla="*/ 919162 w 2021465"/>
                  <a:gd name="connsiteY8" fmla="*/ 4762 h 1581150"/>
                  <a:gd name="connsiteX9" fmla="*/ 1004887 w 2021465"/>
                  <a:gd name="connsiteY9" fmla="*/ 0 h 1581150"/>
                  <a:gd name="connsiteX10" fmla="*/ 1085850 w 2021465"/>
                  <a:gd name="connsiteY10" fmla="*/ 23812 h 1581150"/>
                  <a:gd name="connsiteX11" fmla="*/ 1143000 w 2021465"/>
                  <a:gd name="connsiteY11" fmla="*/ 61912 h 1581150"/>
                  <a:gd name="connsiteX12" fmla="*/ 1195387 w 2021465"/>
                  <a:gd name="connsiteY12" fmla="*/ 109537 h 1581150"/>
                  <a:gd name="connsiteX13" fmla="*/ 1252537 w 2021465"/>
                  <a:gd name="connsiteY13" fmla="*/ 171450 h 1581150"/>
                  <a:gd name="connsiteX14" fmla="*/ 1290637 w 2021465"/>
                  <a:gd name="connsiteY14" fmla="*/ 238125 h 1581150"/>
                  <a:gd name="connsiteX15" fmla="*/ 1300162 w 2021465"/>
                  <a:gd name="connsiteY15" fmla="*/ 271462 h 1581150"/>
                  <a:gd name="connsiteX16" fmla="*/ 1585912 w 2021465"/>
                  <a:gd name="connsiteY16" fmla="*/ 938212 h 1581150"/>
                  <a:gd name="connsiteX17" fmla="*/ 1771992 w 2021465"/>
                  <a:gd name="connsiteY17" fmla="*/ 1195616 h 1581150"/>
                  <a:gd name="connsiteX18" fmla="*/ 1985962 w 2021465"/>
                  <a:gd name="connsiteY18" fmla="*/ 1344612 h 1581150"/>
                  <a:gd name="connsiteX19" fmla="*/ 1985010 w 2021465"/>
                  <a:gd name="connsiteY19" fmla="*/ 1344930 h 1581150"/>
                  <a:gd name="connsiteX20" fmla="*/ 1998662 w 2021465"/>
                  <a:gd name="connsiteY20" fmla="*/ 1579562 h 1581150"/>
                  <a:gd name="connsiteX21" fmla="*/ 4762 w 2021465"/>
                  <a:gd name="connsiteY21" fmla="*/ 1581150 h 1581150"/>
                  <a:gd name="connsiteX0" fmla="*/ 4762 w 2021465"/>
                  <a:gd name="connsiteY0" fmla="*/ 1581150 h 1581150"/>
                  <a:gd name="connsiteX1" fmla="*/ 0 w 2021465"/>
                  <a:gd name="connsiteY1" fmla="*/ 1290637 h 1581150"/>
                  <a:gd name="connsiteX2" fmla="*/ 176212 w 2021465"/>
                  <a:gd name="connsiteY2" fmla="*/ 1123950 h 1581150"/>
                  <a:gd name="connsiteX3" fmla="*/ 304800 w 2021465"/>
                  <a:gd name="connsiteY3" fmla="*/ 981075 h 1581150"/>
                  <a:gd name="connsiteX4" fmla="*/ 433387 w 2021465"/>
                  <a:gd name="connsiteY4" fmla="*/ 752475 h 1581150"/>
                  <a:gd name="connsiteX5" fmla="*/ 566737 w 2021465"/>
                  <a:gd name="connsiteY5" fmla="*/ 438150 h 1581150"/>
                  <a:gd name="connsiteX6" fmla="*/ 661987 w 2021465"/>
                  <a:gd name="connsiteY6" fmla="*/ 223837 h 1581150"/>
                  <a:gd name="connsiteX7" fmla="*/ 776287 w 2021465"/>
                  <a:gd name="connsiteY7" fmla="*/ 76200 h 1581150"/>
                  <a:gd name="connsiteX8" fmla="*/ 919162 w 2021465"/>
                  <a:gd name="connsiteY8" fmla="*/ 4762 h 1581150"/>
                  <a:gd name="connsiteX9" fmla="*/ 1004887 w 2021465"/>
                  <a:gd name="connsiteY9" fmla="*/ 0 h 1581150"/>
                  <a:gd name="connsiteX10" fmla="*/ 1085850 w 2021465"/>
                  <a:gd name="connsiteY10" fmla="*/ 23812 h 1581150"/>
                  <a:gd name="connsiteX11" fmla="*/ 1143000 w 2021465"/>
                  <a:gd name="connsiteY11" fmla="*/ 61912 h 1581150"/>
                  <a:gd name="connsiteX12" fmla="*/ 1195387 w 2021465"/>
                  <a:gd name="connsiteY12" fmla="*/ 109537 h 1581150"/>
                  <a:gd name="connsiteX13" fmla="*/ 1252537 w 2021465"/>
                  <a:gd name="connsiteY13" fmla="*/ 171450 h 1581150"/>
                  <a:gd name="connsiteX14" fmla="*/ 1290637 w 2021465"/>
                  <a:gd name="connsiteY14" fmla="*/ 238125 h 1581150"/>
                  <a:gd name="connsiteX15" fmla="*/ 1300162 w 2021465"/>
                  <a:gd name="connsiteY15" fmla="*/ 271462 h 1581150"/>
                  <a:gd name="connsiteX16" fmla="*/ 1585912 w 2021465"/>
                  <a:gd name="connsiteY16" fmla="*/ 938212 h 1581150"/>
                  <a:gd name="connsiteX17" fmla="*/ 1771992 w 2021465"/>
                  <a:gd name="connsiteY17" fmla="*/ 1195616 h 1581150"/>
                  <a:gd name="connsiteX18" fmla="*/ 1985962 w 2021465"/>
                  <a:gd name="connsiteY18" fmla="*/ 1344612 h 1581150"/>
                  <a:gd name="connsiteX19" fmla="*/ 1985010 w 2021465"/>
                  <a:gd name="connsiteY19" fmla="*/ 1344930 h 1581150"/>
                  <a:gd name="connsiteX20" fmla="*/ 1998662 w 2021465"/>
                  <a:gd name="connsiteY20" fmla="*/ 1579562 h 1581150"/>
                  <a:gd name="connsiteX21" fmla="*/ 4762 w 2021465"/>
                  <a:gd name="connsiteY21" fmla="*/ 1581150 h 1581150"/>
                  <a:gd name="connsiteX0" fmla="*/ 4762 w 2021465"/>
                  <a:gd name="connsiteY0" fmla="*/ 1581150 h 1581150"/>
                  <a:gd name="connsiteX1" fmla="*/ 0 w 2021465"/>
                  <a:gd name="connsiteY1" fmla="*/ 1290637 h 1581150"/>
                  <a:gd name="connsiteX2" fmla="*/ 176212 w 2021465"/>
                  <a:gd name="connsiteY2" fmla="*/ 1123950 h 1581150"/>
                  <a:gd name="connsiteX3" fmla="*/ 304800 w 2021465"/>
                  <a:gd name="connsiteY3" fmla="*/ 981075 h 1581150"/>
                  <a:gd name="connsiteX4" fmla="*/ 433387 w 2021465"/>
                  <a:gd name="connsiteY4" fmla="*/ 752475 h 1581150"/>
                  <a:gd name="connsiteX5" fmla="*/ 566737 w 2021465"/>
                  <a:gd name="connsiteY5" fmla="*/ 438150 h 1581150"/>
                  <a:gd name="connsiteX6" fmla="*/ 661987 w 2021465"/>
                  <a:gd name="connsiteY6" fmla="*/ 223837 h 1581150"/>
                  <a:gd name="connsiteX7" fmla="*/ 776287 w 2021465"/>
                  <a:gd name="connsiteY7" fmla="*/ 76200 h 1581150"/>
                  <a:gd name="connsiteX8" fmla="*/ 919162 w 2021465"/>
                  <a:gd name="connsiteY8" fmla="*/ 4762 h 1581150"/>
                  <a:gd name="connsiteX9" fmla="*/ 1004887 w 2021465"/>
                  <a:gd name="connsiteY9" fmla="*/ 0 h 1581150"/>
                  <a:gd name="connsiteX10" fmla="*/ 1085850 w 2021465"/>
                  <a:gd name="connsiteY10" fmla="*/ 23812 h 1581150"/>
                  <a:gd name="connsiteX11" fmla="*/ 1143000 w 2021465"/>
                  <a:gd name="connsiteY11" fmla="*/ 61912 h 1581150"/>
                  <a:gd name="connsiteX12" fmla="*/ 1195387 w 2021465"/>
                  <a:gd name="connsiteY12" fmla="*/ 109537 h 1581150"/>
                  <a:gd name="connsiteX13" fmla="*/ 1252537 w 2021465"/>
                  <a:gd name="connsiteY13" fmla="*/ 171450 h 1581150"/>
                  <a:gd name="connsiteX14" fmla="*/ 1290637 w 2021465"/>
                  <a:gd name="connsiteY14" fmla="*/ 238125 h 1581150"/>
                  <a:gd name="connsiteX15" fmla="*/ 1300162 w 2021465"/>
                  <a:gd name="connsiteY15" fmla="*/ 271462 h 1581150"/>
                  <a:gd name="connsiteX16" fmla="*/ 1585912 w 2021465"/>
                  <a:gd name="connsiteY16" fmla="*/ 938212 h 1581150"/>
                  <a:gd name="connsiteX17" fmla="*/ 1771992 w 2021465"/>
                  <a:gd name="connsiteY17" fmla="*/ 1195616 h 1581150"/>
                  <a:gd name="connsiteX18" fmla="*/ 1985962 w 2021465"/>
                  <a:gd name="connsiteY18" fmla="*/ 1344612 h 1581150"/>
                  <a:gd name="connsiteX19" fmla="*/ 1985010 w 2021465"/>
                  <a:gd name="connsiteY19" fmla="*/ 1344930 h 1581150"/>
                  <a:gd name="connsiteX20" fmla="*/ 1998662 w 2021465"/>
                  <a:gd name="connsiteY20" fmla="*/ 1579562 h 1581150"/>
                  <a:gd name="connsiteX21" fmla="*/ 4762 w 2021465"/>
                  <a:gd name="connsiteY21" fmla="*/ 1581150 h 1581150"/>
                  <a:gd name="connsiteX0" fmla="*/ 4762 w 2021465"/>
                  <a:gd name="connsiteY0" fmla="*/ 1581150 h 1581150"/>
                  <a:gd name="connsiteX1" fmla="*/ 0 w 2021465"/>
                  <a:gd name="connsiteY1" fmla="*/ 1290637 h 1581150"/>
                  <a:gd name="connsiteX2" fmla="*/ 176212 w 2021465"/>
                  <a:gd name="connsiteY2" fmla="*/ 1123950 h 1581150"/>
                  <a:gd name="connsiteX3" fmla="*/ 304800 w 2021465"/>
                  <a:gd name="connsiteY3" fmla="*/ 981075 h 1581150"/>
                  <a:gd name="connsiteX4" fmla="*/ 433387 w 2021465"/>
                  <a:gd name="connsiteY4" fmla="*/ 752475 h 1581150"/>
                  <a:gd name="connsiteX5" fmla="*/ 566737 w 2021465"/>
                  <a:gd name="connsiteY5" fmla="*/ 438150 h 1581150"/>
                  <a:gd name="connsiteX6" fmla="*/ 661987 w 2021465"/>
                  <a:gd name="connsiteY6" fmla="*/ 223837 h 1581150"/>
                  <a:gd name="connsiteX7" fmla="*/ 776287 w 2021465"/>
                  <a:gd name="connsiteY7" fmla="*/ 76200 h 1581150"/>
                  <a:gd name="connsiteX8" fmla="*/ 919162 w 2021465"/>
                  <a:gd name="connsiteY8" fmla="*/ 4762 h 1581150"/>
                  <a:gd name="connsiteX9" fmla="*/ 1004887 w 2021465"/>
                  <a:gd name="connsiteY9" fmla="*/ 0 h 1581150"/>
                  <a:gd name="connsiteX10" fmla="*/ 1085850 w 2021465"/>
                  <a:gd name="connsiteY10" fmla="*/ 23812 h 1581150"/>
                  <a:gd name="connsiteX11" fmla="*/ 1143000 w 2021465"/>
                  <a:gd name="connsiteY11" fmla="*/ 61912 h 1581150"/>
                  <a:gd name="connsiteX12" fmla="*/ 1195387 w 2021465"/>
                  <a:gd name="connsiteY12" fmla="*/ 109537 h 1581150"/>
                  <a:gd name="connsiteX13" fmla="*/ 1252537 w 2021465"/>
                  <a:gd name="connsiteY13" fmla="*/ 171450 h 1581150"/>
                  <a:gd name="connsiteX14" fmla="*/ 1290637 w 2021465"/>
                  <a:gd name="connsiteY14" fmla="*/ 238125 h 1581150"/>
                  <a:gd name="connsiteX15" fmla="*/ 1300162 w 2021465"/>
                  <a:gd name="connsiteY15" fmla="*/ 271462 h 1581150"/>
                  <a:gd name="connsiteX16" fmla="*/ 1585912 w 2021465"/>
                  <a:gd name="connsiteY16" fmla="*/ 938212 h 1581150"/>
                  <a:gd name="connsiteX17" fmla="*/ 1771992 w 2021465"/>
                  <a:gd name="connsiteY17" fmla="*/ 1195616 h 1581150"/>
                  <a:gd name="connsiteX18" fmla="*/ 1985962 w 2021465"/>
                  <a:gd name="connsiteY18" fmla="*/ 1344612 h 1581150"/>
                  <a:gd name="connsiteX19" fmla="*/ 1985010 w 2021465"/>
                  <a:gd name="connsiteY19" fmla="*/ 1344930 h 1581150"/>
                  <a:gd name="connsiteX20" fmla="*/ 1998662 w 2021465"/>
                  <a:gd name="connsiteY20" fmla="*/ 1579562 h 1581150"/>
                  <a:gd name="connsiteX21" fmla="*/ 4762 w 2021465"/>
                  <a:gd name="connsiteY21" fmla="*/ 1581150 h 1581150"/>
                  <a:gd name="connsiteX0" fmla="*/ 4762 w 2020830"/>
                  <a:gd name="connsiteY0" fmla="*/ 1581150 h 1581150"/>
                  <a:gd name="connsiteX1" fmla="*/ 0 w 2020830"/>
                  <a:gd name="connsiteY1" fmla="*/ 1290637 h 1581150"/>
                  <a:gd name="connsiteX2" fmla="*/ 176212 w 2020830"/>
                  <a:gd name="connsiteY2" fmla="*/ 1123950 h 1581150"/>
                  <a:gd name="connsiteX3" fmla="*/ 304800 w 2020830"/>
                  <a:gd name="connsiteY3" fmla="*/ 981075 h 1581150"/>
                  <a:gd name="connsiteX4" fmla="*/ 433387 w 2020830"/>
                  <a:gd name="connsiteY4" fmla="*/ 752475 h 1581150"/>
                  <a:gd name="connsiteX5" fmla="*/ 566737 w 2020830"/>
                  <a:gd name="connsiteY5" fmla="*/ 438150 h 1581150"/>
                  <a:gd name="connsiteX6" fmla="*/ 661987 w 2020830"/>
                  <a:gd name="connsiteY6" fmla="*/ 223837 h 1581150"/>
                  <a:gd name="connsiteX7" fmla="*/ 776287 w 2020830"/>
                  <a:gd name="connsiteY7" fmla="*/ 76200 h 1581150"/>
                  <a:gd name="connsiteX8" fmla="*/ 919162 w 2020830"/>
                  <a:gd name="connsiteY8" fmla="*/ 4762 h 1581150"/>
                  <a:gd name="connsiteX9" fmla="*/ 1004887 w 2020830"/>
                  <a:gd name="connsiteY9" fmla="*/ 0 h 1581150"/>
                  <a:gd name="connsiteX10" fmla="*/ 1085850 w 2020830"/>
                  <a:gd name="connsiteY10" fmla="*/ 23812 h 1581150"/>
                  <a:gd name="connsiteX11" fmla="*/ 1143000 w 2020830"/>
                  <a:gd name="connsiteY11" fmla="*/ 61912 h 1581150"/>
                  <a:gd name="connsiteX12" fmla="*/ 1195387 w 2020830"/>
                  <a:gd name="connsiteY12" fmla="*/ 109537 h 1581150"/>
                  <a:gd name="connsiteX13" fmla="*/ 1252537 w 2020830"/>
                  <a:gd name="connsiteY13" fmla="*/ 171450 h 1581150"/>
                  <a:gd name="connsiteX14" fmla="*/ 1290637 w 2020830"/>
                  <a:gd name="connsiteY14" fmla="*/ 238125 h 1581150"/>
                  <a:gd name="connsiteX15" fmla="*/ 1300162 w 2020830"/>
                  <a:gd name="connsiteY15" fmla="*/ 271462 h 1581150"/>
                  <a:gd name="connsiteX16" fmla="*/ 1585912 w 2020830"/>
                  <a:gd name="connsiteY16" fmla="*/ 938212 h 1581150"/>
                  <a:gd name="connsiteX17" fmla="*/ 1771992 w 2020830"/>
                  <a:gd name="connsiteY17" fmla="*/ 1195616 h 1581150"/>
                  <a:gd name="connsiteX18" fmla="*/ 1985962 w 2020830"/>
                  <a:gd name="connsiteY18" fmla="*/ 1344612 h 1581150"/>
                  <a:gd name="connsiteX19" fmla="*/ 1981200 w 2020830"/>
                  <a:gd name="connsiteY19" fmla="*/ 1360170 h 1581150"/>
                  <a:gd name="connsiteX20" fmla="*/ 1998662 w 2020830"/>
                  <a:gd name="connsiteY20" fmla="*/ 1579562 h 1581150"/>
                  <a:gd name="connsiteX21" fmla="*/ 4762 w 2020830"/>
                  <a:gd name="connsiteY21" fmla="*/ 1581150 h 1581150"/>
                  <a:gd name="connsiteX0" fmla="*/ 4762 w 2020830"/>
                  <a:gd name="connsiteY0" fmla="*/ 1581150 h 1581150"/>
                  <a:gd name="connsiteX1" fmla="*/ 0 w 2020830"/>
                  <a:gd name="connsiteY1" fmla="*/ 1290637 h 1581150"/>
                  <a:gd name="connsiteX2" fmla="*/ 176212 w 2020830"/>
                  <a:gd name="connsiteY2" fmla="*/ 1123950 h 1581150"/>
                  <a:gd name="connsiteX3" fmla="*/ 304800 w 2020830"/>
                  <a:gd name="connsiteY3" fmla="*/ 981075 h 1581150"/>
                  <a:gd name="connsiteX4" fmla="*/ 433387 w 2020830"/>
                  <a:gd name="connsiteY4" fmla="*/ 752475 h 1581150"/>
                  <a:gd name="connsiteX5" fmla="*/ 566737 w 2020830"/>
                  <a:gd name="connsiteY5" fmla="*/ 438150 h 1581150"/>
                  <a:gd name="connsiteX6" fmla="*/ 661987 w 2020830"/>
                  <a:gd name="connsiteY6" fmla="*/ 223837 h 1581150"/>
                  <a:gd name="connsiteX7" fmla="*/ 776287 w 2020830"/>
                  <a:gd name="connsiteY7" fmla="*/ 76200 h 1581150"/>
                  <a:gd name="connsiteX8" fmla="*/ 919162 w 2020830"/>
                  <a:gd name="connsiteY8" fmla="*/ 4762 h 1581150"/>
                  <a:gd name="connsiteX9" fmla="*/ 1004887 w 2020830"/>
                  <a:gd name="connsiteY9" fmla="*/ 0 h 1581150"/>
                  <a:gd name="connsiteX10" fmla="*/ 1085850 w 2020830"/>
                  <a:gd name="connsiteY10" fmla="*/ 23812 h 1581150"/>
                  <a:gd name="connsiteX11" fmla="*/ 1143000 w 2020830"/>
                  <a:gd name="connsiteY11" fmla="*/ 61912 h 1581150"/>
                  <a:gd name="connsiteX12" fmla="*/ 1195387 w 2020830"/>
                  <a:gd name="connsiteY12" fmla="*/ 109537 h 1581150"/>
                  <a:gd name="connsiteX13" fmla="*/ 1252537 w 2020830"/>
                  <a:gd name="connsiteY13" fmla="*/ 171450 h 1581150"/>
                  <a:gd name="connsiteX14" fmla="*/ 1290637 w 2020830"/>
                  <a:gd name="connsiteY14" fmla="*/ 238125 h 1581150"/>
                  <a:gd name="connsiteX15" fmla="*/ 1300162 w 2020830"/>
                  <a:gd name="connsiteY15" fmla="*/ 271462 h 1581150"/>
                  <a:gd name="connsiteX16" fmla="*/ 1585912 w 2020830"/>
                  <a:gd name="connsiteY16" fmla="*/ 938212 h 1581150"/>
                  <a:gd name="connsiteX17" fmla="*/ 1771992 w 2020830"/>
                  <a:gd name="connsiteY17" fmla="*/ 1195616 h 1581150"/>
                  <a:gd name="connsiteX18" fmla="*/ 1985962 w 2020830"/>
                  <a:gd name="connsiteY18" fmla="*/ 1344612 h 1581150"/>
                  <a:gd name="connsiteX19" fmla="*/ 1981200 w 2020830"/>
                  <a:gd name="connsiteY19" fmla="*/ 1360170 h 1581150"/>
                  <a:gd name="connsiteX20" fmla="*/ 1998662 w 2020830"/>
                  <a:gd name="connsiteY20" fmla="*/ 1579562 h 1581150"/>
                  <a:gd name="connsiteX21" fmla="*/ 4762 w 2020830"/>
                  <a:gd name="connsiteY21" fmla="*/ 1581150 h 1581150"/>
                  <a:gd name="connsiteX0" fmla="*/ 4762 w 2328862"/>
                  <a:gd name="connsiteY0" fmla="*/ 1581150 h 1581150"/>
                  <a:gd name="connsiteX1" fmla="*/ 0 w 2328862"/>
                  <a:gd name="connsiteY1" fmla="*/ 1290637 h 1581150"/>
                  <a:gd name="connsiteX2" fmla="*/ 176212 w 2328862"/>
                  <a:gd name="connsiteY2" fmla="*/ 1123950 h 1581150"/>
                  <a:gd name="connsiteX3" fmla="*/ 304800 w 2328862"/>
                  <a:gd name="connsiteY3" fmla="*/ 981075 h 1581150"/>
                  <a:gd name="connsiteX4" fmla="*/ 433387 w 2328862"/>
                  <a:gd name="connsiteY4" fmla="*/ 752475 h 1581150"/>
                  <a:gd name="connsiteX5" fmla="*/ 566737 w 2328862"/>
                  <a:gd name="connsiteY5" fmla="*/ 438150 h 1581150"/>
                  <a:gd name="connsiteX6" fmla="*/ 661987 w 2328862"/>
                  <a:gd name="connsiteY6" fmla="*/ 223837 h 1581150"/>
                  <a:gd name="connsiteX7" fmla="*/ 776287 w 2328862"/>
                  <a:gd name="connsiteY7" fmla="*/ 76200 h 1581150"/>
                  <a:gd name="connsiteX8" fmla="*/ 919162 w 2328862"/>
                  <a:gd name="connsiteY8" fmla="*/ 4762 h 1581150"/>
                  <a:gd name="connsiteX9" fmla="*/ 1004887 w 2328862"/>
                  <a:gd name="connsiteY9" fmla="*/ 0 h 1581150"/>
                  <a:gd name="connsiteX10" fmla="*/ 1085850 w 2328862"/>
                  <a:gd name="connsiteY10" fmla="*/ 23812 h 1581150"/>
                  <a:gd name="connsiteX11" fmla="*/ 1143000 w 2328862"/>
                  <a:gd name="connsiteY11" fmla="*/ 61912 h 1581150"/>
                  <a:gd name="connsiteX12" fmla="*/ 1195387 w 2328862"/>
                  <a:gd name="connsiteY12" fmla="*/ 109537 h 1581150"/>
                  <a:gd name="connsiteX13" fmla="*/ 1252537 w 2328862"/>
                  <a:gd name="connsiteY13" fmla="*/ 171450 h 1581150"/>
                  <a:gd name="connsiteX14" fmla="*/ 1290637 w 2328862"/>
                  <a:gd name="connsiteY14" fmla="*/ 238125 h 1581150"/>
                  <a:gd name="connsiteX15" fmla="*/ 1300162 w 2328862"/>
                  <a:gd name="connsiteY15" fmla="*/ 271462 h 1581150"/>
                  <a:gd name="connsiteX16" fmla="*/ 1585912 w 2328862"/>
                  <a:gd name="connsiteY16" fmla="*/ 938212 h 1581150"/>
                  <a:gd name="connsiteX17" fmla="*/ 1771992 w 2328862"/>
                  <a:gd name="connsiteY17" fmla="*/ 1195616 h 1581150"/>
                  <a:gd name="connsiteX18" fmla="*/ 1985962 w 2328862"/>
                  <a:gd name="connsiteY18" fmla="*/ 1344612 h 1581150"/>
                  <a:gd name="connsiteX19" fmla="*/ 1998662 w 2328862"/>
                  <a:gd name="connsiteY19" fmla="*/ 1579562 h 1581150"/>
                  <a:gd name="connsiteX20" fmla="*/ 4762 w 2328862"/>
                  <a:gd name="connsiteY20" fmla="*/ 1581150 h 1581150"/>
                  <a:gd name="connsiteX0" fmla="*/ 4762 w 2293200"/>
                  <a:gd name="connsiteY0" fmla="*/ 1581150 h 1581150"/>
                  <a:gd name="connsiteX1" fmla="*/ 0 w 2293200"/>
                  <a:gd name="connsiteY1" fmla="*/ 1290637 h 1581150"/>
                  <a:gd name="connsiteX2" fmla="*/ 176212 w 2293200"/>
                  <a:gd name="connsiteY2" fmla="*/ 1123950 h 1581150"/>
                  <a:gd name="connsiteX3" fmla="*/ 304800 w 2293200"/>
                  <a:gd name="connsiteY3" fmla="*/ 981075 h 1581150"/>
                  <a:gd name="connsiteX4" fmla="*/ 433387 w 2293200"/>
                  <a:gd name="connsiteY4" fmla="*/ 752475 h 1581150"/>
                  <a:gd name="connsiteX5" fmla="*/ 566737 w 2293200"/>
                  <a:gd name="connsiteY5" fmla="*/ 438150 h 1581150"/>
                  <a:gd name="connsiteX6" fmla="*/ 661987 w 2293200"/>
                  <a:gd name="connsiteY6" fmla="*/ 223837 h 1581150"/>
                  <a:gd name="connsiteX7" fmla="*/ 776287 w 2293200"/>
                  <a:gd name="connsiteY7" fmla="*/ 76200 h 1581150"/>
                  <a:gd name="connsiteX8" fmla="*/ 919162 w 2293200"/>
                  <a:gd name="connsiteY8" fmla="*/ 4762 h 1581150"/>
                  <a:gd name="connsiteX9" fmla="*/ 1004887 w 2293200"/>
                  <a:gd name="connsiteY9" fmla="*/ 0 h 1581150"/>
                  <a:gd name="connsiteX10" fmla="*/ 1085850 w 2293200"/>
                  <a:gd name="connsiteY10" fmla="*/ 23812 h 1581150"/>
                  <a:gd name="connsiteX11" fmla="*/ 1143000 w 2293200"/>
                  <a:gd name="connsiteY11" fmla="*/ 61912 h 1581150"/>
                  <a:gd name="connsiteX12" fmla="*/ 1195387 w 2293200"/>
                  <a:gd name="connsiteY12" fmla="*/ 109537 h 1581150"/>
                  <a:gd name="connsiteX13" fmla="*/ 1252537 w 2293200"/>
                  <a:gd name="connsiteY13" fmla="*/ 171450 h 1581150"/>
                  <a:gd name="connsiteX14" fmla="*/ 1290637 w 2293200"/>
                  <a:gd name="connsiteY14" fmla="*/ 238125 h 1581150"/>
                  <a:gd name="connsiteX15" fmla="*/ 1300162 w 2293200"/>
                  <a:gd name="connsiteY15" fmla="*/ 271462 h 1581150"/>
                  <a:gd name="connsiteX16" fmla="*/ 1585912 w 2293200"/>
                  <a:gd name="connsiteY16" fmla="*/ 938212 h 1581150"/>
                  <a:gd name="connsiteX17" fmla="*/ 1771992 w 2293200"/>
                  <a:gd name="connsiteY17" fmla="*/ 1195616 h 1581150"/>
                  <a:gd name="connsiteX18" fmla="*/ 1998662 w 2293200"/>
                  <a:gd name="connsiteY18" fmla="*/ 1579562 h 1581150"/>
                  <a:gd name="connsiteX19" fmla="*/ 4762 w 2293200"/>
                  <a:gd name="connsiteY19" fmla="*/ 1581150 h 1581150"/>
                  <a:gd name="connsiteX0" fmla="*/ 4762 w 2293200"/>
                  <a:gd name="connsiteY0" fmla="*/ 1581150 h 1581150"/>
                  <a:gd name="connsiteX1" fmla="*/ 0 w 2293200"/>
                  <a:gd name="connsiteY1" fmla="*/ 1290637 h 1581150"/>
                  <a:gd name="connsiteX2" fmla="*/ 176212 w 2293200"/>
                  <a:gd name="connsiteY2" fmla="*/ 1123950 h 1581150"/>
                  <a:gd name="connsiteX3" fmla="*/ 304800 w 2293200"/>
                  <a:gd name="connsiteY3" fmla="*/ 981075 h 1581150"/>
                  <a:gd name="connsiteX4" fmla="*/ 433387 w 2293200"/>
                  <a:gd name="connsiteY4" fmla="*/ 752475 h 1581150"/>
                  <a:gd name="connsiteX5" fmla="*/ 566737 w 2293200"/>
                  <a:gd name="connsiteY5" fmla="*/ 438150 h 1581150"/>
                  <a:gd name="connsiteX6" fmla="*/ 661987 w 2293200"/>
                  <a:gd name="connsiteY6" fmla="*/ 223837 h 1581150"/>
                  <a:gd name="connsiteX7" fmla="*/ 776287 w 2293200"/>
                  <a:gd name="connsiteY7" fmla="*/ 76200 h 1581150"/>
                  <a:gd name="connsiteX8" fmla="*/ 919162 w 2293200"/>
                  <a:gd name="connsiteY8" fmla="*/ 4762 h 1581150"/>
                  <a:gd name="connsiteX9" fmla="*/ 1004887 w 2293200"/>
                  <a:gd name="connsiteY9" fmla="*/ 0 h 1581150"/>
                  <a:gd name="connsiteX10" fmla="*/ 1085850 w 2293200"/>
                  <a:gd name="connsiteY10" fmla="*/ 23812 h 1581150"/>
                  <a:gd name="connsiteX11" fmla="*/ 1143000 w 2293200"/>
                  <a:gd name="connsiteY11" fmla="*/ 61912 h 1581150"/>
                  <a:gd name="connsiteX12" fmla="*/ 1195387 w 2293200"/>
                  <a:gd name="connsiteY12" fmla="*/ 109537 h 1581150"/>
                  <a:gd name="connsiteX13" fmla="*/ 1252537 w 2293200"/>
                  <a:gd name="connsiteY13" fmla="*/ 171450 h 1581150"/>
                  <a:gd name="connsiteX14" fmla="*/ 1290637 w 2293200"/>
                  <a:gd name="connsiteY14" fmla="*/ 238125 h 1581150"/>
                  <a:gd name="connsiteX15" fmla="*/ 1300162 w 2293200"/>
                  <a:gd name="connsiteY15" fmla="*/ 271462 h 1581150"/>
                  <a:gd name="connsiteX16" fmla="*/ 1585912 w 2293200"/>
                  <a:gd name="connsiteY16" fmla="*/ 938212 h 1581150"/>
                  <a:gd name="connsiteX17" fmla="*/ 1771992 w 2293200"/>
                  <a:gd name="connsiteY17" fmla="*/ 1195616 h 1581150"/>
                  <a:gd name="connsiteX18" fmla="*/ 1998662 w 2293200"/>
                  <a:gd name="connsiteY18" fmla="*/ 1579562 h 1581150"/>
                  <a:gd name="connsiteX19" fmla="*/ 4762 w 2293200"/>
                  <a:gd name="connsiteY19" fmla="*/ 1581150 h 1581150"/>
                  <a:gd name="connsiteX0" fmla="*/ 4762 w 2007450"/>
                  <a:gd name="connsiteY0" fmla="*/ 1581150 h 1581150"/>
                  <a:gd name="connsiteX1" fmla="*/ 0 w 2007450"/>
                  <a:gd name="connsiteY1" fmla="*/ 1290637 h 1581150"/>
                  <a:gd name="connsiteX2" fmla="*/ 176212 w 2007450"/>
                  <a:gd name="connsiteY2" fmla="*/ 1123950 h 1581150"/>
                  <a:gd name="connsiteX3" fmla="*/ 304800 w 2007450"/>
                  <a:gd name="connsiteY3" fmla="*/ 981075 h 1581150"/>
                  <a:gd name="connsiteX4" fmla="*/ 433387 w 2007450"/>
                  <a:gd name="connsiteY4" fmla="*/ 752475 h 1581150"/>
                  <a:gd name="connsiteX5" fmla="*/ 566737 w 2007450"/>
                  <a:gd name="connsiteY5" fmla="*/ 438150 h 1581150"/>
                  <a:gd name="connsiteX6" fmla="*/ 661987 w 2007450"/>
                  <a:gd name="connsiteY6" fmla="*/ 223837 h 1581150"/>
                  <a:gd name="connsiteX7" fmla="*/ 776287 w 2007450"/>
                  <a:gd name="connsiteY7" fmla="*/ 76200 h 1581150"/>
                  <a:gd name="connsiteX8" fmla="*/ 919162 w 2007450"/>
                  <a:gd name="connsiteY8" fmla="*/ 4762 h 1581150"/>
                  <a:gd name="connsiteX9" fmla="*/ 1004887 w 2007450"/>
                  <a:gd name="connsiteY9" fmla="*/ 0 h 1581150"/>
                  <a:gd name="connsiteX10" fmla="*/ 1085850 w 2007450"/>
                  <a:gd name="connsiteY10" fmla="*/ 23812 h 1581150"/>
                  <a:gd name="connsiteX11" fmla="*/ 1143000 w 2007450"/>
                  <a:gd name="connsiteY11" fmla="*/ 61912 h 1581150"/>
                  <a:gd name="connsiteX12" fmla="*/ 1195387 w 2007450"/>
                  <a:gd name="connsiteY12" fmla="*/ 109537 h 1581150"/>
                  <a:gd name="connsiteX13" fmla="*/ 1252537 w 2007450"/>
                  <a:gd name="connsiteY13" fmla="*/ 171450 h 1581150"/>
                  <a:gd name="connsiteX14" fmla="*/ 1290637 w 2007450"/>
                  <a:gd name="connsiteY14" fmla="*/ 238125 h 1581150"/>
                  <a:gd name="connsiteX15" fmla="*/ 1300162 w 2007450"/>
                  <a:gd name="connsiteY15" fmla="*/ 271462 h 1581150"/>
                  <a:gd name="connsiteX16" fmla="*/ 1585912 w 2007450"/>
                  <a:gd name="connsiteY16" fmla="*/ 938212 h 1581150"/>
                  <a:gd name="connsiteX17" fmla="*/ 1771992 w 2007450"/>
                  <a:gd name="connsiteY17" fmla="*/ 1195616 h 1581150"/>
                  <a:gd name="connsiteX18" fmla="*/ 1998662 w 2007450"/>
                  <a:gd name="connsiteY18" fmla="*/ 1579562 h 1581150"/>
                  <a:gd name="connsiteX19" fmla="*/ 4762 w 2007450"/>
                  <a:gd name="connsiteY19" fmla="*/ 1581150 h 1581150"/>
                  <a:gd name="connsiteX0" fmla="*/ 4762 w 2318543"/>
                  <a:gd name="connsiteY0" fmla="*/ 1581150 h 1581150"/>
                  <a:gd name="connsiteX1" fmla="*/ 0 w 2318543"/>
                  <a:gd name="connsiteY1" fmla="*/ 1290637 h 1581150"/>
                  <a:gd name="connsiteX2" fmla="*/ 176212 w 2318543"/>
                  <a:gd name="connsiteY2" fmla="*/ 1123950 h 1581150"/>
                  <a:gd name="connsiteX3" fmla="*/ 304800 w 2318543"/>
                  <a:gd name="connsiteY3" fmla="*/ 981075 h 1581150"/>
                  <a:gd name="connsiteX4" fmla="*/ 433387 w 2318543"/>
                  <a:gd name="connsiteY4" fmla="*/ 752475 h 1581150"/>
                  <a:gd name="connsiteX5" fmla="*/ 566737 w 2318543"/>
                  <a:gd name="connsiteY5" fmla="*/ 438150 h 1581150"/>
                  <a:gd name="connsiteX6" fmla="*/ 661987 w 2318543"/>
                  <a:gd name="connsiteY6" fmla="*/ 223837 h 1581150"/>
                  <a:gd name="connsiteX7" fmla="*/ 776287 w 2318543"/>
                  <a:gd name="connsiteY7" fmla="*/ 76200 h 1581150"/>
                  <a:gd name="connsiteX8" fmla="*/ 919162 w 2318543"/>
                  <a:gd name="connsiteY8" fmla="*/ 4762 h 1581150"/>
                  <a:gd name="connsiteX9" fmla="*/ 1004887 w 2318543"/>
                  <a:gd name="connsiteY9" fmla="*/ 0 h 1581150"/>
                  <a:gd name="connsiteX10" fmla="*/ 1085850 w 2318543"/>
                  <a:gd name="connsiteY10" fmla="*/ 23812 h 1581150"/>
                  <a:gd name="connsiteX11" fmla="*/ 1143000 w 2318543"/>
                  <a:gd name="connsiteY11" fmla="*/ 61912 h 1581150"/>
                  <a:gd name="connsiteX12" fmla="*/ 1195387 w 2318543"/>
                  <a:gd name="connsiteY12" fmla="*/ 109537 h 1581150"/>
                  <a:gd name="connsiteX13" fmla="*/ 1252537 w 2318543"/>
                  <a:gd name="connsiteY13" fmla="*/ 171450 h 1581150"/>
                  <a:gd name="connsiteX14" fmla="*/ 1290637 w 2318543"/>
                  <a:gd name="connsiteY14" fmla="*/ 238125 h 1581150"/>
                  <a:gd name="connsiteX15" fmla="*/ 1300162 w 2318543"/>
                  <a:gd name="connsiteY15" fmla="*/ 271462 h 1581150"/>
                  <a:gd name="connsiteX16" fmla="*/ 1585912 w 2318543"/>
                  <a:gd name="connsiteY16" fmla="*/ 938212 h 1581150"/>
                  <a:gd name="connsiteX17" fmla="*/ 1771992 w 2318543"/>
                  <a:gd name="connsiteY17" fmla="*/ 1195616 h 1581150"/>
                  <a:gd name="connsiteX18" fmla="*/ 1924050 w 2318543"/>
                  <a:gd name="connsiteY18" fmla="*/ 1405890 h 1581150"/>
                  <a:gd name="connsiteX19" fmla="*/ 1998662 w 2318543"/>
                  <a:gd name="connsiteY19" fmla="*/ 1579562 h 1581150"/>
                  <a:gd name="connsiteX20" fmla="*/ 4762 w 2318543"/>
                  <a:gd name="connsiteY20" fmla="*/ 1581150 h 1581150"/>
                  <a:gd name="connsiteX0" fmla="*/ 4762 w 2318543"/>
                  <a:gd name="connsiteY0" fmla="*/ 1581150 h 1581150"/>
                  <a:gd name="connsiteX1" fmla="*/ 0 w 2318543"/>
                  <a:gd name="connsiteY1" fmla="*/ 1290637 h 1581150"/>
                  <a:gd name="connsiteX2" fmla="*/ 176212 w 2318543"/>
                  <a:gd name="connsiteY2" fmla="*/ 1123950 h 1581150"/>
                  <a:gd name="connsiteX3" fmla="*/ 304800 w 2318543"/>
                  <a:gd name="connsiteY3" fmla="*/ 981075 h 1581150"/>
                  <a:gd name="connsiteX4" fmla="*/ 433387 w 2318543"/>
                  <a:gd name="connsiteY4" fmla="*/ 752475 h 1581150"/>
                  <a:gd name="connsiteX5" fmla="*/ 566737 w 2318543"/>
                  <a:gd name="connsiteY5" fmla="*/ 438150 h 1581150"/>
                  <a:gd name="connsiteX6" fmla="*/ 661987 w 2318543"/>
                  <a:gd name="connsiteY6" fmla="*/ 223837 h 1581150"/>
                  <a:gd name="connsiteX7" fmla="*/ 776287 w 2318543"/>
                  <a:gd name="connsiteY7" fmla="*/ 76200 h 1581150"/>
                  <a:gd name="connsiteX8" fmla="*/ 919162 w 2318543"/>
                  <a:gd name="connsiteY8" fmla="*/ 4762 h 1581150"/>
                  <a:gd name="connsiteX9" fmla="*/ 1004887 w 2318543"/>
                  <a:gd name="connsiteY9" fmla="*/ 0 h 1581150"/>
                  <a:gd name="connsiteX10" fmla="*/ 1085850 w 2318543"/>
                  <a:gd name="connsiteY10" fmla="*/ 23812 h 1581150"/>
                  <a:gd name="connsiteX11" fmla="*/ 1143000 w 2318543"/>
                  <a:gd name="connsiteY11" fmla="*/ 61912 h 1581150"/>
                  <a:gd name="connsiteX12" fmla="*/ 1195387 w 2318543"/>
                  <a:gd name="connsiteY12" fmla="*/ 109537 h 1581150"/>
                  <a:gd name="connsiteX13" fmla="*/ 1252537 w 2318543"/>
                  <a:gd name="connsiteY13" fmla="*/ 171450 h 1581150"/>
                  <a:gd name="connsiteX14" fmla="*/ 1290637 w 2318543"/>
                  <a:gd name="connsiteY14" fmla="*/ 238125 h 1581150"/>
                  <a:gd name="connsiteX15" fmla="*/ 1300162 w 2318543"/>
                  <a:gd name="connsiteY15" fmla="*/ 271462 h 1581150"/>
                  <a:gd name="connsiteX16" fmla="*/ 1585912 w 2318543"/>
                  <a:gd name="connsiteY16" fmla="*/ 938212 h 1581150"/>
                  <a:gd name="connsiteX17" fmla="*/ 1771992 w 2318543"/>
                  <a:gd name="connsiteY17" fmla="*/ 1195616 h 1581150"/>
                  <a:gd name="connsiteX18" fmla="*/ 2000250 w 2318543"/>
                  <a:gd name="connsiteY18" fmla="*/ 1405890 h 1581150"/>
                  <a:gd name="connsiteX19" fmla="*/ 1998662 w 2318543"/>
                  <a:gd name="connsiteY19" fmla="*/ 1579562 h 1581150"/>
                  <a:gd name="connsiteX20" fmla="*/ 4762 w 2318543"/>
                  <a:gd name="connsiteY20" fmla="*/ 1581150 h 1581150"/>
                  <a:gd name="connsiteX0" fmla="*/ 4762 w 2330608"/>
                  <a:gd name="connsiteY0" fmla="*/ 1581150 h 1581150"/>
                  <a:gd name="connsiteX1" fmla="*/ 0 w 2330608"/>
                  <a:gd name="connsiteY1" fmla="*/ 1290637 h 1581150"/>
                  <a:gd name="connsiteX2" fmla="*/ 176212 w 2330608"/>
                  <a:gd name="connsiteY2" fmla="*/ 1123950 h 1581150"/>
                  <a:gd name="connsiteX3" fmla="*/ 304800 w 2330608"/>
                  <a:gd name="connsiteY3" fmla="*/ 981075 h 1581150"/>
                  <a:gd name="connsiteX4" fmla="*/ 433387 w 2330608"/>
                  <a:gd name="connsiteY4" fmla="*/ 752475 h 1581150"/>
                  <a:gd name="connsiteX5" fmla="*/ 566737 w 2330608"/>
                  <a:gd name="connsiteY5" fmla="*/ 438150 h 1581150"/>
                  <a:gd name="connsiteX6" fmla="*/ 661987 w 2330608"/>
                  <a:gd name="connsiteY6" fmla="*/ 223837 h 1581150"/>
                  <a:gd name="connsiteX7" fmla="*/ 776287 w 2330608"/>
                  <a:gd name="connsiteY7" fmla="*/ 76200 h 1581150"/>
                  <a:gd name="connsiteX8" fmla="*/ 919162 w 2330608"/>
                  <a:gd name="connsiteY8" fmla="*/ 4762 h 1581150"/>
                  <a:gd name="connsiteX9" fmla="*/ 1004887 w 2330608"/>
                  <a:gd name="connsiteY9" fmla="*/ 0 h 1581150"/>
                  <a:gd name="connsiteX10" fmla="*/ 1085850 w 2330608"/>
                  <a:gd name="connsiteY10" fmla="*/ 23812 h 1581150"/>
                  <a:gd name="connsiteX11" fmla="*/ 1143000 w 2330608"/>
                  <a:gd name="connsiteY11" fmla="*/ 61912 h 1581150"/>
                  <a:gd name="connsiteX12" fmla="*/ 1195387 w 2330608"/>
                  <a:gd name="connsiteY12" fmla="*/ 109537 h 1581150"/>
                  <a:gd name="connsiteX13" fmla="*/ 1252537 w 2330608"/>
                  <a:gd name="connsiteY13" fmla="*/ 171450 h 1581150"/>
                  <a:gd name="connsiteX14" fmla="*/ 1290637 w 2330608"/>
                  <a:gd name="connsiteY14" fmla="*/ 238125 h 1581150"/>
                  <a:gd name="connsiteX15" fmla="*/ 1300162 w 2330608"/>
                  <a:gd name="connsiteY15" fmla="*/ 271462 h 1581150"/>
                  <a:gd name="connsiteX16" fmla="*/ 1585912 w 2330608"/>
                  <a:gd name="connsiteY16" fmla="*/ 938212 h 1581150"/>
                  <a:gd name="connsiteX17" fmla="*/ 1771992 w 2330608"/>
                  <a:gd name="connsiteY17" fmla="*/ 1195616 h 1581150"/>
                  <a:gd name="connsiteX18" fmla="*/ 2000250 w 2330608"/>
                  <a:gd name="connsiteY18" fmla="*/ 1405890 h 1581150"/>
                  <a:gd name="connsiteX19" fmla="*/ 2072640 w 2330608"/>
                  <a:gd name="connsiteY19" fmla="*/ 1409700 h 1581150"/>
                  <a:gd name="connsiteX20" fmla="*/ 1998662 w 2330608"/>
                  <a:gd name="connsiteY20" fmla="*/ 1579562 h 1581150"/>
                  <a:gd name="connsiteX21" fmla="*/ 4762 w 2330608"/>
                  <a:gd name="connsiteY21" fmla="*/ 1581150 h 1581150"/>
                  <a:gd name="connsiteX0" fmla="*/ 4762 w 2330608"/>
                  <a:gd name="connsiteY0" fmla="*/ 1581150 h 1581150"/>
                  <a:gd name="connsiteX1" fmla="*/ 0 w 2330608"/>
                  <a:gd name="connsiteY1" fmla="*/ 1290637 h 1581150"/>
                  <a:gd name="connsiteX2" fmla="*/ 176212 w 2330608"/>
                  <a:gd name="connsiteY2" fmla="*/ 1123950 h 1581150"/>
                  <a:gd name="connsiteX3" fmla="*/ 304800 w 2330608"/>
                  <a:gd name="connsiteY3" fmla="*/ 981075 h 1581150"/>
                  <a:gd name="connsiteX4" fmla="*/ 433387 w 2330608"/>
                  <a:gd name="connsiteY4" fmla="*/ 752475 h 1581150"/>
                  <a:gd name="connsiteX5" fmla="*/ 566737 w 2330608"/>
                  <a:gd name="connsiteY5" fmla="*/ 438150 h 1581150"/>
                  <a:gd name="connsiteX6" fmla="*/ 661987 w 2330608"/>
                  <a:gd name="connsiteY6" fmla="*/ 223837 h 1581150"/>
                  <a:gd name="connsiteX7" fmla="*/ 776287 w 2330608"/>
                  <a:gd name="connsiteY7" fmla="*/ 76200 h 1581150"/>
                  <a:gd name="connsiteX8" fmla="*/ 919162 w 2330608"/>
                  <a:gd name="connsiteY8" fmla="*/ 4762 h 1581150"/>
                  <a:gd name="connsiteX9" fmla="*/ 1004887 w 2330608"/>
                  <a:gd name="connsiteY9" fmla="*/ 0 h 1581150"/>
                  <a:gd name="connsiteX10" fmla="*/ 1085850 w 2330608"/>
                  <a:gd name="connsiteY10" fmla="*/ 23812 h 1581150"/>
                  <a:gd name="connsiteX11" fmla="*/ 1143000 w 2330608"/>
                  <a:gd name="connsiteY11" fmla="*/ 61912 h 1581150"/>
                  <a:gd name="connsiteX12" fmla="*/ 1195387 w 2330608"/>
                  <a:gd name="connsiteY12" fmla="*/ 109537 h 1581150"/>
                  <a:gd name="connsiteX13" fmla="*/ 1252537 w 2330608"/>
                  <a:gd name="connsiteY13" fmla="*/ 171450 h 1581150"/>
                  <a:gd name="connsiteX14" fmla="*/ 1290637 w 2330608"/>
                  <a:gd name="connsiteY14" fmla="*/ 238125 h 1581150"/>
                  <a:gd name="connsiteX15" fmla="*/ 1300162 w 2330608"/>
                  <a:gd name="connsiteY15" fmla="*/ 271462 h 1581150"/>
                  <a:gd name="connsiteX16" fmla="*/ 1585912 w 2330608"/>
                  <a:gd name="connsiteY16" fmla="*/ 938212 h 1581150"/>
                  <a:gd name="connsiteX17" fmla="*/ 1771992 w 2330608"/>
                  <a:gd name="connsiteY17" fmla="*/ 1195616 h 1581150"/>
                  <a:gd name="connsiteX18" fmla="*/ 2072640 w 2330608"/>
                  <a:gd name="connsiteY18" fmla="*/ 1409700 h 1581150"/>
                  <a:gd name="connsiteX19" fmla="*/ 1998662 w 2330608"/>
                  <a:gd name="connsiteY19" fmla="*/ 1579562 h 1581150"/>
                  <a:gd name="connsiteX20" fmla="*/ 4762 w 2330608"/>
                  <a:gd name="connsiteY20" fmla="*/ 1581150 h 1581150"/>
                  <a:gd name="connsiteX0" fmla="*/ 4762 w 2330608"/>
                  <a:gd name="connsiteY0" fmla="*/ 1581150 h 1581150"/>
                  <a:gd name="connsiteX1" fmla="*/ 0 w 2330608"/>
                  <a:gd name="connsiteY1" fmla="*/ 1290637 h 1581150"/>
                  <a:gd name="connsiteX2" fmla="*/ 176212 w 2330608"/>
                  <a:gd name="connsiteY2" fmla="*/ 1123950 h 1581150"/>
                  <a:gd name="connsiteX3" fmla="*/ 304800 w 2330608"/>
                  <a:gd name="connsiteY3" fmla="*/ 981075 h 1581150"/>
                  <a:gd name="connsiteX4" fmla="*/ 433387 w 2330608"/>
                  <a:gd name="connsiteY4" fmla="*/ 752475 h 1581150"/>
                  <a:gd name="connsiteX5" fmla="*/ 566737 w 2330608"/>
                  <a:gd name="connsiteY5" fmla="*/ 438150 h 1581150"/>
                  <a:gd name="connsiteX6" fmla="*/ 661987 w 2330608"/>
                  <a:gd name="connsiteY6" fmla="*/ 223837 h 1581150"/>
                  <a:gd name="connsiteX7" fmla="*/ 776287 w 2330608"/>
                  <a:gd name="connsiteY7" fmla="*/ 76200 h 1581150"/>
                  <a:gd name="connsiteX8" fmla="*/ 919162 w 2330608"/>
                  <a:gd name="connsiteY8" fmla="*/ 4762 h 1581150"/>
                  <a:gd name="connsiteX9" fmla="*/ 1004887 w 2330608"/>
                  <a:gd name="connsiteY9" fmla="*/ 0 h 1581150"/>
                  <a:gd name="connsiteX10" fmla="*/ 1085850 w 2330608"/>
                  <a:gd name="connsiteY10" fmla="*/ 23812 h 1581150"/>
                  <a:gd name="connsiteX11" fmla="*/ 1143000 w 2330608"/>
                  <a:gd name="connsiteY11" fmla="*/ 61912 h 1581150"/>
                  <a:gd name="connsiteX12" fmla="*/ 1195387 w 2330608"/>
                  <a:gd name="connsiteY12" fmla="*/ 109537 h 1581150"/>
                  <a:gd name="connsiteX13" fmla="*/ 1252537 w 2330608"/>
                  <a:gd name="connsiteY13" fmla="*/ 171450 h 1581150"/>
                  <a:gd name="connsiteX14" fmla="*/ 1290637 w 2330608"/>
                  <a:gd name="connsiteY14" fmla="*/ 238125 h 1581150"/>
                  <a:gd name="connsiteX15" fmla="*/ 1300162 w 2330608"/>
                  <a:gd name="connsiteY15" fmla="*/ 271462 h 1581150"/>
                  <a:gd name="connsiteX16" fmla="*/ 1585912 w 2330608"/>
                  <a:gd name="connsiteY16" fmla="*/ 938212 h 1581150"/>
                  <a:gd name="connsiteX17" fmla="*/ 1771992 w 2330608"/>
                  <a:gd name="connsiteY17" fmla="*/ 1195616 h 1581150"/>
                  <a:gd name="connsiteX18" fmla="*/ 2072640 w 2330608"/>
                  <a:gd name="connsiteY18" fmla="*/ 1409700 h 1581150"/>
                  <a:gd name="connsiteX19" fmla="*/ 1998662 w 2330608"/>
                  <a:gd name="connsiteY19" fmla="*/ 1579562 h 1581150"/>
                  <a:gd name="connsiteX20" fmla="*/ 4762 w 2330608"/>
                  <a:gd name="connsiteY20" fmla="*/ 1581150 h 1581150"/>
                  <a:gd name="connsiteX0" fmla="*/ 4762 w 2072640"/>
                  <a:gd name="connsiteY0" fmla="*/ 1581150 h 1581150"/>
                  <a:gd name="connsiteX1" fmla="*/ 0 w 2072640"/>
                  <a:gd name="connsiteY1" fmla="*/ 1290637 h 1581150"/>
                  <a:gd name="connsiteX2" fmla="*/ 176212 w 2072640"/>
                  <a:gd name="connsiteY2" fmla="*/ 1123950 h 1581150"/>
                  <a:gd name="connsiteX3" fmla="*/ 304800 w 2072640"/>
                  <a:gd name="connsiteY3" fmla="*/ 981075 h 1581150"/>
                  <a:gd name="connsiteX4" fmla="*/ 433387 w 2072640"/>
                  <a:gd name="connsiteY4" fmla="*/ 752475 h 1581150"/>
                  <a:gd name="connsiteX5" fmla="*/ 566737 w 2072640"/>
                  <a:gd name="connsiteY5" fmla="*/ 438150 h 1581150"/>
                  <a:gd name="connsiteX6" fmla="*/ 661987 w 2072640"/>
                  <a:gd name="connsiteY6" fmla="*/ 223837 h 1581150"/>
                  <a:gd name="connsiteX7" fmla="*/ 776287 w 2072640"/>
                  <a:gd name="connsiteY7" fmla="*/ 76200 h 1581150"/>
                  <a:gd name="connsiteX8" fmla="*/ 919162 w 2072640"/>
                  <a:gd name="connsiteY8" fmla="*/ 4762 h 1581150"/>
                  <a:gd name="connsiteX9" fmla="*/ 1004887 w 2072640"/>
                  <a:gd name="connsiteY9" fmla="*/ 0 h 1581150"/>
                  <a:gd name="connsiteX10" fmla="*/ 1085850 w 2072640"/>
                  <a:gd name="connsiteY10" fmla="*/ 23812 h 1581150"/>
                  <a:gd name="connsiteX11" fmla="*/ 1143000 w 2072640"/>
                  <a:gd name="connsiteY11" fmla="*/ 61912 h 1581150"/>
                  <a:gd name="connsiteX12" fmla="*/ 1195387 w 2072640"/>
                  <a:gd name="connsiteY12" fmla="*/ 109537 h 1581150"/>
                  <a:gd name="connsiteX13" fmla="*/ 1252537 w 2072640"/>
                  <a:gd name="connsiteY13" fmla="*/ 171450 h 1581150"/>
                  <a:gd name="connsiteX14" fmla="*/ 1290637 w 2072640"/>
                  <a:gd name="connsiteY14" fmla="*/ 238125 h 1581150"/>
                  <a:gd name="connsiteX15" fmla="*/ 1300162 w 2072640"/>
                  <a:gd name="connsiteY15" fmla="*/ 271462 h 1581150"/>
                  <a:gd name="connsiteX16" fmla="*/ 1585912 w 2072640"/>
                  <a:gd name="connsiteY16" fmla="*/ 938212 h 1581150"/>
                  <a:gd name="connsiteX17" fmla="*/ 1771992 w 2072640"/>
                  <a:gd name="connsiteY17" fmla="*/ 1195616 h 1581150"/>
                  <a:gd name="connsiteX18" fmla="*/ 2072640 w 2072640"/>
                  <a:gd name="connsiteY18" fmla="*/ 1409700 h 1581150"/>
                  <a:gd name="connsiteX19" fmla="*/ 1998662 w 2072640"/>
                  <a:gd name="connsiteY19" fmla="*/ 1579562 h 1581150"/>
                  <a:gd name="connsiteX20" fmla="*/ 4762 w 2072640"/>
                  <a:gd name="connsiteY20" fmla="*/ 1581150 h 1581150"/>
                  <a:gd name="connsiteX0" fmla="*/ 4762 w 1998662"/>
                  <a:gd name="connsiteY0" fmla="*/ 1581150 h 1581150"/>
                  <a:gd name="connsiteX1" fmla="*/ 0 w 1998662"/>
                  <a:gd name="connsiteY1" fmla="*/ 1290637 h 1581150"/>
                  <a:gd name="connsiteX2" fmla="*/ 176212 w 1998662"/>
                  <a:gd name="connsiteY2" fmla="*/ 1123950 h 1581150"/>
                  <a:gd name="connsiteX3" fmla="*/ 304800 w 1998662"/>
                  <a:gd name="connsiteY3" fmla="*/ 981075 h 1581150"/>
                  <a:gd name="connsiteX4" fmla="*/ 433387 w 1998662"/>
                  <a:gd name="connsiteY4" fmla="*/ 752475 h 1581150"/>
                  <a:gd name="connsiteX5" fmla="*/ 566737 w 1998662"/>
                  <a:gd name="connsiteY5" fmla="*/ 438150 h 1581150"/>
                  <a:gd name="connsiteX6" fmla="*/ 661987 w 1998662"/>
                  <a:gd name="connsiteY6" fmla="*/ 223837 h 1581150"/>
                  <a:gd name="connsiteX7" fmla="*/ 776287 w 1998662"/>
                  <a:gd name="connsiteY7" fmla="*/ 76200 h 1581150"/>
                  <a:gd name="connsiteX8" fmla="*/ 919162 w 1998662"/>
                  <a:gd name="connsiteY8" fmla="*/ 4762 h 1581150"/>
                  <a:gd name="connsiteX9" fmla="*/ 1004887 w 1998662"/>
                  <a:gd name="connsiteY9" fmla="*/ 0 h 1581150"/>
                  <a:gd name="connsiteX10" fmla="*/ 1085850 w 1998662"/>
                  <a:gd name="connsiteY10" fmla="*/ 23812 h 1581150"/>
                  <a:gd name="connsiteX11" fmla="*/ 1143000 w 1998662"/>
                  <a:gd name="connsiteY11" fmla="*/ 61912 h 1581150"/>
                  <a:gd name="connsiteX12" fmla="*/ 1195387 w 1998662"/>
                  <a:gd name="connsiteY12" fmla="*/ 109537 h 1581150"/>
                  <a:gd name="connsiteX13" fmla="*/ 1252537 w 1998662"/>
                  <a:gd name="connsiteY13" fmla="*/ 171450 h 1581150"/>
                  <a:gd name="connsiteX14" fmla="*/ 1290637 w 1998662"/>
                  <a:gd name="connsiteY14" fmla="*/ 238125 h 1581150"/>
                  <a:gd name="connsiteX15" fmla="*/ 1300162 w 1998662"/>
                  <a:gd name="connsiteY15" fmla="*/ 271462 h 1581150"/>
                  <a:gd name="connsiteX16" fmla="*/ 1585912 w 1998662"/>
                  <a:gd name="connsiteY16" fmla="*/ 938212 h 1581150"/>
                  <a:gd name="connsiteX17" fmla="*/ 1771992 w 1998662"/>
                  <a:gd name="connsiteY17" fmla="*/ 1195616 h 1581150"/>
                  <a:gd name="connsiteX18" fmla="*/ 1996440 w 1998662"/>
                  <a:gd name="connsiteY18" fmla="*/ 1333500 h 1581150"/>
                  <a:gd name="connsiteX19" fmla="*/ 1998662 w 1998662"/>
                  <a:gd name="connsiteY19" fmla="*/ 1579562 h 1581150"/>
                  <a:gd name="connsiteX20" fmla="*/ 4762 w 1998662"/>
                  <a:gd name="connsiteY20" fmla="*/ 1581150 h 1581150"/>
                  <a:gd name="connsiteX0" fmla="*/ 4762 w 2007870"/>
                  <a:gd name="connsiteY0" fmla="*/ 1581150 h 1581150"/>
                  <a:gd name="connsiteX1" fmla="*/ 0 w 2007870"/>
                  <a:gd name="connsiteY1" fmla="*/ 1290637 h 1581150"/>
                  <a:gd name="connsiteX2" fmla="*/ 176212 w 2007870"/>
                  <a:gd name="connsiteY2" fmla="*/ 1123950 h 1581150"/>
                  <a:gd name="connsiteX3" fmla="*/ 304800 w 2007870"/>
                  <a:gd name="connsiteY3" fmla="*/ 981075 h 1581150"/>
                  <a:gd name="connsiteX4" fmla="*/ 433387 w 2007870"/>
                  <a:gd name="connsiteY4" fmla="*/ 752475 h 1581150"/>
                  <a:gd name="connsiteX5" fmla="*/ 566737 w 2007870"/>
                  <a:gd name="connsiteY5" fmla="*/ 438150 h 1581150"/>
                  <a:gd name="connsiteX6" fmla="*/ 661987 w 2007870"/>
                  <a:gd name="connsiteY6" fmla="*/ 223837 h 1581150"/>
                  <a:gd name="connsiteX7" fmla="*/ 776287 w 2007870"/>
                  <a:gd name="connsiteY7" fmla="*/ 76200 h 1581150"/>
                  <a:gd name="connsiteX8" fmla="*/ 919162 w 2007870"/>
                  <a:gd name="connsiteY8" fmla="*/ 4762 h 1581150"/>
                  <a:gd name="connsiteX9" fmla="*/ 1004887 w 2007870"/>
                  <a:gd name="connsiteY9" fmla="*/ 0 h 1581150"/>
                  <a:gd name="connsiteX10" fmla="*/ 1085850 w 2007870"/>
                  <a:gd name="connsiteY10" fmla="*/ 23812 h 1581150"/>
                  <a:gd name="connsiteX11" fmla="*/ 1143000 w 2007870"/>
                  <a:gd name="connsiteY11" fmla="*/ 61912 h 1581150"/>
                  <a:gd name="connsiteX12" fmla="*/ 1195387 w 2007870"/>
                  <a:gd name="connsiteY12" fmla="*/ 109537 h 1581150"/>
                  <a:gd name="connsiteX13" fmla="*/ 1252537 w 2007870"/>
                  <a:gd name="connsiteY13" fmla="*/ 171450 h 1581150"/>
                  <a:gd name="connsiteX14" fmla="*/ 1290637 w 2007870"/>
                  <a:gd name="connsiteY14" fmla="*/ 238125 h 1581150"/>
                  <a:gd name="connsiteX15" fmla="*/ 1300162 w 2007870"/>
                  <a:gd name="connsiteY15" fmla="*/ 271462 h 1581150"/>
                  <a:gd name="connsiteX16" fmla="*/ 1585912 w 2007870"/>
                  <a:gd name="connsiteY16" fmla="*/ 938212 h 1581150"/>
                  <a:gd name="connsiteX17" fmla="*/ 1771992 w 2007870"/>
                  <a:gd name="connsiteY17" fmla="*/ 1195616 h 1581150"/>
                  <a:gd name="connsiteX18" fmla="*/ 2007870 w 2007870"/>
                  <a:gd name="connsiteY18" fmla="*/ 1360170 h 1581150"/>
                  <a:gd name="connsiteX19" fmla="*/ 1998662 w 2007870"/>
                  <a:gd name="connsiteY19" fmla="*/ 1579562 h 1581150"/>
                  <a:gd name="connsiteX20" fmla="*/ 4762 w 2007870"/>
                  <a:gd name="connsiteY20" fmla="*/ 1581150 h 1581150"/>
                  <a:gd name="connsiteX0" fmla="*/ 4762 w 2007870"/>
                  <a:gd name="connsiteY0" fmla="*/ 1581150 h 1581150"/>
                  <a:gd name="connsiteX1" fmla="*/ 0 w 2007870"/>
                  <a:gd name="connsiteY1" fmla="*/ 1290637 h 1581150"/>
                  <a:gd name="connsiteX2" fmla="*/ 176212 w 2007870"/>
                  <a:gd name="connsiteY2" fmla="*/ 1123950 h 1581150"/>
                  <a:gd name="connsiteX3" fmla="*/ 304800 w 2007870"/>
                  <a:gd name="connsiteY3" fmla="*/ 981075 h 1581150"/>
                  <a:gd name="connsiteX4" fmla="*/ 433387 w 2007870"/>
                  <a:gd name="connsiteY4" fmla="*/ 752475 h 1581150"/>
                  <a:gd name="connsiteX5" fmla="*/ 566737 w 2007870"/>
                  <a:gd name="connsiteY5" fmla="*/ 438150 h 1581150"/>
                  <a:gd name="connsiteX6" fmla="*/ 661987 w 2007870"/>
                  <a:gd name="connsiteY6" fmla="*/ 223837 h 1581150"/>
                  <a:gd name="connsiteX7" fmla="*/ 776287 w 2007870"/>
                  <a:gd name="connsiteY7" fmla="*/ 76200 h 1581150"/>
                  <a:gd name="connsiteX8" fmla="*/ 919162 w 2007870"/>
                  <a:gd name="connsiteY8" fmla="*/ 4762 h 1581150"/>
                  <a:gd name="connsiteX9" fmla="*/ 1004887 w 2007870"/>
                  <a:gd name="connsiteY9" fmla="*/ 0 h 1581150"/>
                  <a:gd name="connsiteX10" fmla="*/ 1085850 w 2007870"/>
                  <a:gd name="connsiteY10" fmla="*/ 23812 h 1581150"/>
                  <a:gd name="connsiteX11" fmla="*/ 1143000 w 2007870"/>
                  <a:gd name="connsiteY11" fmla="*/ 61912 h 1581150"/>
                  <a:gd name="connsiteX12" fmla="*/ 1195387 w 2007870"/>
                  <a:gd name="connsiteY12" fmla="*/ 109537 h 1581150"/>
                  <a:gd name="connsiteX13" fmla="*/ 1252537 w 2007870"/>
                  <a:gd name="connsiteY13" fmla="*/ 171450 h 1581150"/>
                  <a:gd name="connsiteX14" fmla="*/ 1290637 w 2007870"/>
                  <a:gd name="connsiteY14" fmla="*/ 238125 h 1581150"/>
                  <a:gd name="connsiteX15" fmla="*/ 1300162 w 2007870"/>
                  <a:gd name="connsiteY15" fmla="*/ 271462 h 1581150"/>
                  <a:gd name="connsiteX16" fmla="*/ 1585912 w 2007870"/>
                  <a:gd name="connsiteY16" fmla="*/ 938212 h 1581150"/>
                  <a:gd name="connsiteX17" fmla="*/ 1771992 w 2007870"/>
                  <a:gd name="connsiteY17" fmla="*/ 1195616 h 1581150"/>
                  <a:gd name="connsiteX18" fmla="*/ 2007870 w 2007870"/>
                  <a:gd name="connsiteY18" fmla="*/ 1360170 h 1581150"/>
                  <a:gd name="connsiteX19" fmla="*/ 1998662 w 2007870"/>
                  <a:gd name="connsiteY19" fmla="*/ 1579562 h 1581150"/>
                  <a:gd name="connsiteX20" fmla="*/ 4762 w 2007870"/>
                  <a:gd name="connsiteY20" fmla="*/ 1581150 h 1581150"/>
                  <a:gd name="connsiteX0" fmla="*/ 4762 w 2007870"/>
                  <a:gd name="connsiteY0" fmla="*/ 1581150 h 1581150"/>
                  <a:gd name="connsiteX1" fmla="*/ 0 w 2007870"/>
                  <a:gd name="connsiteY1" fmla="*/ 1290637 h 1581150"/>
                  <a:gd name="connsiteX2" fmla="*/ 176212 w 2007870"/>
                  <a:gd name="connsiteY2" fmla="*/ 1123950 h 1581150"/>
                  <a:gd name="connsiteX3" fmla="*/ 304800 w 2007870"/>
                  <a:gd name="connsiteY3" fmla="*/ 981075 h 1581150"/>
                  <a:gd name="connsiteX4" fmla="*/ 433387 w 2007870"/>
                  <a:gd name="connsiteY4" fmla="*/ 752475 h 1581150"/>
                  <a:gd name="connsiteX5" fmla="*/ 566737 w 2007870"/>
                  <a:gd name="connsiteY5" fmla="*/ 438150 h 1581150"/>
                  <a:gd name="connsiteX6" fmla="*/ 661987 w 2007870"/>
                  <a:gd name="connsiteY6" fmla="*/ 223837 h 1581150"/>
                  <a:gd name="connsiteX7" fmla="*/ 776287 w 2007870"/>
                  <a:gd name="connsiteY7" fmla="*/ 76200 h 1581150"/>
                  <a:gd name="connsiteX8" fmla="*/ 919162 w 2007870"/>
                  <a:gd name="connsiteY8" fmla="*/ 4762 h 1581150"/>
                  <a:gd name="connsiteX9" fmla="*/ 1004887 w 2007870"/>
                  <a:gd name="connsiteY9" fmla="*/ 0 h 1581150"/>
                  <a:gd name="connsiteX10" fmla="*/ 1085850 w 2007870"/>
                  <a:gd name="connsiteY10" fmla="*/ 23812 h 1581150"/>
                  <a:gd name="connsiteX11" fmla="*/ 1143000 w 2007870"/>
                  <a:gd name="connsiteY11" fmla="*/ 61912 h 1581150"/>
                  <a:gd name="connsiteX12" fmla="*/ 1195387 w 2007870"/>
                  <a:gd name="connsiteY12" fmla="*/ 109537 h 1581150"/>
                  <a:gd name="connsiteX13" fmla="*/ 1252537 w 2007870"/>
                  <a:gd name="connsiteY13" fmla="*/ 171450 h 1581150"/>
                  <a:gd name="connsiteX14" fmla="*/ 1290637 w 2007870"/>
                  <a:gd name="connsiteY14" fmla="*/ 238125 h 1581150"/>
                  <a:gd name="connsiteX15" fmla="*/ 1300162 w 2007870"/>
                  <a:gd name="connsiteY15" fmla="*/ 271462 h 1581150"/>
                  <a:gd name="connsiteX16" fmla="*/ 1585912 w 2007870"/>
                  <a:gd name="connsiteY16" fmla="*/ 938212 h 1581150"/>
                  <a:gd name="connsiteX17" fmla="*/ 1771992 w 2007870"/>
                  <a:gd name="connsiteY17" fmla="*/ 1195616 h 1581150"/>
                  <a:gd name="connsiteX18" fmla="*/ 2007870 w 2007870"/>
                  <a:gd name="connsiteY18" fmla="*/ 1360170 h 1581150"/>
                  <a:gd name="connsiteX19" fmla="*/ 1998662 w 2007870"/>
                  <a:gd name="connsiteY19" fmla="*/ 1579562 h 1581150"/>
                  <a:gd name="connsiteX20" fmla="*/ 4762 w 2007870"/>
                  <a:gd name="connsiteY20" fmla="*/ 1581150 h 158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07870" h="1581150">
                    <a:moveTo>
                      <a:pt x="4762" y="1581150"/>
                    </a:moveTo>
                    <a:cubicBezTo>
                      <a:pt x="3175" y="1484312"/>
                      <a:pt x="1587" y="1387475"/>
                      <a:pt x="0" y="1290637"/>
                    </a:cubicBezTo>
                    <a:cubicBezTo>
                      <a:pt x="177381" y="1127638"/>
                      <a:pt x="80963" y="1241821"/>
                      <a:pt x="176212" y="1123950"/>
                    </a:cubicBezTo>
                    <a:lnTo>
                      <a:pt x="304800" y="981075"/>
                    </a:lnTo>
                    <a:lnTo>
                      <a:pt x="433387" y="752475"/>
                    </a:lnTo>
                    <a:lnTo>
                      <a:pt x="566737" y="438150"/>
                    </a:lnTo>
                    <a:lnTo>
                      <a:pt x="661987" y="223837"/>
                    </a:lnTo>
                    <a:cubicBezTo>
                      <a:pt x="700087" y="174625"/>
                      <a:pt x="647700" y="196850"/>
                      <a:pt x="776287" y="76200"/>
                    </a:cubicBezTo>
                    <a:cubicBezTo>
                      <a:pt x="847725" y="14287"/>
                      <a:pt x="871537" y="28575"/>
                      <a:pt x="919162" y="4762"/>
                    </a:cubicBezTo>
                    <a:lnTo>
                      <a:pt x="1004887" y="0"/>
                    </a:lnTo>
                    <a:lnTo>
                      <a:pt x="1085850" y="23812"/>
                    </a:lnTo>
                    <a:lnTo>
                      <a:pt x="1143000" y="61912"/>
                    </a:lnTo>
                    <a:cubicBezTo>
                      <a:pt x="1160462" y="77787"/>
                      <a:pt x="1144588" y="46037"/>
                      <a:pt x="1195387" y="109537"/>
                    </a:cubicBezTo>
                    <a:cubicBezTo>
                      <a:pt x="1253570" y="177417"/>
                      <a:pt x="1214438" y="110235"/>
                      <a:pt x="1252537" y="171450"/>
                    </a:cubicBezTo>
                    <a:lnTo>
                      <a:pt x="1290637" y="238125"/>
                    </a:lnTo>
                    <a:lnTo>
                      <a:pt x="1300162" y="271462"/>
                    </a:lnTo>
                    <a:cubicBezTo>
                      <a:pt x="1384829" y="483129"/>
                      <a:pt x="1422702" y="666929"/>
                      <a:pt x="1585912" y="938212"/>
                    </a:cubicBezTo>
                    <a:cubicBezTo>
                      <a:pt x="1664550" y="1092238"/>
                      <a:pt x="1642536" y="1062831"/>
                      <a:pt x="1771992" y="1195616"/>
                    </a:cubicBezTo>
                    <a:cubicBezTo>
                      <a:pt x="1853113" y="1274197"/>
                      <a:pt x="1928182" y="1326659"/>
                      <a:pt x="2007870" y="1360170"/>
                    </a:cubicBezTo>
                    <a:cubicBezTo>
                      <a:pt x="2007605" y="1389115"/>
                      <a:pt x="1995328" y="1417637"/>
                      <a:pt x="1998662" y="1579562"/>
                    </a:cubicBezTo>
                    <a:lnTo>
                      <a:pt x="4762" y="1581150"/>
                    </a:lnTo>
                    <a:close/>
                  </a:path>
                </a:pathLst>
              </a:custGeom>
              <a:solidFill>
                <a:srgbClr val="71ADD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55678" name="Group 80"/>
              <p:cNvGrpSpPr>
                <a:grpSpLocks/>
              </p:cNvGrpSpPr>
              <p:nvPr/>
            </p:nvGrpSpPr>
            <p:grpSpPr bwMode="auto">
              <a:xfrm>
                <a:off x="3688074" y="1676400"/>
                <a:ext cx="5379726" cy="3581401"/>
                <a:chOff x="3688074" y="1676400"/>
                <a:chExt cx="5379726" cy="3581401"/>
              </a:xfrm>
            </p:grpSpPr>
            <p:grpSp>
              <p:nvGrpSpPr>
                <p:cNvPr id="155679" name="Group 32"/>
                <p:cNvGrpSpPr>
                  <a:grpSpLocks/>
                </p:cNvGrpSpPr>
                <p:nvPr/>
              </p:nvGrpSpPr>
              <p:grpSpPr bwMode="auto">
                <a:xfrm>
                  <a:off x="4702175" y="3235325"/>
                  <a:ext cx="4189413" cy="2022476"/>
                  <a:chOff x="654" y="2017"/>
                  <a:chExt cx="2639" cy="1274"/>
                </a:xfrm>
              </p:grpSpPr>
              <p:sp>
                <p:nvSpPr>
                  <p:cNvPr id="155688" name="Text Box 27"/>
                  <p:cNvSpPr txBox="1">
                    <a:spLocks noChangeArrowheads="1"/>
                  </p:cNvSpPr>
                  <p:nvPr/>
                </p:nvSpPr>
                <p:spPr bwMode="auto">
                  <a:xfrm>
                    <a:off x="1052" y="3039"/>
                    <a:ext cx="48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tLang="en-US" sz="2000">
                        <a:latin typeface="Times New Roman" pitchFamily="18" charset="0"/>
                      </a:rPr>
                      <a:t>–1.41</a:t>
                    </a:r>
                  </a:p>
                </p:txBody>
              </p:sp>
              <p:grpSp>
                <p:nvGrpSpPr>
                  <p:cNvPr id="155689" name="Group 32"/>
                  <p:cNvGrpSpPr>
                    <a:grpSpLocks/>
                  </p:cNvGrpSpPr>
                  <p:nvPr/>
                </p:nvGrpSpPr>
                <p:grpSpPr bwMode="auto">
                  <a:xfrm>
                    <a:off x="654" y="2017"/>
                    <a:ext cx="2639" cy="1083"/>
                    <a:chOff x="654" y="2017"/>
                    <a:chExt cx="2639" cy="1083"/>
                  </a:xfrm>
                </p:grpSpPr>
                <p:sp>
                  <p:nvSpPr>
                    <p:cNvPr id="155690" name="Line 34"/>
                    <p:cNvSpPr>
                      <a:spLocks noChangeShapeType="1"/>
                    </p:cNvSpPr>
                    <p:nvPr/>
                  </p:nvSpPr>
                  <p:spPr bwMode="auto">
                    <a:xfrm>
                      <a:off x="1902" y="2784"/>
                      <a:ext cx="0" cy="5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55691" name="Freeform 37"/>
                    <p:cNvSpPr>
                      <a:spLocks/>
                    </p:cNvSpPr>
                    <p:nvPr/>
                  </p:nvSpPr>
                  <p:spPr bwMode="auto">
                    <a:xfrm>
                      <a:off x="654" y="3014"/>
                      <a:ext cx="2496" cy="1"/>
                    </a:xfrm>
                    <a:custGeom>
                      <a:avLst/>
                      <a:gdLst>
                        <a:gd name="T0" fmla="*/ 0 w 3152"/>
                        <a:gd name="T1" fmla="*/ 0 h 1"/>
                        <a:gd name="T2" fmla="*/ 23 w 3152"/>
                        <a:gd name="T3" fmla="*/ 0 h 1"/>
                        <a:gd name="T4" fmla="*/ 0 60000 65536"/>
                        <a:gd name="T5" fmla="*/ 0 60000 65536"/>
                        <a:gd name="T6" fmla="*/ 0 w 3152"/>
                        <a:gd name="T7" fmla="*/ 0 h 1"/>
                        <a:gd name="T8" fmla="*/ 3152 w 3152"/>
                        <a:gd name="T9" fmla="*/ 1 h 1"/>
                      </a:gdLst>
                      <a:ahLst/>
                      <a:cxnLst>
                        <a:cxn ang="T4">
                          <a:pos x="T0" y="T1"/>
                        </a:cxn>
                        <a:cxn ang="T5">
                          <a:pos x="T2" y="T3"/>
                        </a:cxn>
                      </a:cxnLst>
                      <a:rect l="T6" t="T7" r="T8" b="T9"/>
                      <a:pathLst>
                        <a:path w="3152" h="1">
                          <a:moveTo>
                            <a:pt x="0" y="0"/>
                          </a:moveTo>
                          <a:lnTo>
                            <a:pt x="3152" y="0"/>
                          </a:lnTo>
                        </a:path>
                      </a:pathLst>
                    </a:custGeom>
                    <a:noFill/>
                    <a:ln w="28575">
                      <a:solidFill>
                        <a:schemeClr val="tx1"/>
                      </a:solidFill>
                      <a:round/>
                      <a:headEnd type="arrow"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latin typeface="Times New Roman" pitchFamily="18" charset="0"/>
                      </a:endParaRPr>
                    </a:p>
                  </p:txBody>
                </p:sp>
                <p:sp>
                  <p:nvSpPr>
                    <p:cNvPr id="155692" name="Freeform 38"/>
                    <p:cNvSpPr>
                      <a:spLocks/>
                    </p:cNvSpPr>
                    <p:nvPr/>
                  </p:nvSpPr>
                  <p:spPr bwMode="auto">
                    <a:xfrm>
                      <a:off x="730" y="2017"/>
                      <a:ext cx="2372" cy="994"/>
                    </a:xfrm>
                    <a:custGeom>
                      <a:avLst/>
                      <a:gdLst>
                        <a:gd name="T0" fmla="*/ 0 w 2996"/>
                        <a:gd name="T1" fmla="*/ 19 h 1213"/>
                        <a:gd name="T2" fmla="*/ 2 w 2996"/>
                        <a:gd name="T3" fmla="*/ 17 h 1213"/>
                        <a:gd name="T4" fmla="*/ 5 w 2996"/>
                        <a:gd name="T5" fmla="*/ 16 h 1213"/>
                        <a:gd name="T6" fmla="*/ 6 w 2996"/>
                        <a:gd name="T7" fmla="*/ 13 h 1213"/>
                        <a:gd name="T8" fmla="*/ 8 w 2996"/>
                        <a:gd name="T9" fmla="*/ 9 h 1213"/>
                        <a:gd name="T10" fmla="*/ 8 w 2996"/>
                        <a:gd name="T11" fmla="*/ 5 h 1213"/>
                        <a:gd name="T12" fmla="*/ 9 w 2996"/>
                        <a:gd name="T13" fmla="*/ 2 h 1213"/>
                        <a:gd name="T14" fmla="*/ 10 w 2996"/>
                        <a:gd name="T15" fmla="*/ 2 h 1213"/>
                        <a:gd name="T16" fmla="*/ 10 w 2996"/>
                        <a:gd name="T17" fmla="*/ 1 h 1213"/>
                        <a:gd name="T18" fmla="*/ 13 w 2996"/>
                        <a:gd name="T19" fmla="*/ 2 h 1213"/>
                        <a:gd name="T20" fmla="*/ 13 w 2996"/>
                        <a:gd name="T21" fmla="*/ 2 h 1213"/>
                        <a:gd name="T22" fmla="*/ 13 w 2996"/>
                        <a:gd name="T23" fmla="*/ 6 h 1213"/>
                        <a:gd name="T24" fmla="*/ 13 w 2996"/>
                        <a:gd name="T25" fmla="*/ 9 h 1213"/>
                        <a:gd name="T26" fmla="*/ 15 w 2996"/>
                        <a:gd name="T27" fmla="*/ 11 h 1213"/>
                        <a:gd name="T28" fmla="*/ 16 w 2996"/>
                        <a:gd name="T29" fmla="*/ 15 h 1213"/>
                        <a:gd name="T30" fmla="*/ 18 w 2996"/>
                        <a:gd name="T31" fmla="*/ 16 h 1213"/>
                        <a:gd name="T32" fmla="*/ 20 w 2996"/>
                        <a:gd name="T33" fmla="*/ 17 h 1213"/>
                        <a:gd name="T34" fmla="*/ 22 w 2996"/>
                        <a:gd name="T35" fmla="*/ 19 h 12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96"/>
                        <a:gd name="T55" fmla="*/ 0 h 1213"/>
                        <a:gd name="T56" fmla="*/ 2996 w 2996"/>
                        <a:gd name="T57" fmla="*/ 1213 h 12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96" h="1213">
                          <a:moveTo>
                            <a:pt x="0" y="1213"/>
                          </a:moveTo>
                          <a:cubicBezTo>
                            <a:pt x="54" y="1205"/>
                            <a:pt x="222" y="1185"/>
                            <a:pt x="325" y="1159"/>
                          </a:cubicBezTo>
                          <a:cubicBezTo>
                            <a:pt x="429" y="1135"/>
                            <a:pt x="526" y="1113"/>
                            <a:pt x="616" y="1057"/>
                          </a:cubicBezTo>
                          <a:cubicBezTo>
                            <a:pt x="711" y="1001"/>
                            <a:pt x="823" y="899"/>
                            <a:pt x="895" y="820"/>
                          </a:cubicBezTo>
                          <a:cubicBezTo>
                            <a:pt x="967" y="741"/>
                            <a:pt x="1004" y="666"/>
                            <a:pt x="1048" y="583"/>
                          </a:cubicBezTo>
                          <a:cubicBezTo>
                            <a:pt x="1092" y="500"/>
                            <a:pt x="1130" y="392"/>
                            <a:pt x="1162" y="322"/>
                          </a:cubicBezTo>
                          <a:cubicBezTo>
                            <a:pt x="1194" y="252"/>
                            <a:pt x="1208" y="208"/>
                            <a:pt x="1237" y="163"/>
                          </a:cubicBezTo>
                          <a:cubicBezTo>
                            <a:pt x="1266" y="118"/>
                            <a:pt x="1296" y="76"/>
                            <a:pt x="1336" y="49"/>
                          </a:cubicBezTo>
                          <a:cubicBezTo>
                            <a:pt x="1376" y="22"/>
                            <a:pt x="1434" y="2"/>
                            <a:pt x="1480" y="1"/>
                          </a:cubicBezTo>
                          <a:cubicBezTo>
                            <a:pt x="1526" y="0"/>
                            <a:pt x="1575" y="18"/>
                            <a:pt x="1615" y="43"/>
                          </a:cubicBezTo>
                          <a:cubicBezTo>
                            <a:pt x="1655" y="68"/>
                            <a:pt x="1685" y="93"/>
                            <a:pt x="1720" y="154"/>
                          </a:cubicBezTo>
                          <a:cubicBezTo>
                            <a:pt x="1755" y="215"/>
                            <a:pt x="1798" y="346"/>
                            <a:pt x="1825" y="412"/>
                          </a:cubicBezTo>
                          <a:cubicBezTo>
                            <a:pt x="1852" y="478"/>
                            <a:pt x="1854" y="488"/>
                            <a:pt x="1885" y="550"/>
                          </a:cubicBezTo>
                          <a:cubicBezTo>
                            <a:pt x="1916" y="612"/>
                            <a:pt x="1966" y="717"/>
                            <a:pt x="2014" y="787"/>
                          </a:cubicBezTo>
                          <a:cubicBezTo>
                            <a:pt x="2062" y="857"/>
                            <a:pt x="2112" y="918"/>
                            <a:pt x="2176" y="969"/>
                          </a:cubicBezTo>
                          <a:cubicBezTo>
                            <a:pt x="2240" y="1020"/>
                            <a:pt x="2330" y="1062"/>
                            <a:pt x="2398" y="1093"/>
                          </a:cubicBezTo>
                          <a:cubicBezTo>
                            <a:pt x="2466" y="1124"/>
                            <a:pt x="2484" y="1134"/>
                            <a:pt x="2584" y="1153"/>
                          </a:cubicBezTo>
                          <a:cubicBezTo>
                            <a:pt x="2684" y="1172"/>
                            <a:pt x="2910" y="1194"/>
                            <a:pt x="2996" y="1205"/>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latin typeface="Times New Roman" pitchFamily="18" charset="0"/>
                      </a:endParaRPr>
                    </a:p>
                  </p:txBody>
                </p:sp>
                <p:sp>
                  <p:nvSpPr>
                    <p:cNvPr id="155693" name="Line 39"/>
                    <p:cNvSpPr>
                      <a:spLocks noChangeShapeType="1"/>
                    </p:cNvSpPr>
                    <p:nvPr/>
                  </p:nvSpPr>
                  <p:spPr bwMode="auto">
                    <a:xfrm>
                      <a:off x="1902" y="2018"/>
                      <a:ext cx="0" cy="98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5694" name="Line 41"/>
                    <p:cNvSpPr>
                      <a:spLocks noChangeShapeType="1"/>
                    </p:cNvSpPr>
                    <p:nvPr/>
                  </p:nvSpPr>
                  <p:spPr bwMode="auto">
                    <a:xfrm>
                      <a:off x="1902" y="2978"/>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5695" name="Rectangle 44"/>
                    <p:cNvSpPr>
                      <a:spLocks noChangeArrowheads="1"/>
                    </p:cNvSpPr>
                    <p:nvPr/>
                  </p:nvSpPr>
                  <p:spPr bwMode="auto">
                    <a:xfrm>
                      <a:off x="3126" y="2887"/>
                      <a:ext cx="167"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600" i="1">
                          <a:latin typeface="Times New Roman" pitchFamily="18" charset="0"/>
                        </a:rPr>
                        <a:t>z</a:t>
                      </a:r>
                    </a:p>
                  </p:txBody>
                </p:sp>
              </p:grpSp>
            </p:grpSp>
            <p:sp>
              <p:nvSpPr>
                <p:cNvPr id="155680" name="Text Box 18"/>
                <p:cNvSpPr txBox="1">
                  <a:spLocks noChangeArrowheads="1"/>
                </p:cNvSpPr>
                <p:nvPr/>
              </p:nvSpPr>
              <p:spPr bwMode="auto">
                <a:xfrm>
                  <a:off x="5181825" y="1676400"/>
                  <a:ext cx="3885975" cy="830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a:latin typeface="Times New Roman" pitchFamily="18" charset="0"/>
                    </a:rPr>
                    <a:t>Standard Normal Distribution</a:t>
                  </a:r>
                  <a:br>
                    <a:rPr lang="en-US" altLang="en-US">
                      <a:latin typeface="Times New Roman" pitchFamily="18" charset="0"/>
                    </a:rPr>
                  </a:br>
                  <a:r>
                    <a:rPr lang="en-US" altLang="en-US">
                      <a:latin typeface="Times New Roman" pitchFamily="18" charset="0"/>
                    </a:rPr>
                    <a:t>          </a:t>
                  </a:r>
                  <a:r>
                    <a:rPr lang="el-GR" altLang="en-US" i="1">
                      <a:latin typeface="Times New Roman" pitchFamily="18" charset="0"/>
                    </a:rPr>
                    <a:t>μ</a:t>
                  </a:r>
                  <a:r>
                    <a:rPr lang="en-US" altLang="en-US">
                      <a:latin typeface="Times New Roman" pitchFamily="18" charset="0"/>
                    </a:rPr>
                    <a:t> = 0  </a:t>
                  </a:r>
                  <a:r>
                    <a:rPr lang="el-GR" altLang="en-US" i="1">
                      <a:latin typeface="Times New Roman" pitchFamily="18" charset="0"/>
                      <a:cs typeface="Times New Roman" pitchFamily="18" charset="0"/>
                    </a:rPr>
                    <a:t>σ</a:t>
                  </a:r>
                  <a:r>
                    <a:rPr lang="en-US" altLang="en-US">
                      <a:latin typeface="Times New Roman" pitchFamily="18" charset="0"/>
                      <a:cs typeface="Times New Roman" pitchFamily="18" charset="0"/>
                    </a:rPr>
                    <a:t> = 1</a:t>
                  </a:r>
                  <a:endParaRPr lang="en-US" altLang="en-US">
                    <a:latin typeface="Times New Roman" pitchFamily="18" charset="0"/>
                  </a:endParaRPr>
                </a:p>
              </p:txBody>
            </p:sp>
            <p:grpSp>
              <p:nvGrpSpPr>
                <p:cNvPr id="155681" name="Group 32"/>
                <p:cNvGrpSpPr>
                  <a:grpSpLocks/>
                </p:cNvGrpSpPr>
                <p:nvPr/>
              </p:nvGrpSpPr>
              <p:grpSpPr bwMode="auto">
                <a:xfrm>
                  <a:off x="3688074" y="2743203"/>
                  <a:ext cx="5318575" cy="2511427"/>
                  <a:chOff x="1902" y="1707"/>
                  <a:chExt cx="5318575" cy="1582"/>
                </a:xfrm>
              </p:grpSpPr>
              <p:sp>
                <p:nvSpPr>
                  <p:cNvPr id="155684" name="Line 34"/>
                  <p:cNvSpPr>
                    <a:spLocks noChangeShapeType="1"/>
                  </p:cNvSpPr>
                  <p:nvPr/>
                </p:nvSpPr>
                <p:spPr bwMode="auto">
                  <a:xfrm>
                    <a:off x="1902" y="2784"/>
                    <a:ext cx="0" cy="5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55685" name="Text Box 40"/>
                  <p:cNvSpPr txBox="1">
                    <a:spLocks noChangeArrowheads="1"/>
                  </p:cNvSpPr>
                  <p:nvPr/>
                </p:nvSpPr>
                <p:spPr bwMode="auto">
                  <a:xfrm>
                    <a:off x="2851240" y="3039"/>
                    <a:ext cx="31112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tLang="en-US" sz="2000">
                        <a:latin typeface="Times New Roman" pitchFamily="18" charset="0"/>
                      </a:rPr>
                      <a:t>0</a:t>
                    </a:r>
                  </a:p>
                </p:txBody>
              </p:sp>
              <p:sp>
                <p:nvSpPr>
                  <p:cNvPr id="155686" name="Rectangle 42"/>
                  <p:cNvSpPr>
                    <a:spLocks noChangeArrowheads="1"/>
                  </p:cNvSpPr>
                  <p:nvPr/>
                </p:nvSpPr>
                <p:spPr bwMode="auto">
                  <a:xfrm>
                    <a:off x="2714726" y="1707"/>
                    <a:ext cx="260575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i="1">
                        <a:latin typeface="Times New Roman" pitchFamily="18" charset="0"/>
                      </a:rPr>
                      <a:t>P</a:t>
                    </a:r>
                    <a:r>
                      <a:rPr lang="en-US" altLang="en-US">
                        <a:latin typeface="Times New Roman" pitchFamily="18" charset="0"/>
                      </a:rPr>
                      <a:t>(–1.41 &lt; </a:t>
                    </a:r>
                    <a:r>
                      <a:rPr lang="en-US" altLang="en-US" i="1">
                        <a:latin typeface="Times New Roman" pitchFamily="18" charset="0"/>
                      </a:rPr>
                      <a:t>z</a:t>
                    </a:r>
                    <a:r>
                      <a:rPr lang="en-US" altLang="en-US">
                        <a:latin typeface="Times New Roman" pitchFamily="18" charset="0"/>
                      </a:rPr>
                      <a:t> &lt; 2.36)</a:t>
                    </a:r>
                  </a:p>
                </p:txBody>
              </p:sp>
              <p:sp>
                <p:nvSpPr>
                  <p:cNvPr id="155687" name="Line 45"/>
                  <p:cNvSpPr>
                    <a:spLocks noChangeShapeType="1"/>
                  </p:cNvSpPr>
                  <p:nvPr/>
                </p:nvSpPr>
                <p:spPr bwMode="auto">
                  <a:xfrm flipH="1">
                    <a:off x="3171828" y="2017"/>
                    <a:ext cx="533400" cy="31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cxnSp>
              <p:nvCxnSpPr>
                <p:cNvPr id="36" name="Straight Connector 35"/>
                <p:cNvCxnSpPr/>
                <p:nvPr/>
              </p:nvCxnSpPr>
              <p:spPr>
                <a:xfrm rot="16200000" flipH="1">
                  <a:off x="5516756" y="4721226"/>
                  <a:ext cx="407987"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5683" name="Text Box 27"/>
                <p:cNvSpPr txBox="1">
                  <a:spLocks noChangeArrowheads="1"/>
                </p:cNvSpPr>
                <p:nvPr/>
              </p:nvSpPr>
              <p:spPr bwMode="auto">
                <a:xfrm>
                  <a:off x="7367686" y="4857754"/>
                  <a:ext cx="628614" cy="39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tLang="en-US" sz="2000">
                      <a:latin typeface="Times New Roman" pitchFamily="18" charset="0"/>
                    </a:rPr>
                    <a:t>2.36</a:t>
                  </a:r>
                </a:p>
              </p:txBody>
            </p:sp>
          </p:grpSp>
        </p:grpSp>
        <p:cxnSp>
          <p:nvCxnSpPr>
            <p:cNvPr id="83" name="Straight Connector 82"/>
            <p:cNvCxnSpPr/>
            <p:nvPr/>
          </p:nvCxnSpPr>
          <p:spPr>
            <a:xfrm rot="16200000" flipH="1">
              <a:off x="7625634" y="4761708"/>
              <a:ext cx="32702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86"/>
          <p:cNvGrpSpPr>
            <a:grpSpLocks/>
          </p:cNvGrpSpPr>
          <p:nvPr/>
        </p:nvGrpSpPr>
        <p:grpSpPr bwMode="auto">
          <a:xfrm>
            <a:off x="4648200" y="3886200"/>
            <a:ext cx="3144838" cy="704850"/>
            <a:chOff x="4648203" y="3886200"/>
            <a:chExt cx="3144825" cy="704635"/>
          </a:xfrm>
        </p:grpSpPr>
        <p:grpSp>
          <p:nvGrpSpPr>
            <p:cNvPr id="155671" name="Group 75"/>
            <p:cNvGrpSpPr>
              <a:grpSpLocks/>
            </p:cNvGrpSpPr>
            <p:nvPr/>
          </p:nvGrpSpPr>
          <p:grpSpPr bwMode="auto">
            <a:xfrm>
              <a:off x="4648203" y="3886200"/>
              <a:ext cx="3141650" cy="457200"/>
              <a:chOff x="4513616" y="4267200"/>
              <a:chExt cx="3141650" cy="456906"/>
            </a:xfrm>
          </p:grpSpPr>
          <p:cxnSp>
            <p:nvCxnSpPr>
              <p:cNvPr id="53" name="Straight Arrow Connector 52"/>
              <p:cNvCxnSpPr/>
              <p:nvPr/>
            </p:nvCxnSpPr>
            <p:spPr>
              <a:xfrm rot="10800000">
                <a:off x="4513616" y="4651010"/>
                <a:ext cx="3141650" cy="126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4877152" y="4267200"/>
                <a:ext cx="1219195" cy="456766"/>
              </a:xfrm>
              <a:prstGeom prst="rect">
                <a:avLst/>
              </a:prstGeom>
              <a:noFill/>
            </p:spPr>
            <p:txBody>
              <a:bodyPr>
                <a:spAutoFit/>
              </a:bodyPr>
              <a:lstStyle/>
              <a:p>
                <a:pPr>
                  <a:defRPr/>
                </a:pPr>
                <a:r>
                  <a:rPr lang="en-US" sz="2400" dirty="0">
                    <a:solidFill>
                      <a:schemeClr val="accent2"/>
                    </a:solidFill>
                    <a:latin typeface="+mn-lt"/>
                    <a:cs typeface="+mn-cs"/>
                  </a:rPr>
                  <a:t>0.9909</a:t>
                </a:r>
              </a:p>
            </p:txBody>
          </p:sp>
        </p:grpSp>
        <p:cxnSp>
          <p:nvCxnSpPr>
            <p:cNvPr id="82" name="Straight Connector 81"/>
            <p:cNvCxnSpPr/>
            <p:nvPr/>
          </p:nvCxnSpPr>
          <p:spPr>
            <a:xfrm rot="16200000" flipH="1">
              <a:off x="7641468" y="4439275"/>
              <a:ext cx="299945"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 name="Group 75"/>
          <p:cNvGrpSpPr>
            <a:grpSpLocks/>
          </p:cNvGrpSpPr>
          <p:nvPr/>
        </p:nvGrpSpPr>
        <p:grpSpPr bwMode="auto">
          <a:xfrm>
            <a:off x="4724400" y="4262438"/>
            <a:ext cx="1219200" cy="457200"/>
            <a:chOff x="4876800" y="4267200"/>
            <a:chExt cx="1219200" cy="456906"/>
          </a:xfrm>
        </p:grpSpPr>
        <p:sp>
          <p:nvSpPr>
            <p:cNvPr id="25" name="TextBox 24"/>
            <p:cNvSpPr txBox="1"/>
            <p:nvPr/>
          </p:nvSpPr>
          <p:spPr>
            <a:xfrm>
              <a:off x="4876800" y="4267200"/>
              <a:ext cx="1219200" cy="456906"/>
            </a:xfrm>
            <a:prstGeom prst="rect">
              <a:avLst/>
            </a:prstGeom>
            <a:noFill/>
          </p:spPr>
          <p:txBody>
            <a:bodyPr>
              <a:spAutoFit/>
            </a:bodyPr>
            <a:lstStyle/>
            <a:p>
              <a:pPr>
                <a:defRPr/>
              </a:pPr>
              <a:r>
                <a:rPr lang="en-US" sz="2400" dirty="0">
                  <a:solidFill>
                    <a:schemeClr val="accent2"/>
                  </a:solidFill>
                  <a:latin typeface="+mn-lt"/>
                  <a:cs typeface="+mn-cs"/>
                </a:rPr>
                <a:t>0.0793</a:t>
              </a:r>
            </a:p>
          </p:txBody>
        </p:sp>
        <p:cxnSp>
          <p:nvCxnSpPr>
            <p:cNvPr id="26" name="Straight Arrow Connector 25"/>
            <p:cNvCxnSpPr/>
            <p:nvPr/>
          </p:nvCxnSpPr>
          <p:spPr>
            <a:xfrm rot="10800000" flipV="1">
              <a:off x="4953000" y="4649541"/>
              <a:ext cx="990600" cy="317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6" name="Group 59"/>
          <p:cNvGrpSpPr>
            <a:grpSpLocks/>
          </p:cNvGrpSpPr>
          <p:nvPr/>
        </p:nvGrpSpPr>
        <p:grpSpPr bwMode="auto">
          <a:xfrm>
            <a:off x="762000" y="5572125"/>
            <a:ext cx="7239000" cy="946150"/>
            <a:chOff x="762000" y="5572125"/>
            <a:chExt cx="7239000" cy="946150"/>
          </a:xfrm>
        </p:grpSpPr>
        <p:sp>
          <p:nvSpPr>
            <p:cNvPr id="155667" name="Rectangle 4"/>
            <p:cNvSpPr>
              <a:spLocks noChangeArrowheads="1"/>
            </p:cNvSpPr>
            <p:nvPr/>
          </p:nvSpPr>
          <p:spPr bwMode="auto">
            <a:xfrm>
              <a:off x="762000" y="5572125"/>
              <a:ext cx="7239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2800" i="1">
                  <a:latin typeface="Times New Roman" pitchFamily="18" charset="0"/>
                </a:rPr>
                <a:t>P</a:t>
              </a:r>
              <a:r>
                <a:rPr lang="en-US" altLang="en-US" sz="2800">
                  <a:latin typeface="Times New Roman" pitchFamily="18" charset="0"/>
                </a:rPr>
                <a:t>(24 &lt; </a:t>
              </a:r>
              <a:r>
                <a:rPr lang="en-US" altLang="en-US" sz="2800" i="1">
                  <a:latin typeface="Times New Roman" pitchFamily="18" charset="0"/>
                </a:rPr>
                <a:t>x</a:t>
              </a:r>
              <a:r>
                <a:rPr lang="en-US" altLang="en-US" sz="2800">
                  <a:latin typeface="Times New Roman" pitchFamily="18" charset="0"/>
                </a:rPr>
                <a:t> &lt; 54) = </a:t>
              </a:r>
              <a:r>
                <a:rPr lang="en-US" altLang="en-US" sz="2800" i="1">
                  <a:latin typeface="Times New Roman" pitchFamily="18" charset="0"/>
                </a:rPr>
                <a:t>P</a:t>
              </a:r>
              <a:r>
                <a:rPr lang="en-US" altLang="en-US" sz="2800">
                  <a:latin typeface="Times New Roman" pitchFamily="18" charset="0"/>
                </a:rPr>
                <a:t>(–1.41 &lt; </a:t>
              </a:r>
              <a:r>
                <a:rPr lang="en-US" altLang="en-US" sz="2800" i="1">
                  <a:latin typeface="Times New Roman" pitchFamily="18" charset="0"/>
                </a:rPr>
                <a:t>z &lt;</a:t>
              </a:r>
              <a:r>
                <a:rPr lang="en-US" altLang="en-US" sz="2800">
                  <a:latin typeface="Times New Roman" pitchFamily="18" charset="0"/>
                </a:rPr>
                <a:t> 2.36) </a:t>
              </a:r>
            </a:p>
            <a:p>
              <a:pPr eaLnBrk="1" hangingPunct="1"/>
              <a:r>
                <a:rPr lang="en-US" altLang="en-US" sz="2800">
                  <a:latin typeface="Times New Roman" pitchFamily="18" charset="0"/>
                </a:rPr>
                <a:t>		    = 0.9909 – 0.0793 = </a:t>
              </a:r>
              <a:r>
                <a:rPr lang="en-US" altLang="en-US" sz="2800" b="1">
                  <a:solidFill>
                    <a:schemeClr val="accent2"/>
                  </a:solidFill>
                  <a:latin typeface="Times New Roman" pitchFamily="18" charset="0"/>
                  <a:sym typeface="Symbol" pitchFamily="18" charset="2"/>
                </a:rPr>
                <a:t>0.9116</a:t>
              </a:r>
              <a:r>
                <a:rPr lang="en-US" altLang="en-US" sz="2800" b="1">
                  <a:solidFill>
                    <a:schemeClr val="accent2"/>
                  </a:solidFill>
                  <a:latin typeface="Times New Roman" pitchFamily="18" charset="0"/>
                </a:rPr>
                <a:t> </a:t>
              </a:r>
            </a:p>
          </p:txBody>
        </p:sp>
        <p:cxnSp>
          <p:nvCxnSpPr>
            <p:cNvPr id="59" name="Straight Connector 58"/>
            <p:cNvCxnSpPr/>
            <p:nvPr/>
          </p:nvCxnSpPr>
          <p:spPr>
            <a:xfrm>
              <a:off x="1905000" y="57150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5665"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200"/>
              <a:t>© 2012 Pearson Education, Inc. All rights reserved.</a:t>
            </a:r>
          </a:p>
        </p:txBody>
      </p:sp>
      <p:sp>
        <p:nvSpPr>
          <p:cNvPr id="155666"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E28B49BB-2033-4118-8123-FDBFDE1C912E}" type="slidenum">
              <a:rPr lang="en-US" altLang="en-US" sz="1200"/>
              <a:pPr algn="r" eaLnBrk="1" hangingPunct="1"/>
              <a:t>15</a:t>
            </a:fld>
            <a:r>
              <a:rPr lang="en-US" altLang="en-US" sz="1200"/>
              <a:t> of 105</a:t>
            </a:r>
          </a:p>
        </p:txBody>
      </p:sp>
    </p:spTree>
    <p:extLst>
      <p:ext uri="{BB962C8B-B14F-4D97-AF65-F5344CB8AC3E}">
        <p14:creationId xmlns:p14="http://schemas.microsoft.com/office/powerpoint/2010/main" val="39375938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left)">
                                      <p:cBhvr>
                                        <p:cTn id="11" dur="500"/>
                                        <p:tgtEl>
                                          <p:spTgt spid="30"/>
                                        </p:tgtEl>
                                      </p:cBhvr>
                                    </p:animEffect>
                                  </p:childTnLst>
                                </p:cTn>
                              </p:par>
                            </p:childTnLst>
                          </p:cTn>
                        </p:par>
                        <p:par>
                          <p:cTn id="12" fill="hold" nodeType="afterGroup">
                            <p:stCondLst>
                              <p:cond delay="1000"/>
                            </p:stCondLst>
                            <p:childTnLst>
                              <p:par>
                                <p:cTn id="13" presetID="1"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par>
                          <p:cTn id="23" fill="hold" nodeType="afterGroup">
                            <p:stCondLst>
                              <p:cond delay="0"/>
                            </p:stCondLst>
                            <p:childTnLst>
                              <p:par>
                                <p:cTn id="24" presetID="1" presetClass="entr" presetSubtype="0" fill="hold" nodeType="afterEffect">
                                  <p:stCondLst>
                                    <p:cond delay="0"/>
                                  </p:stCondLst>
                                  <p:childTnLst>
                                    <p:set>
                                      <p:cBhvr>
                                        <p:cTn id="25"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solidFill>
                  <a:srgbClr val="83BB35"/>
                </a:solidFill>
              </a:rPr>
              <a:t>Example: Probabilities for </a:t>
            </a:r>
            <a:r>
              <a:rPr lang="en-US" altLang="en-US" i="1">
                <a:solidFill>
                  <a:srgbClr val="83BB35"/>
                </a:solidFill>
              </a:rPr>
              <a:t>x</a:t>
            </a:r>
            <a:r>
              <a:rPr lang="en-US" altLang="en-US">
                <a:solidFill>
                  <a:srgbClr val="83BB35"/>
                </a:solidFill>
              </a:rPr>
              <a:t> and</a:t>
            </a:r>
            <a:r>
              <a:rPr lang="en-US" altLang="en-US" i="1">
                <a:solidFill>
                  <a:srgbClr val="83BB35"/>
                </a:solidFill>
              </a:rPr>
              <a:t> x</a:t>
            </a:r>
          </a:p>
        </p:txBody>
      </p:sp>
      <p:sp>
        <p:nvSpPr>
          <p:cNvPr id="156675" name="Content Placeholder 4"/>
          <p:cNvSpPr>
            <a:spLocks noGrp="1"/>
          </p:cNvSpPr>
          <p:nvPr>
            <p:ph idx="1"/>
          </p:nvPr>
        </p:nvSpPr>
        <p:spPr>
          <a:xfrm>
            <a:off x="533400" y="1066800"/>
            <a:ext cx="8077200" cy="2057400"/>
          </a:xfrm>
        </p:spPr>
        <p:txBody>
          <a:bodyPr>
            <a:normAutofit fontScale="92500" lnSpcReduction="10000"/>
          </a:bodyPr>
          <a:lstStyle/>
          <a:p>
            <a:pPr marL="0" indent="0">
              <a:buFont typeface="Arial" charset="0"/>
              <a:buNone/>
            </a:pPr>
            <a:r>
              <a:rPr lang="en-US" altLang="en-US"/>
              <a:t>An education finance corporation claims that the average credit card debts carried by undergraduates are normally distributed, with a mean of $3173 and a standard deviation of $1120. </a:t>
            </a:r>
            <a:r>
              <a:rPr lang="en-US" altLang="en-US" sz="2400" i="1">
                <a:solidFill>
                  <a:srgbClr val="4A97D6"/>
                </a:solidFill>
              </a:rPr>
              <a:t>(Adapted from Sallie Mae)</a:t>
            </a:r>
          </a:p>
        </p:txBody>
      </p:sp>
      <p:cxnSp>
        <p:nvCxnSpPr>
          <p:cNvPr id="6" name="Straight Connector 5"/>
          <p:cNvCxnSpPr/>
          <p:nvPr/>
        </p:nvCxnSpPr>
        <p:spPr>
          <a:xfrm>
            <a:off x="7581900" y="685800"/>
            <a:ext cx="295275" cy="1588"/>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4495800"/>
            <a:ext cx="7772400" cy="1373188"/>
          </a:xfrm>
          <a:prstGeom prst="rect">
            <a:avLst/>
          </a:prstGeom>
          <a:noFill/>
        </p:spPr>
        <p:txBody>
          <a:bodyPr>
            <a:spAutoFit/>
          </a:bodyPr>
          <a:lstStyle/>
          <a:p>
            <a:pPr>
              <a:defRPr/>
            </a:pPr>
            <a:r>
              <a:rPr lang="en-US" sz="2800" b="1" dirty="0">
                <a:solidFill>
                  <a:schemeClr val="accent3"/>
                </a:solidFill>
                <a:latin typeface="+mn-lt"/>
                <a:cs typeface="Arial" pitchFamily="34" charset="0"/>
              </a:rPr>
              <a:t>Solution:</a:t>
            </a:r>
          </a:p>
          <a:p>
            <a:pPr>
              <a:defRPr/>
            </a:pPr>
            <a:r>
              <a:rPr lang="en-US" sz="2800" dirty="0">
                <a:latin typeface="+mn-lt"/>
                <a:cs typeface="Arial" pitchFamily="34" charset="0"/>
              </a:rPr>
              <a:t>You are asked to find the probability associated with a certain value of the random variable </a:t>
            </a:r>
            <a:r>
              <a:rPr lang="en-US" sz="2800" i="1" dirty="0">
                <a:latin typeface="+mn-lt"/>
                <a:cs typeface="Arial" pitchFamily="34" charset="0"/>
              </a:rPr>
              <a:t>x</a:t>
            </a:r>
            <a:r>
              <a:rPr lang="en-US" sz="2800" dirty="0">
                <a:latin typeface="+mn-lt"/>
                <a:cs typeface="Arial" pitchFamily="34" charset="0"/>
              </a:rPr>
              <a:t>.</a:t>
            </a:r>
            <a:endParaRPr lang="en-US" sz="2800" dirty="0" err="1">
              <a:latin typeface="+mn-lt"/>
              <a:cs typeface="Arial" pitchFamily="34" charset="0"/>
            </a:endParaRPr>
          </a:p>
        </p:txBody>
      </p:sp>
      <p:pic>
        <p:nvPicPr>
          <p:cNvPr id="156678" name="Picture 6" descr="C:\Documents and Settings\Lyn\Local Settings\Temporary Internet Files\Content.IE5\0X078R0N\MCBD08294_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010400" y="4038600"/>
            <a:ext cx="148748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6679" name="Text Box 10"/>
          <p:cNvSpPr txBox="1">
            <a:spLocks noChangeArrowheads="1"/>
          </p:cNvSpPr>
          <p:nvPr/>
        </p:nvSpPr>
        <p:spPr bwMode="auto">
          <a:xfrm>
            <a:off x="457200" y="3124200"/>
            <a:ext cx="82296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spcBef>
                <a:spcPct val="20000"/>
              </a:spcBef>
              <a:buClr>
                <a:schemeClr val="accent1"/>
              </a:buClr>
              <a:buFont typeface="Arial" charset="0"/>
              <a:buAutoNum type="arabicPeriod"/>
            </a:pPr>
            <a:r>
              <a:rPr lang="en-US" altLang="en-US" sz="2800">
                <a:latin typeface="Times New Roman" pitchFamily="18" charset="0"/>
                <a:cs typeface="Times New Roman" pitchFamily="18" charset="0"/>
              </a:rPr>
              <a:t>What is the probability that a randomly selected undergraduate, who is a credit card holder, has a credit card balance less than $2700?</a:t>
            </a:r>
            <a:endParaRPr lang="en-US" altLang="en-US" sz="1800"/>
          </a:p>
        </p:txBody>
      </p:sp>
      <p:sp>
        <p:nvSpPr>
          <p:cNvPr id="156680"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200"/>
              <a:t>© 2012 Pearson Education, Inc. All rights reserved.</a:t>
            </a:r>
          </a:p>
        </p:txBody>
      </p:sp>
      <p:sp>
        <p:nvSpPr>
          <p:cNvPr id="156681"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FFD42966-676D-455A-BCEE-A4AF29DF3817}" type="slidenum">
              <a:rPr lang="en-US" altLang="en-US" sz="1200"/>
              <a:pPr algn="r" eaLnBrk="1" hangingPunct="1"/>
              <a:t>16</a:t>
            </a:fld>
            <a:r>
              <a:rPr lang="en-US" altLang="en-US" sz="1200"/>
              <a:t> of 105</a:t>
            </a:r>
          </a:p>
        </p:txBody>
      </p:sp>
    </p:spTree>
    <p:extLst>
      <p:ext uri="{BB962C8B-B14F-4D97-AF65-F5344CB8AC3E}">
        <p14:creationId xmlns:p14="http://schemas.microsoft.com/office/powerpoint/2010/main" val="32795540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Freeform 55"/>
          <p:cNvSpPr/>
          <p:nvPr/>
        </p:nvSpPr>
        <p:spPr>
          <a:xfrm>
            <a:off x="600075" y="3736975"/>
            <a:ext cx="1384300" cy="1085850"/>
          </a:xfrm>
          <a:custGeom>
            <a:avLst/>
            <a:gdLst>
              <a:gd name="connsiteX0" fmla="*/ 1378858 w 1378858"/>
              <a:gd name="connsiteY0" fmla="*/ 1077685 h 1084942"/>
              <a:gd name="connsiteX1" fmla="*/ 0 w 1378858"/>
              <a:gd name="connsiteY1" fmla="*/ 1084942 h 1084942"/>
              <a:gd name="connsiteX2" fmla="*/ 177800 w 1378858"/>
              <a:gd name="connsiteY2" fmla="*/ 1041400 h 1084942"/>
              <a:gd name="connsiteX3" fmla="*/ 464458 w 1378858"/>
              <a:gd name="connsiteY3" fmla="*/ 979714 h 1084942"/>
              <a:gd name="connsiteX4" fmla="*/ 605972 w 1378858"/>
              <a:gd name="connsiteY4" fmla="*/ 932542 h 1084942"/>
              <a:gd name="connsiteX5" fmla="*/ 762000 w 1378858"/>
              <a:gd name="connsiteY5" fmla="*/ 841828 h 1084942"/>
              <a:gd name="connsiteX6" fmla="*/ 899886 w 1378858"/>
              <a:gd name="connsiteY6" fmla="*/ 736600 h 1084942"/>
              <a:gd name="connsiteX7" fmla="*/ 1026886 w 1378858"/>
              <a:gd name="connsiteY7" fmla="*/ 609600 h 1084942"/>
              <a:gd name="connsiteX8" fmla="*/ 1150258 w 1378858"/>
              <a:gd name="connsiteY8" fmla="*/ 460828 h 1084942"/>
              <a:gd name="connsiteX9" fmla="*/ 1240972 w 1378858"/>
              <a:gd name="connsiteY9" fmla="*/ 304800 h 1084942"/>
              <a:gd name="connsiteX10" fmla="*/ 1328058 w 1378858"/>
              <a:gd name="connsiteY10" fmla="*/ 116114 h 1084942"/>
              <a:gd name="connsiteX11" fmla="*/ 1371600 w 1378858"/>
              <a:gd name="connsiteY11" fmla="*/ 0 h 1084942"/>
              <a:gd name="connsiteX12" fmla="*/ 1378858 w 1378858"/>
              <a:gd name="connsiteY12"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400629 w 1400629"/>
              <a:gd name="connsiteY0" fmla="*/ 1077685 h 1084942"/>
              <a:gd name="connsiteX1" fmla="*/ 21771 w 1400629"/>
              <a:gd name="connsiteY1" fmla="*/ 1084942 h 1084942"/>
              <a:gd name="connsiteX2" fmla="*/ 36286 w 1400629"/>
              <a:gd name="connsiteY2" fmla="*/ 1081314 h 1084942"/>
              <a:gd name="connsiteX3" fmla="*/ 199571 w 1400629"/>
              <a:gd name="connsiteY3" fmla="*/ 1041400 h 1084942"/>
              <a:gd name="connsiteX4" fmla="*/ 486229 w 1400629"/>
              <a:gd name="connsiteY4" fmla="*/ 979714 h 1084942"/>
              <a:gd name="connsiteX5" fmla="*/ 627743 w 1400629"/>
              <a:gd name="connsiteY5" fmla="*/ 932542 h 1084942"/>
              <a:gd name="connsiteX6" fmla="*/ 783771 w 1400629"/>
              <a:gd name="connsiteY6" fmla="*/ 841828 h 1084942"/>
              <a:gd name="connsiteX7" fmla="*/ 921657 w 1400629"/>
              <a:gd name="connsiteY7" fmla="*/ 736600 h 1084942"/>
              <a:gd name="connsiteX8" fmla="*/ 1048657 w 1400629"/>
              <a:gd name="connsiteY8" fmla="*/ 609600 h 1084942"/>
              <a:gd name="connsiteX9" fmla="*/ 1172029 w 1400629"/>
              <a:gd name="connsiteY9" fmla="*/ 460828 h 1084942"/>
              <a:gd name="connsiteX10" fmla="*/ 1262743 w 1400629"/>
              <a:gd name="connsiteY10" fmla="*/ 304800 h 1084942"/>
              <a:gd name="connsiteX11" fmla="*/ 1349829 w 1400629"/>
              <a:gd name="connsiteY11" fmla="*/ 116114 h 1084942"/>
              <a:gd name="connsiteX12" fmla="*/ 1393371 w 1400629"/>
              <a:gd name="connsiteY12" fmla="*/ 0 h 1084942"/>
              <a:gd name="connsiteX13" fmla="*/ 1400629 w 1400629"/>
              <a:gd name="connsiteY13" fmla="*/ 1077685 h 1084942"/>
              <a:gd name="connsiteX0" fmla="*/ 1433286 w 1433286"/>
              <a:gd name="connsiteY0" fmla="*/ 1077685 h 1090991"/>
              <a:gd name="connsiteX1" fmla="*/ 54428 w 1433286"/>
              <a:gd name="connsiteY1" fmla="*/ 1084942 h 1090991"/>
              <a:gd name="connsiteX2" fmla="*/ 68943 w 1433286"/>
              <a:gd name="connsiteY2" fmla="*/ 1081314 h 1090991"/>
              <a:gd name="connsiteX3" fmla="*/ 232228 w 1433286"/>
              <a:gd name="connsiteY3" fmla="*/ 1041400 h 1090991"/>
              <a:gd name="connsiteX4" fmla="*/ 518886 w 1433286"/>
              <a:gd name="connsiteY4" fmla="*/ 979714 h 1090991"/>
              <a:gd name="connsiteX5" fmla="*/ 660400 w 1433286"/>
              <a:gd name="connsiteY5" fmla="*/ 932542 h 1090991"/>
              <a:gd name="connsiteX6" fmla="*/ 816428 w 1433286"/>
              <a:gd name="connsiteY6" fmla="*/ 841828 h 1090991"/>
              <a:gd name="connsiteX7" fmla="*/ 954314 w 1433286"/>
              <a:gd name="connsiteY7" fmla="*/ 736600 h 1090991"/>
              <a:gd name="connsiteX8" fmla="*/ 1081314 w 1433286"/>
              <a:gd name="connsiteY8" fmla="*/ 609600 h 1090991"/>
              <a:gd name="connsiteX9" fmla="*/ 1204686 w 1433286"/>
              <a:gd name="connsiteY9" fmla="*/ 460828 h 1090991"/>
              <a:gd name="connsiteX10" fmla="*/ 1295400 w 1433286"/>
              <a:gd name="connsiteY10" fmla="*/ 304800 h 1090991"/>
              <a:gd name="connsiteX11" fmla="*/ 1382486 w 1433286"/>
              <a:gd name="connsiteY11" fmla="*/ 116114 h 1090991"/>
              <a:gd name="connsiteX12" fmla="*/ 1426028 w 1433286"/>
              <a:gd name="connsiteY12" fmla="*/ 0 h 1090991"/>
              <a:gd name="connsiteX13" fmla="*/ 1433286 w 1433286"/>
              <a:gd name="connsiteY13" fmla="*/ 1077685 h 1090991"/>
              <a:gd name="connsiteX0" fmla="*/ 1447800 w 1447800"/>
              <a:gd name="connsiteY0" fmla="*/ 1077685 h 1084942"/>
              <a:gd name="connsiteX1" fmla="*/ 68942 w 1447800"/>
              <a:gd name="connsiteY1" fmla="*/ 1084942 h 1084942"/>
              <a:gd name="connsiteX2" fmla="*/ 83457 w 1447800"/>
              <a:gd name="connsiteY2" fmla="*/ 1081314 h 1084942"/>
              <a:gd name="connsiteX3" fmla="*/ 246742 w 1447800"/>
              <a:gd name="connsiteY3" fmla="*/ 1041400 h 1084942"/>
              <a:gd name="connsiteX4" fmla="*/ 533400 w 1447800"/>
              <a:gd name="connsiteY4" fmla="*/ 979714 h 1084942"/>
              <a:gd name="connsiteX5" fmla="*/ 674914 w 1447800"/>
              <a:gd name="connsiteY5" fmla="*/ 932542 h 1084942"/>
              <a:gd name="connsiteX6" fmla="*/ 830942 w 1447800"/>
              <a:gd name="connsiteY6" fmla="*/ 841828 h 1084942"/>
              <a:gd name="connsiteX7" fmla="*/ 968828 w 1447800"/>
              <a:gd name="connsiteY7" fmla="*/ 736600 h 1084942"/>
              <a:gd name="connsiteX8" fmla="*/ 1095828 w 1447800"/>
              <a:gd name="connsiteY8" fmla="*/ 609600 h 1084942"/>
              <a:gd name="connsiteX9" fmla="*/ 1219200 w 1447800"/>
              <a:gd name="connsiteY9" fmla="*/ 460828 h 1084942"/>
              <a:gd name="connsiteX10" fmla="*/ 1309914 w 1447800"/>
              <a:gd name="connsiteY10" fmla="*/ 304800 h 1084942"/>
              <a:gd name="connsiteX11" fmla="*/ 1397000 w 1447800"/>
              <a:gd name="connsiteY11" fmla="*/ 116114 h 1084942"/>
              <a:gd name="connsiteX12" fmla="*/ 1440542 w 1447800"/>
              <a:gd name="connsiteY12" fmla="*/ 0 h 1084942"/>
              <a:gd name="connsiteX13" fmla="*/ 1447800 w 1447800"/>
              <a:gd name="connsiteY13" fmla="*/ 1077685 h 1084942"/>
              <a:gd name="connsiteX0" fmla="*/ 1384299 w 1384299"/>
              <a:gd name="connsiteY0" fmla="*/ 1077685 h 1084942"/>
              <a:gd name="connsiteX1" fmla="*/ 5441 w 1384299"/>
              <a:gd name="connsiteY1" fmla="*/ 1084942 h 1084942"/>
              <a:gd name="connsiteX2" fmla="*/ 19956 w 1384299"/>
              <a:gd name="connsiteY2" fmla="*/ 1081314 h 1084942"/>
              <a:gd name="connsiteX3" fmla="*/ 27214 w 1384299"/>
              <a:gd name="connsiteY3" fmla="*/ 1070428 h 1084942"/>
              <a:gd name="connsiteX4" fmla="*/ 183241 w 1384299"/>
              <a:gd name="connsiteY4" fmla="*/ 1041400 h 1084942"/>
              <a:gd name="connsiteX5" fmla="*/ 469899 w 1384299"/>
              <a:gd name="connsiteY5" fmla="*/ 979714 h 1084942"/>
              <a:gd name="connsiteX6" fmla="*/ 611413 w 1384299"/>
              <a:gd name="connsiteY6" fmla="*/ 932542 h 1084942"/>
              <a:gd name="connsiteX7" fmla="*/ 767441 w 1384299"/>
              <a:gd name="connsiteY7" fmla="*/ 841828 h 1084942"/>
              <a:gd name="connsiteX8" fmla="*/ 905327 w 1384299"/>
              <a:gd name="connsiteY8" fmla="*/ 736600 h 1084942"/>
              <a:gd name="connsiteX9" fmla="*/ 1032327 w 1384299"/>
              <a:gd name="connsiteY9" fmla="*/ 609600 h 1084942"/>
              <a:gd name="connsiteX10" fmla="*/ 1155699 w 1384299"/>
              <a:gd name="connsiteY10" fmla="*/ 460828 h 1084942"/>
              <a:gd name="connsiteX11" fmla="*/ 1246413 w 1384299"/>
              <a:gd name="connsiteY11" fmla="*/ 304800 h 1084942"/>
              <a:gd name="connsiteX12" fmla="*/ 1333499 w 1384299"/>
              <a:gd name="connsiteY12" fmla="*/ 116114 h 1084942"/>
              <a:gd name="connsiteX13" fmla="*/ 1377041 w 1384299"/>
              <a:gd name="connsiteY13" fmla="*/ 0 h 1084942"/>
              <a:gd name="connsiteX14" fmla="*/ 1384299 w 1384299"/>
              <a:gd name="connsiteY14" fmla="*/ 1077685 h 1084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84299" h="1084942">
                <a:moveTo>
                  <a:pt x="1384299" y="1077685"/>
                </a:moveTo>
                <a:lnTo>
                  <a:pt x="5441" y="1084942"/>
                </a:lnTo>
                <a:lnTo>
                  <a:pt x="19956" y="1081314"/>
                </a:lnTo>
                <a:cubicBezTo>
                  <a:pt x="23585" y="1078895"/>
                  <a:pt x="0" y="1077080"/>
                  <a:pt x="27214" y="1070428"/>
                </a:cubicBezTo>
                <a:cubicBezTo>
                  <a:pt x="54428" y="1063776"/>
                  <a:pt x="109460" y="1056519"/>
                  <a:pt x="183241" y="1041400"/>
                </a:cubicBezTo>
                <a:cubicBezTo>
                  <a:pt x="318708" y="1020838"/>
                  <a:pt x="374346" y="1000276"/>
                  <a:pt x="469899" y="979714"/>
                </a:cubicBezTo>
                <a:lnTo>
                  <a:pt x="611413" y="932542"/>
                </a:lnTo>
                <a:lnTo>
                  <a:pt x="767441" y="841828"/>
                </a:lnTo>
                <a:lnTo>
                  <a:pt x="905327" y="736600"/>
                </a:lnTo>
                <a:lnTo>
                  <a:pt x="1032327" y="609600"/>
                </a:lnTo>
                <a:lnTo>
                  <a:pt x="1155699" y="460828"/>
                </a:lnTo>
                <a:lnTo>
                  <a:pt x="1246413" y="304800"/>
                </a:lnTo>
                <a:lnTo>
                  <a:pt x="1333499" y="116114"/>
                </a:lnTo>
                <a:lnTo>
                  <a:pt x="1377041" y="0"/>
                </a:lnTo>
                <a:cubicBezTo>
                  <a:pt x="1379460" y="359228"/>
                  <a:pt x="1381880" y="718457"/>
                  <a:pt x="1384299" y="1077685"/>
                </a:cubicBezTo>
                <a:close/>
              </a:path>
            </a:pathLst>
          </a:custGeom>
          <a:solidFill>
            <a:srgbClr val="71ADD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altLang="en-US">
                <a:solidFill>
                  <a:srgbClr val="83BB35"/>
                </a:solidFill>
              </a:rPr>
              <a:t>Solution: Probabilities for </a:t>
            </a:r>
            <a:r>
              <a:rPr lang="en-US" altLang="en-US" i="1">
                <a:solidFill>
                  <a:srgbClr val="83BB35"/>
                </a:solidFill>
              </a:rPr>
              <a:t>x</a:t>
            </a:r>
            <a:r>
              <a:rPr lang="en-US" altLang="en-US">
                <a:solidFill>
                  <a:srgbClr val="83BB35"/>
                </a:solidFill>
              </a:rPr>
              <a:t> and </a:t>
            </a:r>
            <a:r>
              <a:rPr lang="en-US" altLang="en-US" i="1">
                <a:solidFill>
                  <a:srgbClr val="83BB35"/>
                </a:solidFill>
              </a:rPr>
              <a:t>x</a:t>
            </a:r>
          </a:p>
        </p:txBody>
      </p:sp>
      <p:sp>
        <p:nvSpPr>
          <p:cNvPr id="9" name="Rectangle 4"/>
          <p:cNvSpPr>
            <a:spLocks noChangeArrowheads="1"/>
          </p:cNvSpPr>
          <p:nvPr/>
        </p:nvSpPr>
        <p:spPr bwMode="auto">
          <a:xfrm>
            <a:off x="762000" y="5572125"/>
            <a:ext cx="7239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2800" i="1">
                <a:latin typeface="Times New Roman" pitchFamily="18" charset="0"/>
              </a:rPr>
              <a:t>P</a:t>
            </a:r>
            <a:r>
              <a:rPr lang="en-US" altLang="en-US" sz="2800">
                <a:latin typeface="Times New Roman" pitchFamily="18" charset="0"/>
              </a:rPr>
              <a:t>( </a:t>
            </a:r>
            <a:r>
              <a:rPr lang="en-US" altLang="en-US" sz="2800" i="1">
                <a:latin typeface="Times New Roman" pitchFamily="18" charset="0"/>
              </a:rPr>
              <a:t>x</a:t>
            </a:r>
            <a:r>
              <a:rPr lang="en-US" altLang="en-US" sz="2800">
                <a:latin typeface="Times New Roman" pitchFamily="18" charset="0"/>
              </a:rPr>
              <a:t> &lt; 2700) = </a:t>
            </a:r>
            <a:r>
              <a:rPr lang="en-US" altLang="en-US" sz="2800" i="1">
                <a:latin typeface="Times New Roman" pitchFamily="18" charset="0"/>
              </a:rPr>
              <a:t>P</a:t>
            </a:r>
            <a:r>
              <a:rPr lang="en-US" altLang="en-US" sz="2800">
                <a:latin typeface="Times New Roman" pitchFamily="18" charset="0"/>
              </a:rPr>
              <a:t>(</a:t>
            </a:r>
            <a:r>
              <a:rPr lang="en-US" altLang="en-US" sz="2800" i="1">
                <a:latin typeface="Times New Roman" pitchFamily="18" charset="0"/>
              </a:rPr>
              <a:t>z &lt;</a:t>
            </a:r>
            <a:r>
              <a:rPr lang="en-US" altLang="en-US" sz="2800">
                <a:latin typeface="Times New Roman" pitchFamily="18" charset="0"/>
              </a:rPr>
              <a:t> –0.42) = </a:t>
            </a:r>
            <a:r>
              <a:rPr lang="en-US" altLang="en-US" sz="2800" b="1">
                <a:solidFill>
                  <a:schemeClr val="accent2"/>
                </a:solidFill>
                <a:latin typeface="Times New Roman" pitchFamily="18" charset="0"/>
                <a:sym typeface="Symbol" pitchFamily="18" charset="2"/>
              </a:rPr>
              <a:t>0.3372</a:t>
            </a:r>
            <a:r>
              <a:rPr lang="en-US" altLang="en-US" sz="2800" b="1">
                <a:solidFill>
                  <a:schemeClr val="accent2"/>
                </a:solidFill>
                <a:latin typeface="Times New Roman" pitchFamily="18" charset="0"/>
              </a:rPr>
              <a:t> </a:t>
            </a:r>
          </a:p>
        </p:txBody>
      </p:sp>
      <p:graphicFrame>
        <p:nvGraphicFramePr>
          <p:cNvPr id="10" name="Object 5"/>
          <p:cNvGraphicFramePr>
            <a:graphicFrameLocks noChangeAspect="1"/>
          </p:cNvGraphicFramePr>
          <p:nvPr/>
        </p:nvGraphicFramePr>
        <p:xfrm>
          <a:off x="2898775" y="2560638"/>
          <a:ext cx="3346450" cy="639762"/>
        </p:xfrm>
        <a:graphic>
          <a:graphicData uri="http://schemas.openxmlformats.org/presentationml/2006/ole">
            <mc:AlternateContent xmlns:mc="http://schemas.openxmlformats.org/markup-compatibility/2006">
              <mc:Choice xmlns:v="urn:schemas-microsoft-com:vml" Requires="v">
                <p:oleObj spid="_x0000_s11270" name="Equation" r:id="rId4" imgW="2057400" imgH="393700" progId="Equation.DSMT4">
                  <p:embed/>
                </p:oleObj>
              </mc:Choice>
              <mc:Fallback>
                <p:oleObj name="Equation" r:id="rId4" imgW="2057400" imgH="3937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8775" y="2560638"/>
                        <a:ext cx="3346450" cy="639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57702" name="Group 26"/>
          <p:cNvGrpSpPr>
            <a:grpSpLocks/>
          </p:cNvGrpSpPr>
          <p:nvPr/>
        </p:nvGrpSpPr>
        <p:grpSpPr bwMode="auto">
          <a:xfrm>
            <a:off x="430213" y="2814638"/>
            <a:ext cx="4198937" cy="2439987"/>
            <a:chOff x="654" y="1752"/>
            <a:chExt cx="2645" cy="1537"/>
          </a:xfrm>
        </p:grpSpPr>
        <p:sp>
          <p:nvSpPr>
            <p:cNvPr id="157730" name="Text Box 27"/>
            <p:cNvSpPr txBox="1">
              <a:spLocks noChangeArrowheads="1"/>
            </p:cNvSpPr>
            <p:nvPr/>
          </p:nvSpPr>
          <p:spPr bwMode="auto">
            <a:xfrm>
              <a:off x="1336" y="3039"/>
              <a:ext cx="4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tLang="en-US" sz="2000">
                  <a:latin typeface="Times New Roman" pitchFamily="18" charset="0"/>
                </a:rPr>
                <a:t>2700</a:t>
              </a:r>
            </a:p>
          </p:txBody>
        </p:sp>
        <p:grpSp>
          <p:nvGrpSpPr>
            <p:cNvPr id="157731" name="Group 32"/>
            <p:cNvGrpSpPr>
              <a:grpSpLocks/>
            </p:cNvGrpSpPr>
            <p:nvPr/>
          </p:nvGrpSpPr>
          <p:grpSpPr bwMode="auto">
            <a:xfrm>
              <a:off x="654" y="1752"/>
              <a:ext cx="2645" cy="1537"/>
              <a:chOff x="654" y="1752"/>
              <a:chExt cx="2645" cy="1537"/>
            </a:xfrm>
          </p:grpSpPr>
          <p:sp>
            <p:nvSpPr>
              <p:cNvPr id="157732" name="Line 34"/>
              <p:cNvSpPr>
                <a:spLocks noChangeShapeType="1"/>
              </p:cNvSpPr>
              <p:nvPr/>
            </p:nvSpPr>
            <p:spPr bwMode="auto">
              <a:xfrm>
                <a:off x="1902" y="2784"/>
                <a:ext cx="0" cy="5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57733" name="Freeform 37"/>
              <p:cNvSpPr>
                <a:spLocks/>
              </p:cNvSpPr>
              <p:nvPr/>
            </p:nvSpPr>
            <p:spPr bwMode="auto">
              <a:xfrm>
                <a:off x="654" y="3014"/>
                <a:ext cx="2496" cy="1"/>
              </a:xfrm>
              <a:custGeom>
                <a:avLst/>
                <a:gdLst>
                  <a:gd name="T0" fmla="*/ 0 w 3152"/>
                  <a:gd name="T1" fmla="*/ 0 h 1"/>
                  <a:gd name="T2" fmla="*/ 23 w 3152"/>
                  <a:gd name="T3" fmla="*/ 0 h 1"/>
                  <a:gd name="T4" fmla="*/ 0 60000 65536"/>
                  <a:gd name="T5" fmla="*/ 0 60000 65536"/>
                  <a:gd name="T6" fmla="*/ 0 w 3152"/>
                  <a:gd name="T7" fmla="*/ 0 h 1"/>
                  <a:gd name="T8" fmla="*/ 3152 w 3152"/>
                  <a:gd name="T9" fmla="*/ 1 h 1"/>
                </a:gdLst>
                <a:ahLst/>
                <a:cxnLst>
                  <a:cxn ang="T4">
                    <a:pos x="T0" y="T1"/>
                  </a:cxn>
                  <a:cxn ang="T5">
                    <a:pos x="T2" y="T3"/>
                  </a:cxn>
                </a:cxnLst>
                <a:rect l="T6" t="T7" r="T8" b="T9"/>
                <a:pathLst>
                  <a:path w="3152" h="1">
                    <a:moveTo>
                      <a:pt x="0" y="0"/>
                    </a:moveTo>
                    <a:lnTo>
                      <a:pt x="3152" y="0"/>
                    </a:lnTo>
                  </a:path>
                </a:pathLst>
              </a:custGeom>
              <a:noFill/>
              <a:ln w="28575">
                <a:solidFill>
                  <a:schemeClr val="tx1"/>
                </a:solidFill>
                <a:round/>
                <a:headEnd type="arrow"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latin typeface="Times New Roman" pitchFamily="18" charset="0"/>
                </a:endParaRPr>
              </a:p>
            </p:txBody>
          </p:sp>
          <p:sp>
            <p:nvSpPr>
              <p:cNvPr id="157734" name="Freeform 38"/>
              <p:cNvSpPr>
                <a:spLocks/>
              </p:cNvSpPr>
              <p:nvPr/>
            </p:nvSpPr>
            <p:spPr bwMode="auto">
              <a:xfrm>
                <a:off x="730" y="2017"/>
                <a:ext cx="2372" cy="994"/>
              </a:xfrm>
              <a:custGeom>
                <a:avLst/>
                <a:gdLst>
                  <a:gd name="T0" fmla="*/ 0 w 2996"/>
                  <a:gd name="T1" fmla="*/ 19 h 1213"/>
                  <a:gd name="T2" fmla="*/ 2 w 2996"/>
                  <a:gd name="T3" fmla="*/ 17 h 1213"/>
                  <a:gd name="T4" fmla="*/ 5 w 2996"/>
                  <a:gd name="T5" fmla="*/ 16 h 1213"/>
                  <a:gd name="T6" fmla="*/ 6 w 2996"/>
                  <a:gd name="T7" fmla="*/ 13 h 1213"/>
                  <a:gd name="T8" fmla="*/ 8 w 2996"/>
                  <a:gd name="T9" fmla="*/ 9 h 1213"/>
                  <a:gd name="T10" fmla="*/ 8 w 2996"/>
                  <a:gd name="T11" fmla="*/ 5 h 1213"/>
                  <a:gd name="T12" fmla="*/ 9 w 2996"/>
                  <a:gd name="T13" fmla="*/ 2 h 1213"/>
                  <a:gd name="T14" fmla="*/ 10 w 2996"/>
                  <a:gd name="T15" fmla="*/ 2 h 1213"/>
                  <a:gd name="T16" fmla="*/ 10 w 2996"/>
                  <a:gd name="T17" fmla="*/ 1 h 1213"/>
                  <a:gd name="T18" fmla="*/ 13 w 2996"/>
                  <a:gd name="T19" fmla="*/ 2 h 1213"/>
                  <a:gd name="T20" fmla="*/ 13 w 2996"/>
                  <a:gd name="T21" fmla="*/ 2 h 1213"/>
                  <a:gd name="T22" fmla="*/ 13 w 2996"/>
                  <a:gd name="T23" fmla="*/ 6 h 1213"/>
                  <a:gd name="T24" fmla="*/ 13 w 2996"/>
                  <a:gd name="T25" fmla="*/ 9 h 1213"/>
                  <a:gd name="T26" fmla="*/ 15 w 2996"/>
                  <a:gd name="T27" fmla="*/ 11 h 1213"/>
                  <a:gd name="T28" fmla="*/ 16 w 2996"/>
                  <a:gd name="T29" fmla="*/ 15 h 1213"/>
                  <a:gd name="T30" fmla="*/ 18 w 2996"/>
                  <a:gd name="T31" fmla="*/ 16 h 1213"/>
                  <a:gd name="T32" fmla="*/ 20 w 2996"/>
                  <a:gd name="T33" fmla="*/ 17 h 1213"/>
                  <a:gd name="T34" fmla="*/ 22 w 2996"/>
                  <a:gd name="T35" fmla="*/ 19 h 12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96"/>
                  <a:gd name="T55" fmla="*/ 0 h 1213"/>
                  <a:gd name="T56" fmla="*/ 2996 w 2996"/>
                  <a:gd name="T57" fmla="*/ 1213 h 12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96" h="1213">
                    <a:moveTo>
                      <a:pt x="0" y="1213"/>
                    </a:moveTo>
                    <a:cubicBezTo>
                      <a:pt x="54" y="1205"/>
                      <a:pt x="222" y="1185"/>
                      <a:pt x="325" y="1159"/>
                    </a:cubicBezTo>
                    <a:cubicBezTo>
                      <a:pt x="429" y="1135"/>
                      <a:pt x="526" y="1113"/>
                      <a:pt x="616" y="1057"/>
                    </a:cubicBezTo>
                    <a:cubicBezTo>
                      <a:pt x="711" y="1001"/>
                      <a:pt x="823" y="899"/>
                      <a:pt x="895" y="820"/>
                    </a:cubicBezTo>
                    <a:cubicBezTo>
                      <a:pt x="967" y="741"/>
                      <a:pt x="1004" y="666"/>
                      <a:pt x="1048" y="583"/>
                    </a:cubicBezTo>
                    <a:cubicBezTo>
                      <a:pt x="1092" y="500"/>
                      <a:pt x="1130" y="392"/>
                      <a:pt x="1162" y="322"/>
                    </a:cubicBezTo>
                    <a:cubicBezTo>
                      <a:pt x="1194" y="252"/>
                      <a:pt x="1208" y="208"/>
                      <a:pt x="1237" y="163"/>
                    </a:cubicBezTo>
                    <a:cubicBezTo>
                      <a:pt x="1266" y="118"/>
                      <a:pt x="1296" y="76"/>
                      <a:pt x="1336" y="49"/>
                    </a:cubicBezTo>
                    <a:cubicBezTo>
                      <a:pt x="1376" y="22"/>
                      <a:pt x="1434" y="2"/>
                      <a:pt x="1480" y="1"/>
                    </a:cubicBezTo>
                    <a:cubicBezTo>
                      <a:pt x="1526" y="0"/>
                      <a:pt x="1575" y="18"/>
                      <a:pt x="1615" y="43"/>
                    </a:cubicBezTo>
                    <a:cubicBezTo>
                      <a:pt x="1655" y="68"/>
                      <a:pt x="1685" y="93"/>
                      <a:pt x="1720" y="154"/>
                    </a:cubicBezTo>
                    <a:cubicBezTo>
                      <a:pt x="1755" y="215"/>
                      <a:pt x="1798" y="346"/>
                      <a:pt x="1825" y="412"/>
                    </a:cubicBezTo>
                    <a:cubicBezTo>
                      <a:pt x="1852" y="478"/>
                      <a:pt x="1854" y="488"/>
                      <a:pt x="1885" y="550"/>
                    </a:cubicBezTo>
                    <a:cubicBezTo>
                      <a:pt x="1916" y="612"/>
                      <a:pt x="1966" y="717"/>
                      <a:pt x="2014" y="787"/>
                    </a:cubicBezTo>
                    <a:cubicBezTo>
                      <a:pt x="2062" y="857"/>
                      <a:pt x="2112" y="918"/>
                      <a:pt x="2176" y="969"/>
                    </a:cubicBezTo>
                    <a:cubicBezTo>
                      <a:pt x="2240" y="1020"/>
                      <a:pt x="2330" y="1062"/>
                      <a:pt x="2398" y="1093"/>
                    </a:cubicBezTo>
                    <a:cubicBezTo>
                      <a:pt x="2466" y="1124"/>
                      <a:pt x="2484" y="1134"/>
                      <a:pt x="2584" y="1153"/>
                    </a:cubicBezTo>
                    <a:cubicBezTo>
                      <a:pt x="2684" y="1172"/>
                      <a:pt x="2910" y="1194"/>
                      <a:pt x="2996" y="1205"/>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latin typeface="Times New Roman" pitchFamily="18" charset="0"/>
                </a:endParaRPr>
              </a:p>
            </p:txBody>
          </p:sp>
          <p:sp>
            <p:nvSpPr>
              <p:cNvPr id="157735" name="Line 39"/>
              <p:cNvSpPr>
                <a:spLocks noChangeShapeType="1"/>
              </p:cNvSpPr>
              <p:nvPr/>
            </p:nvSpPr>
            <p:spPr bwMode="auto">
              <a:xfrm>
                <a:off x="1902" y="2018"/>
                <a:ext cx="0" cy="98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7736" name="Text Box 40"/>
              <p:cNvSpPr txBox="1">
                <a:spLocks noChangeArrowheads="1"/>
              </p:cNvSpPr>
              <p:nvPr/>
            </p:nvSpPr>
            <p:spPr bwMode="auto">
              <a:xfrm>
                <a:off x="1737" y="3039"/>
                <a:ext cx="4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tLang="en-US" sz="2000">
                    <a:latin typeface="Times New Roman" pitchFamily="18" charset="0"/>
                  </a:rPr>
                  <a:t>3173</a:t>
                </a:r>
              </a:p>
            </p:txBody>
          </p:sp>
          <p:sp>
            <p:nvSpPr>
              <p:cNvPr id="157737" name="Line 41"/>
              <p:cNvSpPr>
                <a:spLocks noChangeShapeType="1"/>
              </p:cNvSpPr>
              <p:nvPr/>
            </p:nvSpPr>
            <p:spPr bwMode="auto">
              <a:xfrm>
                <a:off x="1902" y="2978"/>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38" name="Rectangle 42"/>
              <p:cNvSpPr>
                <a:spLocks noChangeArrowheads="1"/>
              </p:cNvSpPr>
              <p:nvPr/>
            </p:nvSpPr>
            <p:spPr bwMode="auto">
              <a:xfrm>
                <a:off x="780" y="1752"/>
                <a:ext cx="103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i="1">
                    <a:latin typeface="Times New Roman" pitchFamily="18" charset="0"/>
                  </a:rPr>
                  <a:t>P</a:t>
                </a:r>
                <a:r>
                  <a:rPr lang="en-US" altLang="en-US">
                    <a:latin typeface="Times New Roman" pitchFamily="18" charset="0"/>
                  </a:rPr>
                  <a:t>(</a:t>
                </a:r>
                <a:r>
                  <a:rPr lang="en-US" altLang="en-US" i="1">
                    <a:latin typeface="Times New Roman" pitchFamily="18" charset="0"/>
                  </a:rPr>
                  <a:t>x</a:t>
                </a:r>
                <a:r>
                  <a:rPr lang="en-US" altLang="en-US">
                    <a:latin typeface="Times New Roman" pitchFamily="18" charset="0"/>
                  </a:rPr>
                  <a:t> &lt; 2700)</a:t>
                </a:r>
              </a:p>
            </p:txBody>
          </p:sp>
          <p:sp>
            <p:nvSpPr>
              <p:cNvPr id="157739" name="Rectangle 44"/>
              <p:cNvSpPr>
                <a:spLocks noChangeArrowheads="1"/>
              </p:cNvSpPr>
              <p:nvPr/>
            </p:nvSpPr>
            <p:spPr bwMode="auto">
              <a:xfrm>
                <a:off x="3126" y="2887"/>
                <a:ext cx="17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600" i="1">
                    <a:latin typeface="Times New Roman" pitchFamily="18" charset="0"/>
                  </a:rPr>
                  <a:t>x</a:t>
                </a:r>
              </a:p>
            </p:txBody>
          </p:sp>
          <p:sp>
            <p:nvSpPr>
              <p:cNvPr id="157740" name="Line 45"/>
              <p:cNvSpPr>
                <a:spLocks noChangeShapeType="1"/>
              </p:cNvSpPr>
              <p:nvPr/>
            </p:nvSpPr>
            <p:spPr bwMode="auto">
              <a:xfrm>
                <a:off x="1343" y="1995"/>
                <a:ext cx="192" cy="72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sp>
        <p:nvSpPr>
          <p:cNvPr id="157703" name="Text Box 18"/>
          <p:cNvSpPr txBox="1">
            <a:spLocks noChangeArrowheads="1"/>
          </p:cNvSpPr>
          <p:nvPr/>
        </p:nvSpPr>
        <p:spPr bwMode="auto">
          <a:xfrm>
            <a:off x="762000" y="1676400"/>
            <a:ext cx="2895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a:latin typeface="Times New Roman" pitchFamily="18" charset="0"/>
              </a:rPr>
              <a:t>Normal Distribution</a:t>
            </a:r>
            <a:br>
              <a:rPr lang="en-US" altLang="en-US">
                <a:latin typeface="Times New Roman" pitchFamily="18" charset="0"/>
              </a:rPr>
            </a:br>
            <a:r>
              <a:rPr lang="en-US" altLang="en-US">
                <a:latin typeface="Times New Roman" pitchFamily="18" charset="0"/>
              </a:rPr>
              <a:t>   </a:t>
            </a:r>
            <a:r>
              <a:rPr lang="el-GR" altLang="en-US" i="1">
                <a:latin typeface="Times New Roman" pitchFamily="18" charset="0"/>
              </a:rPr>
              <a:t>μ</a:t>
            </a:r>
            <a:r>
              <a:rPr lang="en-US" altLang="en-US">
                <a:latin typeface="Times New Roman" pitchFamily="18" charset="0"/>
              </a:rPr>
              <a:t> = 3173  </a:t>
            </a:r>
            <a:r>
              <a:rPr lang="el-GR" altLang="en-US" i="1">
                <a:latin typeface="Times New Roman" pitchFamily="18" charset="0"/>
                <a:cs typeface="Times New Roman" pitchFamily="18" charset="0"/>
              </a:rPr>
              <a:t>σ</a:t>
            </a:r>
            <a:r>
              <a:rPr lang="en-US" altLang="en-US">
                <a:latin typeface="Times New Roman" pitchFamily="18" charset="0"/>
                <a:cs typeface="Times New Roman" pitchFamily="18" charset="0"/>
              </a:rPr>
              <a:t> = 1120</a:t>
            </a:r>
            <a:endParaRPr lang="en-US" altLang="en-US">
              <a:latin typeface="Times New Roman" pitchFamily="18" charset="0"/>
            </a:endParaRPr>
          </a:p>
        </p:txBody>
      </p:sp>
      <p:cxnSp>
        <p:nvCxnSpPr>
          <p:cNvPr id="27" name="Straight Connector 26"/>
          <p:cNvCxnSpPr/>
          <p:nvPr/>
        </p:nvCxnSpPr>
        <p:spPr>
          <a:xfrm rot="16200000" flipH="1">
            <a:off x="1386682" y="4328318"/>
            <a:ext cx="1193800" cy="47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60"/>
          <p:cNvGrpSpPr>
            <a:grpSpLocks/>
          </p:cNvGrpSpPr>
          <p:nvPr/>
        </p:nvGrpSpPr>
        <p:grpSpPr bwMode="auto">
          <a:xfrm>
            <a:off x="3763963" y="1676400"/>
            <a:ext cx="5380037" cy="3581400"/>
            <a:chOff x="3764274" y="1676400"/>
            <a:chExt cx="5379726" cy="3581401"/>
          </a:xfrm>
        </p:grpSpPr>
        <p:sp>
          <p:nvSpPr>
            <p:cNvPr id="60" name="Freeform 59"/>
            <p:cNvSpPr/>
            <p:nvPr/>
          </p:nvSpPr>
          <p:spPr>
            <a:xfrm>
              <a:off x="4938956" y="3756026"/>
              <a:ext cx="1381045" cy="1066800"/>
            </a:xfrm>
            <a:custGeom>
              <a:avLst/>
              <a:gdLst>
                <a:gd name="connsiteX0" fmla="*/ 0 w 1380426"/>
                <a:gd name="connsiteY0" fmla="*/ 1055620 h 1066212"/>
                <a:gd name="connsiteX1" fmla="*/ 254196 w 1380426"/>
                <a:gd name="connsiteY1" fmla="*/ 1006193 h 1066212"/>
                <a:gd name="connsiteX2" fmla="*/ 483679 w 1380426"/>
                <a:gd name="connsiteY2" fmla="*/ 956766 h 1066212"/>
                <a:gd name="connsiteX3" fmla="*/ 695509 w 1380426"/>
                <a:gd name="connsiteY3" fmla="*/ 879095 h 1066212"/>
                <a:gd name="connsiteX4" fmla="*/ 907339 w 1380426"/>
                <a:gd name="connsiteY4" fmla="*/ 720222 h 1066212"/>
                <a:gd name="connsiteX5" fmla="*/ 1069742 w 1380426"/>
                <a:gd name="connsiteY5" fmla="*/ 564880 h 1066212"/>
                <a:gd name="connsiteX6" fmla="*/ 1165066 w 1380426"/>
                <a:gd name="connsiteY6" fmla="*/ 441313 h 1066212"/>
                <a:gd name="connsiteX7" fmla="*/ 1263920 w 1380426"/>
                <a:gd name="connsiteY7" fmla="*/ 264788 h 1066212"/>
                <a:gd name="connsiteX8" fmla="*/ 1341591 w 1380426"/>
                <a:gd name="connsiteY8" fmla="*/ 84732 h 1066212"/>
                <a:gd name="connsiteX9" fmla="*/ 1380426 w 1380426"/>
                <a:gd name="connsiteY9" fmla="*/ 0 h 1066212"/>
                <a:gd name="connsiteX10" fmla="*/ 1380426 w 1380426"/>
                <a:gd name="connsiteY10" fmla="*/ 1066212 h 1066212"/>
                <a:gd name="connsiteX11" fmla="*/ 0 w 1380426"/>
                <a:gd name="connsiteY11" fmla="*/ 1055620 h 1066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80426" h="1066212">
                  <a:moveTo>
                    <a:pt x="0" y="1055620"/>
                  </a:moveTo>
                  <a:lnTo>
                    <a:pt x="254196" y="1006193"/>
                  </a:lnTo>
                  <a:lnTo>
                    <a:pt x="483679" y="956766"/>
                  </a:lnTo>
                  <a:lnTo>
                    <a:pt x="695509" y="879095"/>
                  </a:lnTo>
                  <a:lnTo>
                    <a:pt x="907339" y="720222"/>
                  </a:lnTo>
                  <a:lnTo>
                    <a:pt x="1069742" y="564880"/>
                  </a:lnTo>
                  <a:lnTo>
                    <a:pt x="1165066" y="441313"/>
                  </a:lnTo>
                  <a:lnTo>
                    <a:pt x="1263920" y="264788"/>
                  </a:lnTo>
                  <a:lnTo>
                    <a:pt x="1341591" y="84732"/>
                  </a:lnTo>
                  <a:lnTo>
                    <a:pt x="1380426" y="0"/>
                  </a:lnTo>
                  <a:lnTo>
                    <a:pt x="1380426" y="1066212"/>
                  </a:lnTo>
                  <a:lnTo>
                    <a:pt x="0" y="1055620"/>
                  </a:lnTo>
                  <a:close/>
                </a:path>
              </a:pathLst>
            </a:custGeom>
            <a:solidFill>
              <a:srgbClr val="71ADD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57713" name="Group 80"/>
            <p:cNvGrpSpPr>
              <a:grpSpLocks/>
            </p:cNvGrpSpPr>
            <p:nvPr/>
          </p:nvGrpSpPr>
          <p:grpSpPr bwMode="auto">
            <a:xfrm>
              <a:off x="3764274" y="1676400"/>
              <a:ext cx="5379726" cy="3581401"/>
              <a:chOff x="3688074" y="1676400"/>
              <a:chExt cx="5379726" cy="3581401"/>
            </a:xfrm>
          </p:grpSpPr>
          <p:grpSp>
            <p:nvGrpSpPr>
              <p:cNvPr id="157714" name="Group 32"/>
              <p:cNvGrpSpPr>
                <a:grpSpLocks/>
              </p:cNvGrpSpPr>
              <p:nvPr/>
            </p:nvGrpSpPr>
            <p:grpSpPr bwMode="auto">
              <a:xfrm>
                <a:off x="4702175" y="3235325"/>
                <a:ext cx="4189413" cy="2022476"/>
                <a:chOff x="654" y="2017"/>
                <a:chExt cx="2639" cy="1274"/>
              </a:xfrm>
            </p:grpSpPr>
            <p:sp>
              <p:nvSpPr>
                <p:cNvPr id="157722" name="Text Box 27"/>
                <p:cNvSpPr txBox="1">
                  <a:spLocks noChangeArrowheads="1"/>
                </p:cNvSpPr>
                <p:nvPr/>
              </p:nvSpPr>
              <p:spPr bwMode="auto">
                <a:xfrm>
                  <a:off x="1292" y="3039"/>
                  <a:ext cx="480"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tLang="en-US" sz="2000">
                      <a:latin typeface="Times New Roman" pitchFamily="18" charset="0"/>
                    </a:rPr>
                    <a:t>–0.42</a:t>
                  </a:r>
                </a:p>
              </p:txBody>
            </p:sp>
            <p:grpSp>
              <p:nvGrpSpPr>
                <p:cNvPr id="157723" name="Group 32"/>
                <p:cNvGrpSpPr>
                  <a:grpSpLocks/>
                </p:cNvGrpSpPr>
                <p:nvPr/>
              </p:nvGrpSpPr>
              <p:grpSpPr bwMode="auto">
                <a:xfrm>
                  <a:off x="654" y="2017"/>
                  <a:ext cx="2639" cy="1083"/>
                  <a:chOff x="654" y="2017"/>
                  <a:chExt cx="2639" cy="1083"/>
                </a:xfrm>
              </p:grpSpPr>
              <p:sp>
                <p:nvSpPr>
                  <p:cNvPr id="157724" name="Line 34"/>
                  <p:cNvSpPr>
                    <a:spLocks noChangeShapeType="1"/>
                  </p:cNvSpPr>
                  <p:nvPr/>
                </p:nvSpPr>
                <p:spPr bwMode="auto">
                  <a:xfrm>
                    <a:off x="1902" y="2784"/>
                    <a:ext cx="0" cy="5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57725" name="Freeform 37"/>
                  <p:cNvSpPr>
                    <a:spLocks/>
                  </p:cNvSpPr>
                  <p:nvPr/>
                </p:nvSpPr>
                <p:spPr bwMode="auto">
                  <a:xfrm>
                    <a:off x="654" y="3014"/>
                    <a:ext cx="2496" cy="1"/>
                  </a:xfrm>
                  <a:custGeom>
                    <a:avLst/>
                    <a:gdLst>
                      <a:gd name="T0" fmla="*/ 0 w 3152"/>
                      <a:gd name="T1" fmla="*/ 0 h 1"/>
                      <a:gd name="T2" fmla="*/ 23 w 3152"/>
                      <a:gd name="T3" fmla="*/ 0 h 1"/>
                      <a:gd name="T4" fmla="*/ 0 60000 65536"/>
                      <a:gd name="T5" fmla="*/ 0 60000 65536"/>
                      <a:gd name="T6" fmla="*/ 0 w 3152"/>
                      <a:gd name="T7" fmla="*/ 0 h 1"/>
                      <a:gd name="T8" fmla="*/ 3152 w 3152"/>
                      <a:gd name="T9" fmla="*/ 1 h 1"/>
                    </a:gdLst>
                    <a:ahLst/>
                    <a:cxnLst>
                      <a:cxn ang="T4">
                        <a:pos x="T0" y="T1"/>
                      </a:cxn>
                      <a:cxn ang="T5">
                        <a:pos x="T2" y="T3"/>
                      </a:cxn>
                    </a:cxnLst>
                    <a:rect l="T6" t="T7" r="T8" b="T9"/>
                    <a:pathLst>
                      <a:path w="3152" h="1">
                        <a:moveTo>
                          <a:pt x="0" y="0"/>
                        </a:moveTo>
                        <a:lnTo>
                          <a:pt x="3152" y="0"/>
                        </a:lnTo>
                      </a:path>
                    </a:pathLst>
                  </a:custGeom>
                  <a:noFill/>
                  <a:ln w="28575">
                    <a:solidFill>
                      <a:schemeClr val="tx1"/>
                    </a:solidFill>
                    <a:round/>
                    <a:headEnd type="arrow"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latin typeface="Times New Roman" pitchFamily="18" charset="0"/>
                    </a:endParaRPr>
                  </a:p>
                </p:txBody>
              </p:sp>
              <p:sp>
                <p:nvSpPr>
                  <p:cNvPr id="157726" name="Freeform 38"/>
                  <p:cNvSpPr>
                    <a:spLocks/>
                  </p:cNvSpPr>
                  <p:nvPr/>
                </p:nvSpPr>
                <p:spPr bwMode="auto">
                  <a:xfrm>
                    <a:off x="730" y="2017"/>
                    <a:ext cx="2372" cy="994"/>
                  </a:xfrm>
                  <a:custGeom>
                    <a:avLst/>
                    <a:gdLst>
                      <a:gd name="T0" fmla="*/ 0 w 2996"/>
                      <a:gd name="T1" fmla="*/ 19 h 1213"/>
                      <a:gd name="T2" fmla="*/ 2 w 2996"/>
                      <a:gd name="T3" fmla="*/ 17 h 1213"/>
                      <a:gd name="T4" fmla="*/ 5 w 2996"/>
                      <a:gd name="T5" fmla="*/ 16 h 1213"/>
                      <a:gd name="T6" fmla="*/ 6 w 2996"/>
                      <a:gd name="T7" fmla="*/ 13 h 1213"/>
                      <a:gd name="T8" fmla="*/ 8 w 2996"/>
                      <a:gd name="T9" fmla="*/ 9 h 1213"/>
                      <a:gd name="T10" fmla="*/ 8 w 2996"/>
                      <a:gd name="T11" fmla="*/ 5 h 1213"/>
                      <a:gd name="T12" fmla="*/ 9 w 2996"/>
                      <a:gd name="T13" fmla="*/ 2 h 1213"/>
                      <a:gd name="T14" fmla="*/ 10 w 2996"/>
                      <a:gd name="T15" fmla="*/ 2 h 1213"/>
                      <a:gd name="T16" fmla="*/ 10 w 2996"/>
                      <a:gd name="T17" fmla="*/ 1 h 1213"/>
                      <a:gd name="T18" fmla="*/ 13 w 2996"/>
                      <a:gd name="T19" fmla="*/ 2 h 1213"/>
                      <a:gd name="T20" fmla="*/ 13 w 2996"/>
                      <a:gd name="T21" fmla="*/ 2 h 1213"/>
                      <a:gd name="T22" fmla="*/ 13 w 2996"/>
                      <a:gd name="T23" fmla="*/ 6 h 1213"/>
                      <a:gd name="T24" fmla="*/ 13 w 2996"/>
                      <a:gd name="T25" fmla="*/ 9 h 1213"/>
                      <a:gd name="T26" fmla="*/ 15 w 2996"/>
                      <a:gd name="T27" fmla="*/ 11 h 1213"/>
                      <a:gd name="T28" fmla="*/ 16 w 2996"/>
                      <a:gd name="T29" fmla="*/ 15 h 1213"/>
                      <a:gd name="T30" fmla="*/ 18 w 2996"/>
                      <a:gd name="T31" fmla="*/ 16 h 1213"/>
                      <a:gd name="T32" fmla="*/ 20 w 2996"/>
                      <a:gd name="T33" fmla="*/ 17 h 1213"/>
                      <a:gd name="T34" fmla="*/ 22 w 2996"/>
                      <a:gd name="T35" fmla="*/ 19 h 12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96"/>
                      <a:gd name="T55" fmla="*/ 0 h 1213"/>
                      <a:gd name="T56" fmla="*/ 2996 w 2996"/>
                      <a:gd name="T57" fmla="*/ 1213 h 12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96" h="1213">
                        <a:moveTo>
                          <a:pt x="0" y="1213"/>
                        </a:moveTo>
                        <a:cubicBezTo>
                          <a:pt x="54" y="1205"/>
                          <a:pt x="222" y="1185"/>
                          <a:pt x="325" y="1159"/>
                        </a:cubicBezTo>
                        <a:cubicBezTo>
                          <a:pt x="429" y="1135"/>
                          <a:pt x="526" y="1113"/>
                          <a:pt x="616" y="1057"/>
                        </a:cubicBezTo>
                        <a:cubicBezTo>
                          <a:pt x="711" y="1001"/>
                          <a:pt x="823" y="899"/>
                          <a:pt x="895" y="820"/>
                        </a:cubicBezTo>
                        <a:cubicBezTo>
                          <a:pt x="967" y="741"/>
                          <a:pt x="1004" y="666"/>
                          <a:pt x="1048" y="583"/>
                        </a:cubicBezTo>
                        <a:cubicBezTo>
                          <a:pt x="1092" y="500"/>
                          <a:pt x="1130" y="392"/>
                          <a:pt x="1162" y="322"/>
                        </a:cubicBezTo>
                        <a:cubicBezTo>
                          <a:pt x="1194" y="252"/>
                          <a:pt x="1208" y="208"/>
                          <a:pt x="1237" y="163"/>
                        </a:cubicBezTo>
                        <a:cubicBezTo>
                          <a:pt x="1266" y="118"/>
                          <a:pt x="1296" y="76"/>
                          <a:pt x="1336" y="49"/>
                        </a:cubicBezTo>
                        <a:cubicBezTo>
                          <a:pt x="1376" y="22"/>
                          <a:pt x="1434" y="2"/>
                          <a:pt x="1480" y="1"/>
                        </a:cubicBezTo>
                        <a:cubicBezTo>
                          <a:pt x="1526" y="0"/>
                          <a:pt x="1575" y="18"/>
                          <a:pt x="1615" y="43"/>
                        </a:cubicBezTo>
                        <a:cubicBezTo>
                          <a:pt x="1655" y="68"/>
                          <a:pt x="1685" y="93"/>
                          <a:pt x="1720" y="154"/>
                        </a:cubicBezTo>
                        <a:cubicBezTo>
                          <a:pt x="1755" y="215"/>
                          <a:pt x="1798" y="346"/>
                          <a:pt x="1825" y="412"/>
                        </a:cubicBezTo>
                        <a:cubicBezTo>
                          <a:pt x="1852" y="478"/>
                          <a:pt x="1854" y="488"/>
                          <a:pt x="1885" y="550"/>
                        </a:cubicBezTo>
                        <a:cubicBezTo>
                          <a:pt x="1916" y="612"/>
                          <a:pt x="1966" y="717"/>
                          <a:pt x="2014" y="787"/>
                        </a:cubicBezTo>
                        <a:cubicBezTo>
                          <a:pt x="2062" y="857"/>
                          <a:pt x="2112" y="918"/>
                          <a:pt x="2176" y="969"/>
                        </a:cubicBezTo>
                        <a:cubicBezTo>
                          <a:pt x="2240" y="1020"/>
                          <a:pt x="2330" y="1062"/>
                          <a:pt x="2398" y="1093"/>
                        </a:cubicBezTo>
                        <a:cubicBezTo>
                          <a:pt x="2466" y="1124"/>
                          <a:pt x="2484" y="1134"/>
                          <a:pt x="2584" y="1153"/>
                        </a:cubicBezTo>
                        <a:cubicBezTo>
                          <a:pt x="2684" y="1172"/>
                          <a:pt x="2910" y="1194"/>
                          <a:pt x="2996" y="1205"/>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latin typeface="Times New Roman" pitchFamily="18" charset="0"/>
                    </a:endParaRPr>
                  </a:p>
                </p:txBody>
              </p:sp>
              <p:sp>
                <p:nvSpPr>
                  <p:cNvPr id="157727" name="Line 39"/>
                  <p:cNvSpPr>
                    <a:spLocks noChangeShapeType="1"/>
                  </p:cNvSpPr>
                  <p:nvPr/>
                </p:nvSpPr>
                <p:spPr bwMode="auto">
                  <a:xfrm>
                    <a:off x="1902" y="2018"/>
                    <a:ext cx="0" cy="98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7728" name="Line 41"/>
                  <p:cNvSpPr>
                    <a:spLocks noChangeShapeType="1"/>
                  </p:cNvSpPr>
                  <p:nvPr/>
                </p:nvSpPr>
                <p:spPr bwMode="auto">
                  <a:xfrm>
                    <a:off x="1902" y="2978"/>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7729" name="Rectangle 44"/>
                  <p:cNvSpPr>
                    <a:spLocks noChangeArrowheads="1"/>
                  </p:cNvSpPr>
                  <p:nvPr/>
                </p:nvSpPr>
                <p:spPr bwMode="auto">
                  <a:xfrm>
                    <a:off x="3126" y="2887"/>
                    <a:ext cx="167"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600" i="1">
                        <a:latin typeface="Times New Roman" pitchFamily="18" charset="0"/>
                      </a:rPr>
                      <a:t>z</a:t>
                    </a:r>
                  </a:p>
                </p:txBody>
              </p:sp>
            </p:grpSp>
          </p:grpSp>
          <p:sp>
            <p:nvSpPr>
              <p:cNvPr id="157715" name="Text Box 18"/>
              <p:cNvSpPr txBox="1">
                <a:spLocks noChangeArrowheads="1"/>
              </p:cNvSpPr>
              <p:nvPr/>
            </p:nvSpPr>
            <p:spPr bwMode="auto">
              <a:xfrm>
                <a:off x="5181825" y="1676400"/>
                <a:ext cx="3885975" cy="830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a:latin typeface="Times New Roman" pitchFamily="18" charset="0"/>
                  </a:rPr>
                  <a:t>Standard Normal Distribution</a:t>
                </a:r>
                <a:br>
                  <a:rPr lang="en-US" altLang="en-US">
                    <a:latin typeface="Times New Roman" pitchFamily="18" charset="0"/>
                  </a:rPr>
                </a:br>
                <a:r>
                  <a:rPr lang="en-US" altLang="en-US">
                    <a:latin typeface="Times New Roman" pitchFamily="18" charset="0"/>
                  </a:rPr>
                  <a:t>          </a:t>
                </a:r>
                <a:r>
                  <a:rPr lang="el-GR" altLang="en-US" i="1">
                    <a:latin typeface="Times New Roman" pitchFamily="18" charset="0"/>
                  </a:rPr>
                  <a:t>μ</a:t>
                </a:r>
                <a:r>
                  <a:rPr lang="en-US" altLang="en-US">
                    <a:latin typeface="Times New Roman" pitchFamily="18" charset="0"/>
                  </a:rPr>
                  <a:t> = 0  </a:t>
                </a:r>
                <a:r>
                  <a:rPr lang="el-GR" altLang="en-US" i="1">
                    <a:latin typeface="Times New Roman" pitchFamily="18" charset="0"/>
                    <a:cs typeface="Times New Roman" pitchFamily="18" charset="0"/>
                  </a:rPr>
                  <a:t>σ</a:t>
                </a:r>
                <a:r>
                  <a:rPr lang="en-US" altLang="en-US">
                    <a:latin typeface="Times New Roman" pitchFamily="18" charset="0"/>
                    <a:cs typeface="Times New Roman" pitchFamily="18" charset="0"/>
                  </a:rPr>
                  <a:t> = 1</a:t>
                </a:r>
                <a:endParaRPr lang="en-US" altLang="en-US">
                  <a:latin typeface="Times New Roman" pitchFamily="18" charset="0"/>
                </a:endParaRPr>
              </a:p>
            </p:txBody>
          </p:sp>
          <p:grpSp>
            <p:nvGrpSpPr>
              <p:cNvPr id="157716" name="Group 32"/>
              <p:cNvGrpSpPr>
                <a:grpSpLocks/>
              </p:cNvGrpSpPr>
              <p:nvPr/>
            </p:nvGrpSpPr>
            <p:grpSpPr bwMode="auto">
              <a:xfrm>
                <a:off x="3688074" y="2814640"/>
                <a:ext cx="4890228" cy="2439989"/>
                <a:chOff x="1902" y="1752"/>
                <a:chExt cx="4890228" cy="1537"/>
              </a:xfrm>
            </p:grpSpPr>
            <p:sp>
              <p:nvSpPr>
                <p:cNvPr id="157718" name="Line 34"/>
                <p:cNvSpPr>
                  <a:spLocks noChangeShapeType="1"/>
                </p:cNvSpPr>
                <p:nvPr/>
              </p:nvSpPr>
              <p:spPr bwMode="auto">
                <a:xfrm>
                  <a:off x="1902" y="2784"/>
                  <a:ext cx="0" cy="5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57719" name="Text Box 40"/>
                <p:cNvSpPr txBox="1">
                  <a:spLocks noChangeArrowheads="1"/>
                </p:cNvSpPr>
                <p:nvPr/>
              </p:nvSpPr>
              <p:spPr bwMode="auto">
                <a:xfrm>
                  <a:off x="2850844" y="3039"/>
                  <a:ext cx="31108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tLang="en-US" sz="2000">
                      <a:latin typeface="Times New Roman" pitchFamily="18" charset="0"/>
                    </a:rPr>
                    <a:t>0</a:t>
                  </a:r>
                </a:p>
              </p:txBody>
            </p:sp>
            <p:sp>
              <p:nvSpPr>
                <p:cNvPr id="157720" name="Rectangle 42"/>
                <p:cNvSpPr>
                  <a:spLocks noChangeArrowheads="1"/>
                </p:cNvSpPr>
                <p:nvPr/>
              </p:nvSpPr>
              <p:spPr bwMode="auto">
                <a:xfrm>
                  <a:off x="3190629" y="1752"/>
                  <a:ext cx="170150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i="1">
                      <a:latin typeface="Times New Roman" pitchFamily="18" charset="0"/>
                    </a:rPr>
                    <a:t>P</a:t>
                  </a:r>
                  <a:r>
                    <a:rPr lang="en-US" altLang="en-US">
                      <a:latin typeface="Times New Roman" pitchFamily="18" charset="0"/>
                    </a:rPr>
                    <a:t>(</a:t>
                  </a:r>
                  <a:r>
                    <a:rPr lang="en-US" altLang="en-US" i="1">
                      <a:latin typeface="Times New Roman" pitchFamily="18" charset="0"/>
                    </a:rPr>
                    <a:t>z</a:t>
                  </a:r>
                  <a:r>
                    <a:rPr lang="en-US" altLang="en-US">
                      <a:latin typeface="Times New Roman" pitchFamily="18" charset="0"/>
                    </a:rPr>
                    <a:t> &lt; –0.42)</a:t>
                  </a:r>
                </a:p>
              </p:txBody>
            </p:sp>
            <p:sp>
              <p:nvSpPr>
                <p:cNvPr id="157721" name="Line 45"/>
                <p:cNvSpPr>
                  <a:spLocks noChangeShapeType="1"/>
                </p:cNvSpPr>
                <p:nvPr/>
              </p:nvSpPr>
              <p:spPr bwMode="auto">
                <a:xfrm flipH="1">
                  <a:off x="2449742" y="1995"/>
                  <a:ext cx="1331686" cy="60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cxnSp>
            <p:nvCxnSpPr>
              <p:cNvPr id="36" name="Straight Connector 35"/>
              <p:cNvCxnSpPr/>
              <p:nvPr/>
            </p:nvCxnSpPr>
            <p:spPr>
              <a:xfrm rot="16200000" flipH="1">
                <a:off x="5651663" y="4330701"/>
                <a:ext cx="1193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2" name="Group 75"/>
          <p:cNvGrpSpPr>
            <a:grpSpLocks/>
          </p:cNvGrpSpPr>
          <p:nvPr/>
        </p:nvGrpSpPr>
        <p:grpSpPr bwMode="auto">
          <a:xfrm>
            <a:off x="5181600" y="3881438"/>
            <a:ext cx="1219200" cy="457200"/>
            <a:chOff x="4800600" y="4267200"/>
            <a:chExt cx="1219200" cy="456906"/>
          </a:xfrm>
        </p:grpSpPr>
        <p:sp>
          <p:nvSpPr>
            <p:cNvPr id="25" name="TextBox 24"/>
            <p:cNvSpPr txBox="1"/>
            <p:nvPr/>
          </p:nvSpPr>
          <p:spPr>
            <a:xfrm>
              <a:off x="4800600" y="4267200"/>
              <a:ext cx="1219200" cy="456906"/>
            </a:xfrm>
            <a:prstGeom prst="rect">
              <a:avLst/>
            </a:prstGeom>
            <a:noFill/>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a:solidFill>
                    <a:schemeClr val="accent2"/>
                  </a:solidFill>
                  <a:latin typeface="Times New Roman" pitchFamily="18" charset="0"/>
                </a:rPr>
                <a:t>0.3372</a:t>
              </a:r>
            </a:p>
          </p:txBody>
        </p:sp>
        <p:cxnSp>
          <p:nvCxnSpPr>
            <p:cNvPr id="26" name="Straight Arrow Connector 25"/>
            <p:cNvCxnSpPr/>
            <p:nvPr/>
          </p:nvCxnSpPr>
          <p:spPr>
            <a:xfrm rot="10800000" flipV="1">
              <a:off x="4953000" y="4649541"/>
              <a:ext cx="990600" cy="317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62" name="Straight Connector 61"/>
          <p:cNvCxnSpPr/>
          <p:nvPr/>
        </p:nvCxnSpPr>
        <p:spPr>
          <a:xfrm>
            <a:off x="7581900" y="685800"/>
            <a:ext cx="295275" cy="1588"/>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5770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200"/>
              <a:t>© 2012 Pearson Education, Inc. All rights reserved.</a:t>
            </a:r>
          </a:p>
        </p:txBody>
      </p:sp>
      <p:sp>
        <p:nvSpPr>
          <p:cNvPr id="15770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378347AB-C363-4990-8B15-7BFA8C1F6391}" type="slidenum">
              <a:rPr lang="en-US" altLang="en-US" sz="1200"/>
              <a:pPr algn="r" eaLnBrk="1" hangingPunct="1"/>
              <a:t>17</a:t>
            </a:fld>
            <a:r>
              <a:rPr lang="en-US" altLang="en-US" sz="1200"/>
              <a:t> of 105</a:t>
            </a:r>
          </a:p>
        </p:txBody>
      </p:sp>
    </p:spTree>
    <p:extLst>
      <p:ext uri="{BB962C8B-B14F-4D97-AF65-F5344CB8AC3E}">
        <p14:creationId xmlns:p14="http://schemas.microsoft.com/office/powerpoint/2010/main" val="34283145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par>
                          <p:cTn id="15" fill="hold" nodeType="afterGroup">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solidFill>
                  <a:srgbClr val="83BB35"/>
                </a:solidFill>
              </a:rPr>
              <a:t>Example: Probabilities for </a:t>
            </a:r>
            <a:r>
              <a:rPr lang="en-US" altLang="en-US" i="1">
                <a:solidFill>
                  <a:srgbClr val="83BB35"/>
                </a:solidFill>
              </a:rPr>
              <a:t>x</a:t>
            </a:r>
            <a:r>
              <a:rPr lang="en-US" altLang="en-US">
                <a:solidFill>
                  <a:srgbClr val="83BB35"/>
                </a:solidFill>
              </a:rPr>
              <a:t> and </a:t>
            </a:r>
            <a:r>
              <a:rPr lang="en-US" altLang="en-US" i="1">
                <a:solidFill>
                  <a:srgbClr val="83BB35"/>
                </a:solidFill>
              </a:rPr>
              <a:t>x</a:t>
            </a:r>
          </a:p>
        </p:txBody>
      </p:sp>
      <p:sp>
        <p:nvSpPr>
          <p:cNvPr id="158726" name="Content Placeholder 4"/>
          <p:cNvSpPr>
            <a:spLocks noGrp="1"/>
          </p:cNvSpPr>
          <p:nvPr>
            <p:ph idx="1"/>
          </p:nvPr>
        </p:nvSpPr>
        <p:spPr>
          <a:xfrm>
            <a:off x="533400" y="1600200"/>
            <a:ext cx="8077200" cy="3505200"/>
          </a:xfrm>
        </p:spPr>
        <p:txBody>
          <a:bodyPr/>
          <a:lstStyle/>
          <a:p>
            <a:pPr marL="514350" indent="-514350">
              <a:buFont typeface="Arial" charset="0"/>
              <a:buAutoNum type="arabicPeriod" startAt="2"/>
            </a:pPr>
            <a:r>
              <a:rPr lang="en-US" altLang="en-US"/>
              <a:t>You randomly select 25 undergraduates who are credit card holders. What is the probability that their mean credit card balance is less than $2700?</a:t>
            </a:r>
          </a:p>
        </p:txBody>
      </p:sp>
      <p:cxnSp>
        <p:nvCxnSpPr>
          <p:cNvPr id="6" name="Straight Connector 5"/>
          <p:cNvCxnSpPr/>
          <p:nvPr/>
        </p:nvCxnSpPr>
        <p:spPr>
          <a:xfrm>
            <a:off x="7581900" y="685800"/>
            <a:ext cx="295275" cy="1588"/>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3657600"/>
            <a:ext cx="7772400" cy="1373188"/>
          </a:xfrm>
          <a:prstGeom prst="rect">
            <a:avLst/>
          </a:prstGeom>
          <a:noFill/>
        </p:spPr>
        <p:txBody>
          <a:bodyPr>
            <a:spAutoFit/>
          </a:bodyPr>
          <a:lstStyle/>
          <a:p>
            <a:pPr>
              <a:defRPr/>
            </a:pPr>
            <a:r>
              <a:rPr lang="en-US" sz="2800" b="1" dirty="0">
                <a:solidFill>
                  <a:schemeClr val="accent3"/>
                </a:solidFill>
                <a:latin typeface="+mn-lt"/>
                <a:cs typeface="Arial" pitchFamily="34" charset="0"/>
              </a:rPr>
              <a:t>Solution:</a:t>
            </a:r>
          </a:p>
          <a:p>
            <a:pPr>
              <a:defRPr/>
            </a:pPr>
            <a:r>
              <a:rPr lang="en-US" sz="2800" dirty="0">
                <a:latin typeface="+mn-lt"/>
                <a:cs typeface="Arial" pitchFamily="34" charset="0"/>
              </a:rPr>
              <a:t>You are asked to find the probability associated with a sample mean   .</a:t>
            </a:r>
          </a:p>
        </p:txBody>
      </p:sp>
      <p:graphicFrame>
        <p:nvGraphicFramePr>
          <p:cNvPr id="8" name="Object 2"/>
          <p:cNvGraphicFramePr>
            <a:graphicFrameLocks noChangeAspect="1"/>
          </p:cNvGraphicFramePr>
          <p:nvPr/>
        </p:nvGraphicFramePr>
        <p:xfrm>
          <a:off x="2776538" y="4586288"/>
          <a:ext cx="347662" cy="411162"/>
        </p:xfrm>
        <a:graphic>
          <a:graphicData uri="http://schemas.openxmlformats.org/presentationml/2006/ole">
            <mc:AlternateContent xmlns:mc="http://schemas.openxmlformats.org/markup-compatibility/2006">
              <mc:Choice xmlns:v="urn:schemas-microsoft-com:vml" Requires="v">
                <p:oleObj spid="_x0000_s12302" name="Equation" r:id="rId4" imgW="139680" imgH="164880" progId="Equation.DSMT4">
                  <p:embed/>
                </p:oleObj>
              </mc:Choice>
              <mc:Fallback>
                <p:oleObj name="Equation" r:id="rId4" imgW="139680" imgH="1648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6538" y="4586288"/>
                        <a:ext cx="347662" cy="411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4213" name="Object 5"/>
          <p:cNvGraphicFramePr>
            <a:graphicFrameLocks noChangeAspect="1"/>
          </p:cNvGraphicFramePr>
          <p:nvPr/>
        </p:nvGraphicFramePr>
        <p:xfrm>
          <a:off x="1789113" y="5397500"/>
          <a:ext cx="1905000" cy="482600"/>
        </p:xfrm>
        <a:graphic>
          <a:graphicData uri="http://schemas.openxmlformats.org/presentationml/2006/ole">
            <mc:AlternateContent xmlns:mc="http://schemas.openxmlformats.org/markup-compatibility/2006">
              <mc:Choice xmlns:v="urn:schemas-microsoft-com:vml" Requires="v">
                <p:oleObj spid="_x0000_s12303" name="Equation" r:id="rId6" imgW="901440" imgH="228600" progId="Equation.DSMT4">
                  <p:embed/>
                </p:oleObj>
              </mc:Choice>
              <mc:Fallback>
                <p:oleObj name="Equation" r:id="rId6" imgW="90144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89113" y="5397500"/>
                        <a:ext cx="19050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4216" name="Object 8"/>
          <p:cNvGraphicFramePr>
            <a:graphicFrameLocks noChangeAspect="1"/>
          </p:cNvGraphicFramePr>
          <p:nvPr/>
        </p:nvGraphicFramePr>
        <p:xfrm>
          <a:off x="4525963" y="5256213"/>
          <a:ext cx="2713037" cy="750887"/>
        </p:xfrm>
        <a:graphic>
          <a:graphicData uri="http://schemas.openxmlformats.org/presentationml/2006/ole">
            <mc:AlternateContent xmlns:mc="http://schemas.openxmlformats.org/markup-compatibility/2006">
              <mc:Choice xmlns:v="urn:schemas-microsoft-com:vml" Requires="v">
                <p:oleObj spid="_x0000_s12304" name="Equation" r:id="rId8" imgW="1422360" imgH="393480" progId="Equation.DSMT4">
                  <p:embed/>
                </p:oleObj>
              </mc:Choice>
              <mc:Fallback>
                <p:oleObj name="Equation" r:id="rId8" imgW="1422360" imgH="3934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25963" y="5256213"/>
                        <a:ext cx="2713037" cy="750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58729" name="Picture 6" descr="C:\Documents and Settings\Lyn\Local Settings\Temporary Internet Files\Content.IE5\0X078R0N\MCBD08294_0000[1].wm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flipH="1">
            <a:off x="7010400" y="3048000"/>
            <a:ext cx="148748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8730"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200"/>
              <a:t>© 2012 Pearson Education, Inc. All rights reserved.</a:t>
            </a:r>
          </a:p>
        </p:txBody>
      </p:sp>
      <p:sp>
        <p:nvSpPr>
          <p:cNvPr id="158731"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8C8103A5-4FB1-418B-B7E6-73AFFB961AB4}" type="slidenum">
              <a:rPr lang="en-US" altLang="en-US" sz="1200"/>
              <a:pPr algn="r" eaLnBrk="1" hangingPunct="1"/>
              <a:t>18</a:t>
            </a:fld>
            <a:r>
              <a:rPr lang="en-US" altLang="en-US" sz="1200"/>
              <a:t> of 105</a:t>
            </a:r>
          </a:p>
        </p:txBody>
      </p:sp>
    </p:spTree>
    <p:extLst>
      <p:ext uri="{BB962C8B-B14F-4D97-AF65-F5344CB8AC3E}">
        <p14:creationId xmlns:p14="http://schemas.microsoft.com/office/powerpoint/2010/main" val="9766405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8"/>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nodeType="afterEffect">
                                  <p:stCondLst>
                                    <p:cond delay="1000"/>
                                  </p:stCondLst>
                                  <p:childTnLst>
                                    <p:set>
                                      <p:cBhvr>
                                        <p:cTn id="12" dur="1" fill="hold">
                                          <p:stCondLst>
                                            <p:cond delay="0"/>
                                          </p:stCondLst>
                                        </p:cTn>
                                        <p:tgtEl>
                                          <p:spTgt spid="734213"/>
                                        </p:tgtEl>
                                        <p:attrNameLst>
                                          <p:attrName>style.visibility</p:attrName>
                                        </p:attrNameLst>
                                      </p:cBhvr>
                                      <p:to>
                                        <p:strVal val="visible"/>
                                      </p:to>
                                    </p:set>
                                  </p:childTnLst>
                                </p:cTn>
                              </p:par>
                            </p:childTnLst>
                          </p:cTn>
                        </p:par>
                        <p:par>
                          <p:cTn id="13" fill="hold" nodeType="afterGroup">
                            <p:stCondLst>
                              <p:cond delay="1000"/>
                            </p:stCondLst>
                            <p:childTnLst>
                              <p:par>
                                <p:cTn id="14" presetID="1" presetClass="entr" presetSubtype="0" fill="hold" nodeType="afterEffect">
                                  <p:stCondLst>
                                    <p:cond delay="0"/>
                                  </p:stCondLst>
                                  <p:childTnLst>
                                    <p:set>
                                      <p:cBhvr>
                                        <p:cTn id="15" dur="1" fill="hold">
                                          <p:stCondLst>
                                            <p:cond delay="0"/>
                                          </p:stCondLst>
                                        </p:cTn>
                                        <p:tgtEl>
                                          <p:spTgt spid="7342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1"/>
          <p:cNvGrpSpPr>
            <a:grpSpLocks/>
          </p:cNvGrpSpPr>
          <p:nvPr/>
        </p:nvGrpSpPr>
        <p:grpSpPr bwMode="auto">
          <a:xfrm>
            <a:off x="4778375" y="1676400"/>
            <a:ext cx="4365625" cy="3581400"/>
            <a:chOff x="4778123" y="1676400"/>
            <a:chExt cx="4365877" cy="3581399"/>
          </a:xfrm>
        </p:grpSpPr>
        <p:sp>
          <p:nvSpPr>
            <p:cNvPr id="73" name="Freeform 72"/>
            <p:cNvSpPr/>
            <p:nvPr/>
          </p:nvSpPr>
          <p:spPr bwMode="auto">
            <a:xfrm>
              <a:off x="4935295" y="4389437"/>
              <a:ext cx="1003358" cy="433387"/>
            </a:xfrm>
            <a:custGeom>
              <a:avLst/>
              <a:gdLst>
                <a:gd name="connsiteX0" fmla="*/ 1378858 w 1378858"/>
                <a:gd name="connsiteY0" fmla="*/ 1077685 h 1084942"/>
                <a:gd name="connsiteX1" fmla="*/ 0 w 1378858"/>
                <a:gd name="connsiteY1" fmla="*/ 1084942 h 1084942"/>
                <a:gd name="connsiteX2" fmla="*/ 177800 w 1378858"/>
                <a:gd name="connsiteY2" fmla="*/ 1041400 h 1084942"/>
                <a:gd name="connsiteX3" fmla="*/ 464458 w 1378858"/>
                <a:gd name="connsiteY3" fmla="*/ 979714 h 1084942"/>
                <a:gd name="connsiteX4" fmla="*/ 605972 w 1378858"/>
                <a:gd name="connsiteY4" fmla="*/ 932542 h 1084942"/>
                <a:gd name="connsiteX5" fmla="*/ 762000 w 1378858"/>
                <a:gd name="connsiteY5" fmla="*/ 841828 h 1084942"/>
                <a:gd name="connsiteX6" fmla="*/ 899886 w 1378858"/>
                <a:gd name="connsiteY6" fmla="*/ 736600 h 1084942"/>
                <a:gd name="connsiteX7" fmla="*/ 1026886 w 1378858"/>
                <a:gd name="connsiteY7" fmla="*/ 609600 h 1084942"/>
                <a:gd name="connsiteX8" fmla="*/ 1150258 w 1378858"/>
                <a:gd name="connsiteY8" fmla="*/ 460828 h 1084942"/>
                <a:gd name="connsiteX9" fmla="*/ 1240972 w 1378858"/>
                <a:gd name="connsiteY9" fmla="*/ 304800 h 1084942"/>
                <a:gd name="connsiteX10" fmla="*/ 1328058 w 1378858"/>
                <a:gd name="connsiteY10" fmla="*/ 116114 h 1084942"/>
                <a:gd name="connsiteX11" fmla="*/ 1371600 w 1378858"/>
                <a:gd name="connsiteY11" fmla="*/ 0 h 1084942"/>
                <a:gd name="connsiteX12" fmla="*/ 1378858 w 1378858"/>
                <a:gd name="connsiteY12"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400629 w 1400629"/>
                <a:gd name="connsiteY0" fmla="*/ 1077685 h 1084942"/>
                <a:gd name="connsiteX1" fmla="*/ 21771 w 1400629"/>
                <a:gd name="connsiteY1" fmla="*/ 1084942 h 1084942"/>
                <a:gd name="connsiteX2" fmla="*/ 36286 w 1400629"/>
                <a:gd name="connsiteY2" fmla="*/ 1081314 h 1084942"/>
                <a:gd name="connsiteX3" fmla="*/ 199571 w 1400629"/>
                <a:gd name="connsiteY3" fmla="*/ 1041400 h 1084942"/>
                <a:gd name="connsiteX4" fmla="*/ 486229 w 1400629"/>
                <a:gd name="connsiteY4" fmla="*/ 979714 h 1084942"/>
                <a:gd name="connsiteX5" fmla="*/ 627743 w 1400629"/>
                <a:gd name="connsiteY5" fmla="*/ 932542 h 1084942"/>
                <a:gd name="connsiteX6" fmla="*/ 783771 w 1400629"/>
                <a:gd name="connsiteY6" fmla="*/ 841828 h 1084942"/>
                <a:gd name="connsiteX7" fmla="*/ 921657 w 1400629"/>
                <a:gd name="connsiteY7" fmla="*/ 736600 h 1084942"/>
                <a:gd name="connsiteX8" fmla="*/ 1048657 w 1400629"/>
                <a:gd name="connsiteY8" fmla="*/ 609600 h 1084942"/>
                <a:gd name="connsiteX9" fmla="*/ 1172029 w 1400629"/>
                <a:gd name="connsiteY9" fmla="*/ 460828 h 1084942"/>
                <a:gd name="connsiteX10" fmla="*/ 1262743 w 1400629"/>
                <a:gd name="connsiteY10" fmla="*/ 304800 h 1084942"/>
                <a:gd name="connsiteX11" fmla="*/ 1349829 w 1400629"/>
                <a:gd name="connsiteY11" fmla="*/ 116114 h 1084942"/>
                <a:gd name="connsiteX12" fmla="*/ 1393371 w 1400629"/>
                <a:gd name="connsiteY12" fmla="*/ 0 h 1084942"/>
                <a:gd name="connsiteX13" fmla="*/ 1400629 w 1400629"/>
                <a:gd name="connsiteY13" fmla="*/ 1077685 h 1084942"/>
                <a:gd name="connsiteX0" fmla="*/ 1433286 w 1433286"/>
                <a:gd name="connsiteY0" fmla="*/ 1077685 h 1090991"/>
                <a:gd name="connsiteX1" fmla="*/ 54428 w 1433286"/>
                <a:gd name="connsiteY1" fmla="*/ 1084942 h 1090991"/>
                <a:gd name="connsiteX2" fmla="*/ 68943 w 1433286"/>
                <a:gd name="connsiteY2" fmla="*/ 1081314 h 1090991"/>
                <a:gd name="connsiteX3" fmla="*/ 232228 w 1433286"/>
                <a:gd name="connsiteY3" fmla="*/ 1041400 h 1090991"/>
                <a:gd name="connsiteX4" fmla="*/ 518886 w 1433286"/>
                <a:gd name="connsiteY4" fmla="*/ 979714 h 1090991"/>
                <a:gd name="connsiteX5" fmla="*/ 660400 w 1433286"/>
                <a:gd name="connsiteY5" fmla="*/ 932542 h 1090991"/>
                <a:gd name="connsiteX6" fmla="*/ 816428 w 1433286"/>
                <a:gd name="connsiteY6" fmla="*/ 841828 h 1090991"/>
                <a:gd name="connsiteX7" fmla="*/ 954314 w 1433286"/>
                <a:gd name="connsiteY7" fmla="*/ 736600 h 1090991"/>
                <a:gd name="connsiteX8" fmla="*/ 1081314 w 1433286"/>
                <a:gd name="connsiteY8" fmla="*/ 609600 h 1090991"/>
                <a:gd name="connsiteX9" fmla="*/ 1204686 w 1433286"/>
                <a:gd name="connsiteY9" fmla="*/ 460828 h 1090991"/>
                <a:gd name="connsiteX10" fmla="*/ 1295400 w 1433286"/>
                <a:gd name="connsiteY10" fmla="*/ 304800 h 1090991"/>
                <a:gd name="connsiteX11" fmla="*/ 1382486 w 1433286"/>
                <a:gd name="connsiteY11" fmla="*/ 116114 h 1090991"/>
                <a:gd name="connsiteX12" fmla="*/ 1426028 w 1433286"/>
                <a:gd name="connsiteY12" fmla="*/ 0 h 1090991"/>
                <a:gd name="connsiteX13" fmla="*/ 1433286 w 1433286"/>
                <a:gd name="connsiteY13" fmla="*/ 1077685 h 1090991"/>
                <a:gd name="connsiteX0" fmla="*/ 1447800 w 1447800"/>
                <a:gd name="connsiteY0" fmla="*/ 1077685 h 1084942"/>
                <a:gd name="connsiteX1" fmla="*/ 68942 w 1447800"/>
                <a:gd name="connsiteY1" fmla="*/ 1084942 h 1084942"/>
                <a:gd name="connsiteX2" fmla="*/ 83457 w 1447800"/>
                <a:gd name="connsiteY2" fmla="*/ 1081314 h 1084942"/>
                <a:gd name="connsiteX3" fmla="*/ 246742 w 1447800"/>
                <a:gd name="connsiteY3" fmla="*/ 1041400 h 1084942"/>
                <a:gd name="connsiteX4" fmla="*/ 533400 w 1447800"/>
                <a:gd name="connsiteY4" fmla="*/ 979714 h 1084942"/>
                <a:gd name="connsiteX5" fmla="*/ 674914 w 1447800"/>
                <a:gd name="connsiteY5" fmla="*/ 932542 h 1084942"/>
                <a:gd name="connsiteX6" fmla="*/ 830942 w 1447800"/>
                <a:gd name="connsiteY6" fmla="*/ 841828 h 1084942"/>
                <a:gd name="connsiteX7" fmla="*/ 968828 w 1447800"/>
                <a:gd name="connsiteY7" fmla="*/ 736600 h 1084942"/>
                <a:gd name="connsiteX8" fmla="*/ 1095828 w 1447800"/>
                <a:gd name="connsiteY8" fmla="*/ 609600 h 1084942"/>
                <a:gd name="connsiteX9" fmla="*/ 1219200 w 1447800"/>
                <a:gd name="connsiteY9" fmla="*/ 460828 h 1084942"/>
                <a:gd name="connsiteX10" fmla="*/ 1309914 w 1447800"/>
                <a:gd name="connsiteY10" fmla="*/ 304800 h 1084942"/>
                <a:gd name="connsiteX11" fmla="*/ 1397000 w 1447800"/>
                <a:gd name="connsiteY11" fmla="*/ 116114 h 1084942"/>
                <a:gd name="connsiteX12" fmla="*/ 1440542 w 1447800"/>
                <a:gd name="connsiteY12" fmla="*/ 0 h 1084942"/>
                <a:gd name="connsiteX13" fmla="*/ 1447800 w 1447800"/>
                <a:gd name="connsiteY13" fmla="*/ 1077685 h 1084942"/>
                <a:gd name="connsiteX0" fmla="*/ 1384299 w 1384299"/>
                <a:gd name="connsiteY0" fmla="*/ 1077685 h 1084942"/>
                <a:gd name="connsiteX1" fmla="*/ 5441 w 1384299"/>
                <a:gd name="connsiteY1" fmla="*/ 1084942 h 1084942"/>
                <a:gd name="connsiteX2" fmla="*/ 19956 w 1384299"/>
                <a:gd name="connsiteY2" fmla="*/ 1081314 h 1084942"/>
                <a:gd name="connsiteX3" fmla="*/ 27214 w 1384299"/>
                <a:gd name="connsiteY3" fmla="*/ 1070428 h 1084942"/>
                <a:gd name="connsiteX4" fmla="*/ 183241 w 1384299"/>
                <a:gd name="connsiteY4" fmla="*/ 1041400 h 1084942"/>
                <a:gd name="connsiteX5" fmla="*/ 469899 w 1384299"/>
                <a:gd name="connsiteY5" fmla="*/ 979714 h 1084942"/>
                <a:gd name="connsiteX6" fmla="*/ 611413 w 1384299"/>
                <a:gd name="connsiteY6" fmla="*/ 932542 h 1084942"/>
                <a:gd name="connsiteX7" fmla="*/ 767441 w 1384299"/>
                <a:gd name="connsiteY7" fmla="*/ 841828 h 1084942"/>
                <a:gd name="connsiteX8" fmla="*/ 905327 w 1384299"/>
                <a:gd name="connsiteY8" fmla="*/ 736600 h 1084942"/>
                <a:gd name="connsiteX9" fmla="*/ 1032327 w 1384299"/>
                <a:gd name="connsiteY9" fmla="*/ 609600 h 1084942"/>
                <a:gd name="connsiteX10" fmla="*/ 1155699 w 1384299"/>
                <a:gd name="connsiteY10" fmla="*/ 460828 h 1084942"/>
                <a:gd name="connsiteX11" fmla="*/ 1246413 w 1384299"/>
                <a:gd name="connsiteY11" fmla="*/ 304800 h 1084942"/>
                <a:gd name="connsiteX12" fmla="*/ 1333499 w 1384299"/>
                <a:gd name="connsiteY12" fmla="*/ 116114 h 1084942"/>
                <a:gd name="connsiteX13" fmla="*/ 1377041 w 1384299"/>
                <a:gd name="connsiteY13" fmla="*/ 0 h 1084942"/>
                <a:gd name="connsiteX14" fmla="*/ 1384299 w 1384299"/>
                <a:gd name="connsiteY14" fmla="*/ 1077685 h 1084942"/>
                <a:gd name="connsiteX0" fmla="*/ 1003299 w 1379460"/>
                <a:gd name="connsiteY0" fmla="*/ 1077685 h 1084942"/>
                <a:gd name="connsiteX1" fmla="*/ 5441 w 1379460"/>
                <a:gd name="connsiteY1" fmla="*/ 1084942 h 1084942"/>
                <a:gd name="connsiteX2" fmla="*/ 19956 w 1379460"/>
                <a:gd name="connsiteY2" fmla="*/ 1081314 h 1084942"/>
                <a:gd name="connsiteX3" fmla="*/ 27214 w 1379460"/>
                <a:gd name="connsiteY3" fmla="*/ 1070428 h 1084942"/>
                <a:gd name="connsiteX4" fmla="*/ 183241 w 1379460"/>
                <a:gd name="connsiteY4" fmla="*/ 1041400 h 1084942"/>
                <a:gd name="connsiteX5" fmla="*/ 469899 w 1379460"/>
                <a:gd name="connsiteY5" fmla="*/ 979714 h 1084942"/>
                <a:gd name="connsiteX6" fmla="*/ 611413 w 1379460"/>
                <a:gd name="connsiteY6" fmla="*/ 932542 h 1084942"/>
                <a:gd name="connsiteX7" fmla="*/ 767441 w 1379460"/>
                <a:gd name="connsiteY7" fmla="*/ 841828 h 1084942"/>
                <a:gd name="connsiteX8" fmla="*/ 905327 w 1379460"/>
                <a:gd name="connsiteY8" fmla="*/ 736600 h 1084942"/>
                <a:gd name="connsiteX9" fmla="*/ 1032327 w 1379460"/>
                <a:gd name="connsiteY9" fmla="*/ 609600 h 1084942"/>
                <a:gd name="connsiteX10" fmla="*/ 1155699 w 1379460"/>
                <a:gd name="connsiteY10" fmla="*/ 460828 h 1084942"/>
                <a:gd name="connsiteX11" fmla="*/ 1246413 w 1379460"/>
                <a:gd name="connsiteY11" fmla="*/ 304800 h 1084942"/>
                <a:gd name="connsiteX12" fmla="*/ 1333499 w 1379460"/>
                <a:gd name="connsiteY12" fmla="*/ 116114 h 1084942"/>
                <a:gd name="connsiteX13" fmla="*/ 1377041 w 1379460"/>
                <a:gd name="connsiteY13" fmla="*/ 0 h 1084942"/>
                <a:gd name="connsiteX14" fmla="*/ 1003299 w 1379460"/>
                <a:gd name="connsiteY14" fmla="*/ 1077685 h 1084942"/>
                <a:gd name="connsiteX0" fmla="*/ 1003299 w 1333499"/>
                <a:gd name="connsiteY0" fmla="*/ 961571 h 968828"/>
                <a:gd name="connsiteX1" fmla="*/ 5441 w 1333499"/>
                <a:gd name="connsiteY1" fmla="*/ 968828 h 968828"/>
                <a:gd name="connsiteX2" fmla="*/ 19956 w 1333499"/>
                <a:gd name="connsiteY2" fmla="*/ 965200 h 968828"/>
                <a:gd name="connsiteX3" fmla="*/ 27214 w 1333499"/>
                <a:gd name="connsiteY3" fmla="*/ 954314 h 968828"/>
                <a:gd name="connsiteX4" fmla="*/ 183241 w 1333499"/>
                <a:gd name="connsiteY4" fmla="*/ 925286 h 968828"/>
                <a:gd name="connsiteX5" fmla="*/ 469899 w 1333499"/>
                <a:gd name="connsiteY5" fmla="*/ 863600 h 968828"/>
                <a:gd name="connsiteX6" fmla="*/ 611413 w 1333499"/>
                <a:gd name="connsiteY6" fmla="*/ 816428 h 968828"/>
                <a:gd name="connsiteX7" fmla="*/ 767441 w 1333499"/>
                <a:gd name="connsiteY7" fmla="*/ 725714 h 968828"/>
                <a:gd name="connsiteX8" fmla="*/ 905327 w 1333499"/>
                <a:gd name="connsiteY8" fmla="*/ 620486 h 968828"/>
                <a:gd name="connsiteX9" fmla="*/ 1032327 w 1333499"/>
                <a:gd name="connsiteY9" fmla="*/ 493486 h 968828"/>
                <a:gd name="connsiteX10" fmla="*/ 1155699 w 1333499"/>
                <a:gd name="connsiteY10" fmla="*/ 344714 h 968828"/>
                <a:gd name="connsiteX11" fmla="*/ 1246413 w 1333499"/>
                <a:gd name="connsiteY11" fmla="*/ 188686 h 968828"/>
                <a:gd name="connsiteX12" fmla="*/ 1333499 w 1333499"/>
                <a:gd name="connsiteY12" fmla="*/ 0 h 968828"/>
                <a:gd name="connsiteX13" fmla="*/ 1003299 w 1333499"/>
                <a:gd name="connsiteY13" fmla="*/ 961571 h 968828"/>
                <a:gd name="connsiteX0" fmla="*/ 1003299 w 1246413"/>
                <a:gd name="connsiteY0" fmla="*/ 772885 h 780142"/>
                <a:gd name="connsiteX1" fmla="*/ 5441 w 1246413"/>
                <a:gd name="connsiteY1" fmla="*/ 780142 h 780142"/>
                <a:gd name="connsiteX2" fmla="*/ 19956 w 1246413"/>
                <a:gd name="connsiteY2" fmla="*/ 776514 h 780142"/>
                <a:gd name="connsiteX3" fmla="*/ 27214 w 1246413"/>
                <a:gd name="connsiteY3" fmla="*/ 765628 h 780142"/>
                <a:gd name="connsiteX4" fmla="*/ 183241 w 1246413"/>
                <a:gd name="connsiteY4" fmla="*/ 736600 h 780142"/>
                <a:gd name="connsiteX5" fmla="*/ 469899 w 1246413"/>
                <a:gd name="connsiteY5" fmla="*/ 674914 h 780142"/>
                <a:gd name="connsiteX6" fmla="*/ 611413 w 1246413"/>
                <a:gd name="connsiteY6" fmla="*/ 627742 h 780142"/>
                <a:gd name="connsiteX7" fmla="*/ 767441 w 1246413"/>
                <a:gd name="connsiteY7" fmla="*/ 537028 h 780142"/>
                <a:gd name="connsiteX8" fmla="*/ 905327 w 1246413"/>
                <a:gd name="connsiteY8" fmla="*/ 431800 h 780142"/>
                <a:gd name="connsiteX9" fmla="*/ 1032327 w 1246413"/>
                <a:gd name="connsiteY9" fmla="*/ 304800 h 780142"/>
                <a:gd name="connsiteX10" fmla="*/ 1155699 w 1246413"/>
                <a:gd name="connsiteY10" fmla="*/ 156028 h 780142"/>
                <a:gd name="connsiteX11" fmla="*/ 1246413 w 1246413"/>
                <a:gd name="connsiteY11" fmla="*/ 0 h 780142"/>
                <a:gd name="connsiteX12" fmla="*/ 1003299 w 1246413"/>
                <a:gd name="connsiteY12" fmla="*/ 772885 h 780142"/>
                <a:gd name="connsiteX0" fmla="*/ 1003299 w 1155699"/>
                <a:gd name="connsiteY0" fmla="*/ 616857 h 624114"/>
                <a:gd name="connsiteX1" fmla="*/ 5441 w 1155699"/>
                <a:gd name="connsiteY1" fmla="*/ 624114 h 624114"/>
                <a:gd name="connsiteX2" fmla="*/ 19956 w 1155699"/>
                <a:gd name="connsiteY2" fmla="*/ 620486 h 624114"/>
                <a:gd name="connsiteX3" fmla="*/ 27214 w 1155699"/>
                <a:gd name="connsiteY3" fmla="*/ 609600 h 624114"/>
                <a:gd name="connsiteX4" fmla="*/ 183241 w 1155699"/>
                <a:gd name="connsiteY4" fmla="*/ 580572 h 624114"/>
                <a:gd name="connsiteX5" fmla="*/ 469899 w 1155699"/>
                <a:gd name="connsiteY5" fmla="*/ 518886 h 624114"/>
                <a:gd name="connsiteX6" fmla="*/ 611413 w 1155699"/>
                <a:gd name="connsiteY6" fmla="*/ 471714 h 624114"/>
                <a:gd name="connsiteX7" fmla="*/ 767441 w 1155699"/>
                <a:gd name="connsiteY7" fmla="*/ 381000 h 624114"/>
                <a:gd name="connsiteX8" fmla="*/ 905327 w 1155699"/>
                <a:gd name="connsiteY8" fmla="*/ 275772 h 624114"/>
                <a:gd name="connsiteX9" fmla="*/ 1032327 w 1155699"/>
                <a:gd name="connsiteY9" fmla="*/ 148772 h 624114"/>
                <a:gd name="connsiteX10" fmla="*/ 1155699 w 1155699"/>
                <a:gd name="connsiteY10" fmla="*/ 0 h 624114"/>
                <a:gd name="connsiteX11" fmla="*/ 1003299 w 1155699"/>
                <a:gd name="connsiteY11" fmla="*/ 616857 h 624114"/>
                <a:gd name="connsiteX0" fmla="*/ 1003299 w 1032327"/>
                <a:gd name="connsiteY0" fmla="*/ 468085 h 475342"/>
                <a:gd name="connsiteX1" fmla="*/ 5441 w 1032327"/>
                <a:gd name="connsiteY1" fmla="*/ 475342 h 475342"/>
                <a:gd name="connsiteX2" fmla="*/ 19956 w 1032327"/>
                <a:gd name="connsiteY2" fmla="*/ 471714 h 475342"/>
                <a:gd name="connsiteX3" fmla="*/ 27214 w 1032327"/>
                <a:gd name="connsiteY3" fmla="*/ 460828 h 475342"/>
                <a:gd name="connsiteX4" fmla="*/ 183241 w 1032327"/>
                <a:gd name="connsiteY4" fmla="*/ 431800 h 475342"/>
                <a:gd name="connsiteX5" fmla="*/ 469899 w 1032327"/>
                <a:gd name="connsiteY5" fmla="*/ 370114 h 475342"/>
                <a:gd name="connsiteX6" fmla="*/ 611413 w 1032327"/>
                <a:gd name="connsiteY6" fmla="*/ 322942 h 475342"/>
                <a:gd name="connsiteX7" fmla="*/ 767441 w 1032327"/>
                <a:gd name="connsiteY7" fmla="*/ 232228 h 475342"/>
                <a:gd name="connsiteX8" fmla="*/ 905327 w 1032327"/>
                <a:gd name="connsiteY8" fmla="*/ 127000 h 475342"/>
                <a:gd name="connsiteX9" fmla="*/ 1032327 w 1032327"/>
                <a:gd name="connsiteY9" fmla="*/ 0 h 475342"/>
                <a:gd name="connsiteX10" fmla="*/ 1003299 w 1032327"/>
                <a:gd name="connsiteY10" fmla="*/ 468085 h 475342"/>
                <a:gd name="connsiteX0" fmla="*/ 1003299 w 1032327"/>
                <a:gd name="connsiteY0" fmla="*/ 468085 h 475342"/>
                <a:gd name="connsiteX1" fmla="*/ 5441 w 1032327"/>
                <a:gd name="connsiteY1" fmla="*/ 475342 h 475342"/>
                <a:gd name="connsiteX2" fmla="*/ 19956 w 1032327"/>
                <a:gd name="connsiteY2" fmla="*/ 471714 h 475342"/>
                <a:gd name="connsiteX3" fmla="*/ 27214 w 1032327"/>
                <a:gd name="connsiteY3" fmla="*/ 460828 h 475342"/>
                <a:gd name="connsiteX4" fmla="*/ 183241 w 1032327"/>
                <a:gd name="connsiteY4" fmla="*/ 431800 h 475342"/>
                <a:gd name="connsiteX5" fmla="*/ 469899 w 1032327"/>
                <a:gd name="connsiteY5" fmla="*/ 370114 h 475342"/>
                <a:gd name="connsiteX6" fmla="*/ 611413 w 1032327"/>
                <a:gd name="connsiteY6" fmla="*/ 322942 h 475342"/>
                <a:gd name="connsiteX7" fmla="*/ 767441 w 1032327"/>
                <a:gd name="connsiteY7" fmla="*/ 232228 h 475342"/>
                <a:gd name="connsiteX8" fmla="*/ 905327 w 1032327"/>
                <a:gd name="connsiteY8" fmla="*/ 127000 h 475342"/>
                <a:gd name="connsiteX9" fmla="*/ 1032327 w 1032327"/>
                <a:gd name="connsiteY9" fmla="*/ 0 h 475342"/>
                <a:gd name="connsiteX10" fmla="*/ 1003299 w 1032327"/>
                <a:gd name="connsiteY10" fmla="*/ 468085 h 475342"/>
                <a:gd name="connsiteX0" fmla="*/ 1003299 w 1003299"/>
                <a:gd name="connsiteY0" fmla="*/ 425832 h 433089"/>
                <a:gd name="connsiteX1" fmla="*/ 5441 w 1003299"/>
                <a:gd name="connsiteY1" fmla="*/ 433089 h 433089"/>
                <a:gd name="connsiteX2" fmla="*/ 19956 w 1003299"/>
                <a:gd name="connsiteY2" fmla="*/ 429461 h 433089"/>
                <a:gd name="connsiteX3" fmla="*/ 27214 w 1003299"/>
                <a:gd name="connsiteY3" fmla="*/ 418575 h 433089"/>
                <a:gd name="connsiteX4" fmla="*/ 183241 w 1003299"/>
                <a:gd name="connsiteY4" fmla="*/ 389547 h 433089"/>
                <a:gd name="connsiteX5" fmla="*/ 469899 w 1003299"/>
                <a:gd name="connsiteY5" fmla="*/ 327861 h 433089"/>
                <a:gd name="connsiteX6" fmla="*/ 611413 w 1003299"/>
                <a:gd name="connsiteY6" fmla="*/ 280689 h 433089"/>
                <a:gd name="connsiteX7" fmla="*/ 767441 w 1003299"/>
                <a:gd name="connsiteY7" fmla="*/ 189975 h 433089"/>
                <a:gd name="connsiteX8" fmla="*/ 905327 w 1003299"/>
                <a:gd name="connsiteY8" fmla="*/ 84747 h 433089"/>
                <a:gd name="connsiteX9" fmla="*/ 996574 w 1003299"/>
                <a:gd name="connsiteY9" fmla="*/ 0 h 433089"/>
                <a:gd name="connsiteX10" fmla="*/ 1003299 w 1003299"/>
                <a:gd name="connsiteY10" fmla="*/ 425832 h 43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3299" h="433089">
                  <a:moveTo>
                    <a:pt x="1003299" y="425832"/>
                  </a:moveTo>
                  <a:lnTo>
                    <a:pt x="5441" y="433089"/>
                  </a:lnTo>
                  <a:lnTo>
                    <a:pt x="19956" y="429461"/>
                  </a:lnTo>
                  <a:cubicBezTo>
                    <a:pt x="23585" y="427042"/>
                    <a:pt x="0" y="425227"/>
                    <a:pt x="27214" y="418575"/>
                  </a:cubicBezTo>
                  <a:cubicBezTo>
                    <a:pt x="54428" y="411923"/>
                    <a:pt x="109460" y="404666"/>
                    <a:pt x="183241" y="389547"/>
                  </a:cubicBezTo>
                  <a:cubicBezTo>
                    <a:pt x="318708" y="368985"/>
                    <a:pt x="374346" y="348423"/>
                    <a:pt x="469899" y="327861"/>
                  </a:cubicBezTo>
                  <a:lnTo>
                    <a:pt x="611413" y="280689"/>
                  </a:lnTo>
                  <a:lnTo>
                    <a:pt x="767441" y="189975"/>
                  </a:lnTo>
                  <a:lnTo>
                    <a:pt x="905327" y="84747"/>
                  </a:lnTo>
                  <a:lnTo>
                    <a:pt x="996574" y="0"/>
                  </a:lnTo>
                  <a:lnTo>
                    <a:pt x="1003299" y="425832"/>
                  </a:lnTo>
                  <a:close/>
                </a:path>
              </a:pathLst>
            </a:custGeom>
            <a:solidFill>
              <a:srgbClr val="71ADD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9777" name="Text Box 40"/>
            <p:cNvSpPr txBox="1">
              <a:spLocks noChangeArrowheads="1"/>
            </p:cNvSpPr>
            <p:nvPr/>
          </p:nvSpPr>
          <p:spPr bwMode="auto">
            <a:xfrm>
              <a:off x="6613379" y="4857750"/>
              <a:ext cx="31116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tLang="en-US" sz="2000">
                  <a:latin typeface="Times New Roman" pitchFamily="18" charset="0"/>
                </a:rPr>
                <a:t>0</a:t>
              </a:r>
            </a:p>
          </p:txBody>
        </p:sp>
        <p:sp>
          <p:nvSpPr>
            <p:cNvPr id="159778" name="Rectangle 42"/>
            <p:cNvSpPr>
              <a:spLocks noChangeArrowheads="1"/>
            </p:cNvSpPr>
            <p:nvPr/>
          </p:nvSpPr>
          <p:spPr bwMode="auto">
            <a:xfrm>
              <a:off x="7121408" y="3195637"/>
              <a:ext cx="170189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i="1">
                  <a:latin typeface="Times New Roman" pitchFamily="18" charset="0"/>
                </a:rPr>
                <a:t>P</a:t>
              </a:r>
              <a:r>
                <a:rPr lang="en-US" altLang="en-US">
                  <a:latin typeface="Times New Roman" pitchFamily="18" charset="0"/>
                </a:rPr>
                <a:t>(</a:t>
              </a:r>
              <a:r>
                <a:rPr lang="en-US" altLang="en-US" i="1">
                  <a:latin typeface="Times New Roman" pitchFamily="18" charset="0"/>
                </a:rPr>
                <a:t>z</a:t>
              </a:r>
              <a:r>
                <a:rPr lang="en-US" altLang="en-US">
                  <a:latin typeface="Times New Roman" pitchFamily="18" charset="0"/>
                </a:rPr>
                <a:t> &lt; –2.11)</a:t>
              </a:r>
            </a:p>
          </p:txBody>
        </p:sp>
        <p:sp>
          <p:nvSpPr>
            <p:cNvPr id="159779" name="Line 45"/>
            <p:cNvSpPr>
              <a:spLocks noChangeShapeType="1"/>
            </p:cNvSpPr>
            <p:nvPr/>
          </p:nvSpPr>
          <p:spPr bwMode="auto">
            <a:xfrm flipH="1">
              <a:off x="5867210" y="3581400"/>
              <a:ext cx="1524088" cy="9620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nvGrpSpPr>
            <p:cNvPr id="159780" name="Group 32"/>
            <p:cNvGrpSpPr>
              <a:grpSpLocks/>
            </p:cNvGrpSpPr>
            <p:nvPr/>
          </p:nvGrpSpPr>
          <p:grpSpPr bwMode="auto">
            <a:xfrm>
              <a:off x="4778123" y="3235324"/>
              <a:ext cx="4189655" cy="2022475"/>
              <a:chOff x="654" y="2017"/>
              <a:chExt cx="2639" cy="1274"/>
            </a:xfrm>
          </p:grpSpPr>
          <p:sp>
            <p:nvSpPr>
              <p:cNvPr id="159782" name="Text Box 27"/>
              <p:cNvSpPr txBox="1">
                <a:spLocks noChangeArrowheads="1"/>
              </p:cNvSpPr>
              <p:nvPr/>
            </p:nvSpPr>
            <p:spPr bwMode="auto">
              <a:xfrm>
                <a:off x="1100" y="3039"/>
                <a:ext cx="47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tLang="en-US" sz="2000">
                    <a:latin typeface="Times New Roman" pitchFamily="18" charset="0"/>
                  </a:rPr>
                  <a:t>–2.11</a:t>
                </a:r>
              </a:p>
            </p:txBody>
          </p:sp>
          <p:grpSp>
            <p:nvGrpSpPr>
              <p:cNvPr id="159783" name="Group 32"/>
              <p:cNvGrpSpPr>
                <a:grpSpLocks/>
              </p:cNvGrpSpPr>
              <p:nvPr/>
            </p:nvGrpSpPr>
            <p:grpSpPr bwMode="auto">
              <a:xfrm>
                <a:off x="654" y="2017"/>
                <a:ext cx="2639" cy="1083"/>
                <a:chOff x="654" y="2017"/>
                <a:chExt cx="2639" cy="1083"/>
              </a:xfrm>
            </p:grpSpPr>
            <p:sp>
              <p:nvSpPr>
                <p:cNvPr id="159784" name="Line 34"/>
                <p:cNvSpPr>
                  <a:spLocks noChangeShapeType="1"/>
                </p:cNvSpPr>
                <p:nvPr/>
              </p:nvSpPr>
              <p:spPr bwMode="auto">
                <a:xfrm>
                  <a:off x="1902" y="2784"/>
                  <a:ext cx="0" cy="5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59785" name="Freeform 37"/>
                <p:cNvSpPr>
                  <a:spLocks/>
                </p:cNvSpPr>
                <p:nvPr/>
              </p:nvSpPr>
              <p:spPr bwMode="auto">
                <a:xfrm>
                  <a:off x="654" y="3014"/>
                  <a:ext cx="2496" cy="1"/>
                </a:xfrm>
                <a:custGeom>
                  <a:avLst/>
                  <a:gdLst>
                    <a:gd name="T0" fmla="*/ 0 w 3152"/>
                    <a:gd name="T1" fmla="*/ 0 h 1"/>
                    <a:gd name="T2" fmla="*/ 23 w 3152"/>
                    <a:gd name="T3" fmla="*/ 0 h 1"/>
                    <a:gd name="T4" fmla="*/ 0 60000 65536"/>
                    <a:gd name="T5" fmla="*/ 0 60000 65536"/>
                    <a:gd name="T6" fmla="*/ 0 w 3152"/>
                    <a:gd name="T7" fmla="*/ 0 h 1"/>
                    <a:gd name="T8" fmla="*/ 3152 w 3152"/>
                    <a:gd name="T9" fmla="*/ 1 h 1"/>
                  </a:gdLst>
                  <a:ahLst/>
                  <a:cxnLst>
                    <a:cxn ang="T4">
                      <a:pos x="T0" y="T1"/>
                    </a:cxn>
                    <a:cxn ang="T5">
                      <a:pos x="T2" y="T3"/>
                    </a:cxn>
                  </a:cxnLst>
                  <a:rect l="T6" t="T7" r="T8" b="T9"/>
                  <a:pathLst>
                    <a:path w="3152" h="1">
                      <a:moveTo>
                        <a:pt x="0" y="0"/>
                      </a:moveTo>
                      <a:lnTo>
                        <a:pt x="3152" y="0"/>
                      </a:lnTo>
                    </a:path>
                  </a:pathLst>
                </a:custGeom>
                <a:noFill/>
                <a:ln w="28575">
                  <a:solidFill>
                    <a:schemeClr val="tx1"/>
                  </a:solidFill>
                  <a:round/>
                  <a:headEnd type="arrow"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latin typeface="Times New Roman" pitchFamily="18" charset="0"/>
                  </a:endParaRPr>
                </a:p>
              </p:txBody>
            </p:sp>
            <p:sp>
              <p:nvSpPr>
                <p:cNvPr id="159786" name="Freeform 38"/>
                <p:cNvSpPr>
                  <a:spLocks/>
                </p:cNvSpPr>
                <p:nvPr/>
              </p:nvSpPr>
              <p:spPr bwMode="auto">
                <a:xfrm>
                  <a:off x="730" y="2017"/>
                  <a:ext cx="2372" cy="994"/>
                </a:xfrm>
                <a:custGeom>
                  <a:avLst/>
                  <a:gdLst>
                    <a:gd name="T0" fmla="*/ 0 w 2996"/>
                    <a:gd name="T1" fmla="*/ 19 h 1213"/>
                    <a:gd name="T2" fmla="*/ 2 w 2996"/>
                    <a:gd name="T3" fmla="*/ 17 h 1213"/>
                    <a:gd name="T4" fmla="*/ 5 w 2996"/>
                    <a:gd name="T5" fmla="*/ 16 h 1213"/>
                    <a:gd name="T6" fmla="*/ 6 w 2996"/>
                    <a:gd name="T7" fmla="*/ 13 h 1213"/>
                    <a:gd name="T8" fmla="*/ 8 w 2996"/>
                    <a:gd name="T9" fmla="*/ 9 h 1213"/>
                    <a:gd name="T10" fmla="*/ 8 w 2996"/>
                    <a:gd name="T11" fmla="*/ 5 h 1213"/>
                    <a:gd name="T12" fmla="*/ 9 w 2996"/>
                    <a:gd name="T13" fmla="*/ 2 h 1213"/>
                    <a:gd name="T14" fmla="*/ 10 w 2996"/>
                    <a:gd name="T15" fmla="*/ 2 h 1213"/>
                    <a:gd name="T16" fmla="*/ 10 w 2996"/>
                    <a:gd name="T17" fmla="*/ 1 h 1213"/>
                    <a:gd name="T18" fmla="*/ 13 w 2996"/>
                    <a:gd name="T19" fmla="*/ 2 h 1213"/>
                    <a:gd name="T20" fmla="*/ 13 w 2996"/>
                    <a:gd name="T21" fmla="*/ 2 h 1213"/>
                    <a:gd name="T22" fmla="*/ 13 w 2996"/>
                    <a:gd name="T23" fmla="*/ 6 h 1213"/>
                    <a:gd name="T24" fmla="*/ 13 w 2996"/>
                    <a:gd name="T25" fmla="*/ 9 h 1213"/>
                    <a:gd name="T26" fmla="*/ 15 w 2996"/>
                    <a:gd name="T27" fmla="*/ 11 h 1213"/>
                    <a:gd name="T28" fmla="*/ 16 w 2996"/>
                    <a:gd name="T29" fmla="*/ 15 h 1213"/>
                    <a:gd name="T30" fmla="*/ 18 w 2996"/>
                    <a:gd name="T31" fmla="*/ 16 h 1213"/>
                    <a:gd name="T32" fmla="*/ 20 w 2996"/>
                    <a:gd name="T33" fmla="*/ 17 h 1213"/>
                    <a:gd name="T34" fmla="*/ 22 w 2996"/>
                    <a:gd name="T35" fmla="*/ 19 h 12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96"/>
                    <a:gd name="T55" fmla="*/ 0 h 1213"/>
                    <a:gd name="T56" fmla="*/ 2996 w 2996"/>
                    <a:gd name="T57" fmla="*/ 1213 h 12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96" h="1213">
                      <a:moveTo>
                        <a:pt x="0" y="1213"/>
                      </a:moveTo>
                      <a:cubicBezTo>
                        <a:pt x="54" y="1205"/>
                        <a:pt x="222" y="1185"/>
                        <a:pt x="325" y="1159"/>
                      </a:cubicBezTo>
                      <a:cubicBezTo>
                        <a:pt x="429" y="1135"/>
                        <a:pt x="526" y="1113"/>
                        <a:pt x="616" y="1057"/>
                      </a:cubicBezTo>
                      <a:cubicBezTo>
                        <a:pt x="711" y="1001"/>
                        <a:pt x="823" y="899"/>
                        <a:pt x="895" y="820"/>
                      </a:cubicBezTo>
                      <a:cubicBezTo>
                        <a:pt x="967" y="741"/>
                        <a:pt x="1004" y="666"/>
                        <a:pt x="1048" y="583"/>
                      </a:cubicBezTo>
                      <a:cubicBezTo>
                        <a:pt x="1092" y="500"/>
                        <a:pt x="1130" y="392"/>
                        <a:pt x="1162" y="322"/>
                      </a:cubicBezTo>
                      <a:cubicBezTo>
                        <a:pt x="1194" y="252"/>
                        <a:pt x="1208" y="208"/>
                        <a:pt x="1237" y="163"/>
                      </a:cubicBezTo>
                      <a:cubicBezTo>
                        <a:pt x="1266" y="118"/>
                        <a:pt x="1296" y="76"/>
                        <a:pt x="1336" y="49"/>
                      </a:cubicBezTo>
                      <a:cubicBezTo>
                        <a:pt x="1376" y="22"/>
                        <a:pt x="1434" y="2"/>
                        <a:pt x="1480" y="1"/>
                      </a:cubicBezTo>
                      <a:cubicBezTo>
                        <a:pt x="1526" y="0"/>
                        <a:pt x="1575" y="18"/>
                        <a:pt x="1615" y="43"/>
                      </a:cubicBezTo>
                      <a:cubicBezTo>
                        <a:pt x="1655" y="68"/>
                        <a:pt x="1685" y="93"/>
                        <a:pt x="1720" y="154"/>
                      </a:cubicBezTo>
                      <a:cubicBezTo>
                        <a:pt x="1755" y="215"/>
                        <a:pt x="1798" y="346"/>
                        <a:pt x="1825" y="412"/>
                      </a:cubicBezTo>
                      <a:cubicBezTo>
                        <a:pt x="1852" y="478"/>
                        <a:pt x="1854" y="488"/>
                        <a:pt x="1885" y="550"/>
                      </a:cubicBezTo>
                      <a:cubicBezTo>
                        <a:pt x="1916" y="612"/>
                        <a:pt x="1966" y="717"/>
                        <a:pt x="2014" y="787"/>
                      </a:cubicBezTo>
                      <a:cubicBezTo>
                        <a:pt x="2062" y="857"/>
                        <a:pt x="2112" y="918"/>
                        <a:pt x="2176" y="969"/>
                      </a:cubicBezTo>
                      <a:cubicBezTo>
                        <a:pt x="2240" y="1020"/>
                        <a:pt x="2330" y="1062"/>
                        <a:pt x="2398" y="1093"/>
                      </a:cubicBezTo>
                      <a:cubicBezTo>
                        <a:pt x="2466" y="1124"/>
                        <a:pt x="2484" y="1134"/>
                        <a:pt x="2584" y="1153"/>
                      </a:cubicBezTo>
                      <a:cubicBezTo>
                        <a:pt x="2684" y="1172"/>
                        <a:pt x="2910" y="1194"/>
                        <a:pt x="2996" y="1205"/>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latin typeface="Times New Roman" pitchFamily="18" charset="0"/>
                  </a:endParaRPr>
                </a:p>
              </p:txBody>
            </p:sp>
            <p:sp>
              <p:nvSpPr>
                <p:cNvPr id="159787" name="Line 39"/>
                <p:cNvSpPr>
                  <a:spLocks noChangeShapeType="1"/>
                </p:cNvSpPr>
                <p:nvPr/>
              </p:nvSpPr>
              <p:spPr bwMode="auto">
                <a:xfrm>
                  <a:off x="1902" y="2018"/>
                  <a:ext cx="0" cy="98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9788" name="Line 41"/>
                <p:cNvSpPr>
                  <a:spLocks noChangeShapeType="1"/>
                </p:cNvSpPr>
                <p:nvPr/>
              </p:nvSpPr>
              <p:spPr bwMode="auto">
                <a:xfrm>
                  <a:off x="1902" y="2978"/>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9789" name="Rectangle 44"/>
                <p:cNvSpPr>
                  <a:spLocks noChangeArrowheads="1"/>
                </p:cNvSpPr>
                <p:nvPr/>
              </p:nvSpPr>
              <p:spPr bwMode="auto">
                <a:xfrm>
                  <a:off x="3126" y="2887"/>
                  <a:ext cx="167"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600" i="1">
                      <a:latin typeface="Times New Roman" pitchFamily="18" charset="0"/>
                    </a:rPr>
                    <a:t>z</a:t>
                  </a:r>
                </a:p>
              </p:txBody>
            </p:sp>
          </p:grpSp>
        </p:grpSp>
        <p:sp>
          <p:nvSpPr>
            <p:cNvPr id="159781" name="Text Box 18"/>
            <p:cNvSpPr txBox="1">
              <a:spLocks noChangeArrowheads="1"/>
            </p:cNvSpPr>
            <p:nvPr/>
          </p:nvSpPr>
          <p:spPr bwMode="auto">
            <a:xfrm>
              <a:off x="5257576" y="1676400"/>
              <a:ext cx="388642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a:latin typeface="Times New Roman" pitchFamily="18" charset="0"/>
                </a:rPr>
                <a:t>Standard Normal Distribution</a:t>
              </a:r>
              <a:br>
                <a:rPr lang="en-US" altLang="en-US">
                  <a:latin typeface="Times New Roman" pitchFamily="18" charset="0"/>
                </a:rPr>
              </a:br>
              <a:r>
                <a:rPr lang="en-US" altLang="en-US">
                  <a:latin typeface="Times New Roman" pitchFamily="18" charset="0"/>
                </a:rPr>
                <a:t>          </a:t>
              </a:r>
              <a:r>
                <a:rPr lang="el-GR" altLang="en-US" i="1">
                  <a:latin typeface="Times New Roman" pitchFamily="18" charset="0"/>
                </a:rPr>
                <a:t>μ</a:t>
              </a:r>
              <a:r>
                <a:rPr lang="en-US" altLang="en-US">
                  <a:latin typeface="Times New Roman" pitchFamily="18" charset="0"/>
                </a:rPr>
                <a:t> = 0  </a:t>
              </a:r>
              <a:r>
                <a:rPr lang="el-GR" altLang="en-US" i="1">
                  <a:latin typeface="Times New Roman" pitchFamily="18" charset="0"/>
                  <a:cs typeface="Times New Roman" pitchFamily="18" charset="0"/>
                </a:rPr>
                <a:t>σ</a:t>
              </a:r>
              <a:r>
                <a:rPr lang="en-US" altLang="en-US">
                  <a:latin typeface="Times New Roman" pitchFamily="18" charset="0"/>
                  <a:cs typeface="Times New Roman" pitchFamily="18" charset="0"/>
                </a:rPr>
                <a:t> = 1</a:t>
              </a:r>
              <a:endParaRPr lang="en-US" altLang="en-US">
                <a:latin typeface="Times New Roman" pitchFamily="18" charset="0"/>
              </a:endParaRPr>
            </a:p>
          </p:txBody>
        </p:sp>
      </p:grpSp>
      <p:grpSp>
        <p:nvGrpSpPr>
          <p:cNvPr id="6" name="Group 75"/>
          <p:cNvGrpSpPr>
            <a:grpSpLocks/>
          </p:cNvGrpSpPr>
          <p:nvPr/>
        </p:nvGrpSpPr>
        <p:grpSpPr bwMode="auto">
          <a:xfrm>
            <a:off x="4876800" y="4191000"/>
            <a:ext cx="1219200" cy="457200"/>
            <a:chOff x="4876800" y="4195808"/>
            <a:chExt cx="1219200" cy="456906"/>
          </a:xfrm>
        </p:grpSpPr>
        <p:cxnSp>
          <p:nvCxnSpPr>
            <p:cNvPr id="26" name="Straight Arrow Connector 25"/>
            <p:cNvCxnSpPr/>
            <p:nvPr/>
          </p:nvCxnSpPr>
          <p:spPr>
            <a:xfrm rot="10800000" flipV="1">
              <a:off x="4953000" y="4649541"/>
              <a:ext cx="990600" cy="317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876800" y="4195808"/>
              <a:ext cx="1219200" cy="456906"/>
            </a:xfrm>
            <a:prstGeom prst="rect">
              <a:avLst/>
            </a:prstGeom>
            <a:noFill/>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a:solidFill>
                    <a:schemeClr val="accent2"/>
                  </a:solidFill>
                  <a:latin typeface="Times New Roman" pitchFamily="18" charset="0"/>
                </a:rPr>
                <a:t>0.0174</a:t>
              </a:r>
            </a:p>
          </p:txBody>
        </p:sp>
      </p:grpSp>
      <p:sp>
        <p:nvSpPr>
          <p:cNvPr id="2" name="Title 1"/>
          <p:cNvSpPr>
            <a:spLocks noGrp="1"/>
          </p:cNvSpPr>
          <p:nvPr>
            <p:ph type="title"/>
          </p:nvPr>
        </p:nvSpPr>
        <p:spPr/>
        <p:txBody>
          <a:bodyPr/>
          <a:lstStyle/>
          <a:p>
            <a:r>
              <a:rPr lang="en-US" altLang="en-US">
                <a:solidFill>
                  <a:srgbClr val="83BB35"/>
                </a:solidFill>
              </a:rPr>
              <a:t>Solution: Probabilities for </a:t>
            </a:r>
            <a:r>
              <a:rPr lang="en-US" altLang="en-US" i="1">
                <a:solidFill>
                  <a:srgbClr val="83BB35"/>
                </a:solidFill>
              </a:rPr>
              <a:t>x</a:t>
            </a:r>
            <a:r>
              <a:rPr lang="en-US" altLang="en-US">
                <a:solidFill>
                  <a:srgbClr val="83BB35"/>
                </a:solidFill>
              </a:rPr>
              <a:t> and </a:t>
            </a:r>
            <a:r>
              <a:rPr lang="en-US" altLang="en-US" i="1">
                <a:solidFill>
                  <a:srgbClr val="83BB35"/>
                </a:solidFill>
              </a:rPr>
              <a:t>x</a:t>
            </a:r>
          </a:p>
        </p:txBody>
      </p:sp>
      <p:graphicFrame>
        <p:nvGraphicFramePr>
          <p:cNvPr id="10" name="Object 5"/>
          <p:cNvGraphicFramePr>
            <a:graphicFrameLocks noChangeAspect="1"/>
          </p:cNvGraphicFramePr>
          <p:nvPr/>
        </p:nvGraphicFramePr>
        <p:xfrm>
          <a:off x="2538413" y="2617788"/>
          <a:ext cx="4151312" cy="928687"/>
        </p:xfrm>
        <a:graphic>
          <a:graphicData uri="http://schemas.openxmlformats.org/presentationml/2006/ole">
            <mc:AlternateContent xmlns:mc="http://schemas.openxmlformats.org/markup-compatibility/2006">
              <mc:Choice xmlns:v="urn:schemas-microsoft-com:vml" Requires="v">
                <p:oleObj spid="_x0000_s13318" name="Equation" r:id="rId4" imgW="2552700" imgH="571500" progId="Equation.DSMT4">
                  <p:embed/>
                </p:oleObj>
              </mc:Choice>
              <mc:Fallback>
                <p:oleObj name="Equation" r:id="rId4" imgW="2552700" imgH="5715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38413" y="2617788"/>
                        <a:ext cx="4151312" cy="928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9750" name="Text Box 18"/>
          <p:cNvSpPr txBox="1">
            <a:spLocks noChangeArrowheads="1"/>
          </p:cNvSpPr>
          <p:nvPr/>
        </p:nvSpPr>
        <p:spPr bwMode="auto">
          <a:xfrm>
            <a:off x="762000" y="1676400"/>
            <a:ext cx="2895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a:latin typeface="Times New Roman" pitchFamily="18" charset="0"/>
              </a:rPr>
              <a:t>Normal Distribution</a:t>
            </a:r>
            <a:br>
              <a:rPr lang="en-US" altLang="en-US">
                <a:latin typeface="Times New Roman" pitchFamily="18" charset="0"/>
              </a:rPr>
            </a:br>
            <a:r>
              <a:rPr lang="en-US" altLang="en-US">
                <a:latin typeface="Times New Roman" pitchFamily="18" charset="0"/>
              </a:rPr>
              <a:t> </a:t>
            </a:r>
            <a:r>
              <a:rPr lang="el-GR" altLang="en-US" i="1">
                <a:latin typeface="Times New Roman" pitchFamily="18" charset="0"/>
              </a:rPr>
              <a:t>μ</a:t>
            </a:r>
            <a:r>
              <a:rPr lang="en-US" altLang="en-US">
                <a:latin typeface="Times New Roman" pitchFamily="18" charset="0"/>
              </a:rPr>
              <a:t> = 3173  </a:t>
            </a:r>
            <a:r>
              <a:rPr lang="el-GR" altLang="en-US" i="1">
                <a:latin typeface="Times New Roman" pitchFamily="18" charset="0"/>
                <a:cs typeface="Times New Roman" pitchFamily="18" charset="0"/>
              </a:rPr>
              <a:t>σ</a:t>
            </a:r>
            <a:r>
              <a:rPr lang="en-US" altLang="en-US">
                <a:latin typeface="Times New Roman" pitchFamily="18" charset="0"/>
                <a:cs typeface="Times New Roman" pitchFamily="18" charset="0"/>
              </a:rPr>
              <a:t> = 1120</a:t>
            </a:r>
            <a:endParaRPr lang="en-US" altLang="en-US">
              <a:latin typeface="Times New Roman" pitchFamily="18" charset="0"/>
            </a:endParaRPr>
          </a:p>
        </p:txBody>
      </p:sp>
      <p:cxnSp>
        <p:nvCxnSpPr>
          <p:cNvPr id="62" name="Straight Connector 61"/>
          <p:cNvCxnSpPr/>
          <p:nvPr/>
        </p:nvCxnSpPr>
        <p:spPr>
          <a:xfrm>
            <a:off x="7581900" y="685800"/>
            <a:ext cx="295275" cy="1588"/>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59752" name="Group 50"/>
          <p:cNvGrpSpPr>
            <a:grpSpLocks/>
          </p:cNvGrpSpPr>
          <p:nvPr/>
        </p:nvGrpSpPr>
        <p:grpSpPr bwMode="auto">
          <a:xfrm>
            <a:off x="304800" y="3235325"/>
            <a:ext cx="4324350" cy="2019300"/>
            <a:chOff x="304800" y="3235325"/>
            <a:chExt cx="4324350" cy="2019300"/>
          </a:xfrm>
        </p:grpSpPr>
        <p:cxnSp>
          <p:nvCxnSpPr>
            <p:cNvPr id="72" name="Straight Connector 71"/>
            <p:cNvCxnSpPr/>
            <p:nvPr/>
          </p:nvCxnSpPr>
          <p:spPr bwMode="auto">
            <a:xfrm>
              <a:off x="4418013" y="4714875"/>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Freeform 55"/>
            <p:cNvSpPr/>
            <p:nvPr/>
          </p:nvSpPr>
          <p:spPr>
            <a:xfrm>
              <a:off x="600075" y="4389438"/>
              <a:ext cx="1003300" cy="433387"/>
            </a:xfrm>
            <a:custGeom>
              <a:avLst/>
              <a:gdLst>
                <a:gd name="connsiteX0" fmla="*/ 1378858 w 1378858"/>
                <a:gd name="connsiteY0" fmla="*/ 1077685 h 1084942"/>
                <a:gd name="connsiteX1" fmla="*/ 0 w 1378858"/>
                <a:gd name="connsiteY1" fmla="*/ 1084942 h 1084942"/>
                <a:gd name="connsiteX2" fmla="*/ 177800 w 1378858"/>
                <a:gd name="connsiteY2" fmla="*/ 1041400 h 1084942"/>
                <a:gd name="connsiteX3" fmla="*/ 464458 w 1378858"/>
                <a:gd name="connsiteY3" fmla="*/ 979714 h 1084942"/>
                <a:gd name="connsiteX4" fmla="*/ 605972 w 1378858"/>
                <a:gd name="connsiteY4" fmla="*/ 932542 h 1084942"/>
                <a:gd name="connsiteX5" fmla="*/ 762000 w 1378858"/>
                <a:gd name="connsiteY5" fmla="*/ 841828 h 1084942"/>
                <a:gd name="connsiteX6" fmla="*/ 899886 w 1378858"/>
                <a:gd name="connsiteY6" fmla="*/ 736600 h 1084942"/>
                <a:gd name="connsiteX7" fmla="*/ 1026886 w 1378858"/>
                <a:gd name="connsiteY7" fmla="*/ 609600 h 1084942"/>
                <a:gd name="connsiteX8" fmla="*/ 1150258 w 1378858"/>
                <a:gd name="connsiteY8" fmla="*/ 460828 h 1084942"/>
                <a:gd name="connsiteX9" fmla="*/ 1240972 w 1378858"/>
                <a:gd name="connsiteY9" fmla="*/ 304800 h 1084942"/>
                <a:gd name="connsiteX10" fmla="*/ 1328058 w 1378858"/>
                <a:gd name="connsiteY10" fmla="*/ 116114 h 1084942"/>
                <a:gd name="connsiteX11" fmla="*/ 1371600 w 1378858"/>
                <a:gd name="connsiteY11" fmla="*/ 0 h 1084942"/>
                <a:gd name="connsiteX12" fmla="*/ 1378858 w 1378858"/>
                <a:gd name="connsiteY12"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378858 w 1378858"/>
                <a:gd name="connsiteY0" fmla="*/ 1077685 h 1084942"/>
                <a:gd name="connsiteX1" fmla="*/ 0 w 1378858"/>
                <a:gd name="connsiteY1" fmla="*/ 1084942 h 1084942"/>
                <a:gd name="connsiteX2" fmla="*/ 14515 w 1378858"/>
                <a:gd name="connsiteY2" fmla="*/ 1081314 h 1084942"/>
                <a:gd name="connsiteX3" fmla="*/ 177800 w 1378858"/>
                <a:gd name="connsiteY3" fmla="*/ 1041400 h 1084942"/>
                <a:gd name="connsiteX4" fmla="*/ 464458 w 1378858"/>
                <a:gd name="connsiteY4" fmla="*/ 979714 h 1084942"/>
                <a:gd name="connsiteX5" fmla="*/ 605972 w 1378858"/>
                <a:gd name="connsiteY5" fmla="*/ 932542 h 1084942"/>
                <a:gd name="connsiteX6" fmla="*/ 762000 w 1378858"/>
                <a:gd name="connsiteY6" fmla="*/ 841828 h 1084942"/>
                <a:gd name="connsiteX7" fmla="*/ 899886 w 1378858"/>
                <a:gd name="connsiteY7" fmla="*/ 736600 h 1084942"/>
                <a:gd name="connsiteX8" fmla="*/ 1026886 w 1378858"/>
                <a:gd name="connsiteY8" fmla="*/ 609600 h 1084942"/>
                <a:gd name="connsiteX9" fmla="*/ 1150258 w 1378858"/>
                <a:gd name="connsiteY9" fmla="*/ 460828 h 1084942"/>
                <a:gd name="connsiteX10" fmla="*/ 1240972 w 1378858"/>
                <a:gd name="connsiteY10" fmla="*/ 304800 h 1084942"/>
                <a:gd name="connsiteX11" fmla="*/ 1328058 w 1378858"/>
                <a:gd name="connsiteY11" fmla="*/ 116114 h 1084942"/>
                <a:gd name="connsiteX12" fmla="*/ 1371600 w 1378858"/>
                <a:gd name="connsiteY12" fmla="*/ 0 h 1084942"/>
                <a:gd name="connsiteX13" fmla="*/ 1378858 w 1378858"/>
                <a:gd name="connsiteY13" fmla="*/ 1077685 h 1084942"/>
                <a:gd name="connsiteX0" fmla="*/ 1400629 w 1400629"/>
                <a:gd name="connsiteY0" fmla="*/ 1077685 h 1084942"/>
                <a:gd name="connsiteX1" fmla="*/ 21771 w 1400629"/>
                <a:gd name="connsiteY1" fmla="*/ 1084942 h 1084942"/>
                <a:gd name="connsiteX2" fmla="*/ 36286 w 1400629"/>
                <a:gd name="connsiteY2" fmla="*/ 1081314 h 1084942"/>
                <a:gd name="connsiteX3" fmla="*/ 199571 w 1400629"/>
                <a:gd name="connsiteY3" fmla="*/ 1041400 h 1084942"/>
                <a:gd name="connsiteX4" fmla="*/ 486229 w 1400629"/>
                <a:gd name="connsiteY4" fmla="*/ 979714 h 1084942"/>
                <a:gd name="connsiteX5" fmla="*/ 627743 w 1400629"/>
                <a:gd name="connsiteY5" fmla="*/ 932542 h 1084942"/>
                <a:gd name="connsiteX6" fmla="*/ 783771 w 1400629"/>
                <a:gd name="connsiteY6" fmla="*/ 841828 h 1084942"/>
                <a:gd name="connsiteX7" fmla="*/ 921657 w 1400629"/>
                <a:gd name="connsiteY7" fmla="*/ 736600 h 1084942"/>
                <a:gd name="connsiteX8" fmla="*/ 1048657 w 1400629"/>
                <a:gd name="connsiteY8" fmla="*/ 609600 h 1084942"/>
                <a:gd name="connsiteX9" fmla="*/ 1172029 w 1400629"/>
                <a:gd name="connsiteY9" fmla="*/ 460828 h 1084942"/>
                <a:gd name="connsiteX10" fmla="*/ 1262743 w 1400629"/>
                <a:gd name="connsiteY10" fmla="*/ 304800 h 1084942"/>
                <a:gd name="connsiteX11" fmla="*/ 1349829 w 1400629"/>
                <a:gd name="connsiteY11" fmla="*/ 116114 h 1084942"/>
                <a:gd name="connsiteX12" fmla="*/ 1393371 w 1400629"/>
                <a:gd name="connsiteY12" fmla="*/ 0 h 1084942"/>
                <a:gd name="connsiteX13" fmla="*/ 1400629 w 1400629"/>
                <a:gd name="connsiteY13" fmla="*/ 1077685 h 1084942"/>
                <a:gd name="connsiteX0" fmla="*/ 1433286 w 1433286"/>
                <a:gd name="connsiteY0" fmla="*/ 1077685 h 1090991"/>
                <a:gd name="connsiteX1" fmla="*/ 54428 w 1433286"/>
                <a:gd name="connsiteY1" fmla="*/ 1084942 h 1090991"/>
                <a:gd name="connsiteX2" fmla="*/ 68943 w 1433286"/>
                <a:gd name="connsiteY2" fmla="*/ 1081314 h 1090991"/>
                <a:gd name="connsiteX3" fmla="*/ 232228 w 1433286"/>
                <a:gd name="connsiteY3" fmla="*/ 1041400 h 1090991"/>
                <a:gd name="connsiteX4" fmla="*/ 518886 w 1433286"/>
                <a:gd name="connsiteY4" fmla="*/ 979714 h 1090991"/>
                <a:gd name="connsiteX5" fmla="*/ 660400 w 1433286"/>
                <a:gd name="connsiteY5" fmla="*/ 932542 h 1090991"/>
                <a:gd name="connsiteX6" fmla="*/ 816428 w 1433286"/>
                <a:gd name="connsiteY6" fmla="*/ 841828 h 1090991"/>
                <a:gd name="connsiteX7" fmla="*/ 954314 w 1433286"/>
                <a:gd name="connsiteY7" fmla="*/ 736600 h 1090991"/>
                <a:gd name="connsiteX8" fmla="*/ 1081314 w 1433286"/>
                <a:gd name="connsiteY8" fmla="*/ 609600 h 1090991"/>
                <a:gd name="connsiteX9" fmla="*/ 1204686 w 1433286"/>
                <a:gd name="connsiteY9" fmla="*/ 460828 h 1090991"/>
                <a:gd name="connsiteX10" fmla="*/ 1295400 w 1433286"/>
                <a:gd name="connsiteY10" fmla="*/ 304800 h 1090991"/>
                <a:gd name="connsiteX11" fmla="*/ 1382486 w 1433286"/>
                <a:gd name="connsiteY11" fmla="*/ 116114 h 1090991"/>
                <a:gd name="connsiteX12" fmla="*/ 1426028 w 1433286"/>
                <a:gd name="connsiteY12" fmla="*/ 0 h 1090991"/>
                <a:gd name="connsiteX13" fmla="*/ 1433286 w 1433286"/>
                <a:gd name="connsiteY13" fmla="*/ 1077685 h 1090991"/>
                <a:gd name="connsiteX0" fmla="*/ 1447800 w 1447800"/>
                <a:gd name="connsiteY0" fmla="*/ 1077685 h 1084942"/>
                <a:gd name="connsiteX1" fmla="*/ 68942 w 1447800"/>
                <a:gd name="connsiteY1" fmla="*/ 1084942 h 1084942"/>
                <a:gd name="connsiteX2" fmla="*/ 83457 w 1447800"/>
                <a:gd name="connsiteY2" fmla="*/ 1081314 h 1084942"/>
                <a:gd name="connsiteX3" fmla="*/ 246742 w 1447800"/>
                <a:gd name="connsiteY3" fmla="*/ 1041400 h 1084942"/>
                <a:gd name="connsiteX4" fmla="*/ 533400 w 1447800"/>
                <a:gd name="connsiteY4" fmla="*/ 979714 h 1084942"/>
                <a:gd name="connsiteX5" fmla="*/ 674914 w 1447800"/>
                <a:gd name="connsiteY5" fmla="*/ 932542 h 1084942"/>
                <a:gd name="connsiteX6" fmla="*/ 830942 w 1447800"/>
                <a:gd name="connsiteY6" fmla="*/ 841828 h 1084942"/>
                <a:gd name="connsiteX7" fmla="*/ 968828 w 1447800"/>
                <a:gd name="connsiteY7" fmla="*/ 736600 h 1084942"/>
                <a:gd name="connsiteX8" fmla="*/ 1095828 w 1447800"/>
                <a:gd name="connsiteY8" fmla="*/ 609600 h 1084942"/>
                <a:gd name="connsiteX9" fmla="*/ 1219200 w 1447800"/>
                <a:gd name="connsiteY9" fmla="*/ 460828 h 1084942"/>
                <a:gd name="connsiteX10" fmla="*/ 1309914 w 1447800"/>
                <a:gd name="connsiteY10" fmla="*/ 304800 h 1084942"/>
                <a:gd name="connsiteX11" fmla="*/ 1397000 w 1447800"/>
                <a:gd name="connsiteY11" fmla="*/ 116114 h 1084942"/>
                <a:gd name="connsiteX12" fmla="*/ 1440542 w 1447800"/>
                <a:gd name="connsiteY12" fmla="*/ 0 h 1084942"/>
                <a:gd name="connsiteX13" fmla="*/ 1447800 w 1447800"/>
                <a:gd name="connsiteY13" fmla="*/ 1077685 h 1084942"/>
                <a:gd name="connsiteX0" fmla="*/ 1384299 w 1384299"/>
                <a:gd name="connsiteY0" fmla="*/ 1077685 h 1084942"/>
                <a:gd name="connsiteX1" fmla="*/ 5441 w 1384299"/>
                <a:gd name="connsiteY1" fmla="*/ 1084942 h 1084942"/>
                <a:gd name="connsiteX2" fmla="*/ 19956 w 1384299"/>
                <a:gd name="connsiteY2" fmla="*/ 1081314 h 1084942"/>
                <a:gd name="connsiteX3" fmla="*/ 27214 w 1384299"/>
                <a:gd name="connsiteY3" fmla="*/ 1070428 h 1084942"/>
                <a:gd name="connsiteX4" fmla="*/ 183241 w 1384299"/>
                <a:gd name="connsiteY4" fmla="*/ 1041400 h 1084942"/>
                <a:gd name="connsiteX5" fmla="*/ 469899 w 1384299"/>
                <a:gd name="connsiteY5" fmla="*/ 979714 h 1084942"/>
                <a:gd name="connsiteX6" fmla="*/ 611413 w 1384299"/>
                <a:gd name="connsiteY6" fmla="*/ 932542 h 1084942"/>
                <a:gd name="connsiteX7" fmla="*/ 767441 w 1384299"/>
                <a:gd name="connsiteY7" fmla="*/ 841828 h 1084942"/>
                <a:gd name="connsiteX8" fmla="*/ 905327 w 1384299"/>
                <a:gd name="connsiteY8" fmla="*/ 736600 h 1084942"/>
                <a:gd name="connsiteX9" fmla="*/ 1032327 w 1384299"/>
                <a:gd name="connsiteY9" fmla="*/ 609600 h 1084942"/>
                <a:gd name="connsiteX10" fmla="*/ 1155699 w 1384299"/>
                <a:gd name="connsiteY10" fmla="*/ 460828 h 1084942"/>
                <a:gd name="connsiteX11" fmla="*/ 1246413 w 1384299"/>
                <a:gd name="connsiteY11" fmla="*/ 304800 h 1084942"/>
                <a:gd name="connsiteX12" fmla="*/ 1333499 w 1384299"/>
                <a:gd name="connsiteY12" fmla="*/ 116114 h 1084942"/>
                <a:gd name="connsiteX13" fmla="*/ 1377041 w 1384299"/>
                <a:gd name="connsiteY13" fmla="*/ 0 h 1084942"/>
                <a:gd name="connsiteX14" fmla="*/ 1384299 w 1384299"/>
                <a:gd name="connsiteY14" fmla="*/ 1077685 h 1084942"/>
                <a:gd name="connsiteX0" fmla="*/ 1003299 w 1379460"/>
                <a:gd name="connsiteY0" fmla="*/ 1077685 h 1084942"/>
                <a:gd name="connsiteX1" fmla="*/ 5441 w 1379460"/>
                <a:gd name="connsiteY1" fmla="*/ 1084942 h 1084942"/>
                <a:gd name="connsiteX2" fmla="*/ 19956 w 1379460"/>
                <a:gd name="connsiteY2" fmla="*/ 1081314 h 1084942"/>
                <a:gd name="connsiteX3" fmla="*/ 27214 w 1379460"/>
                <a:gd name="connsiteY3" fmla="*/ 1070428 h 1084942"/>
                <a:gd name="connsiteX4" fmla="*/ 183241 w 1379460"/>
                <a:gd name="connsiteY4" fmla="*/ 1041400 h 1084942"/>
                <a:gd name="connsiteX5" fmla="*/ 469899 w 1379460"/>
                <a:gd name="connsiteY5" fmla="*/ 979714 h 1084942"/>
                <a:gd name="connsiteX6" fmla="*/ 611413 w 1379460"/>
                <a:gd name="connsiteY6" fmla="*/ 932542 h 1084942"/>
                <a:gd name="connsiteX7" fmla="*/ 767441 w 1379460"/>
                <a:gd name="connsiteY7" fmla="*/ 841828 h 1084942"/>
                <a:gd name="connsiteX8" fmla="*/ 905327 w 1379460"/>
                <a:gd name="connsiteY8" fmla="*/ 736600 h 1084942"/>
                <a:gd name="connsiteX9" fmla="*/ 1032327 w 1379460"/>
                <a:gd name="connsiteY9" fmla="*/ 609600 h 1084942"/>
                <a:gd name="connsiteX10" fmla="*/ 1155699 w 1379460"/>
                <a:gd name="connsiteY10" fmla="*/ 460828 h 1084942"/>
                <a:gd name="connsiteX11" fmla="*/ 1246413 w 1379460"/>
                <a:gd name="connsiteY11" fmla="*/ 304800 h 1084942"/>
                <a:gd name="connsiteX12" fmla="*/ 1333499 w 1379460"/>
                <a:gd name="connsiteY12" fmla="*/ 116114 h 1084942"/>
                <a:gd name="connsiteX13" fmla="*/ 1377041 w 1379460"/>
                <a:gd name="connsiteY13" fmla="*/ 0 h 1084942"/>
                <a:gd name="connsiteX14" fmla="*/ 1003299 w 1379460"/>
                <a:gd name="connsiteY14" fmla="*/ 1077685 h 1084942"/>
                <a:gd name="connsiteX0" fmla="*/ 1003299 w 1333499"/>
                <a:gd name="connsiteY0" fmla="*/ 961571 h 968828"/>
                <a:gd name="connsiteX1" fmla="*/ 5441 w 1333499"/>
                <a:gd name="connsiteY1" fmla="*/ 968828 h 968828"/>
                <a:gd name="connsiteX2" fmla="*/ 19956 w 1333499"/>
                <a:gd name="connsiteY2" fmla="*/ 965200 h 968828"/>
                <a:gd name="connsiteX3" fmla="*/ 27214 w 1333499"/>
                <a:gd name="connsiteY3" fmla="*/ 954314 h 968828"/>
                <a:gd name="connsiteX4" fmla="*/ 183241 w 1333499"/>
                <a:gd name="connsiteY4" fmla="*/ 925286 h 968828"/>
                <a:gd name="connsiteX5" fmla="*/ 469899 w 1333499"/>
                <a:gd name="connsiteY5" fmla="*/ 863600 h 968828"/>
                <a:gd name="connsiteX6" fmla="*/ 611413 w 1333499"/>
                <a:gd name="connsiteY6" fmla="*/ 816428 h 968828"/>
                <a:gd name="connsiteX7" fmla="*/ 767441 w 1333499"/>
                <a:gd name="connsiteY7" fmla="*/ 725714 h 968828"/>
                <a:gd name="connsiteX8" fmla="*/ 905327 w 1333499"/>
                <a:gd name="connsiteY8" fmla="*/ 620486 h 968828"/>
                <a:gd name="connsiteX9" fmla="*/ 1032327 w 1333499"/>
                <a:gd name="connsiteY9" fmla="*/ 493486 h 968828"/>
                <a:gd name="connsiteX10" fmla="*/ 1155699 w 1333499"/>
                <a:gd name="connsiteY10" fmla="*/ 344714 h 968828"/>
                <a:gd name="connsiteX11" fmla="*/ 1246413 w 1333499"/>
                <a:gd name="connsiteY11" fmla="*/ 188686 h 968828"/>
                <a:gd name="connsiteX12" fmla="*/ 1333499 w 1333499"/>
                <a:gd name="connsiteY12" fmla="*/ 0 h 968828"/>
                <a:gd name="connsiteX13" fmla="*/ 1003299 w 1333499"/>
                <a:gd name="connsiteY13" fmla="*/ 961571 h 968828"/>
                <a:gd name="connsiteX0" fmla="*/ 1003299 w 1246413"/>
                <a:gd name="connsiteY0" fmla="*/ 772885 h 780142"/>
                <a:gd name="connsiteX1" fmla="*/ 5441 w 1246413"/>
                <a:gd name="connsiteY1" fmla="*/ 780142 h 780142"/>
                <a:gd name="connsiteX2" fmla="*/ 19956 w 1246413"/>
                <a:gd name="connsiteY2" fmla="*/ 776514 h 780142"/>
                <a:gd name="connsiteX3" fmla="*/ 27214 w 1246413"/>
                <a:gd name="connsiteY3" fmla="*/ 765628 h 780142"/>
                <a:gd name="connsiteX4" fmla="*/ 183241 w 1246413"/>
                <a:gd name="connsiteY4" fmla="*/ 736600 h 780142"/>
                <a:gd name="connsiteX5" fmla="*/ 469899 w 1246413"/>
                <a:gd name="connsiteY5" fmla="*/ 674914 h 780142"/>
                <a:gd name="connsiteX6" fmla="*/ 611413 w 1246413"/>
                <a:gd name="connsiteY6" fmla="*/ 627742 h 780142"/>
                <a:gd name="connsiteX7" fmla="*/ 767441 w 1246413"/>
                <a:gd name="connsiteY7" fmla="*/ 537028 h 780142"/>
                <a:gd name="connsiteX8" fmla="*/ 905327 w 1246413"/>
                <a:gd name="connsiteY8" fmla="*/ 431800 h 780142"/>
                <a:gd name="connsiteX9" fmla="*/ 1032327 w 1246413"/>
                <a:gd name="connsiteY9" fmla="*/ 304800 h 780142"/>
                <a:gd name="connsiteX10" fmla="*/ 1155699 w 1246413"/>
                <a:gd name="connsiteY10" fmla="*/ 156028 h 780142"/>
                <a:gd name="connsiteX11" fmla="*/ 1246413 w 1246413"/>
                <a:gd name="connsiteY11" fmla="*/ 0 h 780142"/>
                <a:gd name="connsiteX12" fmla="*/ 1003299 w 1246413"/>
                <a:gd name="connsiteY12" fmla="*/ 772885 h 780142"/>
                <a:gd name="connsiteX0" fmla="*/ 1003299 w 1155699"/>
                <a:gd name="connsiteY0" fmla="*/ 616857 h 624114"/>
                <a:gd name="connsiteX1" fmla="*/ 5441 w 1155699"/>
                <a:gd name="connsiteY1" fmla="*/ 624114 h 624114"/>
                <a:gd name="connsiteX2" fmla="*/ 19956 w 1155699"/>
                <a:gd name="connsiteY2" fmla="*/ 620486 h 624114"/>
                <a:gd name="connsiteX3" fmla="*/ 27214 w 1155699"/>
                <a:gd name="connsiteY3" fmla="*/ 609600 h 624114"/>
                <a:gd name="connsiteX4" fmla="*/ 183241 w 1155699"/>
                <a:gd name="connsiteY4" fmla="*/ 580572 h 624114"/>
                <a:gd name="connsiteX5" fmla="*/ 469899 w 1155699"/>
                <a:gd name="connsiteY5" fmla="*/ 518886 h 624114"/>
                <a:gd name="connsiteX6" fmla="*/ 611413 w 1155699"/>
                <a:gd name="connsiteY6" fmla="*/ 471714 h 624114"/>
                <a:gd name="connsiteX7" fmla="*/ 767441 w 1155699"/>
                <a:gd name="connsiteY7" fmla="*/ 381000 h 624114"/>
                <a:gd name="connsiteX8" fmla="*/ 905327 w 1155699"/>
                <a:gd name="connsiteY8" fmla="*/ 275772 h 624114"/>
                <a:gd name="connsiteX9" fmla="*/ 1032327 w 1155699"/>
                <a:gd name="connsiteY9" fmla="*/ 148772 h 624114"/>
                <a:gd name="connsiteX10" fmla="*/ 1155699 w 1155699"/>
                <a:gd name="connsiteY10" fmla="*/ 0 h 624114"/>
                <a:gd name="connsiteX11" fmla="*/ 1003299 w 1155699"/>
                <a:gd name="connsiteY11" fmla="*/ 616857 h 624114"/>
                <a:gd name="connsiteX0" fmla="*/ 1003299 w 1032327"/>
                <a:gd name="connsiteY0" fmla="*/ 468085 h 475342"/>
                <a:gd name="connsiteX1" fmla="*/ 5441 w 1032327"/>
                <a:gd name="connsiteY1" fmla="*/ 475342 h 475342"/>
                <a:gd name="connsiteX2" fmla="*/ 19956 w 1032327"/>
                <a:gd name="connsiteY2" fmla="*/ 471714 h 475342"/>
                <a:gd name="connsiteX3" fmla="*/ 27214 w 1032327"/>
                <a:gd name="connsiteY3" fmla="*/ 460828 h 475342"/>
                <a:gd name="connsiteX4" fmla="*/ 183241 w 1032327"/>
                <a:gd name="connsiteY4" fmla="*/ 431800 h 475342"/>
                <a:gd name="connsiteX5" fmla="*/ 469899 w 1032327"/>
                <a:gd name="connsiteY5" fmla="*/ 370114 h 475342"/>
                <a:gd name="connsiteX6" fmla="*/ 611413 w 1032327"/>
                <a:gd name="connsiteY6" fmla="*/ 322942 h 475342"/>
                <a:gd name="connsiteX7" fmla="*/ 767441 w 1032327"/>
                <a:gd name="connsiteY7" fmla="*/ 232228 h 475342"/>
                <a:gd name="connsiteX8" fmla="*/ 905327 w 1032327"/>
                <a:gd name="connsiteY8" fmla="*/ 127000 h 475342"/>
                <a:gd name="connsiteX9" fmla="*/ 1032327 w 1032327"/>
                <a:gd name="connsiteY9" fmla="*/ 0 h 475342"/>
                <a:gd name="connsiteX10" fmla="*/ 1003299 w 1032327"/>
                <a:gd name="connsiteY10" fmla="*/ 468085 h 475342"/>
                <a:gd name="connsiteX0" fmla="*/ 1003299 w 1032327"/>
                <a:gd name="connsiteY0" fmla="*/ 468085 h 475342"/>
                <a:gd name="connsiteX1" fmla="*/ 5441 w 1032327"/>
                <a:gd name="connsiteY1" fmla="*/ 475342 h 475342"/>
                <a:gd name="connsiteX2" fmla="*/ 19956 w 1032327"/>
                <a:gd name="connsiteY2" fmla="*/ 471714 h 475342"/>
                <a:gd name="connsiteX3" fmla="*/ 27214 w 1032327"/>
                <a:gd name="connsiteY3" fmla="*/ 460828 h 475342"/>
                <a:gd name="connsiteX4" fmla="*/ 183241 w 1032327"/>
                <a:gd name="connsiteY4" fmla="*/ 431800 h 475342"/>
                <a:gd name="connsiteX5" fmla="*/ 469899 w 1032327"/>
                <a:gd name="connsiteY5" fmla="*/ 370114 h 475342"/>
                <a:gd name="connsiteX6" fmla="*/ 611413 w 1032327"/>
                <a:gd name="connsiteY6" fmla="*/ 322942 h 475342"/>
                <a:gd name="connsiteX7" fmla="*/ 767441 w 1032327"/>
                <a:gd name="connsiteY7" fmla="*/ 232228 h 475342"/>
                <a:gd name="connsiteX8" fmla="*/ 905327 w 1032327"/>
                <a:gd name="connsiteY8" fmla="*/ 127000 h 475342"/>
                <a:gd name="connsiteX9" fmla="*/ 1032327 w 1032327"/>
                <a:gd name="connsiteY9" fmla="*/ 0 h 475342"/>
                <a:gd name="connsiteX10" fmla="*/ 1003299 w 1032327"/>
                <a:gd name="connsiteY10" fmla="*/ 468085 h 475342"/>
                <a:gd name="connsiteX0" fmla="*/ 1003299 w 1003299"/>
                <a:gd name="connsiteY0" fmla="*/ 425832 h 433089"/>
                <a:gd name="connsiteX1" fmla="*/ 5441 w 1003299"/>
                <a:gd name="connsiteY1" fmla="*/ 433089 h 433089"/>
                <a:gd name="connsiteX2" fmla="*/ 19956 w 1003299"/>
                <a:gd name="connsiteY2" fmla="*/ 429461 h 433089"/>
                <a:gd name="connsiteX3" fmla="*/ 27214 w 1003299"/>
                <a:gd name="connsiteY3" fmla="*/ 418575 h 433089"/>
                <a:gd name="connsiteX4" fmla="*/ 183241 w 1003299"/>
                <a:gd name="connsiteY4" fmla="*/ 389547 h 433089"/>
                <a:gd name="connsiteX5" fmla="*/ 469899 w 1003299"/>
                <a:gd name="connsiteY5" fmla="*/ 327861 h 433089"/>
                <a:gd name="connsiteX6" fmla="*/ 611413 w 1003299"/>
                <a:gd name="connsiteY6" fmla="*/ 280689 h 433089"/>
                <a:gd name="connsiteX7" fmla="*/ 767441 w 1003299"/>
                <a:gd name="connsiteY7" fmla="*/ 189975 h 433089"/>
                <a:gd name="connsiteX8" fmla="*/ 905327 w 1003299"/>
                <a:gd name="connsiteY8" fmla="*/ 84747 h 433089"/>
                <a:gd name="connsiteX9" fmla="*/ 996574 w 1003299"/>
                <a:gd name="connsiteY9" fmla="*/ 0 h 433089"/>
                <a:gd name="connsiteX10" fmla="*/ 1003299 w 1003299"/>
                <a:gd name="connsiteY10" fmla="*/ 425832 h 43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3299" h="433089">
                  <a:moveTo>
                    <a:pt x="1003299" y="425832"/>
                  </a:moveTo>
                  <a:lnTo>
                    <a:pt x="5441" y="433089"/>
                  </a:lnTo>
                  <a:lnTo>
                    <a:pt x="19956" y="429461"/>
                  </a:lnTo>
                  <a:cubicBezTo>
                    <a:pt x="23585" y="427042"/>
                    <a:pt x="0" y="425227"/>
                    <a:pt x="27214" y="418575"/>
                  </a:cubicBezTo>
                  <a:cubicBezTo>
                    <a:pt x="54428" y="411923"/>
                    <a:pt x="109460" y="404666"/>
                    <a:pt x="183241" y="389547"/>
                  </a:cubicBezTo>
                  <a:cubicBezTo>
                    <a:pt x="318708" y="368985"/>
                    <a:pt x="374346" y="348423"/>
                    <a:pt x="469899" y="327861"/>
                  </a:cubicBezTo>
                  <a:lnTo>
                    <a:pt x="611413" y="280689"/>
                  </a:lnTo>
                  <a:lnTo>
                    <a:pt x="767441" y="189975"/>
                  </a:lnTo>
                  <a:lnTo>
                    <a:pt x="905327" y="84747"/>
                  </a:lnTo>
                  <a:lnTo>
                    <a:pt x="996574" y="0"/>
                  </a:lnTo>
                  <a:lnTo>
                    <a:pt x="1003299" y="425832"/>
                  </a:lnTo>
                  <a:close/>
                </a:path>
              </a:pathLst>
            </a:custGeom>
            <a:solidFill>
              <a:srgbClr val="71ADD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59760" name="Group 26"/>
            <p:cNvGrpSpPr>
              <a:grpSpLocks/>
            </p:cNvGrpSpPr>
            <p:nvPr/>
          </p:nvGrpSpPr>
          <p:grpSpPr bwMode="auto">
            <a:xfrm>
              <a:off x="304800" y="3235325"/>
              <a:ext cx="4324350" cy="2019300"/>
              <a:chOff x="575" y="2017"/>
              <a:chExt cx="2724" cy="1272"/>
            </a:xfrm>
          </p:grpSpPr>
          <p:sp>
            <p:nvSpPr>
              <p:cNvPr id="159763" name="Text Box 27"/>
              <p:cNvSpPr txBox="1">
                <a:spLocks noChangeArrowheads="1"/>
              </p:cNvSpPr>
              <p:nvPr/>
            </p:nvSpPr>
            <p:spPr bwMode="auto">
              <a:xfrm>
                <a:off x="1144" y="3039"/>
                <a:ext cx="4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tLang="en-US" sz="2000">
                    <a:latin typeface="Times New Roman" pitchFamily="18" charset="0"/>
                  </a:rPr>
                  <a:t>2700</a:t>
                </a:r>
              </a:p>
            </p:txBody>
          </p:sp>
          <p:grpSp>
            <p:nvGrpSpPr>
              <p:cNvPr id="159764" name="Group 32"/>
              <p:cNvGrpSpPr>
                <a:grpSpLocks/>
              </p:cNvGrpSpPr>
              <p:nvPr/>
            </p:nvGrpSpPr>
            <p:grpSpPr bwMode="auto">
              <a:xfrm>
                <a:off x="575" y="2017"/>
                <a:ext cx="2724" cy="1272"/>
                <a:chOff x="575" y="2017"/>
                <a:chExt cx="2724" cy="1272"/>
              </a:xfrm>
            </p:grpSpPr>
            <p:sp>
              <p:nvSpPr>
                <p:cNvPr id="159765" name="Line 34"/>
                <p:cNvSpPr>
                  <a:spLocks noChangeShapeType="1"/>
                </p:cNvSpPr>
                <p:nvPr/>
              </p:nvSpPr>
              <p:spPr bwMode="auto">
                <a:xfrm>
                  <a:off x="1902" y="2784"/>
                  <a:ext cx="0" cy="5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59766" name="Freeform 37"/>
                <p:cNvSpPr>
                  <a:spLocks/>
                </p:cNvSpPr>
                <p:nvPr/>
              </p:nvSpPr>
              <p:spPr bwMode="auto">
                <a:xfrm>
                  <a:off x="654" y="3014"/>
                  <a:ext cx="2496" cy="1"/>
                </a:xfrm>
                <a:custGeom>
                  <a:avLst/>
                  <a:gdLst>
                    <a:gd name="T0" fmla="*/ 0 w 3152"/>
                    <a:gd name="T1" fmla="*/ 0 h 1"/>
                    <a:gd name="T2" fmla="*/ 23 w 3152"/>
                    <a:gd name="T3" fmla="*/ 0 h 1"/>
                    <a:gd name="T4" fmla="*/ 0 60000 65536"/>
                    <a:gd name="T5" fmla="*/ 0 60000 65536"/>
                    <a:gd name="T6" fmla="*/ 0 w 3152"/>
                    <a:gd name="T7" fmla="*/ 0 h 1"/>
                    <a:gd name="T8" fmla="*/ 3152 w 3152"/>
                    <a:gd name="T9" fmla="*/ 1 h 1"/>
                  </a:gdLst>
                  <a:ahLst/>
                  <a:cxnLst>
                    <a:cxn ang="T4">
                      <a:pos x="T0" y="T1"/>
                    </a:cxn>
                    <a:cxn ang="T5">
                      <a:pos x="T2" y="T3"/>
                    </a:cxn>
                  </a:cxnLst>
                  <a:rect l="T6" t="T7" r="T8" b="T9"/>
                  <a:pathLst>
                    <a:path w="3152" h="1">
                      <a:moveTo>
                        <a:pt x="0" y="0"/>
                      </a:moveTo>
                      <a:lnTo>
                        <a:pt x="3152" y="0"/>
                      </a:lnTo>
                    </a:path>
                  </a:pathLst>
                </a:custGeom>
                <a:noFill/>
                <a:ln w="28575">
                  <a:solidFill>
                    <a:schemeClr val="tx1"/>
                  </a:solidFill>
                  <a:round/>
                  <a:headEnd type="arrow" w="med" len="med"/>
                  <a:tailEnd type="arrow" w="med"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latin typeface="Times New Roman" pitchFamily="18" charset="0"/>
                  </a:endParaRPr>
                </a:p>
              </p:txBody>
            </p:sp>
            <p:sp>
              <p:nvSpPr>
                <p:cNvPr id="159767" name="Freeform 38"/>
                <p:cNvSpPr>
                  <a:spLocks/>
                </p:cNvSpPr>
                <p:nvPr/>
              </p:nvSpPr>
              <p:spPr bwMode="auto">
                <a:xfrm>
                  <a:off x="730" y="2017"/>
                  <a:ext cx="2372" cy="994"/>
                </a:xfrm>
                <a:custGeom>
                  <a:avLst/>
                  <a:gdLst>
                    <a:gd name="T0" fmla="*/ 0 w 2996"/>
                    <a:gd name="T1" fmla="*/ 19 h 1213"/>
                    <a:gd name="T2" fmla="*/ 2 w 2996"/>
                    <a:gd name="T3" fmla="*/ 17 h 1213"/>
                    <a:gd name="T4" fmla="*/ 5 w 2996"/>
                    <a:gd name="T5" fmla="*/ 16 h 1213"/>
                    <a:gd name="T6" fmla="*/ 6 w 2996"/>
                    <a:gd name="T7" fmla="*/ 13 h 1213"/>
                    <a:gd name="T8" fmla="*/ 8 w 2996"/>
                    <a:gd name="T9" fmla="*/ 9 h 1213"/>
                    <a:gd name="T10" fmla="*/ 8 w 2996"/>
                    <a:gd name="T11" fmla="*/ 5 h 1213"/>
                    <a:gd name="T12" fmla="*/ 9 w 2996"/>
                    <a:gd name="T13" fmla="*/ 2 h 1213"/>
                    <a:gd name="T14" fmla="*/ 10 w 2996"/>
                    <a:gd name="T15" fmla="*/ 2 h 1213"/>
                    <a:gd name="T16" fmla="*/ 10 w 2996"/>
                    <a:gd name="T17" fmla="*/ 1 h 1213"/>
                    <a:gd name="T18" fmla="*/ 13 w 2996"/>
                    <a:gd name="T19" fmla="*/ 2 h 1213"/>
                    <a:gd name="T20" fmla="*/ 13 w 2996"/>
                    <a:gd name="T21" fmla="*/ 2 h 1213"/>
                    <a:gd name="T22" fmla="*/ 13 w 2996"/>
                    <a:gd name="T23" fmla="*/ 6 h 1213"/>
                    <a:gd name="T24" fmla="*/ 13 w 2996"/>
                    <a:gd name="T25" fmla="*/ 9 h 1213"/>
                    <a:gd name="T26" fmla="*/ 15 w 2996"/>
                    <a:gd name="T27" fmla="*/ 11 h 1213"/>
                    <a:gd name="T28" fmla="*/ 16 w 2996"/>
                    <a:gd name="T29" fmla="*/ 15 h 1213"/>
                    <a:gd name="T30" fmla="*/ 18 w 2996"/>
                    <a:gd name="T31" fmla="*/ 16 h 1213"/>
                    <a:gd name="T32" fmla="*/ 20 w 2996"/>
                    <a:gd name="T33" fmla="*/ 17 h 1213"/>
                    <a:gd name="T34" fmla="*/ 22 w 2996"/>
                    <a:gd name="T35" fmla="*/ 19 h 12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996"/>
                    <a:gd name="T55" fmla="*/ 0 h 1213"/>
                    <a:gd name="T56" fmla="*/ 2996 w 2996"/>
                    <a:gd name="T57" fmla="*/ 1213 h 12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996" h="1213">
                      <a:moveTo>
                        <a:pt x="0" y="1213"/>
                      </a:moveTo>
                      <a:cubicBezTo>
                        <a:pt x="54" y="1205"/>
                        <a:pt x="222" y="1185"/>
                        <a:pt x="325" y="1159"/>
                      </a:cubicBezTo>
                      <a:cubicBezTo>
                        <a:pt x="429" y="1135"/>
                        <a:pt x="526" y="1113"/>
                        <a:pt x="616" y="1057"/>
                      </a:cubicBezTo>
                      <a:cubicBezTo>
                        <a:pt x="711" y="1001"/>
                        <a:pt x="823" y="899"/>
                        <a:pt x="895" y="820"/>
                      </a:cubicBezTo>
                      <a:cubicBezTo>
                        <a:pt x="967" y="741"/>
                        <a:pt x="1004" y="666"/>
                        <a:pt x="1048" y="583"/>
                      </a:cubicBezTo>
                      <a:cubicBezTo>
                        <a:pt x="1092" y="500"/>
                        <a:pt x="1130" y="392"/>
                        <a:pt x="1162" y="322"/>
                      </a:cubicBezTo>
                      <a:cubicBezTo>
                        <a:pt x="1194" y="252"/>
                        <a:pt x="1208" y="208"/>
                        <a:pt x="1237" y="163"/>
                      </a:cubicBezTo>
                      <a:cubicBezTo>
                        <a:pt x="1266" y="118"/>
                        <a:pt x="1296" y="76"/>
                        <a:pt x="1336" y="49"/>
                      </a:cubicBezTo>
                      <a:cubicBezTo>
                        <a:pt x="1376" y="22"/>
                        <a:pt x="1434" y="2"/>
                        <a:pt x="1480" y="1"/>
                      </a:cubicBezTo>
                      <a:cubicBezTo>
                        <a:pt x="1526" y="0"/>
                        <a:pt x="1575" y="18"/>
                        <a:pt x="1615" y="43"/>
                      </a:cubicBezTo>
                      <a:cubicBezTo>
                        <a:pt x="1655" y="68"/>
                        <a:pt x="1685" y="93"/>
                        <a:pt x="1720" y="154"/>
                      </a:cubicBezTo>
                      <a:cubicBezTo>
                        <a:pt x="1755" y="215"/>
                        <a:pt x="1798" y="346"/>
                        <a:pt x="1825" y="412"/>
                      </a:cubicBezTo>
                      <a:cubicBezTo>
                        <a:pt x="1852" y="478"/>
                        <a:pt x="1854" y="488"/>
                        <a:pt x="1885" y="550"/>
                      </a:cubicBezTo>
                      <a:cubicBezTo>
                        <a:pt x="1916" y="612"/>
                        <a:pt x="1966" y="717"/>
                        <a:pt x="2014" y="787"/>
                      </a:cubicBezTo>
                      <a:cubicBezTo>
                        <a:pt x="2062" y="857"/>
                        <a:pt x="2112" y="918"/>
                        <a:pt x="2176" y="969"/>
                      </a:cubicBezTo>
                      <a:cubicBezTo>
                        <a:pt x="2240" y="1020"/>
                        <a:pt x="2330" y="1062"/>
                        <a:pt x="2398" y="1093"/>
                      </a:cubicBezTo>
                      <a:cubicBezTo>
                        <a:pt x="2466" y="1124"/>
                        <a:pt x="2484" y="1134"/>
                        <a:pt x="2584" y="1153"/>
                      </a:cubicBezTo>
                      <a:cubicBezTo>
                        <a:pt x="2684" y="1172"/>
                        <a:pt x="2910" y="1194"/>
                        <a:pt x="2996" y="1205"/>
                      </a:cubicBezTo>
                    </a:path>
                  </a:pathLst>
                </a:cu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latin typeface="Times New Roman" pitchFamily="18" charset="0"/>
                  </a:endParaRPr>
                </a:p>
              </p:txBody>
            </p:sp>
            <p:sp>
              <p:nvSpPr>
                <p:cNvPr id="159768" name="Line 39"/>
                <p:cNvSpPr>
                  <a:spLocks noChangeShapeType="1"/>
                </p:cNvSpPr>
                <p:nvPr/>
              </p:nvSpPr>
              <p:spPr bwMode="auto">
                <a:xfrm>
                  <a:off x="1902" y="2018"/>
                  <a:ext cx="0" cy="98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59769" name="Text Box 40"/>
                <p:cNvSpPr txBox="1">
                  <a:spLocks noChangeArrowheads="1"/>
                </p:cNvSpPr>
                <p:nvPr/>
              </p:nvSpPr>
              <p:spPr bwMode="auto">
                <a:xfrm>
                  <a:off x="1737" y="3039"/>
                  <a:ext cx="4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tLang="en-US" sz="2000">
                      <a:latin typeface="Times New Roman" pitchFamily="18" charset="0"/>
                    </a:rPr>
                    <a:t>3173</a:t>
                  </a:r>
                </a:p>
              </p:txBody>
            </p:sp>
            <p:sp>
              <p:nvSpPr>
                <p:cNvPr id="159770" name="Line 41"/>
                <p:cNvSpPr>
                  <a:spLocks noChangeShapeType="1"/>
                </p:cNvSpPr>
                <p:nvPr/>
              </p:nvSpPr>
              <p:spPr bwMode="auto">
                <a:xfrm>
                  <a:off x="1902" y="2978"/>
                  <a:ext cx="0" cy="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9771" name="Rectangle 42"/>
                <p:cNvSpPr>
                  <a:spLocks noChangeArrowheads="1"/>
                </p:cNvSpPr>
                <p:nvPr/>
              </p:nvSpPr>
              <p:spPr bwMode="auto">
                <a:xfrm>
                  <a:off x="575" y="2235"/>
                  <a:ext cx="103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i="1">
                      <a:latin typeface="Times New Roman" pitchFamily="18" charset="0"/>
                    </a:rPr>
                    <a:t>P</a:t>
                  </a:r>
                  <a:r>
                    <a:rPr lang="en-US" altLang="en-US">
                      <a:latin typeface="Times New Roman" pitchFamily="18" charset="0"/>
                    </a:rPr>
                    <a:t>(</a:t>
                  </a:r>
                  <a:r>
                    <a:rPr lang="en-US" altLang="en-US" i="1">
                      <a:latin typeface="Times New Roman" pitchFamily="18" charset="0"/>
                    </a:rPr>
                    <a:t>x</a:t>
                  </a:r>
                  <a:r>
                    <a:rPr lang="en-US" altLang="en-US">
                      <a:latin typeface="Times New Roman" pitchFamily="18" charset="0"/>
                    </a:rPr>
                    <a:t> &lt; 2700)</a:t>
                  </a:r>
                </a:p>
              </p:txBody>
            </p:sp>
            <p:sp>
              <p:nvSpPr>
                <p:cNvPr id="159772" name="Rectangle 44"/>
                <p:cNvSpPr>
                  <a:spLocks noChangeArrowheads="1"/>
                </p:cNvSpPr>
                <p:nvPr/>
              </p:nvSpPr>
              <p:spPr bwMode="auto">
                <a:xfrm>
                  <a:off x="3126" y="2887"/>
                  <a:ext cx="17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600" i="1">
                      <a:latin typeface="Times New Roman" pitchFamily="18" charset="0"/>
                    </a:rPr>
                    <a:t>x</a:t>
                  </a:r>
                </a:p>
              </p:txBody>
            </p:sp>
            <p:sp>
              <p:nvSpPr>
                <p:cNvPr id="159773" name="Line 45"/>
                <p:cNvSpPr>
                  <a:spLocks noChangeShapeType="1"/>
                </p:cNvSpPr>
                <p:nvPr/>
              </p:nvSpPr>
              <p:spPr bwMode="auto">
                <a:xfrm>
                  <a:off x="1266" y="2523"/>
                  <a:ext cx="29"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cxnSp>
          <p:nvCxnSpPr>
            <p:cNvPr id="27" name="Straight Connector 26"/>
            <p:cNvCxnSpPr/>
            <p:nvPr/>
          </p:nvCxnSpPr>
          <p:spPr>
            <a:xfrm rot="16200000" flipH="1">
              <a:off x="1322388" y="4652963"/>
              <a:ext cx="5524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639763" y="3762375"/>
              <a:ext cx="2286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Group 78"/>
          <p:cNvGrpSpPr>
            <a:grpSpLocks/>
          </p:cNvGrpSpPr>
          <p:nvPr/>
        </p:nvGrpSpPr>
        <p:grpSpPr bwMode="auto">
          <a:xfrm>
            <a:off x="762000" y="5572125"/>
            <a:ext cx="7239000" cy="519113"/>
            <a:chOff x="762000" y="5572125"/>
            <a:chExt cx="7239000" cy="518463"/>
          </a:xfrm>
        </p:grpSpPr>
        <p:sp>
          <p:nvSpPr>
            <p:cNvPr id="159756" name="Rectangle 4"/>
            <p:cNvSpPr>
              <a:spLocks noChangeArrowheads="1"/>
            </p:cNvSpPr>
            <p:nvPr/>
          </p:nvSpPr>
          <p:spPr bwMode="auto">
            <a:xfrm>
              <a:off x="762000" y="5572125"/>
              <a:ext cx="7239000" cy="51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2800" i="1">
                  <a:latin typeface="Times New Roman" pitchFamily="18" charset="0"/>
                </a:rPr>
                <a:t>P</a:t>
              </a:r>
              <a:r>
                <a:rPr lang="en-US" altLang="en-US" sz="2800">
                  <a:latin typeface="Times New Roman" pitchFamily="18" charset="0"/>
                </a:rPr>
                <a:t>( </a:t>
              </a:r>
              <a:r>
                <a:rPr lang="en-US" altLang="en-US" sz="2800" i="1">
                  <a:latin typeface="Times New Roman" pitchFamily="18" charset="0"/>
                </a:rPr>
                <a:t>x</a:t>
              </a:r>
              <a:r>
                <a:rPr lang="en-US" altLang="en-US" sz="2800">
                  <a:latin typeface="Times New Roman" pitchFamily="18" charset="0"/>
                </a:rPr>
                <a:t> &lt; 2700) = </a:t>
              </a:r>
              <a:r>
                <a:rPr lang="en-US" altLang="en-US" sz="2800" i="1">
                  <a:latin typeface="Times New Roman" pitchFamily="18" charset="0"/>
                </a:rPr>
                <a:t>P</a:t>
              </a:r>
              <a:r>
                <a:rPr lang="en-US" altLang="en-US" sz="2800">
                  <a:latin typeface="Times New Roman" pitchFamily="18" charset="0"/>
                </a:rPr>
                <a:t>(</a:t>
              </a:r>
              <a:r>
                <a:rPr lang="en-US" altLang="en-US" sz="2800" i="1">
                  <a:latin typeface="Times New Roman" pitchFamily="18" charset="0"/>
                </a:rPr>
                <a:t>z &lt;</a:t>
              </a:r>
              <a:r>
                <a:rPr lang="en-US" altLang="en-US" sz="2800">
                  <a:latin typeface="Times New Roman" pitchFamily="18" charset="0"/>
                </a:rPr>
                <a:t> –2.11) = </a:t>
              </a:r>
              <a:r>
                <a:rPr lang="en-US" altLang="en-US" sz="2800" b="1">
                  <a:solidFill>
                    <a:schemeClr val="accent2"/>
                  </a:solidFill>
                  <a:latin typeface="Times New Roman" pitchFamily="18" charset="0"/>
                  <a:sym typeface="Symbol" pitchFamily="18" charset="2"/>
                </a:rPr>
                <a:t>0.0174</a:t>
              </a:r>
              <a:endParaRPr lang="en-US" altLang="en-US" sz="2800" b="1">
                <a:solidFill>
                  <a:schemeClr val="accent2"/>
                </a:solidFill>
                <a:latin typeface="Times New Roman" pitchFamily="18" charset="0"/>
              </a:endParaRPr>
            </a:p>
          </p:txBody>
        </p:sp>
        <p:cxnSp>
          <p:nvCxnSpPr>
            <p:cNvPr id="77" name="Straight Connector 76"/>
            <p:cNvCxnSpPr/>
            <p:nvPr/>
          </p:nvCxnSpPr>
          <p:spPr>
            <a:xfrm>
              <a:off x="1250950" y="5789341"/>
              <a:ext cx="228600" cy="15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9754"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200"/>
              <a:t>© 2012 Pearson Education, Inc. All rights reserved.</a:t>
            </a:r>
          </a:p>
        </p:txBody>
      </p:sp>
      <p:sp>
        <p:nvSpPr>
          <p:cNvPr id="159755"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33A6C2DA-EB2E-4E66-8706-3A560846A6F6}" type="slidenum">
              <a:rPr lang="en-US" altLang="en-US" sz="1200"/>
              <a:pPr algn="r" eaLnBrk="1" hangingPunct="1"/>
              <a:t>19</a:t>
            </a:fld>
            <a:r>
              <a:rPr lang="en-US" altLang="en-US" sz="1200"/>
              <a:t> of 105</a:t>
            </a:r>
          </a:p>
        </p:txBody>
      </p:sp>
    </p:spTree>
    <p:extLst>
      <p:ext uri="{BB962C8B-B14F-4D97-AF65-F5344CB8AC3E}">
        <p14:creationId xmlns:p14="http://schemas.microsoft.com/office/powerpoint/2010/main" val="30384947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par>
                          <p:cTn id="15" fill="hold" nodeType="afterGroup">
                            <p:stCondLst>
                              <p:cond delay="0"/>
                            </p:stCondLst>
                            <p:childTnLst>
                              <p:par>
                                <p:cTn id="16" presetID="1" presetClass="entr" presetSubtype="0" fill="hold" nodeType="afterEffect">
                                  <p:stCondLst>
                                    <p:cond delay="500"/>
                                  </p:stCondLst>
                                  <p:childTnLst>
                                    <p:set>
                                      <p:cBhvr>
                                        <p:cTn id="17"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88" name="Rectangle 3"/>
          <p:cNvSpPr>
            <a:spLocks noGrp="1" noChangeArrowheads="1"/>
          </p:cNvSpPr>
          <p:nvPr>
            <p:ph type="title"/>
          </p:nvPr>
        </p:nvSpPr>
        <p:spPr/>
        <p:txBody>
          <a:bodyPr/>
          <a:lstStyle/>
          <a:p>
            <a:pPr eaLnBrk="1" hangingPunct="1"/>
            <a:r>
              <a:rPr lang="en-US" altLang="en-US"/>
              <a:t>The Central Limit Theorem</a:t>
            </a:r>
          </a:p>
        </p:txBody>
      </p:sp>
      <p:sp>
        <p:nvSpPr>
          <p:cNvPr id="131089" name="Content Placeholder 41"/>
          <p:cNvSpPr>
            <a:spLocks noGrp="1"/>
          </p:cNvSpPr>
          <p:nvPr>
            <p:ph idx="1"/>
          </p:nvPr>
        </p:nvSpPr>
        <p:spPr>
          <a:xfrm>
            <a:off x="457200" y="1143000"/>
            <a:ext cx="8382000" cy="990600"/>
          </a:xfrm>
        </p:spPr>
        <p:txBody>
          <a:bodyPr>
            <a:normAutofit fontScale="85000" lnSpcReduction="10000"/>
          </a:bodyPr>
          <a:lstStyle/>
          <a:p>
            <a:pPr marL="457200" indent="-457200" eaLnBrk="1" hangingPunct="1">
              <a:buFont typeface="Arial" charset="0"/>
              <a:buAutoNum type="arabicPeriod"/>
            </a:pPr>
            <a:r>
              <a:rPr lang="en-US" altLang="en-US"/>
              <a:t>If samples of size </a:t>
            </a:r>
            <a:r>
              <a:rPr lang="en-US" altLang="en-US" i="1"/>
              <a:t>n</a:t>
            </a:r>
            <a:r>
              <a:rPr lang="en-US" altLang="en-US"/>
              <a:t> </a:t>
            </a:r>
            <a:r>
              <a:rPr lang="en-US" altLang="en-US">
                <a:sym typeface="Symbol" pitchFamily="18" charset="2"/>
              </a:rPr>
              <a:t>≥ </a:t>
            </a:r>
            <a:r>
              <a:rPr lang="en-US" altLang="en-US">
                <a:sym typeface="Arial" charset="0"/>
              </a:rPr>
              <a:t>30 are drawn from any population with mean = </a:t>
            </a:r>
            <a:r>
              <a:rPr lang="en-US" altLang="en-US" i="1">
                <a:sym typeface="Symbol" pitchFamily="18" charset="2"/>
              </a:rPr>
              <a:t>µ</a:t>
            </a:r>
            <a:r>
              <a:rPr lang="en-US" altLang="en-US">
                <a:sym typeface="Symbol" pitchFamily="18" charset="2"/>
              </a:rPr>
              <a:t> </a:t>
            </a:r>
            <a:r>
              <a:rPr lang="en-US" altLang="en-US">
                <a:sym typeface="Arial" charset="0"/>
              </a:rPr>
              <a:t>and standard deviation = </a:t>
            </a:r>
            <a:r>
              <a:rPr lang="el-GR" altLang="en-US" i="1">
                <a:solidFill>
                  <a:srgbClr val="000000"/>
                </a:solidFill>
              </a:rPr>
              <a:t>σ</a:t>
            </a:r>
            <a:r>
              <a:rPr lang="en-US" altLang="en-US">
                <a:sym typeface="Symbol" pitchFamily="18" charset="2"/>
              </a:rPr>
              <a:t>,</a:t>
            </a:r>
            <a:r>
              <a:rPr lang="en-US" altLang="en-US">
                <a:sym typeface="Arial" charset="0"/>
              </a:rPr>
              <a:t>  </a:t>
            </a:r>
          </a:p>
          <a:p>
            <a:pPr marL="457200" indent="-457200" eaLnBrk="1" hangingPunct="1">
              <a:buFont typeface="Arial" charset="0"/>
              <a:buNone/>
            </a:pPr>
            <a:endParaRPr lang="en-US" altLang="en-US">
              <a:sym typeface="Arial" charset="0"/>
            </a:endParaRPr>
          </a:p>
        </p:txBody>
      </p:sp>
      <p:grpSp>
        <p:nvGrpSpPr>
          <p:cNvPr id="2" name="Group 27"/>
          <p:cNvGrpSpPr>
            <a:grpSpLocks/>
          </p:cNvGrpSpPr>
          <p:nvPr/>
        </p:nvGrpSpPr>
        <p:grpSpPr bwMode="auto">
          <a:xfrm>
            <a:off x="2751138" y="2057400"/>
            <a:ext cx="3282950" cy="1581150"/>
            <a:chOff x="444" y="1500"/>
            <a:chExt cx="2068" cy="996"/>
          </a:xfrm>
        </p:grpSpPr>
        <p:sp>
          <p:nvSpPr>
            <p:cNvPr id="131101" name="Text Box 28"/>
            <p:cNvSpPr txBox="1">
              <a:spLocks noChangeArrowheads="1"/>
            </p:cNvSpPr>
            <p:nvPr/>
          </p:nvSpPr>
          <p:spPr bwMode="auto">
            <a:xfrm>
              <a:off x="2332" y="2055"/>
              <a:ext cx="1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tLang="en-US" sz="1800" i="1">
                  <a:latin typeface="Times New Roman" pitchFamily="18" charset="0"/>
                </a:rPr>
                <a:t>x</a:t>
              </a:r>
            </a:p>
          </p:txBody>
        </p:sp>
        <p:sp>
          <p:nvSpPr>
            <p:cNvPr id="131102" name="Rectangle 29"/>
            <p:cNvSpPr>
              <a:spLocks noChangeArrowheads="1"/>
            </p:cNvSpPr>
            <p:nvPr/>
          </p:nvSpPr>
          <p:spPr bwMode="auto">
            <a:xfrm>
              <a:off x="1210" y="2232"/>
              <a:ext cx="14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endParaRPr lang="en-US" altLang="en-US" sz="1800">
                <a:latin typeface="Times New Roman" pitchFamily="18" charset="0"/>
              </a:endParaRPr>
            </a:p>
          </p:txBody>
        </p:sp>
        <p:sp>
          <p:nvSpPr>
            <p:cNvPr id="131103" name="Line 30"/>
            <p:cNvSpPr>
              <a:spLocks noChangeShapeType="1"/>
            </p:cNvSpPr>
            <p:nvPr/>
          </p:nvSpPr>
          <p:spPr bwMode="auto">
            <a:xfrm flipV="1">
              <a:off x="444" y="2206"/>
              <a:ext cx="1914" cy="4"/>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1104" name="Line 31"/>
            <p:cNvSpPr>
              <a:spLocks noChangeShapeType="1"/>
            </p:cNvSpPr>
            <p:nvPr/>
          </p:nvSpPr>
          <p:spPr bwMode="auto">
            <a:xfrm>
              <a:off x="1289" y="2167"/>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131087" name="Object 32"/>
            <p:cNvGraphicFramePr>
              <a:graphicFrameLocks noChangeAspect="1"/>
            </p:cNvGraphicFramePr>
            <p:nvPr/>
          </p:nvGraphicFramePr>
          <p:xfrm>
            <a:off x="1160" y="2269"/>
            <a:ext cx="242" cy="227"/>
          </p:xfrm>
          <a:graphic>
            <a:graphicData uri="http://schemas.openxmlformats.org/presentationml/2006/ole">
              <mc:AlternateContent xmlns:mc="http://schemas.openxmlformats.org/markup-compatibility/2006">
                <mc:Choice xmlns:v="urn:schemas-microsoft-com:vml" Requires="v">
                  <p:oleObj spid="_x0000_s1082" name="Equation" r:id="rId4" imgW="152280" imgH="164880" progId="Equation.3">
                    <p:embed/>
                  </p:oleObj>
                </mc:Choice>
                <mc:Fallback>
                  <p:oleObj name="Equation" r:id="rId4" imgW="152280" imgH="1648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0" y="2269"/>
                          <a:ext cx="24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1105" name="Freeform 33"/>
            <p:cNvSpPr>
              <a:spLocks/>
            </p:cNvSpPr>
            <p:nvPr/>
          </p:nvSpPr>
          <p:spPr bwMode="auto">
            <a:xfrm>
              <a:off x="507" y="1500"/>
              <a:ext cx="1872" cy="708"/>
            </a:xfrm>
            <a:custGeom>
              <a:avLst/>
              <a:gdLst>
                <a:gd name="T0" fmla="*/ 0 w 1872"/>
                <a:gd name="T1" fmla="*/ 708 h 708"/>
                <a:gd name="T2" fmla="*/ 111 w 1872"/>
                <a:gd name="T3" fmla="*/ 684 h 708"/>
                <a:gd name="T4" fmla="*/ 234 w 1872"/>
                <a:gd name="T5" fmla="*/ 606 h 708"/>
                <a:gd name="T6" fmla="*/ 330 w 1872"/>
                <a:gd name="T7" fmla="*/ 501 h 708"/>
                <a:gd name="T8" fmla="*/ 411 w 1872"/>
                <a:gd name="T9" fmla="*/ 360 h 708"/>
                <a:gd name="T10" fmla="*/ 549 w 1872"/>
                <a:gd name="T11" fmla="*/ 14 h 708"/>
                <a:gd name="T12" fmla="*/ 673 w 1872"/>
                <a:gd name="T13" fmla="*/ 278 h 708"/>
                <a:gd name="T14" fmla="*/ 903 w 1872"/>
                <a:gd name="T15" fmla="*/ 44 h 708"/>
                <a:gd name="T16" fmla="*/ 1073 w 1872"/>
                <a:gd name="T17" fmla="*/ 334 h 708"/>
                <a:gd name="T18" fmla="*/ 1313 w 1872"/>
                <a:gd name="T19" fmla="*/ 626 h 708"/>
                <a:gd name="T20" fmla="*/ 1653 w 1872"/>
                <a:gd name="T21" fmla="*/ 705 h 708"/>
                <a:gd name="T22" fmla="*/ 0 w 1872"/>
                <a:gd name="T23" fmla="*/ 708 h 7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72"/>
                <a:gd name="T37" fmla="*/ 0 h 708"/>
                <a:gd name="T38" fmla="*/ 1872 w 1872"/>
                <a:gd name="T39" fmla="*/ 708 h 7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72" h="708">
                  <a:moveTo>
                    <a:pt x="0" y="708"/>
                  </a:moveTo>
                  <a:lnTo>
                    <a:pt x="111" y="684"/>
                  </a:lnTo>
                  <a:cubicBezTo>
                    <a:pt x="150" y="667"/>
                    <a:pt x="197" y="636"/>
                    <a:pt x="234" y="606"/>
                  </a:cubicBezTo>
                  <a:cubicBezTo>
                    <a:pt x="271" y="576"/>
                    <a:pt x="301" y="542"/>
                    <a:pt x="330" y="501"/>
                  </a:cubicBezTo>
                  <a:cubicBezTo>
                    <a:pt x="359" y="460"/>
                    <a:pt x="375" y="441"/>
                    <a:pt x="411" y="360"/>
                  </a:cubicBezTo>
                  <a:cubicBezTo>
                    <a:pt x="447" y="279"/>
                    <a:pt x="505" y="28"/>
                    <a:pt x="549" y="14"/>
                  </a:cubicBezTo>
                  <a:cubicBezTo>
                    <a:pt x="593" y="0"/>
                    <a:pt x="614" y="273"/>
                    <a:pt x="673" y="278"/>
                  </a:cubicBezTo>
                  <a:cubicBezTo>
                    <a:pt x="732" y="283"/>
                    <a:pt x="836" y="35"/>
                    <a:pt x="903" y="44"/>
                  </a:cubicBezTo>
                  <a:cubicBezTo>
                    <a:pt x="970" y="53"/>
                    <a:pt x="1005" y="237"/>
                    <a:pt x="1073" y="334"/>
                  </a:cubicBezTo>
                  <a:cubicBezTo>
                    <a:pt x="1141" y="431"/>
                    <a:pt x="1216" y="564"/>
                    <a:pt x="1313" y="626"/>
                  </a:cubicBezTo>
                  <a:cubicBezTo>
                    <a:pt x="1410" y="688"/>
                    <a:pt x="1872" y="691"/>
                    <a:pt x="1653" y="705"/>
                  </a:cubicBezTo>
                  <a:lnTo>
                    <a:pt x="0" y="708"/>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latin typeface="Times New Roman" pitchFamily="18" charset="0"/>
              </a:endParaRPr>
            </a:p>
          </p:txBody>
        </p:sp>
      </p:grpSp>
      <p:grpSp>
        <p:nvGrpSpPr>
          <p:cNvPr id="3" name="Group 43"/>
          <p:cNvGrpSpPr>
            <a:grpSpLocks/>
          </p:cNvGrpSpPr>
          <p:nvPr/>
        </p:nvGrpSpPr>
        <p:grpSpPr bwMode="auto">
          <a:xfrm>
            <a:off x="1905000" y="4800600"/>
            <a:ext cx="4895850" cy="1835150"/>
            <a:chOff x="1200" y="2800"/>
            <a:chExt cx="3084" cy="1156"/>
          </a:xfrm>
        </p:grpSpPr>
        <p:sp>
          <p:nvSpPr>
            <p:cNvPr id="131096" name="Rectangle 44"/>
            <p:cNvSpPr>
              <a:spLocks noChangeArrowheads="1"/>
            </p:cNvSpPr>
            <p:nvPr/>
          </p:nvSpPr>
          <p:spPr bwMode="auto">
            <a:xfrm>
              <a:off x="2583" y="3690"/>
              <a:ext cx="10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endParaRPr lang="en-US" altLang="en-US" sz="1800">
                <a:latin typeface="Times New Roman" pitchFamily="18" charset="0"/>
              </a:endParaRPr>
            </a:p>
          </p:txBody>
        </p:sp>
        <p:sp>
          <p:nvSpPr>
            <p:cNvPr id="131097" name="Line 45"/>
            <p:cNvSpPr>
              <a:spLocks noChangeShapeType="1"/>
            </p:cNvSpPr>
            <p:nvPr/>
          </p:nvSpPr>
          <p:spPr bwMode="auto">
            <a:xfrm>
              <a:off x="1200" y="3666"/>
              <a:ext cx="2944" cy="0"/>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1098" name="Line 46"/>
            <p:cNvSpPr>
              <a:spLocks noChangeShapeType="1"/>
            </p:cNvSpPr>
            <p:nvPr/>
          </p:nvSpPr>
          <p:spPr bwMode="auto">
            <a:xfrm>
              <a:off x="2641" y="3625"/>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131074" name="Object 47"/>
            <p:cNvGraphicFramePr>
              <a:graphicFrameLocks noChangeAspect="1"/>
            </p:cNvGraphicFramePr>
            <p:nvPr/>
          </p:nvGraphicFramePr>
          <p:xfrm>
            <a:off x="2539" y="3729"/>
            <a:ext cx="209" cy="227"/>
          </p:xfrm>
          <a:graphic>
            <a:graphicData uri="http://schemas.openxmlformats.org/presentationml/2006/ole">
              <mc:AlternateContent xmlns:mc="http://schemas.openxmlformats.org/markup-compatibility/2006">
                <mc:Choice xmlns:v="urn:schemas-microsoft-com:vml" Requires="v">
                  <p:oleObj spid="_x0000_s1083" name="Equation" r:id="rId6" imgW="152280" imgH="164880" progId="Equation.3">
                    <p:embed/>
                  </p:oleObj>
                </mc:Choice>
                <mc:Fallback>
                  <p:oleObj name="Equation" r:id="rId6" imgW="152280" imgH="1648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39" y="3729"/>
                          <a:ext cx="209"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1075" name="Object 48"/>
            <p:cNvGraphicFramePr>
              <a:graphicFrameLocks noChangeAspect="1"/>
            </p:cNvGraphicFramePr>
            <p:nvPr/>
          </p:nvGraphicFramePr>
          <p:xfrm>
            <a:off x="2613" y="2925"/>
            <a:ext cx="192" cy="227"/>
          </p:xfrm>
          <a:graphic>
            <a:graphicData uri="http://schemas.openxmlformats.org/presentationml/2006/ole">
              <mc:AlternateContent xmlns:mc="http://schemas.openxmlformats.org/markup-compatibility/2006">
                <mc:Choice xmlns:v="urn:schemas-microsoft-com:vml" Requires="v">
                  <p:oleObj spid="_x0000_s1084" name="Equation" r:id="rId7" imgW="139680" imgH="164880" progId="Equation.3">
                    <p:embed/>
                  </p:oleObj>
                </mc:Choice>
                <mc:Fallback>
                  <p:oleObj name="Equation" r:id="rId7"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13" y="2925"/>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1076" name="Object 49"/>
            <p:cNvGraphicFramePr>
              <a:graphicFrameLocks noChangeAspect="1"/>
            </p:cNvGraphicFramePr>
            <p:nvPr/>
          </p:nvGraphicFramePr>
          <p:xfrm>
            <a:off x="2259" y="3230"/>
            <a:ext cx="192" cy="227"/>
          </p:xfrm>
          <a:graphic>
            <a:graphicData uri="http://schemas.openxmlformats.org/presentationml/2006/ole">
              <mc:AlternateContent xmlns:mc="http://schemas.openxmlformats.org/markup-compatibility/2006">
                <mc:Choice xmlns:v="urn:schemas-microsoft-com:vml" Requires="v">
                  <p:oleObj spid="_x0000_s1085" name="Equation" r:id="rId9" imgW="139680" imgH="164880" progId="Equation.3">
                    <p:embed/>
                  </p:oleObj>
                </mc:Choice>
                <mc:Fallback>
                  <p:oleObj name="Equation" r:id="rId9"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59" y="3230"/>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1077" name="Object 50"/>
            <p:cNvGraphicFramePr>
              <a:graphicFrameLocks noChangeAspect="1"/>
            </p:cNvGraphicFramePr>
            <p:nvPr/>
          </p:nvGraphicFramePr>
          <p:xfrm>
            <a:off x="2402" y="3100"/>
            <a:ext cx="192" cy="227"/>
          </p:xfrm>
          <a:graphic>
            <a:graphicData uri="http://schemas.openxmlformats.org/presentationml/2006/ole">
              <mc:AlternateContent xmlns:mc="http://schemas.openxmlformats.org/markup-compatibility/2006">
                <mc:Choice xmlns:v="urn:schemas-microsoft-com:vml" Requires="v">
                  <p:oleObj spid="_x0000_s1086" name="Equation" r:id="rId10" imgW="139680" imgH="164880" progId="Equation.3">
                    <p:embed/>
                  </p:oleObj>
                </mc:Choice>
                <mc:Fallback>
                  <p:oleObj name="Equation" r:id="rId10"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02" y="3100"/>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1078" name="Object 51"/>
            <p:cNvGraphicFramePr>
              <a:graphicFrameLocks noChangeAspect="1"/>
            </p:cNvGraphicFramePr>
            <p:nvPr/>
          </p:nvGraphicFramePr>
          <p:xfrm>
            <a:off x="2461" y="2856"/>
            <a:ext cx="192" cy="227"/>
          </p:xfrm>
          <a:graphic>
            <a:graphicData uri="http://schemas.openxmlformats.org/presentationml/2006/ole">
              <mc:AlternateContent xmlns:mc="http://schemas.openxmlformats.org/markup-compatibility/2006">
                <mc:Choice xmlns:v="urn:schemas-microsoft-com:vml" Requires="v">
                  <p:oleObj spid="_x0000_s1087" name="Equation" r:id="rId11" imgW="139680" imgH="164880" progId="Equation.3">
                    <p:embed/>
                  </p:oleObj>
                </mc:Choice>
                <mc:Fallback>
                  <p:oleObj name="Equation" r:id="rId11"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61" y="2856"/>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1079" name="Object 52"/>
            <p:cNvGraphicFramePr>
              <a:graphicFrameLocks noChangeAspect="1"/>
            </p:cNvGraphicFramePr>
            <p:nvPr/>
          </p:nvGraphicFramePr>
          <p:xfrm>
            <a:off x="2797" y="3258"/>
            <a:ext cx="192" cy="227"/>
          </p:xfrm>
          <a:graphic>
            <a:graphicData uri="http://schemas.openxmlformats.org/presentationml/2006/ole">
              <mc:AlternateContent xmlns:mc="http://schemas.openxmlformats.org/markup-compatibility/2006">
                <mc:Choice xmlns:v="urn:schemas-microsoft-com:vml" Requires="v">
                  <p:oleObj spid="_x0000_s1088" name="Equation" r:id="rId12" imgW="139680" imgH="164880" progId="Equation.3">
                    <p:embed/>
                  </p:oleObj>
                </mc:Choice>
                <mc:Fallback>
                  <p:oleObj name="Equation" r:id="rId12"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97" y="3258"/>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1080" name="Object 53"/>
            <p:cNvGraphicFramePr>
              <a:graphicFrameLocks noChangeAspect="1"/>
            </p:cNvGraphicFramePr>
            <p:nvPr/>
          </p:nvGraphicFramePr>
          <p:xfrm>
            <a:off x="2911" y="3456"/>
            <a:ext cx="192" cy="227"/>
          </p:xfrm>
          <a:graphic>
            <a:graphicData uri="http://schemas.openxmlformats.org/presentationml/2006/ole">
              <mc:AlternateContent xmlns:mc="http://schemas.openxmlformats.org/markup-compatibility/2006">
                <mc:Choice xmlns:v="urn:schemas-microsoft-com:vml" Requires="v">
                  <p:oleObj spid="_x0000_s1089" name="Equation" r:id="rId13" imgW="139680" imgH="164880" progId="Equation.3">
                    <p:embed/>
                  </p:oleObj>
                </mc:Choice>
                <mc:Fallback>
                  <p:oleObj name="Equation" r:id="rId13"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11" y="3456"/>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1081" name="Object 54"/>
            <p:cNvGraphicFramePr>
              <a:graphicFrameLocks noChangeAspect="1"/>
            </p:cNvGraphicFramePr>
            <p:nvPr/>
          </p:nvGraphicFramePr>
          <p:xfrm>
            <a:off x="2243" y="3451"/>
            <a:ext cx="192" cy="227"/>
          </p:xfrm>
          <a:graphic>
            <a:graphicData uri="http://schemas.openxmlformats.org/presentationml/2006/ole">
              <mc:AlternateContent xmlns:mc="http://schemas.openxmlformats.org/markup-compatibility/2006">
                <mc:Choice xmlns:v="urn:schemas-microsoft-com:vml" Requires="v">
                  <p:oleObj spid="_x0000_s1090" name="Equation" r:id="rId14" imgW="139680" imgH="164880" progId="Equation.3">
                    <p:embed/>
                  </p:oleObj>
                </mc:Choice>
                <mc:Fallback>
                  <p:oleObj name="Equation" r:id="rId14"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43" y="3451"/>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1082" name="Object 55"/>
            <p:cNvGraphicFramePr>
              <a:graphicFrameLocks noChangeAspect="1"/>
            </p:cNvGraphicFramePr>
            <p:nvPr/>
          </p:nvGraphicFramePr>
          <p:xfrm>
            <a:off x="2010" y="3479"/>
            <a:ext cx="192" cy="227"/>
          </p:xfrm>
          <a:graphic>
            <a:graphicData uri="http://schemas.openxmlformats.org/presentationml/2006/ole">
              <mc:AlternateContent xmlns:mc="http://schemas.openxmlformats.org/markup-compatibility/2006">
                <mc:Choice xmlns:v="urn:schemas-microsoft-com:vml" Requires="v">
                  <p:oleObj spid="_x0000_s1091" name="Equation" r:id="rId15" imgW="139680" imgH="164880" progId="Equation.3">
                    <p:embed/>
                  </p:oleObj>
                </mc:Choice>
                <mc:Fallback>
                  <p:oleObj name="Equation" r:id="rId15"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10" y="3479"/>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1083" name="Object 56"/>
            <p:cNvGraphicFramePr>
              <a:graphicFrameLocks noChangeAspect="1"/>
            </p:cNvGraphicFramePr>
            <p:nvPr/>
          </p:nvGraphicFramePr>
          <p:xfrm>
            <a:off x="2693" y="3419"/>
            <a:ext cx="192" cy="227"/>
          </p:xfrm>
          <a:graphic>
            <a:graphicData uri="http://schemas.openxmlformats.org/presentationml/2006/ole">
              <mc:AlternateContent xmlns:mc="http://schemas.openxmlformats.org/markup-compatibility/2006">
                <mc:Choice xmlns:v="urn:schemas-microsoft-com:vml" Requires="v">
                  <p:oleObj spid="_x0000_s1092" name="Equation" r:id="rId16" imgW="139680" imgH="164880" progId="Equation.3">
                    <p:embed/>
                  </p:oleObj>
                </mc:Choice>
                <mc:Fallback>
                  <p:oleObj name="Equation" r:id="rId16"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93" y="3419"/>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1084" name="Object 57"/>
            <p:cNvGraphicFramePr>
              <a:graphicFrameLocks noChangeAspect="1"/>
            </p:cNvGraphicFramePr>
            <p:nvPr/>
          </p:nvGraphicFramePr>
          <p:xfrm>
            <a:off x="2699" y="3077"/>
            <a:ext cx="192" cy="227"/>
          </p:xfrm>
          <a:graphic>
            <a:graphicData uri="http://schemas.openxmlformats.org/presentationml/2006/ole">
              <mc:AlternateContent xmlns:mc="http://schemas.openxmlformats.org/markup-compatibility/2006">
                <mc:Choice xmlns:v="urn:schemas-microsoft-com:vml" Requires="v">
                  <p:oleObj spid="_x0000_s1093" name="Equation" r:id="rId17" imgW="139680" imgH="164880" progId="Equation.3">
                    <p:embed/>
                  </p:oleObj>
                </mc:Choice>
                <mc:Fallback>
                  <p:oleObj name="Equation" r:id="rId17"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99" y="3077"/>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1085" name="Object 58"/>
            <p:cNvGraphicFramePr>
              <a:graphicFrameLocks noChangeAspect="1"/>
            </p:cNvGraphicFramePr>
            <p:nvPr/>
          </p:nvGraphicFramePr>
          <p:xfrm>
            <a:off x="2533" y="3238"/>
            <a:ext cx="192" cy="227"/>
          </p:xfrm>
          <a:graphic>
            <a:graphicData uri="http://schemas.openxmlformats.org/presentationml/2006/ole">
              <mc:AlternateContent xmlns:mc="http://schemas.openxmlformats.org/markup-compatibility/2006">
                <mc:Choice xmlns:v="urn:schemas-microsoft-com:vml" Requires="v">
                  <p:oleObj spid="_x0000_s1094" name="Equation" r:id="rId18" imgW="139680" imgH="164880" progId="Equation.3">
                    <p:embed/>
                  </p:oleObj>
                </mc:Choice>
                <mc:Fallback>
                  <p:oleObj name="Equation" r:id="rId18"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33" y="3238"/>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1086" name="Object 59"/>
            <p:cNvGraphicFramePr>
              <a:graphicFrameLocks noChangeAspect="1"/>
            </p:cNvGraphicFramePr>
            <p:nvPr/>
          </p:nvGraphicFramePr>
          <p:xfrm>
            <a:off x="2474" y="3435"/>
            <a:ext cx="192" cy="227"/>
          </p:xfrm>
          <a:graphic>
            <a:graphicData uri="http://schemas.openxmlformats.org/presentationml/2006/ole">
              <mc:AlternateContent xmlns:mc="http://schemas.openxmlformats.org/markup-compatibility/2006">
                <mc:Choice xmlns:v="urn:schemas-microsoft-com:vml" Requires="v">
                  <p:oleObj spid="_x0000_s1095" name="Equation" r:id="rId19" imgW="139680" imgH="164880" progId="Equation.3">
                    <p:embed/>
                  </p:oleObj>
                </mc:Choice>
                <mc:Fallback>
                  <p:oleObj name="Equation" r:id="rId19"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74" y="3435"/>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1099" name="Freeform 60"/>
            <p:cNvSpPr>
              <a:spLocks/>
            </p:cNvSpPr>
            <p:nvPr/>
          </p:nvSpPr>
          <p:spPr bwMode="auto">
            <a:xfrm>
              <a:off x="1536" y="2800"/>
              <a:ext cx="2162" cy="862"/>
            </a:xfrm>
            <a:custGeom>
              <a:avLst/>
              <a:gdLst>
                <a:gd name="T0" fmla="*/ 0 w 3350"/>
                <a:gd name="T1" fmla="*/ 1 h 1271"/>
                <a:gd name="T2" fmla="*/ 1 w 3350"/>
                <a:gd name="T3" fmla="*/ 1 h 1271"/>
                <a:gd name="T4" fmla="*/ 1 w 3350"/>
                <a:gd name="T5" fmla="*/ 1 h 1271"/>
                <a:gd name="T6" fmla="*/ 1 w 3350"/>
                <a:gd name="T7" fmla="*/ 1 h 1271"/>
                <a:gd name="T8" fmla="*/ 1 w 3350"/>
                <a:gd name="T9" fmla="*/ 1 h 1271"/>
                <a:gd name="T10" fmla="*/ 1 w 3350"/>
                <a:gd name="T11" fmla="*/ 1 h 1271"/>
                <a:gd name="T12" fmla="*/ 1 w 3350"/>
                <a:gd name="T13" fmla="*/ 1 h 1271"/>
                <a:gd name="T14" fmla="*/ 1 w 3350"/>
                <a:gd name="T15" fmla="*/ 1 h 1271"/>
                <a:gd name="T16" fmla="*/ 1 w 3350"/>
                <a:gd name="T17" fmla="*/ 1 h 1271"/>
                <a:gd name="T18" fmla="*/ 1 w 3350"/>
                <a:gd name="T19" fmla="*/ 1 h 1271"/>
                <a:gd name="T20" fmla="*/ 1 w 3350"/>
                <a:gd name="T21" fmla="*/ 1 h 1271"/>
                <a:gd name="T22" fmla="*/ 1 w 3350"/>
                <a:gd name="T23" fmla="*/ 1 h 1271"/>
                <a:gd name="T24" fmla="*/ 1 w 3350"/>
                <a:gd name="T25" fmla="*/ 1 h 1271"/>
                <a:gd name="T26" fmla="*/ 1 w 3350"/>
                <a:gd name="T27" fmla="*/ 1 h 1271"/>
                <a:gd name="T28" fmla="*/ 1 w 3350"/>
                <a:gd name="T29" fmla="*/ 1 h 1271"/>
                <a:gd name="T30" fmla="*/ 1 w 3350"/>
                <a:gd name="T31" fmla="*/ 1 h 1271"/>
                <a:gd name="T32" fmla="*/ 1 w 3350"/>
                <a:gd name="T33" fmla="*/ 1 h 1271"/>
                <a:gd name="T34" fmla="*/ 1 w 3350"/>
                <a:gd name="T35" fmla="*/ 1 h 1271"/>
                <a:gd name="T36" fmla="*/ 1 w 3350"/>
                <a:gd name="T37" fmla="*/ 1 h 1271"/>
                <a:gd name="T38" fmla="*/ 1 w 3350"/>
                <a:gd name="T39" fmla="*/ 1 h 1271"/>
                <a:gd name="T40" fmla="*/ 1 w 3350"/>
                <a:gd name="T41" fmla="*/ 1 h 1271"/>
                <a:gd name="T42" fmla="*/ 1 w 3350"/>
                <a:gd name="T43" fmla="*/ 1 h 1271"/>
                <a:gd name="T44" fmla="*/ 1 w 3350"/>
                <a:gd name="T45" fmla="*/ 1 h 1271"/>
                <a:gd name="T46" fmla="*/ 1 w 3350"/>
                <a:gd name="T47" fmla="*/ 1 h 1271"/>
                <a:gd name="T48" fmla="*/ 1 w 3350"/>
                <a:gd name="T49" fmla="*/ 1 h 1271"/>
                <a:gd name="T50" fmla="*/ 1 w 3350"/>
                <a:gd name="T51" fmla="*/ 1 h 1271"/>
                <a:gd name="T52" fmla="*/ 1 w 3350"/>
                <a:gd name="T53" fmla="*/ 1 h 1271"/>
                <a:gd name="T54" fmla="*/ 1 w 3350"/>
                <a:gd name="T55" fmla="*/ 1 h 1271"/>
                <a:gd name="T56" fmla="*/ 1 w 3350"/>
                <a:gd name="T57" fmla="*/ 1 h 1271"/>
                <a:gd name="T58" fmla="*/ 1 w 3350"/>
                <a:gd name="T59" fmla="*/ 1 h 1271"/>
                <a:gd name="T60" fmla="*/ 1 w 3350"/>
                <a:gd name="T61" fmla="*/ 1 h 1271"/>
                <a:gd name="T62" fmla="*/ 1 w 3350"/>
                <a:gd name="T63" fmla="*/ 1 h 1271"/>
                <a:gd name="T64" fmla="*/ 1 w 3350"/>
                <a:gd name="T65" fmla="*/ 1 h 1271"/>
                <a:gd name="T66" fmla="*/ 0 w 3350"/>
                <a:gd name="T67" fmla="*/ 1 h 12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350"/>
                <a:gd name="T103" fmla="*/ 0 h 1271"/>
                <a:gd name="T104" fmla="*/ 3350 w 3350"/>
                <a:gd name="T105" fmla="*/ 1271 h 127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350" h="1271">
                  <a:moveTo>
                    <a:pt x="0" y="1271"/>
                  </a:moveTo>
                  <a:lnTo>
                    <a:pt x="69" y="1262"/>
                  </a:lnTo>
                  <a:lnTo>
                    <a:pt x="130" y="1257"/>
                  </a:lnTo>
                  <a:cubicBezTo>
                    <a:pt x="185" y="1251"/>
                    <a:pt x="321" y="1244"/>
                    <a:pt x="399" y="1229"/>
                  </a:cubicBezTo>
                  <a:cubicBezTo>
                    <a:pt x="476" y="1215"/>
                    <a:pt x="525" y="1198"/>
                    <a:pt x="594" y="1170"/>
                  </a:cubicBezTo>
                  <a:cubicBezTo>
                    <a:pt x="662" y="1142"/>
                    <a:pt x="753" y="1094"/>
                    <a:pt x="810" y="1061"/>
                  </a:cubicBezTo>
                  <a:cubicBezTo>
                    <a:pt x="868" y="1027"/>
                    <a:pt x="902" y="998"/>
                    <a:pt x="938" y="967"/>
                  </a:cubicBezTo>
                  <a:cubicBezTo>
                    <a:pt x="975" y="936"/>
                    <a:pt x="1005" y="902"/>
                    <a:pt x="1029" y="875"/>
                  </a:cubicBezTo>
                  <a:cubicBezTo>
                    <a:pt x="1053" y="848"/>
                    <a:pt x="1060" y="838"/>
                    <a:pt x="1083" y="804"/>
                  </a:cubicBezTo>
                  <a:lnTo>
                    <a:pt x="1172" y="667"/>
                  </a:lnTo>
                  <a:lnTo>
                    <a:pt x="1226" y="566"/>
                  </a:lnTo>
                  <a:lnTo>
                    <a:pt x="1278" y="456"/>
                  </a:lnTo>
                  <a:lnTo>
                    <a:pt x="1330" y="346"/>
                  </a:lnTo>
                  <a:lnTo>
                    <a:pt x="1395" y="223"/>
                  </a:lnTo>
                  <a:cubicBezTo>
                    <a:pt x="1421" y="181"/>
                    <a:pt x="1452" y="129"/>
                    <a:pt x="1483" y="95"/>
                  </a:cubicBezTo>
                  <a:cubicBezTo>
                    <a:pt x="1514" y="62"/>
                    <a:pt x="1550" y="38"/>
                    <a:pt x="1581" y="22"/>
                  </a:cubicBezTo>
                  <a:cubicBezTo>
                    <a:pt x="1612" y="7"/>
                    <a:pt x="1640" y="4"/>
                    <a:pt x="1671" y="2"/>
                  </a:cubicBezTo>
                  <a:cubicBezTo>
                    <a:pt x="1701" y="1"/>
                    <a:pt x="1731" y="0"/>
                    <a:pt x="1764" y="12"/>
                  </a:cubicBezTo>
                  <a:cubicBezTo>
                    <a:pt x="1798" y="24"/>
                    <a:pt x="1838" y="42"/>
                    <a:pt x="1871" y="76"/>
                  </a:cubicBezTo>
                  <a:cubicBezTo>
                    <a:pt x="1904" y="110"/>
                    <a:pt x="1926" y="155"/>
                    <a:pt x="1960" y="216"/>
                  </a:cubicBezTo>
                  <a:cubicBezTo>
                    <a:pt x="1994" y="277"/>
                    <a:pt x="2045" y="385"/>
                    <a:pt x="2072" y="443"/>
                  </a:cubicBezTo>
                  <a:cubicBezTo>
                    <a:pt x="2099" y="501"/>
                    <a:pt x="2100" y="514"/>
                    <a:pt x="2124" y="562"/>
                  </a:cubicBezTo>
                  <a:cubicBezTo>
                    <a:pt x="2148" y="610"/>
                    <a:pt x="2186" y="683"/>
                    <a:pt x="2214" y="730"/>
                  </a:cubicBezTo>
                  <a:lnTo>
                    <a:pt x="2293" y="845"/>
                  </a:lnTo>
                  <a:cubicBezTo>
                    <a:pt x="2315" y="876"/>
                    <a:pt x="2329" y="890"/>
                    <a:pt x="2349" y="911"/>
                  </a:cubicBezTo>
                  <a:cubicBezTo>
                    <a:pt x="2369" y="933"/>
                    <a:pt x="2384" y="949"/>
                    <a:pt x="2414" y="973"/>
                  </a:cubicBezTo>
                  <a:cubicBezTo>
                    <a:pt x="2444" y="998"/>
                    <a:pt x="2492" y="1037"/>
                    <a:pt x="2528" y="1061"/>
                  </a:cubicBezTo>
                  <a:lnTo>
                    <a:pt x="2630" y="1115"/>
                  </a:lnTo>
                  <a:lnTo>
                    <a:pt x="2735" y="1161"/>
                  </a:lnTo>
                  <a:lnTo>
                    <a:pt x="2839" y="1194"/>
                  </a:lnTo>
                  <a:cubicBezTo>
                    <a:pt x="2886" y="1207"/>
                    <a:pt x="2954" y="1229"/>
                    <a:pt x="3014" y="1240"/>
                  </a:cubicBezTo>
                  <a:cubicBezTo>
                    <a:pt x="3075" y="1251"/>
                    <a:pt x="3147" y="1253"/>
                    <a:pt x="3203" y="1257"/>
                  </a:cubicBezTo>
                  <a:lnTo>
                    <a:pt x="3350" y="1266"/>
                  </a:lnTo>
                  <a:lnTo>
                    <a:pt x="0" y="1271"/>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latin typeface="Times New Roman" pitchFamily="18" charset="0"/>
              </a:endParaRPr>
            </a:p>
          </p:txBody>
        </p:sp>
        <p:sp>
          <p:nvSpPr>
            <p:cNvPr id="131100" name="Rectangle 61"/>
            <p:cNvSpPr>
              <a:spLocks noChangeArrowheads="1"/>
            </p:cNvSpPr>
            <p:nvPr/>
          </p:nvSpPr>
          <p:spPr bwMode="auto">
            <a:xfrm>
              <a:off x="4104" y="3501"/>
              <a:ext cx="1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tLang="en-US" sz="1800" i="1">
                  <a:latin typeface="Times New Roman" pitchFamily="18" charset="0"/>
                </a:rPr>
                <a:t>x</a:t>
              </a:r>
            </a:p>
          </p:txBody>
        </p:sp>
      </p:grpSp>
      <p:sp>
        <p:nvSpPr>
          <p:cNvPr id="42" name="Text Box 79"/>
          <p:cNvSpPr txBox="1">
            <a:spLocks noChangeArrowheads="1"/>
          </p:cNvSpPr>
          <p:nvPr/>
        </p:nvSpPr>
        <p:spPr bwMode="auto">
          <a:xfrm>
            <a:off x="914400" y="3429000"/>
            <a:ext cx="7543800" cy="1373188"/>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tLang="en-US" sz="2800">
                <a:latin typeface="Times New Roman" pitchFamily="18" charset="0"/>
                <a:sym typeface="Symbol" pitchFamily="18" charset="2"/>
              </a:rPr>
              <a:t>then the sampling distribution of sample means approximates a normal distribution. The greater the sample size, the better the approximation.</a:t>
            </a:r>
          </a:p>
        </p:txBody>
      </p:sp>
      <p:sp>
        <p:nvSpPr>
          <p:cNvPr id="15395" name="Line 35"/>
          <p:cNvSpPr>
            <a:spLocks noChangeShapeType="1"/>
          </p:cNvSpPr>
          <p:nvPr/>
        </p:nvSpPr>
        <p:spPr bwMode="auto">
          <a:xfrm>
            <a:off x="6600825" y="603885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1094"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200"/>
              <a:t>© 2012 Pearson Education, Inc. All rights reserved.</a:t>
            </a:r>
          </a:p>
        </p:txBody>
      </p:sp>
      <p:sp>
        <p:nvSpPr>
          <p:cNvPr id="131095"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AE5BE7B5-EC3C-4526-B201-B8B44F448DB8}" type="slidenum">
              <a:rPr lang="en-US" altLang="en-US" sz="1200"/>
              <a:pPr algn="r" eaLnBrk="1" hangingPunct="1"/>
              <a:t>2</a:t>
            </a:fld>
            <a:r>
              <a:rPr lang="en-US" altLang="en-US" sz="1200"/>
              <a:t> of 105</a:t>
            </a:r>
          </a:p>
        </p:txBody>
      </p:sp>
    </p:spTree>
    <p:extLst>
      <p:ext uri="{BB962C8B-B14F-4D97-AF65-F5344CB8AC3E}">
        <p14:creationId xmlns:p14="http://schemas.microsoft.com/office/powerpoint/2010/main" val="3498631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2"/>
                                        </p:tgtEl>
                                        <p:attrNameLst>
                                          <p:attrName>style.visibility</p:attrName>
                                        </p:attrNameLst>
                                      </p:cBhvr>
                                      <p:to>
                                        <p:strVal val="visible"/>
                                      </p:to>
                                    </p:set>
                                  </p:childTnLst>
                                </p:cTn>
                              </p:par>
                            </p:childTnLst>
                          </p:cTn>
                        </p:par>
                        <p:par>
                          <p:cTn id="12" fill="hold" nodeType="afterGroup">
                            <p:stCondLst>
                              <p:cond delay="0"/>
                            </p:stCondLst>
                            <p:childTnLst>
                              <p:par>
                                <p:cTn id="13" presetID="22" presetClass="entr" presetSubtype="8"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1000"/>
                                        <p:tgtEl>
                                          <p:spTgt spid="3"/>
                                        </p:tgtEl>
                                      </p:cBhvr>
                                    </p:animEffect>
                                  </p:childTnLst>
                                </p:cTn>
                              </p:par>
                            </p:childTnLst>
                          </p:cTn>
                        </p:par>
                        <p:par>
                          <p:cTn id="16" fill="hold" nodeType="afterGroup">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153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1539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solidFill>
                  <a:srgbClr val="83BB35"/>
                </a:solidFill>
              </a:rPr>
              <a:t>Solution: Probabilities for </a:t>
            </a:r>
            <a:r>
              <a:rPr lang="en-US" altLang="en-US" i="1">
                <a:solidFill>
                  <a:srgbClr val="83BB35"/>
                </a:solidFill>
              </a:rPr>
              <a:t>x</a:t>
            </a:r>
            <a:r>
              <a:rPr lang="en-US" altLang="en-US">
                <a:solidFill>
                  <a:srgbClr val="83BB35"/>
                </a:solidFill>
              </a:rPr>
              <a:t> and </a:t>
            </a:r>
            <a:r>
              <a:rPr lang="en-US" altLang="en-US" i="1">
                <a:solidFill>
                  <a:srgbClr val="83BB35"/>
                </a:solidFill>
              </a:rPr>
              <a:t>x</a:t>
            </a:r>
          </a:p>
        </p:txBody>
      </p:sp>
      <p:sp>
        <p:nvSpPr>
          <p:cNvPr id="103427" name="Content Placeholder 7"/>
          <p:cNvSpPr>
            <a:spLocks noGrp="1"/>
          </p:cNvSpPr>
          <p:nvPr>
            <p:ph idx="1"/>
          </p:nvPr>
        </p:nvSpPr>
        <p:spPr/>
        <p:txBody>
          <a:bodyPr>
            <a:normAutofit lnSpcReduction="10000"/>
          </a:bodyPr>
          <a:lstStyle/>
          <a:p>
            <a:pPr marL="401638" indent="-401638"/>
            <a:r>
              <a:rPr lang="en-US" altLang="en-US"/>
              <a:t>There is about a 34% chance that an undergraduate will have a balance less than $2700.</a:t>
            </a:r>
          </a:p>
          <a:p>
            <a:pPr marL="401638" indent="-401638"/>
            <a:r>
              <a:rPr lang="en-US" altLang="en-US"/>
              <a:t>There is only about a 2% chance that the mean of a sample of 25 will have a balance less than $2700 (unusual event). </a:t>
            </a:r>
          </a:p>
          <a:p>
            <a:pPr marL="401638" indent="-401638"/>
            <a:r>
              <a:rPr lang="en-US" altLang="en-US"/>
              <a:t>It is possible that the sample is unusual or it is possible that the corporation’s claim that the mean is $3173 is incorrect.</a:t>
            </a:r>
          </a:p>
        </p:txBody>
      </p:sp>
      <p:cxnSp>
        <p:nvCxnSpPr>
          <p:cNvPr id="6" name="Straight Connector 5"/>
          <p:cNvCxnSpPr/>
          <p:nvPr/>
        </p:nvCxnSpPr>
        <p:spPr>
          <a:xfrm>
            <a:off x="7581900" y="685800"/>
            <a:ext cx="295275" cy="1588"/>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60773"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200"/>
              <a:t>© 2012 Pearson Education, Inc. All rights reserved.</a:t>
            </a:r>
          </a:p>
        </p:txBody>
      </p:sp>
      <p:sp>
        <p:nvSpPr>
          <p:cNvPr id="160774"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6FB78A3A-E952-4D42-BEC4-65C5B7ACB93D}" type="slidenum">
              <a:rPr lang="en-US" altLang="en-US" sz="1200"/>
              <a:pPr algn="r" eaLnBrk="1" hangingPunct="1"/>
              <a:t>20</a:t>
            </a:fld>
            <a:r>
              <a:rPr lang="en-US" altLang="en-US" sz="1200"/>
              <a:t> of 105</a:t>
            </a:r>
          </a:p>
        </p:txBody>
      </p:sp>
    </p:spTree>
    <p:extLst>
      <p:ext uri="{BB962C8B-B14F-4D97-AF65-F5344CB8AC3E}">
        <p14:creationId xmlns:p14="http://schemas.microsoft.com/office/powerpoint/2010/main" val="29942031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2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4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6" name="Rectangle 2"/>
          <p:cNvSpPr>
            <a:spLocks noGrp="1" noChangeArrowheads="1"/>
          </p:cNvSpPr>
          <p:nvPr>
            <p:ph type="title"/>
          </p:nvPr>
        </p:nvSpPr>
        <p:spPr/>
        <p:txBody>
          <a:bodyPr/>
          <a:lstStyle/>
          <a:p>
            <a:pPr eaLnBrk="1" hangingPunct="1"/>
            <a:r>
              <a:rPr lang="en-US" altLang="en-US"/>
              <a:t>The Central Limit Theorem</a:t>
            </a:r>
          </a:p>
        </p:txBody>
      </p:sp>
      <p:sp>
        <p:nvSpPr>
          <p:cNvPr id="133137" name="Content Placeholder 31"/>
          <p:cNvSpPr>
            <a:spLocks noGrp="1"/>
          </p:cNvSpPr>
          <p:nvPr>
            <p:ph idx="1"/>
          </p:nvPr>
        </p:nvSpPr>
        <p:spPr>
          <a:xfrm>
            <a:off x="457200" y="1143000"/>
            <a:ext cx="8229600" cy="990600"/>
          </a:xfrm>
        </p:spPr>
        <p:txBody>
          <a:bodyPr>
            <a:normAutofit lnSpcReduction="10000"/>
          </a:bodyPr>
          <a:lstStyle/>
          <a:p>
            <a:pPr marL="514350" indent="-514350" eaLnBrk="1" hangingPunct="1">
              <a:buFont typeface="Arial" charset="0"/>
              <a:buAutoNum type="arabicPeriod" startAt="2"/>
            </a:pPr>
            <a:r>
              <a:rPr lang="en-US" altLang="en-US"/>
              <a:t>If the </a:t>
            </a:r>
            <a:r>
              <a:rPr lang="en-US" altLang="en-US">
                <a:sym typeface="Arial" charset="0"/>
              </a:rPr>
              <a:t>population itself is normally distributed, </a:t>
            </a:r>
          </a:p>
          <a:p>
            <a:pPr marL="514350" indent="-514350" eaLnBrk="1" hangingPunct="1">
              <a:buFont typeface="Arial" charset="0"/>
              <a:buAutoNum type="arabicPeriod" startAt="2"/>
            </a:pPr>
            <a:endParaRPr lang="en-US" altLang="en-US"/>
          </a:p>
        </p:txBody>
      </p:sp>
      <p:sp>
        <p:nvSpPr>
          <p:cNvPr id="748548" name="Text Box 4"/>
          <p:cNvSpPr txBox="1">
            <a:spLocks noChangeArrowheads="1"/>
          </p:cNvSpPr>
          <p:nvPr/>
        </p:nvSpPr>
        <p:spPr bwMode="auto">
          <a:xfrm>
            <a:off x="685800" y="3352800"/>
            <a:ext cx="778668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8925"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tLang="en-US" sz="2800">
                <a:latin typeface="Times New Roman" pitchFamily="18" charset="0"/>
                <a:sym typeface="Arial" charset="0"/>
              </a:rPr>
              <a:t>then the sampling distribution of sample means is normally distribution for </a:t>
            </a:r>
            <a:r>
              <a:rPr lang="en-US" altLang="en-US" sz="2800" b="1" i="1">
                <a:latin typeface="Times New Roman" pitchFamily="18" charset="0"/>
                <a:sym typeface="Arial" charset="0"/>
              </a:rPr>
              <a:t>any</a:t>
            </a:r>
            <a:r>
              <a:rPr lang="en-US" altLang="en-US" sz="2800">
                <a:latin typeface="Times New Roman" pitchFamily="18" charset="0"/>
                <a:sym typeface="Arial" charset="0"/>
              </a:rPr>
              <a:t> sample size </a:t>
            </a:r>
            <a:r>
              <a:rPr lang="en-US" altLang="en-US" sz="2800" i="1">
                <a:latin typeface="Times New Roman" pitchFamily="18" charset="0"/>
                <a:sym typeface="Arial" charset="0"/>
              </a:rPr>
              <a:t>n</a:t>
            </a:r>
            <a:r>
              <a:rPr lang="en-US" altLang="en-US" sz="2800">
                <a:latin typeface="Times New Roman" pitchFamily="18" charset="0"/>
                <a:sym typeface="Arial" charset="0"/>
              </a:rPr>
              <a:t>.</a:t>
            </a:r>
          </a:p>
        </p:txBody>
      </p:sp>
      <p:grpSp>
        <p:nvGrpSpPr>
          <p:cNvPr id="2" name="Group 5"/>
          <p:cNvGrpSpPr>
            <a:grpSpLocks/>
          </p:cNvGrpSpPr>
          <p:nvPr/>
        </p:nvGrpSpPr>
        <p:grpSpPr bwMode="auto">
          <a:xfrm>
            <a:off x="1524000" y="1746250"/>
            <a:ext cx="5943600" cy="1530350"/>
            <a:chOff x="1056" y="1680"/>
            <a:chExt cx="3029" cy="964"/>
          </a:xfrm>
        </p:grpSpPr>
        <p:sp>
          <p:nvSpPr>
            <p:cNvPr id="133149" name="Rectangle 6"/>
            <p:cNvSpPr>
              <a:spLocks noChangeArrowheads="1"/>
            </p:cNvSpPr>
            <p:nvPr/>
          </p:nvSpPr>
          <p:spPr bwMode="auto">
            <a:xfrm>
              <a:off x="2439" y="2378"/>
              <a:ext cx="10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endParaRPr lang="en-US" altLang="en-US" sz="1800">
                <a:latin typeface="Times New Roman" pitchFamily="18" charset="0"/>
              </a:endParaRPr>
            </a:p>
          </p:txBody>
        </p:sp>
        <p:sp>
          <p:nvSpPr>
            <p:cNvPr id="133150" name="Line 7"/>
            <p:cNvSpPr>
              <a:spLocks noChangeShapeType="1"/>
            </p:cNvSpPr>
            <p:nvPr/>
          </p:nvSpPr>
          <p:spPr bwMode="auto">
            <a:xfrm>
              <a:off x="1056" y="2354"/>
              <a:ext cx="2944" cy="0"/>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151" name="Line 8"/>
            <p:cNvSpPr>
              <a:spLocks noChangeShapeType="1"/>
            </p:cNvSpPr>
            <p:nvPr/>
          </p:nvSpPr>
          <p:spPr bwMode="auto">
            <a:xfrm>
              <a:off x="2497" y="2313"/>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133135" name="Object 9"/>
            <p:cNvGraphicFramePr>
              <a:graphicFrameLocks noChangeAspect="1"/>
            </p:cNvGraphicFramePr>
            <p:nvPr/>
          </p:nvGraphicFramePr>
          <p:xfrm>
            <a:off x="2395" y="2417"/>
            <a:ext cx="209" cy="227"/>
          </p:xfrm>
          <a:graphic>
            <a:graphicData uri="http://schemas.openxmlformats.org/presentationml/2006/ole">
              <mc:AlternateContent xmlns:mc="http://schemas.openxmlformats.org/markup-compatibility/2006">
                <mc:Choice xmlns:v="urn:schemas-microsoft-com:vml" Requires="v">
                  <p:oleObj spid="_x0000_s2106" name="Equation" r:id="rId4" imgW="152280" imgH="164880" progId="Equation.3">
                    <p:embed/>
                  </p:oleObj>
                </mc:Choice>
                <mc:Fallback>
                  <p:oleObj name="Equation" r:id="rId4" imgW="152280" imgH="1648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95" y="2417"/>
                          <a:ext cx="209"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152" name="Freeform 10"/>
            <p:cNvSpPr>
              <a:spLocks/>
            </p:cNvSpPr>
            <p:nvPr/>
          </p:nvSpPr>
          <p:spPr bwMode="auto">
            <a:xfrm>
              <a:off x="1392" y="1680"/>
              <a:ext cx="2162" cy="670"/>
            </a:xfrm>
            <a:custGeom>
              <a:avLst/>
              <a:gdLst>
                <a:gd name="T0" fmla="*/ 0 w 3350"/>
                <a:gd name="T1" fmla="*/ 1 h 1271"/>
                <a:gd name="T2" fmla="*/ 1 w 3350"/>
                <a:gd name="T3" fmla="*/ 1 h 1271"/>
                <a:gd name="T4" fmla="*/ 1 w 3350"/>
                <a:gd name="T5" fmla="*/ 1 h 1271"/>
                <a:gd name="T6" fmla="*/ 1 w 3350"/>
                <a:gd name="T7" fmla="*/ 1 h 1271"/>
                <a:gd name="T8" fmla="*/ 1 w 3350"/>
                <a:gd name="T9" fmla="*/ 1 h 1271"/>
                <a:gd name="T10" fmla="*/ 1 w 3350"/>
                <a:gd name="T11" fmla="*/ 1 h 1271"/>
                <a:gd name="T12" fmla="*/ 1 w 3350"/>
                <a:gd name="T13" fmla="*/ 1 h 1271"/>
                <a:gd name="T14" fmla="*/ 1 w 3350"/>
                <a:gd name="T15" fmla="*/ 1 h 1271"/>
                <a:gd name="T16" fmla="*/ 1 w 3350"/>
                <a:gd name="T17" fmla="*/ 1 h 1271"/>
                <a:gd name="T18" fmla="*/ 1 w 3350"/>
                <a:gd name="T19" fmla="*/ 1 h 1271"/>
                <a:gd name="T20" fmla="*/ 1 w 3350"/>
                <a:gd name="T21" fmla="*/ 1 h 1271"/>
                <a:gd name="T22" fmla="*/ 1 w 3350"/>
                <a:gd name="T23" fmla="*/ 1 h 1271"/>
                <a:gd name="T24" fmla="*/ 1 w 3350"/>
                <a:gd name="T25" fmla="*/ 1 h 1271"/>
                <a:gd name="T26" fmla="*/ 1 w 3350"/>
                <a:gd name="T27" fmla="*/ 1 h 1271"/>
                <a:gd name="T28" fmla="*/ 1 w 3350"/>
                <a:gd name="T29" fmla="*/ 1 h 1271"/>
                <a:gd name="T30" fmla="*/ 1 w 3350"/>
                <a:gd name="T31" fmla="*/ 1 h 1271"/>
                <a:gd name="T32" fmla="*/ 1 w 3350"/>
                <a:gd name="T33" fmla="*/ 1 h 1271"/>
                <a:gd name="T34" fmla="*/ 1 w 3350"/>
                <a:gd name="T35" fmla="*/ 1 h 1271"/>
                <a:gd name="T36" fmla="*/ 1 w 3350"/>
                <a:gd name="T37" fmla="*/ 1 h 1271"/>
                <a:gd name="T38" fmla="*/ 1 w 3350"/>
                <a:gd name="T39" fmla="*/ 1 h 1271"/>
                <a:gd name="T40" fmla="*/ 1 w 3350"/>
                <a:gd name="T41" fmla="*/ 1 h 1271"/>
                <a:gd name="T42" fmla="*/ 1 w 3350"/>
                <a:gd name="T43" fmla="*/ 1 h 1271"/>
                <a:gd name="T44" fmla="*/ 1 w 3350"/>
                <a:gd name="T45" fmla="*/ 1 h 1271"/>
                <a:gd name="T46" fmla="*/ 1 w 3350"/>
                <a:gd name="T47" fmla="*/ 1 h 1271"/>
                <a:gd name="T48" fmla="*/ 1 w 3350"/>
                <a:gd name="T49" fmla="*/ 1 h 1271"/>
                <a:gd name="T50" fmla="*/ 1 w 3350"/>
                <a:gd name="T51" fmla="*/ 1 h 1271"/>
                <a:gd name="T52" fmla="*/ 1 w 3350"/>
                <a:gd name="T53" fmla="*/ 1 h 1271"/>
                <a:gd name="T54" fmla="*/ 1 w 3350"/>
                <a:gd name="T55" fmla="*/ 1 h 1271"/>
                <a:gd name="T56" fmla="*/ 1 w 3350"/>
                <a:gd name="T57" fmla="*/ 1 h 1271"/>
                <a:gd name="T58" fmla="*/ 1 w 3350"/>
                <a:gd name="T59" fmla="*/ 1 h 1271"/>
                <a:gd name="T60" fmla="*/ 1 w 3350"/>
                <a:gd name="T61" fmla="*/ 1 h 1271"/>
                <a:gd name="T62" fmla="*/ 1 w 3350"/>
                <a:gd name="T63" fmla="*/ 1 h 1271"/>
                <a:gd name="T64" fmla="*/ 1 w 3350"/>
                <a:gd name="T65" fmla="*/ 1 h 1271"/>
                <a:gd name="T66" fmla="*/ 0 w 3350"/>
                <a:gd name="T67" fmla="*/ 1 h 12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350"/>
                <a:gd name="T103" fmla="*/ 0 h 1271"/>
                <a:gd name="T104" fmla="*/ 3350 w 3350"/>
                <a:gd name="T105" fmla="*/ 1271 h 127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350" h="1271">
                  <a:moveTo>
                    <a:pt x="0" y="1271"/>
                  </a:moveTo>
                  <a:lnTo>
                    <a:pt x="69" y="1262"/>
                  </a:lnTo>
                  <a:lnTo>
                    <a:pt x="130" y="1257"/>
                  </a:lnTo>
                  <a:cubicBezTo>
                    <a:pt x="185" y="1251"/>
                    <a:pt x="321" y="1244"/>
                    <a:pt x="399" y="1229"/>
                  </a:cubicBezTo>
                  <a:cubicBezTo>
                    <a:pt x="476" y="1215"/>
                    <a:pt x="525" y="1198"/>
                    <a:pt x="594" y="1170"/>
                  </a:cubicBezTo>
                  <a:cubicBezTo>
                    <a:pt x="662" y="1142"/>
                    <a:pt x="753" y="1094"/>
                    <a:pt x="810" y="1061"/>
                  </a:cubicBezTo>
                  <a:cubicBezTo>
                    <a:pt x="868" y="1027"/>
                    <a:pt x="902" y="998"/>
                    <a:pt x="938" y="967"/>
                  </a:cubicBezTo>
                  <a:cubicBezTo>
                    <a:pt x="975" y="936"/>
                    <a:pt x="1005" y="902"/>
                    <a:pt x="1029" y="875"/>
                  </a:cubicBezTo>
                  <a:cubicBezTo>
                    <a:pt x="1053" y="848"/>
                    <a:pt x="1060" y="838"/>
                    <a:pt x="1083" y="804"/>
                  </a:cubicBezTo>
                  <a:lnTo>
                    <a:pt x="1172" y="667"/>
                  </a:lnTo>
                  <a:lnTo>
                    <a:pt x="1226" y="566"/>
                  </a:lnTo>
                  <a:lnTo>
                    <a:pt x="1278" y="456"/>
                  </a:lnTo>
                  <a:lnTo>
                    <a:pt x="1330" y="346"/>
                  </a:lnTo>
                  <a:lnTo>
                    <a:pt x="1395" y="223"/>
                  </a:lnTo>
                  <a:cubicBezTo>
                    <a:pt x="1421" y="181"/>
                    <a:pt x="1452" y="129"/>
                    <a:pt x="1483" y="95"/>
                  </a:cubicBezTo>
                  <a:cubicBezTo>
                    <a:pt x="1514" y="62"/>
                    <a:pt x="1550" y="38"/>
                    <a:pt x="1581" y="22"/>
                  </a:cubicBezTo>
                  <a:cubicBezTo>
                    <a:pt x="1612" y="7"/>
                    <a:pt x="1640" y="4"/>
                    <a:pt x="1671" y="2"/>
                  </a:cubicBezTo>
                  <a:cubicBezTo>
                    <a:pt x="1701" y="1"/>
                    <a:pt x="1731" y="0"/>
                    <a:pt x="1764" y="12"/>
                  </a:cubicBezTo>
                  <a:cubicBezTo>
                    <a:pt x="1798" y="24"/>
                    <a:pt x="1838" y="42"/>
                    <a:pt x="1871" y="76"/>
                  </a:cubicBezTo>
                  <a:cubicBezTo>
                    <a:pt x="1904" y="110"/>
                    <a:pt x="1926" y="155"/>
                    <a:pt x="1960" y="216"/>
                  </a:cubicBezTo>
                  <a:cubicBezTo>
                    <a:pt x="1994" y="277"/>
                    <a:pt x="2045" y="385"/>
                    <a:pt x="2072" y="443"/>
                  </a:cubicBezTo>
                  <a:cubicBezTo>
                    <a:pt x="2099" y="501"/>
                    <a:pt x="2100" y="514"/>
                    <a:pt x="2124" y="562"/>
                  </a:cubicBezTo>
                  <a:cubicBezTo>
                    <a:pt x="2148" y="610"/>
                    <a:pt x="2186" y="683"/>
                    <a:pt x="2214" y="730"/>
                  </a:cubicBezTo>
                  <a:lnTo>
                    <a:pt x="2293" y="845"/>
                  </a:lnTo>
                  <a:cubicBezTo>
                    <a:pt x="2315" y="876"/>
                    <a:pt x="2329" y="890"/>
                    <a:pt x="2349" y="911"/>
                  </a:cubicBezTo>
                  <a:cubicBezTo>
                    <a:pt x="2369" y="933"/>
                    <a:pt x="2384" y="949"/>
                    <a:pt x="2414" y="973"/>
                  </a:cubicBezTo>
                  <a:cubicBezTo>
                    <a:pt x="2444" y="998"/>
                    <a:pt x="2492" y="1037"/>
                    <a:pt x="2528" y="1061"/>
                  </a:cubicBezTo>
                  <a:lnTo>
                    <a:pt x="2630" y="1115"/>
                  </a:lnTo>
                  <a:lnTo>
                    <a:pt x="2735" y="1161"/>
                  </a:lnTo>
                  <a:lnTo>
                    <a:pt x="2839" y="1194"/>
                  </a:lnTo>
                  <a:cubicBezTo>
                    <a:pt x="2886" y="1207"/>
                    <a:pt x="2954" y="1229"/>
                    <a:pt x="3014" y="1240"/>
                  </a:cubicBezTo>
                  <a:cubicBezTo>
                    <a:pt x="3075" y="1251"/>
                    <a:pt x="3147" y="1253"/>
                    <a:pt x="3203" y="1257"/>
                  </a:cubicBezTo>
                  <a:lnTo>
                    <a:pt x="3350" y="1266"/>
                  </a:lnTo>
                  <a:lnTo>
                    <a:pt x="0" y="1271"/>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latin typeface="Times New Roman" pitchFamily="18" charset="0"/>
              </a:endParaRPr>
            </a:p>
          </p:txBody>
        </p:sp>
        <p:sp>
          <p:nvSpPr>
            <p:cNvPr id="133153" name="Rectangle 11"/>
            <p:cNvSpPr>
              <a:spLocks noChangeArrowheads="1"/>
            </p:cNvSpPr>
            <p:nvPr/>
          </p:nvSpPr>
          <p:spPr bwMode="auto">
            <a:xfrm>
              <a:off x="3960" y="2189"/>
              <a:ext cx="125"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tLang="en-US" sz="1800" i="1">
                  <a:latin typeface="Times New Roman" pitchFamily="18" charset="0"/>
                </a:rPr>
                <a:t>x</a:t>
              </a:r>
            </a:p>
          </p:txBody>
        </p:sp>
      </p:grpSp>
      <p:sp>
        <p:nvSpPr>
          <p:cNvPr id="133142"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200"/>
              <a:t>© 2012 Pearson Education, Inc. All rights reserved.</a:t>
            </a:r>
          </a:p>
        </p:txBody>
      </p:sp>
      <p:sp>
        <p:nvSpPr>
          <p:cNvPr id="133143"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DD1D4D51-035E-4076-96BF-B527B2B47B71}" type="slidenum">
              <a:rPr lang="en-US" altLang="en-US" sz="1200"/>
              <a:pPr algn="r" eaLnBrk="1" hangingPunct="1"/>
              <a:t>3</a:t>
            </a:fld>
            <a:r>
              <a:rPr lang="en-US" altLang="en-US" sz="1200"/>
              <a:t> of 105</a:t>
            </a:r>
          </a:p>
        </p:txBody>
      </p:sp>
      <p:grpSp>
        <p:nvGrpSpPr>
          <p:cNvPr id="3" name="Group 12"/>
          <p:cNvGrpSpPr>
            <a:grpSpLocks/>
          </p:cNvGrpSpPr>
          <p:nvPr/>
        </p:nvGrpSpPr>
        <p:grpSpPr bwMode="auto">
          <a:xfrm>
            <a:off x="1447800" y="4400550"/>
            <a:ext cx="5724525" cy="2000250"/>
            <a:chOff x="912" y="2688"/>
            <a:chExt cx="3606" cy="1308"/>
          </a:xfrm>
        </p:grpSpPr>
        <p:sp>
          <p:nvSpPr>
            <p:cNvPr id="133176" name="Rectangle 13"/>
            <p:cNvSpPr>
              <a:spLocks noChangeArrowheads="1"/>
            </p:cNvSpPr>
            <p:nvPr/>
          </p:nvSpPr>
          <p:spPr bwMode="auto">
            <a:xfrm>
              <a:off x="2543" y="3699"/>
              <a:ext cx="12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endParaRPr lang="en-US" altLang="en-US" sz="1800">
                <a:latin typeface="Times New Roman" pitchFamily="18" charset="0"/>
              </a:endParaRPr>
            </a:p>
          </p:txBody>
        </p:sp>
        <p:sp>
          <p:nvSpPr>
            <p:cNvPr id="133177" name="Line 14"/>
            <p:cNvSpPr>
              <a:spLocks noChangeShapeType="1"/>
            </p:cNvSpPr>
            <p:nvPr/>
          </p:nvSpPr>
          <p:spPr bwMode="auto">
            <a:xfrm>
              <a:off x="912" y="3664"/>
              <a:ext cx="3473" cy="0"/>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178" name="Line 15"/>
            <p:cNvSpPr>
              <a:spLocks noChangeShapeType="1"/>
            </p:cNvSpPr>
            <p:nvPr/>
          </p:nvSpPr>
          <p:spPr bwMode="auto">
            <a:xfrm>
              <a:off x="2612" y="3605"/>
              <a:ext cx="0" cy="13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133179" name="Object 16"/>
            <p:cNvGraphicFramePr>
              <a:graphicFrameLocks noChangeAspect="1"/>
            </p:cNvGraphicFramePr>
            <p:nvPr/>
          </p:nvGraphicFramePr>
          <p:xfrm>
            <a:off x="2500" y="3752"/>
            <a:ext cx="182" cy="244"/>
          </p:xfrm>
          <a:graphic>
            <a:graphicData uri="http://schemas.openxmlformats.org/presentationml/2006/ole">
              <mc:AlternateContent xmlns:mc="http://schemas.openxmlformats.org/markup-compatibility/2006">
                <mc:Choice xmlns:v="urn:schemas-microsoft-com:vml" Requires="v">
                  <p:oleObj spid="_x0000_s2107" name="Equation" r:id="rId6" imgW="152280" imgH="164880" progId="Equation.3">
                    <p:embed/>
                  </p:oleObj>
                </mc:Choice>
                <mc:Fallback>
                  <p:oleObj name="Equation" r:id="rId6" imgW="152280" imgH="1648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0" y="3752"/>
                          <a:ext cx="182" cy="2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180" name="Freeform 17"/>
            <p:cNvSpPr>
              <a:spLocks/>
            </p:cNvSpPr>
            <p:nvPr/>
          </p:nvSpPr>
          <p:spPr bwMode="auto">
            <a:xfrm>
              <a:off x="1308" y="2688"/>
              <a:ext cx="2551" cy="970"/>
            </a:xfrm>
            <a:custGeom>
              <a:avLst/>
              <a:gdLst>
                <a:gd name="T0" fmla="*/ 0 w 3350"/>
                <a:gd name="T1" fmla="*/ 5 h 1271"/>
                <a:gd name="T2" fmla="*/ 2 w 3350"/>
                <a:gd name="T3" fmla="*/ 5 h 1271"/>
                <a:gd name="T4" fmla="*/ 2 w 3350"/>
                <a:gd name="T5" fmla="*/ 5 h 1271"/>
                <a:gd name="T6" fmla="*/ 2 w 3350"/>
                <a:gd name="T7" fmla="*/ 4 h 1271"/>
                <a:gd name="T8" fmla="*/ 2 w 3350"/>
                <a:gd name="T9" fmla="*/ 4 h 1271"/>
                <a:gd name="T10" fmla="*/ 3 w 3350"/>
                <a:gd name="T11" fmla="*/ 4 h 1271"/>
                <a:gd name="T12" fmla="*/ 3 w 3350"/>
                <a:gd name="T13" fmla="*/ 4 h 1271"/>
                <a:gd name="T14" fmla="*/ 4 w 3350"/>
                <a:gd name="T15" fmla="*/ 3 h 1271"/>
                <a:gd name="T16" fmla="*/ 4 w 3350"/>
                <a:gd name="T17" fmla="*/ 3 h 1271"/>
                <a:gd name="T18" fmla="*/ 4 w 3350"/>
                <a:gd name="T19" fmla="*/ 2 h 1271"/>
                <a:gd name="T20" fmla="*/ 4 w 3350"/>
                <a:gd name="T21" fmla="*/ 2 h 1271"/>
                <a:gd name="T22" fmla="*/ 4 w 3350"/>
                <a:gd name="T23" fmla="*/ 2 h 1271"/>
                <a:gd name="T24" fmla="*/ 5 w 3350"/>
                <a:gd name="T25" fmla="*/ 2 h 1271"/>
                <a:gd name="T26" fmla="*/ 5 w 3350"/>
                <a:gd name="T27" fmla="*/ 2 h 1271"/>
                <a:gd name="T28" fmla="*/ 5 w 3350"/>
                <a:gd name="T29" fmla="*/ 2 h 1271"/>
                <a:gd name="T30" fmla="*/ 5 w 3350"/>
                <a:gd name="T31" fmla="*/ 2 h 1271"/>
                <a:gd name="T32" fmla="*/ 5 w 3350"/>
                <a:gd name="T33" fmla="*/ 2 h 1271"/>
                <a:gd name="T34" fmla="*/ 6 w 3350"/>
                <a:gd name="T35" fmla="*/ 2 h 1271"/>
                <a:gd name="T36" fmla="*/ 6 w 3350"/>
                <a:gd name="T37" fmla="*/ 2 h 1271"/>
                <a:gd name="T38" fmla="*/ 6 w 3350"/>
                <a:gd name="T39" fmla="*/ 2 h 1271"/>
                <a:gd name="T40" fmla="*/ 7 w 3350"/>
                <a:gd name="T41" fmla="*/ 2 h 1271"/>
                <a:gd name="T42" fmla="*/ 7 w 3350"/>
                <a:gd name="T43" fmla="*/ 2 h 1271"/>
                <a:gd name="T44" fmla="*/ 7 w 3350"/>
                <a:gd name="T45" fmla="*/ 2 h 1271"/>
                <a:gd name="T46" fmla="*/ 8 w 3350"/>
                <a:gd name="T47" fmla="*/ 3 h 1271"/>
                <a:gd name="T48" fmla="*/ 8 w 3350"/>
                <a:gd name="T49" fmla="*/ 3 h 1271"/>
                <a:gd name="T50" fmla="*/ 8 w 3350"/>
                <a:gd name="T51" fmla="*/ 4 h 1271"/>
                <a:gd name="T52" fmla="*/ 8 w 3350"/>
                <a:gd name="T53" fmla="*/ 4 h 1271"/>
                <a:gd name="T54" fmla="*/ 8 w 3350"/>
                <a:gd name="T55" fmla="*/ 4 h 1271"/>
                <a:gd name="T56" fmla="*/ 9 w 3350"/>
                <a:gd name="T57" fmla="*/ 4 h 1271"/>
                <a:gd name="T58" fmla="*/ 9 w 3350"/>
                <a:gd name="T59" fmla="*/ 4 h 1271"/>
                <a:gd name="T60" fmla="*/ 11 w 3350"/>
                <a:gd name="T61" fmla="*/ 4 h 1271"/>
                <a:gd name="T62" fmla="*/ 11 w 3350"/>
                <a:gd name="T63" fmla="*/ 5 h 1271"/>
                <a:gd name="T64" fmla="*/ 11 w 3350"/>
                <a:gd name="T65" fmla="*/ 5 h 1271"/>
                <a:gd name="T66" fmla="*/ 0 w 3350"/>
                <a:gd name="T67" fmla="*/ 5 h 12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350"/>
                <a:gd name="T103" fmla="*/ 0 h 1271"/>
                <a:gd name="T104" fmla="*/ 3350 w 3350"/>
                <a:gd name="T105" fmla="*/ 1271 h 127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350" h="1271">
                  <a:moveTo>
                    <a:pt x="0" y="1271"/>
                  </a:moveTo>
                  <a:lnTo>
                    <a:pt x="69" y="1262"/>
                  </a:lnTo>
                  <a:lnTo>
                    <a:pt x="130" y="1257"/>
                  </a:lnTo>
                  <a:cubicBezTo>
                    <a:pt x="185" y="1251"/>
                    <a:pt x="321" y="1244"/>
                    <a:pt x="399" y="1229"/>
                  </a:cubicBezTo>
                  <a:cubicBezTo>
                    <a:pt x="476" y="1215"/>
                    <a:pt x="525" y="1198"/>
                    <a:pt x="594" y="1170"/>
                  </a:cubicBezTo>
                  <a:cubicBezTo>
                    <a:pt x="662" y="1142"/>
                    <a:pt x="753" y="1094"/>
                    <a:pt x="810" y="1061"/>
                  </a:cubicBezTo>
                  <a:cubicBezTo>
                    <a:pt x="868" y="1027"/>
                    <a:pt x="902" y="998"/>
                    <a:pt x="938" y="967"/>
                  </a:cubicBezTo>
                  <a:cubicBezTo>
                    <a:pt x="975" y="936"/>
                    <a:pt x="1005" y="902"/>
                    <a:pt x="1029" y="875"/>
                  </a:cubicBezTo>
                  <a:cubicBezTo>
                    <a:pt x="1053" y="848"/>
                    <a:pt x="1060" y="838"/>
                    <a:pt x="1083" y="804"/>
                  </a:cubicBezTo>
                  <a:lnTo>
                    <a:pt x="1172" y="667"/>
                  </a:lnTo>
                  <a:lnTo>
                    <a:pt x="1226" y="566"/>
                  </a:lnTo>
                  <a:lnTo>
                    <a:pt x="1278" y="456"/>
                  </a:lnTo>
                  <a:lnTo>
                    <a:pt x="1330" y="346"/>
                  </a:lnTo>
                  <a:lnTo>
                    <a:pt x="1395" y="223"/>
                  </a:lnTo>
                  <a:cubicBezTo>
                    <a:pt x="1421" y="181"/>
                    <a:pt x="1452" y="129"/>
                    <a:pt x="1483" y="95"/>
                  </a:cubicBezTo>
                  <a:cubicBezTo>
                    <a:pt x="1514" y="62"/>
                    <a:pt x="1550" y="38"/>
                    <a:pt x="1581" y="22"/>
                  </a:cubicBezTo>
                  <a:cubicBezTo>
                    <a:pt x="1612" y="7"/>
                    <a:pt x="1640" y="4"/>
                    <a:pt x="1671" y="2"/>
                  </a:cubicBezTo>
                  <a:cubicBezTo>
                    <a:pt x="1701" y="1"/>
                    <a:pt x="1731" y="0"/>
                    <a:pt x="1764" y="12"/>
                  </a:cubicBezTo>
                  <a:cubicBezTo>
                    <a:pt x="1798" y="24"/>
                    <a:pt x="1838" y="42"/>
                    <a:pt x="1871" y="76"/>
                  </a:cubicBezTo>
                  <a:cubicBezTo>
                    <a:pt x="1904" y="110"/>
                    <a:pt x="1926" y="155"/>
                    <a:pt x="1960" y="216"/>
                  </a:cubicBezTo>
                  <a:cubicBezTo>
                    <a:pt x="1994" y="277"/>
                    <a:pt x="2045" y="385"/>
                    <a:pt x="2072" y="443"/>
                  </a:cubicBezTo>
                  <a:cubicBezTo>
                    <a:pt x="2099" y="501"/>
                    <a:pt x="2100" y="514"/>
                    <a:pt x="2124" y="562"/>
                  </a:cubicBezTo>
                  <a:cubicBezTo>
                    <a:pt x="2148" y="610"/>
                    <a:pt x="2186" y="683"/>
                    <a:pt x="2214" y="730"/>
                  </a:cubicBezTo>
                  <a:lnTo>
                    <a:pt x="2293" y="845"/>
                  </a:lnTo>
                  <a:cubicBezTo>
                    <a:pt x="2315" y="876"/>
                    <a:pt x="2329" y="890"/>
                    <a:pt x="2349" y="911"/>
                  </a:cubicBezTo>
                  <a:cubicBezTo>
                    <a:pt x="2369" y="933"/>
                    <a:pt x="2384" y="949"/>
                    <a:pt x="2414" y="973"/>
                  </a:cubicBezTo>
                  <a:cubicBezTo>
                    <a:pt x="2444" y="998"/>
                    <a:pt x="2492" y="1037"/>
                    <a:pt x="2528" y="1061"/>
                  </a:cubicBezTo>
                  <a:lnTo>
                    <a:pt x="2630" y="1115"/>
                  </a:lnTo>
                  <a:lnTo>
                    <a:pt x="2735" y="1161"/>
                  </a:lnTo>
                  <a:lnTo>
                    <a:pt x="2839" y="1194"/>
                  </a:lnTo>
                  <a:cubicBezTo>
                    <a:pt x="2886" y="1207"/>
                    <a:pt x="2954" y="1229"/>
                    <a:pt x="3014" y="1240"/>
                  </a:cubicBezTo>
                  <a:cubicBezTo>
                    <a:pt x="3075" y="1251"/>
                    <a:pt x="3147" y="1253"/>
                    <a:pt x="3203" y="1257"/>
                  </a:cubicBezTo>
                  <a:lnTo>
                    <a:pt x="3350" y="1266"/>
                  </a:lnTo>
                  <a:lnTo>
                    <a:pt x="0" y="1271"/>
                  </a:lnTo>
                  <a:close/>
                </a:path>
              </a:pathLst>
            </a:cu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endParaRPr lang="en-US" altLang="en-US" sz="1800">
                <a:latin typeface="Times New Roman" pitchFamily="18" charset="0"/>
              </a:endParaRPr>
            </a:p>
          </p:txBody>
        </p:sp>
        <p:sp>
          <p:nvSpPr>
            <p:cNvPr id="133181" name="Rectangle 18"/>
            <p:cNvSpPr>
              <a:spLocks noChangeArrowheads="1"/>
            </p:cNvSpPr>
            <p:nvPr/>
          </p:nvSpPr>
          <p:spPr bwMode="auto">
            <a:xfrm>
              <a:off x="4338" y="3506"/>
              <a:ext cx="180" cy="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tLang="en-US" sz="1800" i="1">
                  <a:latin typeface="Times New Roman" pitchFamily="18" charset="0"/>
                </a:rPr>
                <a:t>x</a:t>
              </a:r>
            </a:p>
          </p:txBody>
        </p:sp>
        <p:graphicFrame>
          <p:nvGraphicFramePr>
            <p:cNvPr id="133182" name="Object 19"/>
            <p:cNvGraphicFramePr>
              <a:graphicFrameLocks noChangeAspect="1"/>
            </p:cNvGraphicFramePr>
            <p:nvPr/>
          </p:nvGraphicFramePr>
          <p:xfrm>
            <a:off x="2579" y="2853"/>
            <a:ext cx="192" cy="227"/>
          </p:xfrm>
          <a:graphic>
            <a:graphicData uri="http://schemas.openxmlformats.org/presentationml/2006/ole">
              <mc:AlternateContent xmlns:mc="http://schemas.openxmlformats.org/markup-compatibility/2006">
                <mc:Choice xmlns:v="urn:schemas-microsoft-com:vml" Requires="v">
                  <p:oleObj spid="_x0000_s2108" name="Equation" r:id="rId7" imgW="139680" imgH="164880" progId="Equation.3">
                    <p:embed/>
                  </p:oleObj>
                </mc:Choice>
                <mc:Fallback>
                  <p:oleObj name="Equation" r:id="rId7"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79" y="2853"/>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83" name="Object 20"/>
            <p:cNvGraphicFramePr>
              <a:graphicFrameLocks noChangeAspect="1"/>
            </p:cNvGraphicFramePr>
            <p:nvPr/>
          </p:nvGraphicFramePr>
          <p:xfrm>
            <a:off x="2225" y="3158"/>
            <a:ext cx="192" cy="227"/>
          </p:xfrm>
          <a:graphic>
            <a:graphicData uri="http://schemas.openxmlformats.org/presentationml/2006/ole">
              <mc:AlternateContent xmlns:mc="http://schemas.openxmlformats.org/markup-compatibility/2006">
                <mc:Choice xmlns:v="urn:schemas-microsoft-com:vml" Requires="v">
                  <p:oleObj spid="_x0000_s2109" name="Equation" r:id="rId9" imgW="139680" imgH="164880" progId="Equation.3">
                    <p:embed/>
                  </p:oleObj>
                </mc:Choice>
                <mc:Fallback>
                  <p:oleObj name="Equation" r:id="rId9"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25" y="3158"/>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84" name="Object 21"/>
            <p:cNvGraphicFramePr>
              <a:graphicFrameLocks noChangeAspect="1"/>
            </p:cNvGraphicFramePr>
            <p:nvPr/>
          </p:nvGraphicFramePr>
          <p:xfrm>
            <a:off x="2368" y="3028"/>
            <a:ext cx="192" cy="227"/>
          </p:xfrm>
          <a:graphic>
            <a:graphicData uri="http://schemas.openxmlformats.org/presentationml/2006/ole">
              <mc:AlternateContent xmlns:mc="http://schemas.openxmlformats.org/markup-compatibility/2006">
                <mc:Choice xmlns:v="urn:schemas-microsoft-com:vml" Requires="v">
                  <p:oleObj spid="_x0000_s2110" name="Equation" r:id="rId10" imgW="139680" imgH="164880" progId="Equation.3">
                    <p:embed/>
                  </p:oleObj>
                </mc:Choice>
                <mc:Fallback>
                  <p:oleObj name="Equation" r:id="rId10"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68" y="3028"/>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85" name="Object 22"/>
            <p:cNvGraphicFramePr>
              <a:graphicFrameLocks noChangeAspect="1"/>
            </p:cNvGraphicFramePr>
            <p:nvPr/>
          </p:nvGraphicFramePr>
          <p:xfrm>
            <a:off x="2411" y="2760"/>
            <a:ext cx="192" cy="227"/>
          </p:xfrm>
          <a:graphic>
            <a:graphicData uri="http://schemas.openxmlformats.org/presentationml/2006/ole">
              <mc:AlternateContent xmlns:mc="http://schemas.openxmlformats.org/markup-compatibility/2006">
                <mc:Choice xmlns:v="urn:schemas-microsoft-com:vml" Requires="v">
                  <p:oleObj spid="_x0000_s2111" name="Equation" r:id="rId11" imgW="139680" imgH="164880" progId="Equation.3">
                    <p:embed/>
                  </p:oleObj>
                </mc:Choice>
                <mc:Fallback>
                  <p:oleObj name="Equation" r:id="rId11"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11" y="2760"/>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86" name="Object 23"/>
            <p:cNvGraphicFramePr>
              <a:graphicFrameLocks noChangeAspect="1"/>
            </p:cNvGraphicFramePr>
            <p:nvPr/>
          </p:nvGraphicFramePr>
          <p:xfrm>
            <a:off x="2763" y="3186"/>
            <a:ext cx="192" cy="227"/>
          </p:xfrm>
          <a:graphic>
            <a:graphicData uri="http://schemas.openxmlformats.org/presentationml/2006/ole">
              <mc:AlternateContent xmlns:mc="http://schemas.openxmlformats.org/markup-compatibility/2006">
                <mc:Choice xmlns:v="urn:schemas-microsoft-com:vml" Requires="v">
                  <p:oleObj spid="_x0000_s2112" name="Equation" r:id="rId12" imgW="139680" imgH="164880" progId="Equation.3">
                    <p:embed/>
                  </p:oleObj>
                </mc:Choice>
                <mc:Fallback>
                  <p:oleObj name="Equation" r:id="rId12"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63" y="3186"/>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87" name="Object 24"/>
            <p:cNvGraphicFramePr>
              <a:graphicFrameLocks noChangeAspect="1"/>
            </p:cNvGraphicFramePr>
            <p:nvPr/>
          </p:nvGraphicFramePr>
          <p:xfrm>
            <a:off x="2976" y="3421"/>
            <a:ext cx="192" cy="227"/>
          </p:xfrm>
          <a:graphic>
            <a:graphicData uri="http://schemas.openxmlformats.org/presentationml/2006/ole">
              <mc:AlternateContent xmlns:mc="http://schemas.openxmlformats.org/markup-compatibility/2006">
                <mc:Choice xmlns:v="urn:schemas-microsoft-com:vml" Requires="v">
                  <p:oleObj spid="_x0000_s2113" name="Equation" r:id="rId13" imgW="139680" imgH="164880" progId="Equation.3">
                    <p:embed/>
                  </p:oleObj>
                </mc:Choice>
                <mc:Fallback>
                  <p:oleObj name="Equation" r:id="rId13"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76" y="3421"/>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88" name="Object 25"/>
            <p:cNvGraphicFramePr>
              <a:graphicFrameLocks noChangeAspect="1"/>
            </p:cNvGraphicFramePr>
            <p:nvPr/>
          </p:nvGraphicFramePr>
          <p:xfrm>
            <a:off x="2209" y="3379"/>
            <a:ext cx="192" cy="227"/>
          </p:xfrm>
          <a:graphic>
            <a:graphicData uri="http://schemas.openxmlformats.org/presentationml/2006/ole">
              <mc:AlternateContent xmlns:mc="http://schemas.openxmlformats.org/markup-compatibility/2006">
                <mc:Choice xmlns:v="urn:schemas-microsoft-com:vml" Requires="v">
                  <p:oleObj spid="_x0000_s2114" name="Equation" r:id="rId14" imgW="139680" imgH="164880" progId="Equation.3">
                    <p:embed/>
                  </p:oleObj>
                </mc:Choice>
                <mc:Fallback>
                  <p:oleObj name="Equation" r:id="rId14"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09" y="3379"/>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89" name="Object 26"/>
            <p:cNvGraphicFramePr>
              <a:graphicFrameLocks noChangeAspect="1"/>
            </p:cNvGraphicFramePr>
            <p:nvPr/>
          </p:nvGraphicFramePr>
          <p:xfrm>
            <a:off x="1976" y="3407"/>
            <a:ext cx="192" cy="227"/>
          </p:xfrm>
          <a:graphic>
            <a:graphicData uri="http://schemas.openxmlformats.org/presentationml/2006/ole">
              <mc:AlternateContent xmlns:mc="http://schemas.openxmlformats.org/markup-compatibility/2006">
                <mc:Choice xmlns:v="urn:schemas-microsoft-com:vml" Requires="v">
                  <p:oleObj spid="_x0000_s2115" name="Equation" r:id="rId15" imgW="139680" imgH="164880" progId="Equation.3">
                    <p:embed/>
                  </p:oleObj>
                </mc:Choice>
                <mc:Fallback>
                  <p:oleObj name="Equation" r:id="rId15"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76" y="3407"/>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90" name="Object 27"/>
            <p:cNvGraphicFramePr>
              <a:graphicFrameLocks noChangeAspect="1"/>
            </p:cNvGraphicFramePr>
            <p:nvPr/>
          </p:nvGraphicFramePr>
          <p:xfrm>
            <a:off x="2659" y="3421"/>
            <a:ext cx="192" cy="227"/>
          </p:xfrm>
          <a:graphic>
            <a:graphicData uri="http://schemas.openxmlformats.org/presentationml/2006/ole">
              <mc:AlternateContent xmlns:mc="http://schemas.openxmlformats.org/markup-compatibility/2006">
                <mc:Choice xmlns:v="urn:schemas-microsoft-com:vml" Requires="v">
                  <p:oleObj spid="_x0000_s2116" name="Equation" r:id="rId16" imgW="139680" imgH="164880" progId="Equation.3">
                    <p:embed/>
                  </p:oleObj>
                </mc:Choice>
                <mc:Fallback>
                  <p:oleObj name="Equation" r:id="rId16"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59" y="3421"/>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91" name="Object 28"/>
            <p:cNvGraphicFramePr>
              <a:graphicFrameLocks noChangeAspect="1"/>
            </p:cNvGraphicFramePr>
            <p:nvPr/>
          </p:nvGraphicFramePr>
          <p:xfrm>
            <a:off x="2665" y="3005"/>
            <a:ext cx="192" cy="227"/>
          </p:xfrm>
          <a:graphic>
            <a:graphicData uri="http://schemas.openxmlformats.org/presentationml/2006/ole">
              <mc:AlternateContent xmlns:mc="http://schemas.openxmlformats.org/markup-compatibility/2006">
                <mc:Choice xmlns:v="urn:schemas-microsoft-com:vml" Requires="v">
                  <p:oleObj spid="_x0000_s2117" name="Equation" r:id="rId17" imgW="139680" imgH="164880" progId="Equation.3">
                    <p:embed/>
                  </p:oleObj>
                </mc:Choice>
                <mc:Fallback>
                  <p:oleObj name="Equation" r:id="rId17"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65" y="3005"/>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92" name="Object 29"/>
            <p:cNvGraphicFramePr>
              <a:graphicFrameLocks noChangeAspect="1"/>
            </p:cNvGraphicFramePr>
            <p:nvPr/>
          </p:nvGraphicFramePr>
          <p:xfrm>
            <a:off x="2499" y="3166"/>
            <a:ext cx="192" cy="227"/>
          </p:xfrm>
          <a:graphic>
            <a:graphicData uri="http://schemas.openxmlformats.org/presentationml/2006/ole">
              <mc:AlternateContent xmlns:mc="http://schemas.openxmlformats.org/markup-compatibility/2006">
                <mc:Choice xmlns:v="urn:schemas-microsoft-com:vml" Requires="v">
                  <p:oleObj spid="_x0000_s2118" name="Equation" r:id="rId18" imgW="139680" imgH="164880" progId="Equation.3">
                    <p:embed/>
                  </p:oleObj>
                </mc:Choice>
                <mc:Fallback>
                  <p:oleObj name="Equation" r:id="rId18"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99" y="3166"/>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3193" name="Object 30"/>
            <p:cNvGraphicFramePr>
              <a:graphicFrameLocks noChangeAspect="1"/>
            </p:cNvGraphicFramePr>
            <p:nvPr/>
          </p:nvGraphicFramePr>
          <p:xfrm>
            <a:off x="2440" y="3363"/>
            <a:ext cx="192" cy="227"/>
          </p:xfrm>
          <a:graphic>
            <a:graphicData uri="http://schemas.openxmlformats.org/presentationml/2006/ole">
              <mc:AlternateContent xmlns:mc="http://schemas.openxmlformats.org/markup-compatibility/2006">
                <mc:Choice xmlns:v="urn:schemas-microsoft-com:vml" Requires="v">
                  <p:oleObj spid="_x0000_s2119" name="Equation" r:id="rId19" imgW="139680" imgH="164880" progId="Equation.3">
                    <p:embed/>
                  </p:oleObj>
                </mc:Choice>
                <mc:Fallback>
                  <p:oleObj name="Equation" r:id="rId19" imgW="13968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40" y="3363"/>
                          <a:ext cx="192" cy="2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6418" name="Line 34"/>
          <p:cNvSpPr>
            <a:spLocks noChangeShapeType="1"/>
          </p:cNvSpPr>
          <p:nvPr/>
        </p:nvSpPr>
        <p:spPr bwMode="auto">
          <a:xfrm>
            <a:off x="6964363" y="57912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1793191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48548"/>
                                        </p:tgtEl>
                                        <p:attrNameLst>
                                          <p:attrName>style.visibility</p:attrName>
                                        </p:attrNameLst>
                                      </p:cBhvr>
                                      <p:to>
                                        <p:strVal val="visible"/>
                                      </p:to>
                                    </p:set>
                                  </p:childTnLst>
                                </p:cTn>
                              </p:par>
                            </p:childTnLst>
                          </p:cTn>
                        </p:par>
                        <p:par>
                          <p:cTn id="12" fill="hold" nodeType="afterGroup">
                            <p:stCondLst>
                              <p:cond delay="0"/>
                            </p:stCondLst>
                            <p:childTnLst>
                              <p:par>
                                <p:cTn id="13" presetID="22" presetClass="entr" presetSubtype="8" fill="hold" nodeType="afterEffect">
                                  <p:stCondLst>
                                    <p:cond delay="50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1000"/>
                                        <p:tgtEl>
                                          <p:spTgt spid="3"/>
                                        </p:tgtEl>
                                      </p:cBhvr>
                                    </p:animEffect>
                                  </p:childTnLst>
                                </p:cTn>
                              </p:par>
                            </p:childTnLst>
                          </p:cTn>
                        </p:par>
                        <p:par>
                          <p:cTn id="16" fill="hold" nodeType="afterGroup">
                            <p:stCondLst>
                              <p:cond delay="1500"/>
                            </p:stCondLst>
                            <p:childTnLst>
                              <p:par>
                                <p:cTn id="17" presetID="1" presetClass="entr" presetSubtype="0" fill="hold" grpId="0" nodeType="afterEffect">
                                  <p:stCondLst>
                                    <p:cond delay="0"/>
                                  </p:stCondLst>
                                  <p:childTnLst>
                                    <p:set>
                                      <p:cBhvr>
                                        <p:cTn id="18" dur="1" fill="hold">
                                          <p:stCondLst>
                                            <p:cond delay="0"/>
                                          </p:stCondLst>
                                        </p:cTn>
                                        <p:tgtEl>
                                          <p:spTgt spid="16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8548" grpId="0"/>
      <p:bldP spid="164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3" name="Rectangle 2"/>
          <p:cNvSpPr>
            <a:spLocks noGrp="1" noChangeArrowheads="1"/>
          </p:cNvSpPr>
          <p:nvPr>
            <p:ph type="title"/>
          </p:nvPr>
        </p:nvSpPr>
        <p:spPr/>
        <p:txBody>
          <a:bodyPr/>
          <a:lstStyle/>
          <a:p>
            <a:pPr eaLnBrk="1" hangingPunct="1"/>
            <a:r>
              <a:rPr lang="en-US" altLang="en-US"/>
              <a:t>The Central Limit Theorem</a:t>
            </a:r>
          </a:p>
        </p:txBody>
      </p:sp>
      <p:sp>
        <p:nvSpPr>
          <p:cNvPr id="17414" name="Content Placeholder 11"/>
          <p:cNvSpPr>
            <a:spLocks noGrp="1"/>
          </p:cNvSpPr>
          <p:nvPr>
            <p:ph idx="1"/>
          </p:nvPr>
        </p:nvSpPr>
        <p:spPr>
          <a:xfrm>
            <a:off x="457200" y="1295400"/>
            <a:ext cx="8229600" cy="3733800"/>
          </a:xfrm>
        </p:spPr>
        <p:txBody>
          <a:bodyPr>
            <a:normAutofit fontScale="92500" lnSpcReduction="20000"/>
          </a:bodyPr>
          <a:lstStyle/>
          <a:p>
            <a:pPr eaLnBrk="1" hangingPunct="1"/>
            <a:r>
              <a:rPr lang="en-US" altLang="en-US"/>
              <a:t>In either case, the sampling distribution of sample means has a mean equal to the population mean.</a:t>
            </a:r>
          </a:p>
          <a:p>
            <a:pPr eaLnBrk="1" hangingPunct="1"/>
            <a:endParaRPr lang="en-US" altLang="en-US">
              <a:sym typeface="Arial" charset="0"/>
            </a:endParaRPr>
          </a:p>
          <a:p>
            <a:pPr eaLnBrk="1" hangingPunct="1"/>
            <a:r>
              <a:rPr lang="en-US" altLang="en-US"/>
              <a:t>The sampling distribution of sample means has a variance equal to 1/</a:t>
            </a:r>
            <a:r>
              <a:rPr lang="en-US" altLang="en-US" i="1"/>
              <a:t>n</a:t>
            </a:r>
            <a:r>
              <a:rPr lang="en-US" altLang="en-US"/>
              <a:t> times the variance of the population and a standard deviation equal to the population standard deviation divided by the square root of </a:t>
            </a:r>
            <a:r>
              <a:rPr lang="en-US" altLang="en-US" i="1"/>
              <a:t>n.</a:t>
            </a:r>
            <a:r>
              <a:rPr lang="en-US" altLang="en-US"/>
              <a:t> </a:t>
            </a:r>
            <a:endParaRPr lang="en-US" altLang="en-US">
              <a:sym typeface="Arial" charset="0"/>
            </a:endParaRPr>
          </a:p>
          <a:p>
            <a:pPr eaLnBrk="1" hangingPunct="1">
              <a:buFont typeface="Arial" charset="0"/>
              <a:buNone/>
            </a:pPr>
            <a:endParaRPr lang="en-US" altLang="en-US">
              <a:sym typeface="Arial" charset="0"/>
            </a:endParaRPr>
          </a:p>
          <a:p>
            <a:pPr eaLnBrk="1" hangingPunct="1">
              <a:buFont typeface="Arial" charset="0"/>
              <a:buNone/>
            </a:pPr>
            <a:endParaRPr lang="en-US" altLang="en-US"/>
          </a:p>
        </p:txBody>
      </p:sp>
      <p:sp>
        <p:nvSpPr>
          <p:cNvPr id="750599" name="Text Box 7"/>
          <p:cNvSpPr txBox="1">
            <a:spLocks noChangeArrowheads="1"/>
          </p:cNvSpPr>
          <p:nvPr/>
        </p:nvSpPr>
        <p:spPr bwMode="auto">
          <a:xfrm>
            <a:off x="3987800" y="4876800"/>
            <a:ext cx="347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tLang="en-US">
                <a:solidFill>
                  <a:schemeClr val="accent2"/>
                </a:solidFill>
                <a:latin typeface="Times New Roman" pitchFamily="18" charset="0"/>
              </a:rPr>
              <a:t>Variance</a:t>
            </a:r>
          </a:p>
        </p:txBody>
      </p:sp>
      <p:sp>
        <p:nvSpPr>
          <p:cNvPr id="17417" name="Rectangle 10"/>
          <p:cNvSpPr>
            <a:spLocks noChangeArrowheads="1"/>
          </p:cNvSpPr>
          <p:nvPr/>
        </p:nvSpPr>
        <p:spPr bwMode="auto">
          <a:xfrm>
            <a:off x="3987800" y="5638800"/>
            <a:ext cx="4114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tLang="en-US">
                <a:solidFill>
                  <a:schemeClr val="accent2"/>
                </a:solidFill>
                <a:latin typeface="Times New Roman" pitchFamily="18" charset="0"/>
              </a:rPr>
              <a:t>Standard deviation (</a:t>
            </a:r>
            <a:r>
              <a:rPr lang="en-US" altLang="en-US" b="1">
                <a:solidFill>
                  <a:schemeClr val="accent2"/>
                </a:solidFill>
                <a:latin typeface="Times New Roman" pitchFamily="18" charset="0"/>
              </a:rPr>
              <a:t>standard error of the mean)</a:t>
            </a:r>
            <a:endParaRPr lang="en-US" altLang="en-US">
              <a:solidFill>
                <a:schemeClr val="accent2"/>
              </a:solidFill>
              <a:latin typeface="Times New Roman" pitchFamily="18" charset="0"/>
            </a:endParaRPr>
          </a:p>
        </p:txBody>
      </p:sp>
      <p:graphicFrame>
        <p:nvGraphicFramePr>
          <p:cNvPr id="734213" name="Object 5"/>
          <p:cNvGraphicFramePr>
            <a:graphicFrameLocks noChangeAspect="1"/>
          </p:cNvGraphicFramePr>
          <p:nvPr/>
        </p:nvGraphicFramePr>
        <p:xfrm>
          <a:off x="2667000" y="2311400"/>
          <a:ext cx="992188" cy="482600"/>
        </p:xfrm>
        <a:graphic>
          <a:graphicData uri="http://schemas.openxmlformats.org/presentationml/2006/ole">
            <mc:AlternateContent xmlns:mc="http://schemas.openxmlformats.org/markup-compatibility/2006">
              <mc:Choice xmlns:v="urn:schemas-microsoft-com:vml" Requires="v">
                <p:oleObj spid="_x0000_s3086" name="Equation" r:id="rId4" imgW="469800" imgH="228600" progId="Equation.DSMT4">
                  <p:embed/>
                </p:oleObj>
              </mc:Choice>
              <mc:Fallback>
                <p:oleObj name="Equation" r:id="rId4" imgW="4698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2311400"/>
                        <a:ext cx="992188"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4216" name="Object 8"/>
          <p:cNvGraphicFramePr>
            <a:graphicFrameLocks noChangeAspect="1"/>
          </p:cNvGraphicFramePr>
          <p:nvPr/>
        </p:nvGraphicFramePr>
        <p:xfrm>
          <a:off x="2667000" y="5562600"/>
          <a:ext cx="1114425" cy="774700"/>
        </p:xfrm>
        <a:graphic>
          <a:graphicData uri="http://schemas.openxmlformats.org/presentationml/2006/ole">
            <mc:AlternateContent xmlns:mc="http://schemas.openxmlformats.org/markup-compatibility/2006">
              <mc:Choice xmlns:v="urn:schemas-microsoft-com:vml" Requires="v">
                <p:oleObj spid="_x0000_s3087" name="Equation" r:id="rId6" imgW="583920" imgH="406080" progId="Equation.DSMT4">
                  <p:embed/>
                </p:oleObj>
              </mc:Choice>
              <mc:Fallback>
                <p:oleObj name="Equation" r:id="rId6" imgW="583920" imgH="4060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67000" y="5562600"/>
                        <a:ext cx="1114425"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13"/>
          <p:cNvGraphicFramePr>
            <a:graphicFrameLocks noChangeAspect="1"/>
          </p:cNvGraphicFramePr>
          <p:nvPr/>
        </p:nvGraphicFramePr>
        <p:xfrm>
          <a:off x="2667000" y="4724400"/>
          <a:ext cx="1065213" cy="727075"/>
        </p:xfrm>
        <a:graphic>
          <a:graphicData uri="http://schemas.openxmlformats.org/presentationml/2006/ole">
            <mc:AlternateContent xmlns:mc="http://schemas.openxmlformats.org/markup-compatibility/2006">
              <mc:Choice xmlns:v="urn:schemas-microsoft-com:vml" Requires="v">
                <p:oleObj spid="_x0000_s3088" name="Equation" r:id="rId8" imgW="558720" imgH="380880" progId="Equation.DSMT4">
                  <p:embed/>
                </p:oleObj>
              </mc:Choice>
              <mc:Fallback>
                <p:oleObj name="Equation" r:id="rId8" imgW="558720" imgH="3808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67000" y="4724400"/>
                        <a:ext cx="1065213" cy="727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5177"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200"/>
              <a:t>© 2012 Pearson Education, Inc. All rights reserved.</a:t>
            </a:r>
          </a:p>
        </p:txBody>
      </p:sp>
      <p:sp>
        <p:nvSpPr>
          <p:cNvPr id="135178"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378B1587-B0FD-48DB-ABE8-3FA656110B82}" type="slidenum">
              <a:rPr lang="en-US" altLang="en-US" sz="1200"/>
              <a:pPr algn="r" eaLnBrk="1" hangingPunct="1"/>
              <a:t>4</a:t>
            </a:fld>
            <a:r>
              <a:rPr lang="en-US" altLang="en-US" sz="1200"/>
              <a:t> of 105</a:t>
            </a:r>
          </a:p>
        </p:txBody>
      </p:sp>
      <p:sp>
        <p:nvSpPr>
          <p:cNvPr id="11" name="Text Box 7"/>
          <p:cNvSpPr txBox="1">
            <a:spLocks noChangeArrowheads="1"/>
          </p:cNvSpPr>
          <p:nvPr/>
        </p:nvSpPr>
        <p:spPr bwMode="auto">
          <a:xfrm>
            <a:off x="3987800" y="2286000"/>
            <a:ext cx="347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r>
              <a:rPr lang="en-US" altLang="en-US">
                <a:solidFill>
                  <a:schemeClr val="accent2"/>
                </a:solidFill>
                <a:latin typeface="Times New Roman" pitchFamily="18" charset="0"/>
              </a:rPr>
              <a:t>Mean</a:t>
            </a:r>
          </a:p>
        </p:txBody>
      </p:sp>
    </p:spTree>
    <p:extLst>
      <p:ext uri="{BB962C8B-B14F-4D97-AF65-F5344CB8AC3E}">
        <p14:creationId xmlns:p14="http://schemas.microsoft.com/office/powerpoint/2010/main" val="32227790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342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414">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059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34216"/>
                                        </p:tgtEl>
                                        <p:attrNameLst>
                                          <p:attrName>style.visibility</p:attrName>
                                        </p:attrNameLst>
                                      </p:cBhvr>
                                      <p:to>
                                        <p:strVal val="visible"/>
                                      </p:to>
                                    </p:set>
                                  </p:childTnLst>
                                </p:cTn>
                              </p:par>
                            </p:childTnLst>
                          </p:cTn>
                        </p:par>
                        <p:par>
                          <p:cTn id="23" fill="hold" nodeType="afterGroup">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174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build="p"/>
      <p:bldP spid="750599" grpId="0"/>
      <p:bldP spid="17417"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eaLnBrk="1" hangingPunct="1"/>
            <a:r>
              <a:rPr lang="en-US" altLang="en-US"/>
              <a:t>The Central Limit Theorem</a:t>
            </a:r>
          </a:p>
        </p:txBody>
      </p:sp>
      <p:sp>
        <p:nvSpPr>
          <p:cNvPr id="10" name="TextBox 9"/>
          <p:cNvSpPr txBox="1"/>
          <p:nvPr/>
        </p:nvSpPr>
        <p:spPr>
          <a:xfrm>
            <a:off x="381000" y="1371600"/>
            <a:ext cx="4343400" cy="396875"/>
          </a:xfrm>
          <a:prstGeom prst="rect">
            <a:avLst/>
          </a:prstGeom>
          <a:noFill/>
        </p:spPr>
        <p:txBody>
          <a:bodyPr>
            <a:spAutoFit/>
          </a:bodyPr>
          <a:lstStyle/>
          <a:p>
            <a:pPr marL="514350" indent="-514350">
              <a:buClr>
                <a:schemeClr val="accent1"/>
              </a:buClr>
              <a:buFont typeface="+mj-lt"/>
              <a:buAutoNum type="arabicPeriod"/>
              <a:defRPr/>
            </a:pPr>
            <a:r>
              <a:rPr lang="en-US" sz="2000" dirty="0">
                <a:latin typeface="+mn-lt"/>
                <a:cs typeface="Arial" pitchFamily="34" charset="0"/>
              </a:rPr>
              <a:t>Any Population Distribution</a:t>
            </a:r>
          </a:p>
        </p:txBody>
      </p:sp>
      <p:sp>
        <p:nvSpPr>
          <p:cNvPr id="11" name="TextBox 10"/>
          <p:cNvSpPr txBox="1"/>
          <p:nvPr/>
        </p:nvSpPr>
        <p:spPr>
          <a:xfrm>
            <a:off x="4724400" y="1371600"/>
            <a:ext cx="4343400" cy="396875"/>
          </a:xfrm>
          <a:prstGeom prst="rect">
            <a:avLst/>
          </a:prstGeom>
          <a:noFill/>
        </p:spPr>
        <p:txBody>
          <a:bodyPr>
            <a:spAutoFit/>
          </a:bodyPr>
          <a:lstStyle/>
          <a:p>
            <a:pPr marL="514350" indent="-514350">
              <a:buClr>
                <a:schemeClr val="accent1"/>
              </a:buClr>
              <a:buFont typeface="+mj-lt"/>
              <a:buAutoNum type="arabicPeriod" startAt="2"/>
              <a:defRPr/>
            </a:pPr>
            <a:r>
              <a:rPr lang="en-US" sz="2000" dirty="0">
                <a:latin typeface="+mn-lt"/>
                <a:cs typeface="Arial" pitchFamily="34" charset="0"/>
              </a:rPr>
              <a:t>Normal Population Distribution</a:t>
            </a:r>
          </a:p>
        </p:txBody>
      </p:sp>
      <p:sp>
        <p:nvSpPr>
          <p:cNvPr id="137221" name="TextBox 13"/>
          <p:cNvSpPr txBox="1">
            <a:spLocks noChangeArrowheads="1"/>
          </p:cNvSpPr>
          <p:nvPr/>
        </p:nvSpPr>
        <p:spPr bwMode="auto">
          <a:xfrm>
            <a:off x="914400" y="3641725"/>
            <a:ext cx="3352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2000">
                <a:latin typeface="Times New Roman" pitchFamily="18" charset="0"/>
              </a:rPr>
              <a:t>Distribution of Sample Means, </a:t>
            </a:r>
            <a:r>
              <a:rPr lang="en-US" altLang="en-US" sz="2000" i="1">
                <a:latin typeface="Times New Roman" pitchFamily="18" charset="0"/>
              </a:rPr>
              <a:t>n</a:t>
            </a:r>
            <a:r>
              <a:rPr lang="en-US" altLang="en-US" sz="2000">
                <a:latin typeface="Times New Roman" pitchFamily="18" charset="0"/>
              </a:rPr>
              <a:t> ≥ 30</a:t>
            </a:r>
          </a:p>
        </p:txBody>
      </p:sp>
      <p:sp>
        <p:nvSpPr>
          <p:cNvPr id="19" name="TextBox 18"/>
          <p:cNvSpPr txBox="1"/>
          <p:nvPr/>
        </p:nvSpPr>
        <p:spPr>
          <a:xfrm>
            <a:off x="5257800" y="3641725"/>
            <a:ext cx="3352800" cy="701675"/>
          </a:xfrm>
          <a:prstGeom prst="rect">
            <a:avLst/>
          </a:prstGeom>
          <a:noFill/>
        </p:spPr>
        <p:txBody>
          <a:bodyPr>
            <a:spAutoFit/>
          </a:bodyPr>
          <a:lstStyle/>
          <a:p>
            <a:pPr>
              <a:defRPr/>
            </a:pPr>
            <a:r>
              <a:rPr lang="en-US" sz="2000" dirty="0">
                <a:latin typeface="+mn-lt"/>
                <a:cs typeface="Arial" pitchFamily="34" charset="0"/>
              </a:rPr>
              <a:t>Distribution of Sample Means, (any </a:t>
            </a:r>
            <a:r>
              <a:rPr lang="en-US" sz="2000" i="1" dirty="0">
                <a:latin typeface="+mn-lt"/>
                <a:cs typeface="Arial" pitchFamily="34" charset="0"/>
              </a:rPr>
              <a:t>n</a:t>
            </a:r>
            <a:r>
              <a:rPr lang="en-US" sz="2000" dirty="0">
                <a:latin typeface="+mn-lt"/>
                <a:cs typeface="Arial" pitchFamily="34" charset="0"/>
              </a:rPr>
              <a:t>) </a:t>
            </a:r>
          </a:p>
        </p:txBody>
      </p:sp>
      <p:sp>
        <p:nvSpPr>
          <p:cNvPr id="137223"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200"/>
              <a:t>© 2012 Pearson Education, Inc. All rights reserved.</a:t>
            </a:r>
          </a:p>
        </p:txBody>
      </p:sp>
      <p:sp>
        <p:nvSpPr>
          <p:cNvPr id="137224"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2D3186AF-83E2-4D23-AF52-9A7A5596CD78}" type="slidenum">
              <a:rPr lang="en-US" altLang="en-US" sz="1200"/>
              <a:pPr algn="r" eaLnBrk="1" hangingPunct="1"/>
              <a:t>5</a:t>
            </a:fld>
            <a:r>
              <a:rPr lang="en-US" altLang="en-US" sz="1200"/>
              <a:t> of 105</a:t>
            </a:r>
          </a:p>
        </p:txBody>
      </p:sp>
      <p:pic>
        <p:nvPicPr>
          <p:cNvPr id="137225" name="Picture 12" descr="Screen shot 2011-08-24 at 10.16.42 P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828800"/>
            <a:ext cx="3352800" cy="187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7226" name="Picture 14" descr="Screen shot 2011-08-24 at 10.18.11 PM.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4343400"/>
            <a:ext cx="32766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descr="Screen shot 2011-08-24 at 10.19.37 PM.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1752600"/>
            <a:ext cx="3330575"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descr="Screen shot 2011-08-24 at 10.19.48 PM.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486400" y="4298950"/>
            <a:ext cx="3213100"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09664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Rectangle 2"/>
          <p:cNvSpPr>
            <a:spLocks noGrp="1" noChangeArrowheads="1"/>
          </p:cNvSpPr>
          <p:nvPr>
            <p:ph type="title"/>
          </p:nvPr>
        </p:nvSpPr>
        <p:spPr/>
        <p:txBody>
          <a:bodyPr>
            <a:normAutofit fontScale="90000"/>
          </a:bodyPr>
          <a:lstStyle/>
          <a:p>
            <a:pPr eaLnBrk="1" hangingPunct="1">
              <a:defRPr/>
            </a:pPr>
            <a:r>
              <a:rPr lang="en-US" altLang="en-US" dirty="0">
                <a:solidFill>
                  <a:schemeClr val="accent3"/>
                </a:solidFill>
                <a:ea typeface="+mj-ea"/>
              </a:rPr>
              <a:t>Example: Interpreting the Central Limit Theorem</a:t>
            </a:r>
          </a:p>
        </p:txBody>
      </p:sp>
      <p:sp>
        <p:nvSpPr>
          <p:cNvPr id="139267" name="Content Placeholder 11"/>
          <p:cNvSpPr>
            <a:spLocks noGrp="1"/>
          </p:cNvSpPr>
          <p:nvPr>
            <p:ph idx="1"/>
          </p:nvPr>
        </p:nvSpPr>
        <p:spPr>
          <a:xfrm>
            <a:off x="457200" y="1295400"/>
            <a:ext cx="8229600" cy="3124200"/>
          </a:xfrm>
        </p:spPr>
        <p:txBody>
          <a:bodyPr>
            <a:normAutofit fontScale="92500" lnSpcReduction="20000"/>
          </a:bodyPr>
          <a:lstStyle/>
          <a:p>
            <a:pPr marL="0" indent="0">
              <a:buFont typeface="Arial" charset="0"/>
              <a:buNone/>
            </a:pPr>
            <a:r>
              <a:rPr lang="en-US" altLang="en-US"/>
              <a:t>Cellular phone bills for residents of a city have a mean of $63 and a standard deviation of $11. Random samples of 100 cellular phone bills are drawn from this population and the mean of each sample is determined. Find the mean and standard error of the mean of the sampling distribution. Then sketch a graph of the sampling distribution of sample means.</a:t>
            </a:r>
          </a:p>
          <a:p>
            <a:pPr marL="0" indent="0">
              <a:buFont typeface="Arial" charset="0"/>
              <a:buNone/>
            </a:pPr>
            <a:endParaRPr lang="en-US" altLang="en-US"/>
          </a:p>
        </p:txBody>
      </p:sp>
      <p:sp>
        <p:nvSpPr>
          <p:cNvPr id="13926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200"/>
              <a:t>© 2012 Pearson Education, Inc. All rights reserved.</a:t>
            </a:r>
          </a:p>
        </p:txBody>
      </p:sp>
      <p:sp>
        <p:nvSpPr>
          <p:cNvPr id="13926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77794F31-275E-4B27-8EF4-8E4C06445DFD}" type="slidenum">
              <a:rPr lang="en-US" altLang="en-US" sz="1200"/>
              <a:pPr algn="r" eaLnBrk="1" hangingPunct="1"/>
              <a:t>6</a:t>
            </a:fld>
            <a:r>
              <a:rPr lang="en-US" altLang="en-US" sz="1200"/>
              <a:t> of 105</a:t>
            </a:r>
          </a:p>
        </p:txBody>
      </p:sp>
      <p:pic>
        <p:nvPicPr>
          <p:cNvPr id="139270" name="Picture 11" descr="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4495800"/>
            <a:ext cx="4724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9789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Rectangle 2"/>
          <p:cNvSpPr>
            <a:spLocks noGrp="1" noChangeArrowheads="1"/>
          </p:cNvSpPr>
          <p:nvPr>
            <p:ph type="title"/>
          </p:nvPr>
        </p:nvSpPr>
        <p:spPr/>
        <p:txBody>
          <a:bodyPr>
            <a:normAutofit fontScale="90000"/>
          </a:bodyPr>
          <a:lstStyle/>
          <a:p>
            <a:pPr eaLnBrk="1" hangingPunct="1">
              <a:defRPr/>
            </a:pPr>
            <a:r>
              <a:rPr lang="en-US" altLang="en-US" dirty="0">
                <a:solidFill>
                  <a:schemeClr val="accent3"/>
                </a:solidFill>
                <a:ea typeface="+mj-ea"/>
              </a:rPr>
              <a:t>Solution: Interpreting the Central Limit Theorem</a:t>
            </a:r>
          </a:p>
        </p:txBody>
      </p:sp>
      <p:sp>
        <p:nvSpPr>
          <p:cNvPr id="18437" name="Content Placeholder 11"/>
          <p:cNvSpPr>
            <a:spLocks noGrp="1"/>
          </p:cNvSpPr>
          <p:nvPr>
            <p:ph idx="1"/>
          </p:nvPr>
        </p:nvSpPr>
        <p:spPr>
          <a:xfrm>
            <a:off x="457200" y="1600200"/>
            <a:ext cx="8229600" cy="2819400"/>
          </a:xfrm>
        </p:spPr>
        <p:txBody>
          <a:bodyPr>
            <a:normAutofit fontScale="92500" lnSpcReduction="10000"/>
          </a:bodyPr>
          <a:lstStyle/>
          <a:p>
            <a:r>
              <a:rPr lang="en-US" altLang="en-US"/>
              <a:t>The mean of the sampling distribution is equal to the population mean</a:t>
            </a:r>
          </a:p>
          <a:p>
            <a:endParaRPr lang="en-US" altLang="en-US"/>
          </a:p>
          <a:p>
            <a:r>
              <a:rPr lang="en-US" altLang="en-US"/>
              <a:t>The standard error of the mean is equal to the population standard deviation divided by the square root of </a:t>
            </a:r>
            <a:r>
              <a:rPr lang="en-US" altLang="en-US" i="1"/>
              <a:t>n</a:t>
            </a:r>
            <a:r>
              <a:rPr lang="en-US" altLang="en-US"/>
              <a:t>.</a:t>
            </a:r>
          </a:p>
          <a:p>
            <a:pPr>
              <a:buFont typeface="Arial" charset="0"/>
              <a:buNone/>
            </a:pPr>
            <a:endParaRPr lang="en-US" altLang="en-US"/>
          </a:p>
        </p:txBody>
      </p:sp>
      <p:graphicFrame>
        <p:nvGraphicFramePr>
          <p:cNvPr id="734213" name="Object 5"/>
          <p:cNvGraphicFramePr>
            <a:graphicFrameLocks noChangeAspect="1"/>
          </p:cNvGraphicFramePr>
          <p:nvPr/>
        </p:nvGraphicFramePr>
        <p:xfrm>
          <a:off x="2719388" y="2514600"/>
          <a:ext cx="1584325" cy="482600"/>
        </p:xfrm>
        <a:graphic>
          <a:graphicData uri="http://schemas.openxmlformats.org/presentationml/2006/ole">
            <mc:AlternateContent xmlns:mc="http://schemas.openxmlformats.org/markup-compatibility/2006">
              <mc:Choice xmlns:v="urn:schemas-microsoft-com:vml" Requires="v">
                <p:oleObj spid="_x0000_s4106" name="Equation" r:id="rId4" imgW="749160" imgH="228600" progId="Equation.DSMT4">
                  <p:embed/>
                </p:oleObj>
              </mc:Choice>
              <mc:Fallback>
                <p:oleObj name="Equation" r:id="rId4" imgW="74916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9388" y="2514600"/>
                        <a:ext cx="1584325"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4216" name="Object 8"/>
          <p:cNvGraphicFramePr>
            <a:graphicFrameLocks noChangeAspect="1"/>
          </p:cNvGraphicFramePr>
          <p:nvPr/>
        </p:nvGraphicFramePr>
        <p:xfrm>
          <a:off x="2465388" y="4356100"/>
          <a:ext cx="2665412" cy="749300"/>
        </p:xfrm>
        <a:graphic>
          <a:graphicData uri="http://schemas.openxmlformats.org/presentationml/2006/ole">
            <mc:AlternateContent xmlns:mc="http://schemas.openxmlformats.org/markup-compatibility/2006">
              <mc:Choice xmlns:v="urn:schemas-microsoft-com:vml" Requires="v">
                <p:oleObj spid="_x0000_s4107" name="Equation" r:id="rId6" imgW="1396800" imgH="393480" progId="Equation.DSMT4">
                  <p:embed/>
                </p:oleObj>
              </mc:Choice>
              <mc:Fallback>
                <p:oleObj name="Equation" r:id="rId6" imgW="1396800" imgH="3934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65388" y="4356100"/>
                        <a:ext cx="2665412" cy="74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131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200"/>
              <a:t>© 2012 Pearson Education, Inc. All rights reserved.</a:t>
            </a:r>
          </a:p>
        </p:txBody>
      </p:sp>
      <p:sp>
        <p:nvSpPr>
          <p:cNvPr id="14131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0A2156A2-85B0-4837-ACDB-79DC0EE55991}" type="slidenum">
              <a:rPr lang="en-US" altLang="en-US" sz="1200"/>
              <a:pPr algn="r" eaLnBrk="1" hangingPunct="1"/>
              <a:t>7</a:t>
            </a:fld>
            <a:r>
              <a:rPr lang="en-US" altLang="en-US" sz="1200"/>
              <a:t> of 105</a:t>
            </a:r>
          </a:p>
        </p:txBody>
      </p:sp>
    </p:spTree>
    <p:extLst>
      <p:ext uri="{BB962C8B-B14F-4D97-AF65-F5344CB8AC3E}">
        <p14:creationId xmlns:p14="http://schemas.microsoft.com/office/powerpoint/2010/main" val="26409467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7">
                                            <p:txEl>
                                              <p:pRg st="2" end="2"/>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7342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Rectangle 2"/>
          <p:cNvSpPr>
            <a:spLocks noGrp="1" noChangeArrowheads="1"/>
          </p:cNvSpPr>
          <p:nvPr>
            <p:ph type="title"/>
          </p:nvPr>
        </p:nvSpPr>
        <p:spPr/>
        <p:txBody>
          <a:bodyPr>
            <a:normAutofit fontScale="90000"/>
          </a:bodyPr>
          <a:lstStyle/>
          <a:p>
            <a:pPr eaLnBrk="1" hangingPunct="1">
              <a:defRPr/>
            </a:pPr>
            <a:r>
              <a:rPr lang="en-US" altLang="en-US" dirty="0">
                <a:solidFill>
                  <a:schemeClr val="accent3"/>
                </a:solidFill>
                <a:ea typeface="+mj-ea"/>
              </a:rPr>
              <a:t>Solution: Interpreting the Central Limit Theorem</a:t>
            </a:r>
          </a:p>
        </p:txBody>
      </p:sp>
      <p:sp>
        <p:nvSpPr>
          <p:cNvPr id="143365" name="Content Placeholder 11"/>
          <p:cNvSpPr>
            <a:spLocks noGrp="1"/>
          </p:cNvSpPr>
          <p:nvPr>
            <p:ph idx="1"/>
          </p:nvPr>
        </p:nvSpPr>
        <p:spPr>
          <a:xfrm>
            <a:off x="457200" y="1600200"/>
            <a:ext cx="8229600" cy="2819400"/>
          </a:xfrm>
        </p:spPr>
        <p:txBody>
          <a:bodyPr/>
          <a:lstStyle/>
          <a:p>
            <a:r>
              <a:rPr lang="en-US" altLang="en-US"/>
              <a:t>Since the sample size is greater than 30, the sampling distribution can be approximated by a normal distribution with </a:t>
            </a:r>
          </a:p>
        </p:txBody>
      </p:sp>
      <p:graphicFrame>
        <p:nvGraphicFramePr>
          <p:cNvPr id="734213" name="Object 5"/>
          <p:cNvGraphicFramePr>
            <a:graphicFrameLocks noChangeAspect="1"/>
          </p:cNvGraphicFramePr>
          <p:nvPr/>
        </p:nvGraphicFramePr>
        <p:xfrm>
          <a:off x="2501900" y="2971800"/>
          <a:ext cx="1209675" cy="482600"/>
        </p:xfrm>
        <a:graphic>
          <a:graphicData uri="http://schemas.openxmlformats.org/presentationml/2006/ole">
            <mc:AlternateContent xmlns:mc="http://schemas.openxmlformats.org/markup-compatibility/2006">
              <mc:Choice xmlns:v="urn:schemas-microsoft-com:vml" Requires="v">
                <p:oleObj spid="_x0000_s5130" name="Equation" r:id="rId4" imgW="571320" imgH="228600" progId="Equation.DSMT4">
                  <p:embed/>
                </p:oleObj>
              </mc:Choice>
              <mc:Fallback>
                <p:oleObj name="Equation" r:id="rId4" imgW="57132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1900" y="2971800"/>
                        <a:ext cx="1209675"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34216" name="Object 8"/>
          <p:cNvGraphicFramePr>
            <a:graphicFrameLocks noChangeAspect="1"/>
          </p:cNvGraphicFramePr>
          <p:nvPr/>
        </p:nvGraphicFramePr>
        <p:xfrm>
          <a:off x="4556125" y="2943225"/>
          <a:ext cx="1558925" cy="511175"/>
        </p:xfrm>
        <a:graphic>
          <a:graphicData uri="http://schemas.openxmlformats.org/presentationml/2006/ole">
            <mc:AlternateContent xmlns:mc="http://schemas.openxmlformats.org/markup-compatibility/2006">
              <mc:Choice xmlns:v="urn:schemas-microsoft-com:vml" Requires="v">
                <p:oleObj spid="_x0000_s5131" name="Equation" r:id="rId6" imgW="698400" imgH="228600" progId="Equation.DSMT4">
                  <p:embed/>
                </p:oleObj>
              </mc:Choice>
              <mc:Fallback>
                <p:oleObj name="Equation" r:id="rId6" imgW="69840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56125" y="2943225"/>
                        <a:ext cx="1558925"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366"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200"/>
              <a:t>© 2012 Pearson Education, Inc. All rights reserved.</a:t>
            </a:r>
          </a:p>
        </p:txBody>
      </p:sp>
      <p:sp>
        <p:nvSpPr>
          <p:cNvPr id="143367"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514951E5-5092-4814-A166-D9002F2AAFFC}" type="slidenum">
              <a:rPr lang="en-US" altLang="en-US" sz="1200"/>
              <a:pPr algn="r" eaLnBrk="1" hangingPunct="1"/>
              <a:t>8</a:t>
            </a:fld>
            <a:r>
              <a:rPr lang="en-US" altLang="en-US" sz="1200"/>
              <a:t> of 105</a:t>
            </a:r>
          </a:p>
        </p:txBody>
      </p:sp>
      <p:pic>
        <p:nvPicPr>
          <p:cNvPr id="143368" name="Picture 12" descr="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47800" y="3581400"/>
            <a:ext cx="6096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6346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Rectangle 2"/>
          <p:cNvSpPr>
            <a:spLocks noGrp="1" noChangeArrowheads="1"/>
          </p:cNvSpPr>
          <p:nvPr>
            <p:ph type="title"/>
          </p:nvPr>
        </p:nvSpPr>
        <p:spPr/>
        <p:txBody>
          <a:bodyPr>
            <a:normAutofit fontScale="90000"/>
          </a:bodyPr>
          <a:lstStyle/>
          <a:p>
            <a:pPr eaLnBrk="1" hangingPunct="1">
              <a:defRPr/>
            </a:pPr>
            <a:r>
              <a:rPr lang="en-US" altLang="en-US" dirty="0">
                <a:solidFill>
                  <a:schemeClr val="accent3"/>
                </a:solidFill>
                <a:ea typeface="+mj-ea"/>
              </a:rPr>
              <a:t>Example: Interpreting the Central Limit Theorem</a:t>
            </a:r>
          </a:p>
        </p:txBody>
      </p:sp>
      <p:sp>
        <p:nvSpPr>
          <p:cNvPr id="145411" name="Content Placeholder 11"/>
          <p:cNvSpPr>
            <a:spLocks noGrp="1"/>
          </p:cNvSpPr>
          <p:nvPr>
            <p:ph idx="1"/>
          </p:nvPr>
        </p:nvSpPr>
        <p:spPr>
          <a:xfrm>
            <a:off x="457200" y="1219200"/>
            <a:ext cx="8229600" cy="3429000"/>
          </a:xfrm>
        </p:spPr>
        <p:txBody>
          <a:bodyPr>
            <a:normAutofit fontScale="92500" lnSpcReduction="20000"/>
          </a:bodyPr>
          <a:lstStyle/>
          <a:p>
            <a:pPr marL="0" indent="0">
              <a:buFont typeface="Arial" charset="0"/>
              <a:buNone/>
            </a:pPr>
            <a:r>
              <a:rPr lang="en-US" altLang="en-US"/>
              <a:t>Suppose the training heart rates of all 20-year-old athletes are normally distributed, with a mean of 135 beats per minute and standard deviation of 18 beats per minute. Random samples of size 4 are drawn from this population, and the mean of each sample is determined. Find the mean and standard error of the mean of the sampling distribution. Then sketch a graph of the sampling distribution of sample means.</a:t>
            </a:r>
          </a:p>
          <a:p>
            <a:pPr marL="0" indent="0">
              <a:buFont typeface="Arial" charset="0"/>
              <a:buNone/>
            </a:pPr>
            <a:endParaRPr lang="en-US" altLang="en-US"/>
          </a:p>
        </p:txBody>
      </p:sp>
      <p:sp>
        <p:nvSpPr>
          <p:cNvPr id="145412"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US" altLang="en-US" sz="1200"/>
              <a:t>© 2012 Pearson Education, Inc. All rights reserved.</a:t>
            </a:r>
          </a:p>
        </p:txBody>
      </p:sp>
      <p:sp>
        <p:nvSpPr>
          <p:cNvPr id="145413"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algn="r" eaLnBrk="1" hangingPunct="1"/>
            <a:fld id="{42DBA0C1-FC43-45DE-98B2-E866C18A99C1}" type="slidenum">
              <a:rPr lang="en-US" altLang="en-US" sz="1200"/>
              <a:pPr algn="r" eaLnBrk="1" hangingPunct="1"/>
              <a:t>9</a:t>
            </a:fld>
            <a:r>
              <a:rPr lang="en-US" altLang="en-US" sz="1200"/>
              <a:t> of 105</a:t>
            </a:r>
          </a:p>
        </p:txBody>
      </p:sp>
      <p:pic>
        <p:nvPicPr>
          <p:cNvPr id="145414" name="Picture 11" descr="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4800600"/>
            <a:ext cx="54864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65079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1283</Words>
  <Application>Microsoft Macintosh PowerPoint</Application>
  <PresentationFormat>On-screen Show (4:3)</PresentationFormat>
  <Paragraphs>151</Paragraphs>
  <Slides>20</Slides>
  <Notes>19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Arial</vt:lpstr>
      <vt:lpstr>Calibri</vt:lpstr>
      <vt:lpstr>Times New Roman</vt:lpstr>
      <vt:lpstr>Office Theme</vt:lpstr>
      <vt:lpstr>Equation</vt:lpstr>
      <vt:lpstr>Lesson #18</vt:lpstr>
      <vt:lpstr>The Central Limit Theorem</vt:lpstr>
      <vt:lpstr>The Central Limit Theorem</vt:lpstr>
      <vt:lpstr>The Central Limit Theorem</vt:lpstr>
      <vt:lpstr>The Central Limit Theorem</vt:lpstr>
      <vt:lpstr>Example: Interpreting the Central Limit Theorem</vt:lpstr>
      <vt:lpstr>Solution: Interpreting the Central Limit Theorem</vt:lpstr>
      <vt:lpstr>Solution: Interpreting the Central Limit Theorem</vt:lpstr>
      <vt:lpstr>Example: Interpreting the Central Limit Theorem</vt:lpstr>
      <vt:lpstr>Solution: Interpreting the Central Limit Theorem</vt:lpstr>
      <vt:lpstr>Solution: Interpreting the Central Limit Theorem</vt:lpstr>
      <vt:lpstr>Probability and the Central Limit Theorem</vt:lpstr>
      <vt:lpstr>Example: Probabilities for Sampling Distributions</vt:lpstr>
      <vt:lpstr>Solution: Probabilities for Sampling Distributions</vt:lpstr>
      <vt:lpstr>Solution: Probabilities for Sampling Distributions</vt:lpstr>
      <vt:lpstr>Example: Probabilities for x and x</vt:lpstr>
      <vt:lpstr>Solution: Probabilities for x and x</vt:lpstr>
      <vt:lpstr>Example: Probabilities for x and x</vt:lpstr>
      <vt:lpstr>Solution: Probabilities for x and x</vt:lpstr>
      <vt:lpstr>Solution: Probabilities for x and 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#18</dc:title>
  <dc:creator>Bonanome</dc:creator>
  <cp:lastModifiedBy>Marianna Bonanome</cp:lastModifiedBy>
  <cp:revision>4</cp:revision>
  <dcterms:created xsi:type="dcterms:W3CDTF">2013-11-03T00:40:24Z</dcterms:created>
  <dcterms:modified xsi:type="dcterms:W3CDTF">2020-08-12T15:31:40Z</dcterms:modified>
</cp:coreProperties>
</file>