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D8AFF-3497-408C-BABA-8D9D263CF50A}" type="datetimeFigureOut">
              <a:rPr lang="en-US" smtClean="0"/>
              <a:t>8/12/20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148EB-6ECD-402A-8EAF-31D77D1A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7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222402" indent="-36773751"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9AB45F1-C776-4C4F-8EB5-BDA83B18C738}" type="slidenum">
              <a:rPr lang="en-US" alt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2</a:t>
            </a:fld>
            <a:endParaRPr lang="en-US" altLang="en-US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222402" indent="-36773751"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265937-D936-49D6-BAF0-8C9238687CCE}" type="slidenum">
              <a:rPr lang="en-US" alt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3</a:t>
            </a:fld>
            <a:endParaRPr lang="en-US" altLang="en-US" sz="12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222402" indent="-36773751"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D788F02-2F49-4C77-805B-777B629DB1A7}" type="slidenum">
              <a:rPr lang="en-US" alt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4</a:t>
            </a:fld>
            <a:endParaRPr lang="en-US" altLang="en-US" sz="12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222402" indent="-36773751"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9484B2-41E2-4ACC-B313-7EF7852F1519}" type="slidenum">
              <a:rPr lang="en-US" alt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5</a:t>
            </a:fld>
            <a:endParaRPr lang="en-US" altLang="en-US" sz="12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222402" indent="-36773751"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30F5653-3551-4D1F-BCF7-1B43FF96A5F4}" type="slidenum">
              <a:rPr lang="en-US" alt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6</a:t>
            </a:fld>
            <a:endParaRPr lang="en-US" altLang="en-US" sz="12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222402" indent="-36773751"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7B49E6-9F5B-4827-AC48-92908B63F5DB}" type="slidenum">
              <a:rPr lang="en-US" alt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7</a:t>
            </a:fld>
            <a:endParaRPr lang="en-US" altLang="en-US" sz="12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222402" indent="-36773751"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E95D539-1E93-4A1C-AE74-AC13A6594906}" type="slidenum">
              <a:rPr lang="en-US" alt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8</a:t>
            </a:fld>
            <a:endParaRPr lang="en-US" altLang="en-US" sz="12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222402" indent="-36773751"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8C4B15D-A3CB-4F39-A59A-8EF3B2093D70}" type="slidenum">
              <a:rPr lang="en-US" alt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9</a:t>
            </a:fld>
            <a:endParaRPr lang="en-US" altLang="en-US" sz="12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222402" indent="-36773751" defTabSz="914437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C3419D-857A-444E-88CE-3BFB85336453}" type="slidenum">
              <a:rPr lang="en-US" altLang="en-US" sz="1200">
                <a:solidFill>
                  <a:prstClr val="black"/>
                </a:solidFill>
                <a:latin typeface="Calibri" pitchFamily="34" charset="0"/>
              </a:rPr>
              <a:pPr eaLnBrk="1" hangingPunct="1"/>
              <a:t>10</a:t>
            </a:fld>
            <a:endParaRPr lang="en-US" altLang="en-US" sz="12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7266-03BF-4CB9-AAE5-8EFF1F3794B9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32-4B5B-4F7E-81FB-17A186BDD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6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7266-03BF-4CB9-AAE5-8EFF1F3794B9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32-4B5B-4F7E-81FB-17A186BDD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7266-03BF-4CB9-AAE5-8EFF1F3794B9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32-4B5B-4F7E-81FB-17A186BDD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68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24750B-32F2-42CF-96BC-5EC929E96010}" type="slidenum">
              <a:rPr lang="en-US" altLang="en-US">
                <a:solidFill>
                  <a:srgbClr val="004988"/>
                </a:solidFill>
              </a:rPr>
              <a:pPr/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07210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743BB1-1338-4A31-82DD-EFFC6D840F7B}" type="slidenum">
              <a:rPr lang="en-US" altLang="en-US">
                <a:solidFill>
                  <a:srgbClr val="004988"/>
                </a:solidFill>
              </a:rPr>
              <a:pPr/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19838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E8D8C0-C254-45F0-8647-1E1E26197F70}" type="slidenum">
              <a:rPr lang="en-US" altLang="en-US">
                <a:solidFill>
                  <a:srgbClr val="004988"/>
                </a:solidFill>
              </a:rPr>
              <a:pPr/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7395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A4EC0B-165E-43CD-BBF8-AA9895622185}" type="slidenum">
              <a:rPr lang="en-US" altLang="en-US">
                <a:solidFill>
                  <a:srgbClr val="004988"/>
                </a:solidFill>
              </a:rPr>
              <a:pPr/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34170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8A393B-67B0-4081-A12B-A654E96E55B9}" type="slidenum">
              <a:rPr lang="en-US" altLang="en-US">
                <a:solidFill>
                  <a:srgbClr val="004988"/>
                </a:solidFill>
              </a:rPr>
              <a:pPr/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37639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09600" y="457200"/>
            <a:ext cx="8077200" cy="10668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4E7639-48BC-418B-829F-69930065461D}" type="slidenum">
              <a:rPr lang="en-US" altLang="en-US">
                <a:solidFill>
                  <a:srgbClr val="004988"/>
                </a:solidFill>
              </a:rPr>
              <a:pPr/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911378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732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7266-03BF-4CB9-AAE5-8EFF1F3794B9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32-4B5B-4F7E-81FB-17A186BDD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6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7266-03BF-4CB9-AAE5-8EFF1F3794B9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32-4B5B-4F7E-81FB-17A186BDD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6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7266-03BF-4CB9-AAE5-8EFF1F3794B9}" type="datetimeFigureOut">
              <a:rPr lang="en-US" smtClean="0"/>
              <a:t>8/12/20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32-4B5B-4F7E-81FB-17A186BDD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0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7266-03BF-4CB9-AAE5-8EFF1F3794B9}" type="datetimeFigureOut">
              <a:rPr lang="en-US" smtClean="0"/>
              <a:t>8/12/20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32-4B5B-4F7E-81FB-17A186BDD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5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7266-03BF-4CB9-AAE5-8EFF1F3794B9}" type="datetimeFigureOut">
              <a:rPr lang="en-US" smtClean="0"/>
              <a:t>8/12/20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32-4B5B-4F7E-81FB-17A186BDD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5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7266-03BF-4CB9-AAE5-8EFF1F3794B9}" type="datetimeFigureOut">
              <a:rPr lang="en-US" smtClean="0"/>
              <a:t>8/12/20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32-4B5B-4F7E-81FB-17A186BDD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7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7266-03BF-4CB9-AAE5-8EFF1F3794B9}" type="datetimeFigureOut">
              <a:rPr lang="en-US" smtClean="0"/>
              <a:t>8/12/20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32-4B5B-4F7E-81FB-17A186BDD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5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7266-03BF-4CB9-AAE5-8EFF1F3794B9}" type="datetimeFigureOut">
              <a:rPr lang="en-US" smtClean="0"/>
              <a:t>8/12/20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32-4B5B-4F7E-81FB-17A186BDD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2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E7266-03BF-4CB9-AAE5-8EFF1F3794B9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2F32-4B5B-4F7E-81FB-17A186BDD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0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>
                <a:latin typeface="Times New Roman" charset="0"/>
                <a:ea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  <a:cs typeface="Arial" charset="0"/>
              </a:rPr>
              <a:t>Larson/Farber 5th 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CECF8E-ABF1-4F30-931F-7B047B70819C}" type="slidenum">
              <a:rPr lang="en-US" alt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83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>
    <p:wipe dir="r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Lesson #16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MAT 1372 Statistics with Probability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65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83BB35"/>
                </a:solidFill>
              </a:rPr>
              <a:t>Solution: Finding a Specific Data Value</a:t>
            </a:r>
          </a:p>
        </p:txBody>
      </p:sp>
      <p:sp>
        <p:nvSpPr>
          <p:cNvPr id="107523" name="Content Placeholder 3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pPr>
              <a:spcAft>
                <a:spcPts val="1200"/>
              </a:spcAft>
              <a:buFont typeface="Arial" charset="0"/>
              <a:buNone/>
            </a:pPr>
            <a:r>
              <a:rPr lang="en-US" altLang="en-US"/>
              <a:t>Using the equation </a:t>
            </a:r>
            <a:r>
              <a:rPr lang="en-US" altLang="en-US" i="1"/>
              <a:t>x</a:t>
            </a:r>
            <a:r>
              <a:rPr lang="en-US" altLang="en-US"/>
              <a:t> = </a:t>
            </a:r>
            <a:r>
              <a:rPr lang="el-GR" altLang="en-US" i="1"/>
              <a:t>μ</a:t>
            </a:r>
            <a:r>
              <a:rPr lang="en-US" altLang="en-US"/>
              <a:t> + </a:t>
            </a:r>
            <a:r>
              <a:rPr lang="en-US" altLang="en-US" i="1"/>
              <a:t>z</a:t>
            </a:r>
            <a:r>
              <a:rPr lang="el-GR" altLang="en-US" i="1"/>
              <a:t>σ</a:t>
            </a:r>
            <a:r>
              <a:rPr lang="en-US" altLang="en-US"/>
              <a:t> </a:t>
            </a:r>
          </a:p>
          <a:p>
            <a:pPr>
              <a:spcAft>
                <a:spcPts val="1200"/>
              </a:spcAft>
              <a:buFont typeface="Arial" charset="0"/>
              <a:buNone/>
            </a:pPr>
            <a:r>
              <a:rPr lang="en-US" altLang="en-US"/>
              <a:t>		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 = 50 + 1.28(10) = 62.8</a:t>
            </a:r>
          </a:p>
        </p:txBody>
      </p:sp>
      <p:sp>
        <p:nvSpPr>
          <p:cNvPr id="107524" name="TextBox 21"/>
          <p:cNvSpPr txBox="1">
            <a:spLocks noChangeArrowheads="1"/>
          </p:cNvSpPr>
          <p:nvPr/>
        </p:nvSpPr>
        <p:spPr bwMode="auto">
          <a:xfrm>
            <a:off x="838200" y="5181600"/>
            <a:ext cx="7620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prstClr val="black"/>
                </a:solidFill>
                <a:latin typeface="Times New Roman" pitchFamily="18" charset="0"/>
              </a:rPr>
              <a:t>The lowest score you can earn and still be eligible to be hired by the agency is about 63.</a:t>
            </a:r>
          </a:p>
        </p:txBody>
      </p:sp>
      <p:sp>
        <p:nvSpPr>
          <p:cNvPr id="107525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prstClr val="black"/>
                </a:solidFill>
              </a:rPr>
              <a:t>© 2012 Pearson Education, Inc. All rights reserved.</a:t>
            </a:r>
          </a:p>
        </p:txBody>
      </p:sp>
      <p:sp>
        <p:nvSpPr>
          <p:cNvPr id="107526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9F35503-42C5-4FA6-AD72-6A04BE595500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r>
              <a:rPr lang="en-US" altLang="en-US" sz="1200">
                <a:solidFill>
                  <a:prstClr val="black"/>
                </a:solidFill>
              </a:rPr>
              <a:t> of 105</a:t>
            </a:r>
          </a:p>
        </p:txBody>
      </p:sp>
      <p:pic>
        <p:nvPicPr>
          <p:cNvPr id="107528" name="Picture 8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2741613"/>
            <a:ext cx="3271838" cy="248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785717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Finding values Given a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048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/>
              <a:t>In section 5.2 we were given a normally distributed random variable </a:t>
            </a:r>
            <a:r>
              <a:rPr lang="en-US" altLang="en-US" i="1"/>
              <a:t>x</a:t>
            </a:r>
            <a:r>
              <a:rPr lang="en-US" altLang="en-US"/>
              <a:t> and we were asked to find a probability.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In this section, we will be given a probability and we will be asked to find the value of the random variable </a:t>
            </a:r>
            <a:r>
              <a:rPr lang="en-US" altLang="en-US" i="1"/>
              <a:t>x</a:t>
            </a:r>
            <a:r>
              <a:rPr lang="en-US" altLang="en-US"/>
              <a:t>.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462213" y="4765675"/>
            <a:ext cx="542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i="1" dirty="0">
                <a:solidFill>
                  <a:prstClr val="black"/>
                </a:solidFill>
              </a:rPr>
              <a:t>x</a:t>
            </a:r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2543175" y="4243388"/>
            <a:ext cx="1214438" cy="557212"/>
          </a:xfrm>
          <a:prstGeom prst="curvedDownArrow">
            <a:avLst>
              <a:gd name="adj1" fmla="val 43590"/>
              <a:gd name="adj2" fmla="val 87180"/>
              <a:gd name="adj3" fmla="val 33333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3800475" y="4765675"/>
            <a:ext cx="542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i="1" dirty="0">
                <a:solidFill>
                  <a:prstClr val="black"/>
                </a:solidFill>
              </a:rPr>
              <a:t>z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4224338" y="4281488"/>
            <a:ext cx="1214437" cy="557212"/>
          </a:xfrm>
          <a:prstGeom prst="curvedDownArrow">
            <a:avLst>
              <a:gd name="adj1" fmla="val 43590"/>
              <a:gd name="adj2" fmla="val 87180"/>
              <a:gd name="adj3" fmla="val 33333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4991100" y="4764088"/>
            <a:ext cx="2671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</a:rPr>
              <a:t>probability</a:t>
            </a:r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 flipH="1" flipV="1">
            <a:off x="4133850" y="5338763"/>
            <a:ext cx="1214438" cy="557212"/>
          </a:xfrm>
          <a:prstGeom prst="curvedDownArrow">
            <a:avLst>
              <a:gd name="adj1" fmla="val 43590"/>
              <a:gd name="adj2" fmla="val 87179"/>
              <a:gd name="adj3" fmla="val 33333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0" name="AutoShape 21"/>
          <p:cNvSpPr>
            <a:spLocks noChangeArrowheads="1"/>
          </p:cNvSpPr>
          <p:nvPr/>
        </p:nvSpPr>
        <p:spPr bwMode="auto">
          <a:xfrm flipH="1" flipV="1">
            <a:off x="2643188" y="5334000"/>
            <a:ext cx="1214437" cy="557213"/>
          </a:xfrm>
          <a:prstGeom prst="curvedDownArrow">
            <a:avLst>
              <a:gd name="adj1" fmla="val 43590"/>
              <a:gd name="adj2" fmla="val 87180"/>
              <a:gd name="adj3" fmla="val 33333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3671888" y="3886200"/>
            <a:ext cx="700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prstClr val="black"/>
                </a:solidFill>
              </a:rPr>
              <a:t>5.2</a:t>
            </a: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3738563" y="5886450"/>
            <a:ext cx="700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prstClr val="black"/>
                </a:solidFill>
              </a:rPr>
              <a:t>5.3</a:t>
            </a:r>
          </a:p>
        </p:txBody>
      </p:sp>
      <p:sp>
        <p:nvSpPr>
          <p:cNvPr id="87053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prstClr val="black"/>
                </a:solidFill>
              </a:rPr>
              <a:t>© 2012 Pearson Education, Inc. All rights reserved.</a:t>
            </a:r>
          </a:p>
        </p:txBody>
      </p:sp>
      <p:sp>
        <p:nvSpPr>
          <p:cNvPr id="87054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07278FA6-C336-4C40-8038-49D23CDF8B1B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r>
              <a:rPr lang="en-US" altLang="en-US" sz="1200">
                <a:solidFill>
                  <a:prstClr val="black"/>
                </a:solidFill>
              </a:rPr>
              <a:t> of 105</a:t>
            </a:r>
          </a:p>
        </p:txBody>
      </p:sp>
    </p:spTree>
    <p:extLst>
      <p:ext uri="{BB962C8B-B14F-4D97-AF65-F5344CB8AC3E}">
        <p14:creationId xmlns:p14="http://schemas.microsoft.com/office/powerpoint/2010/main" val="186641585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83BB35"/>
                </a:solidFill>
              </a:rPr>
              <a:t>Example: Finding a </a:t>
            </a:r>
            <a:r>
              <a:rPr lang="en-US" altLang="en-US" i="1">
                <a:solidFill>
                  <a:srgbClr val="83BB35"/>
                </a:solidFill>
              </a:rPr>
              <a:t>z</a:t>
            </a:r>
            <a:r>
              <a:rPr lang="en-US" altLang="en-US">
                <a:solidFill>
                  <a:srgbClr val="83BB35"/>
                </a:solidFill>
              </a:rPr>
              <a:t>-Score Given an Area</a:t>
            </a:r>
          </a:p>
        </p:txBody>
      </p:sp>
      <p:sp>
        <p:nvSpPr>
          <p:cNvPr id="89091" name="Content Placeholder 19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8683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/>
              <a:t>Find the </a:t>
            </a:r>
            <a:r>
              <a:rPr lang="en-US" altLang="en-US" i="1"/>
              <a:t>z</a:t>
            </a:r>
            <a:r>
              <a:rPr lang="en-US" altLang="en-US"/>
              <a:t>-score that corresponds to a cumulative area of 0.3632.</a:t>
            </a:r>
          </a:p>
          <a:p>
            <a:pPr marL="0" indent="0"/>
            <a:endParaRPr lang="en-US" altLang="en-US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133600" y="3402013"/>
            <a:ext cx="4402138" cy="2079625"/>
            <a:chOff x="2133600" y="3235304"/>
            <a:chExt cx="4402027" cy="2079297"/>
          </a:xfrm>
        </p:grpSpPr>
        <p:sp>
          <p:nvSpPr>
            <p:cNvPr id="89096" name="Freeform 20"/>
            <p:cNvSpPr>
              <a:spLocks/>
            </p:cNvSpPr>
            <p:nvPr/>
          </p:nvSpPr>
          <p:spPr bwMode="auto">
            <a:xfrm>
              <a:off x="2277870" y="3382141"/>
              <a:ext cx="1668656" cy="1440689"/>
            </a:xfrm>
            <a:custGeom>
              <a:avLst/>
              <a:gdLst>
                <a:gd name="T0" fmla="*/ 0 w 1328"/>
                <a:gd name="T1" fmla="*/ 2147483647 h 1108"/>
                <a:gd name="T2" fmla="*/ 2147483647 w 1328"/>
                <a:gd name="T3" fmla="*/ 2147483647 h 1108"/>
                <a:gd name="T4" fmla="*/ 2147483647 w 1328"/>
                <a:gd name="T5" fmla="*/ 2147483647 h 1108"/>
                <a:gd name="T6" fmla="*/ 2147483647 w 1328"/>
                <a:gd name="T7" fmla="*/ 2147483647 h 1108"/>
                <a:gd name="T8" fmla="*/ 2147483647 w 1328"/>
                <a:gd name="T9" fmla="*/ 2147483647 h 1108"/>
                <a:gd name="T10" fmla="*/ 2147483647 w 1328"/>
                <a:gd name="T11" fmla="*/ 2147483647 h 1108"/>
                <a:gd name="T12" fmla="*/ 2147483647 w 1328"/>
                <a:gd name="T13" fmla="*/ 0 h 1108"/>
                <a:gd name="T14" fmla="*/ 2147483647 w 1328"/>
                <a:gd name="T15" fmla="*/ 2147483647 h 1108"/>
                <a:gd name="T16" fmla="*/ 2147483647 w 1328"/>
                <a:gd name="T17" fmla="*/ 2147483647 h 1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28"/>
                <a:gd name="T28" fmla="*/ 0 h 1108"/>
                <a:gd name="T29" fmla="*/ 1328 w 1328"/>
                <a:gd name="T30" fmla="*/ 1108 h 110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28" h="1108">
                  <a:moveTo>
                    <a:pt x="0" y="1108"/>
                  </a:moveTo>
                  <a:cubicBezTo>
                    <a:pt x="56" y="1099"/>
                    <a:pt x="232" y="1077"/>
                    <a:pt x="337" y="1051"/>
                  </a:cubicBezTo>
                  <a:cubicBezTo>
                    <a:pt x="441" y="1027"/>
                    <a:pt x="538" y="1005"/>
                    <a:pt x="628" y="949"/>
                  </a:cubicBezTo>
                  <a:cubicBezTo>
                    <a:pt x="723" y="893"/>
                    <a:pt x="852" y="784"/>
                    <a:pt x="926" y="708"/>
                  </a:cubicBezTo>
                  <a:cubicBezTo>
                    <a:pt x="1000" y="633"/>
                    <a:pt x="1022" y="578"/>
                    <a:pt x="1071" y="496"/>
                  </a:cubicBezTo>
                  <a:cubicBezTo>
                    <a:pt x="1094" y="449"/>
                    <a:pt x="1157" y="303"/>
                    <a:pt x="1201" y="217"/>
                  </a:cubicBezTo>
                  <a:cubicBezTo>
                    <a:pt x="1250" y="110"/>
                    <a:pt x="1230" y="123"/>
                    <a:pt x="1309" y="0"/>
                  </a:cubicBezTo>
                  <a:cubicBezTo>
                    <a:pt x="1328" y="60"/>
                    <a:pt x="1314" y="393"/>
                    <a:pt x="1315" y="575"/>
                  </a:cubicBezTo>
                  <a:cubicBezTo>
                    <a:pt x="1316" y="757"/>
                    <a:pt x="1317" y="984"/>
                    <a:pt x="1317" y="1092"/>
                  </a:cubicBezTo>
                </a:path>
              </a:pathLst>
            </a:custGeom>
            <a:solidFill>
              <a:srgbClr val="71ADDF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097" name="Line 22"/>
            <p:cNvSpPr>
              <a:spLocks noChangeShapeType="1"/>
            </p:cNvSpPr>
            <p:nvPr/>
          </p:nvSpPr>
          <p:spPr bwMode="auto">
            <a:xfrm>
              <a:off x="4206875" y="4452893"/>
              <a:ext cx="0" cy="92073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9098" name="Text Box 23"/>
            <p:cNvSpPr txBox="1">
              <a:spLocks noChangeArrowheads="1"/>
            </p:cNvSpPr>
            <p:nvPr/>
          </p:nvSpPr>
          <p:spPr bwMode="auto">
            <a:xfrm>
              <a:off x="3733760" y="4857473"/>
              <a:ext cx="303205" cy="457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i="1">
                  <a:solidFill>
                    <a:prstClr val="black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89099" name="Line 24"/>
            <p:cNvSpPr>
              <a:spLocks noChangeShapeType="1"/>
            </p:cNvSpPr>
            <p:nvPr/>
          </p:nvSpPr>
          <p:spPr bwMode="auto">
            <a:xfrm>
              <a:off x="3933525" y="4756529"/>
              <a:ext cx="0" cy="142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9100" name="Freeform 26"/>
            <p:cNvSpPr>
              <a:spLocks/>
            </p:cNvSpPr>
            <p:nvPr/>
          </p:nvSpPr>
          <p:spPr bwMode="auto">
            <a:xfrm>
              <a:off x="2133600" y="4818011"/>
              <a:ext cx="4146549" cy="1588"/>
            </a:xfrm>
            <a:custGeom>
              <a:avLst/>
              <a:gdLst>
                <a:gd name="T0" fmla="*/ 0 w 3152"/>
                <a:gd name="T1" fmla="*/ 0 h 1"/>
                <a:gd name="T2" fmla="*/ 2147483647 w 3152"/>
                <a:gd name="T3" fmla="*/ 0 h 1"/>
                <a:gd name="T4" fmla="*/ 0 60000 65536"/>
                <a:gd name="T5" fmla="*/ 0 60000 65536"/>
                <a:gd name="T6" fmla="*/ 0 w 3152"/>
                <a:gd name="T7" fmla="*/ 0 h 1"/>
                <a:gd name="T8" fmla="*/ 3152 w 315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2" h="1">
                  <a:moveTo>
                    <a:pt x="0" y="0"/>
                  </a:moveTo>
                  <a:lnTo>
                    <a:pt x="3152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101" name="Freeform 27"/>
            <p:cNvSpPr>
              <a:spLocks/>
            </p:cNvSpPr>
            <p:nvPr/>
          </p:nvSpPr>
          <p:spPr bwMode="auto">
            <a:xfrm>
              <a:off x="2260600" y="3235304"/>
              <a:ext cx="3940174" cy="1577945"/>
            </a:xfrm>
            <a:custGeom>
              <a:avLst/>
              <a:gdLst>
                <a:gd name="T0" fmla="*/ 0 w 2996"/>
                <a:gd name="T1" fmla="*/ 2147483647 h 1213"/>
                <a:gd name="T2" fmla="*/ 2147483647 w 2996"/>
                <a:gd name="T3" fmla="*/ 2147483647 h 1213"/>
                <a:gd name="T4" fmla="*/ 2147483647 w 2996"/>
                <a:gd name="T5" fmla="*/ 2147483647 h 1213"/>
                <a:gd name="T6" fmla="*/ 2147483647 w 2996"/>
                <a:gd name="T7" fmla="*/ 2147483647 h 1213"/>
                <a:gd name="T8" fmla="*/ 2147483647 w 2996"/>
                <a:gd name="T9" fmla="*/ 2147483647 h 1213"/>
                <a:gd name="T10" fmla="*/ 2147483647 w 2996"/>
                <a:gd name="T11" fmla="*/ 2147483647 h 1213"/>
                <a:gd name="T12" fmla="*/ 2147483647 w 2996"/>
                <a:gd name="T13" fmla="*/ 2147483647 h 1213"/>
                <a:gd name="T14" fmla="*/ 2147483647 w 2996"/>
                <a:gd name="T15" fmla="*/ 2147483647 h 1213"/>
                <a:gd name="T16" fmla="*/ 2147483647 w 2996"/>
                <a:gd name="T17" fmla="*/ 2147483647 h 1213"/>
                <a:gd name="T18" fmla="*/ 2147483647 w 2996"/>
                <a:gd name="T19" fmla="*/ 2147483647 h 1213"/>
                <a:gd name="T20" fmla="*/ 2147483647 w 2996"/>
                <a:gd name="T21" fmla="*/ 2147483647 h 1213"/>
                <a:gd name="T22" fmla="*/ 2147483647 w 2996"/>
                <a:gd name="T23" fmla="*/ 2147483647 h 1213"/>
                <a:gd name="T24" fmla="*/ 2147483647 w 2996"/>
                <a:gd name="T25" fmla="*/ 2147483647 h 1213"/>
                <a:gd name="T26" fmla="*/ 2147483647 w 2996"/>
                <a:gd name="T27" fmla="*/ 2147483647 h 1213"/>
                <a:gd name="T28" fmla="*/ 2147483647 w 2996"/>
                <a:gd name="T29" fmla="*/ 2147483647 h 1213"/>
                <a:gd name="T30" fmla="*/ 2147483647 w 2996"/>
                <a:gd name="T31" fmla="*/ 2147483647 h 1213"/>
                <a:gd name="T32" fmla="*/ 2147483647 w 2996"/>
                <a:gd name="T33" fmla="*/ 2147483647 h 1213"/>
                <a:gd name="T34" fmla="*/ 2147483647 w 2996"/>
                <a:gd name="T35" fmla="*/ 2147483647 h 12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96"/>
                <a:gd name="T55" fmla="*/ 0 h 1213"/>
                <a:gd name="T56" fmla="*/ 2996 w 2996"/>
                <a:gd name="T57" fmla="*/ 1213 h 12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96" h="1213">
                  <a:moveTo>
                    <a:pt x="0" y="1213"/>
                  </a:moveTo>
                  <a:cubicBezTo>
                    <a:pt x="54" y="1205"/>
                    <a:pt x="222" y="1185"/>
                    <a:pt x="325" y="1159"/>
                  </a:cubicBezTo>
                  <a:cubicBezTo>
                    <a:pt x="429" y="1135"/>
                    <a:pt x="526" y="1113"/>
                    <a:pt x="616" y="1057"/>
                  </a:cubicBezTo>
                  <a:cubicBezTo>
                    <a:pt x="711" y="1001"/>
                    <a:pt x="823" y="899"/>
                    <a:pt x="895" y="820"/>
                  </a:cubicBezTo>
                  <a:cubicBezTo>
                    <a:pt x="967" y="741"/>
                    <a:pt x="1004" y="666"/>
                    <a:pt x="1048" y="583"/>
                  </a:cubicBezTo>
                  <a:cubicBezTo>
                    <a:pt x="1092" y="500"/>
                    <a:pt x="1130" y="392"/>
                    <a:pt x="1162" y="322"/>
                  </a:cubicBezTo>
                  <a:cubicBezTo>
                    <a:pt x="1194" y="252"/>
                    <a:pt x="1208" y="208"/>
                    <a:pt x="1237" y="163"/>
                  </a:cubicBezTo>
                  <a:cubicBezTo>
                    <a:pt x="1266" y="118"/>
                    <a:pt x="1296" y="76"/>
                    <a:pt x="1336" y="49"/>
                  </a:cubicBezTo>
                  <a:cubicBezTo>
                    <a:pt x="1376" y="22"/>
                    <a:pt x="1434" y="2"/>
                    <a:pt x="1480" y="1"/>
                  </a:cubicBezTo>
                  <a:cubicBezTo>
                    <a:pt x="1526" y="0"/>
                    <a:pt x="1575" y="18"/>
                    <a:pt x="1615" y="43"/>
                  </a:cubicBezTo>
                  <a:cubicBezTo>
                    <a:pt x="1655" y="68"/>
                    <a:pt x="1685" y="93"/>
                    <a:pt x="1720" y="154"/>
                  </a:cubicBezTo>
                  <a:cubicBezTo>
                    <a:pt x="1755" y="215"/>
                    <a:pt x="1798" y="346"/>
                    <a:pt x="1825" y="412"/>
                  </a:cubicBezTo>
                  <a:cubicBezTo>
                    <a:pt x="1852" y="478"/>
                    <a:pt x="1854" y="488"/>
                    <a:pt x="1885" y="550"/>
                  </a:cubicBezTo>
                  <a:cubicBezTo>
                    <a:pt x="1916" y="612"/>
                    <a:pt x="1966" y="717"/>
                    <a:pt x="2014" y="787"/>
                  </a:cubicBezTo>
                  <a:cubicBezTo>
                    <a:pt x="2062" y="857"/>
                    <a:pt x="2112" y="918"/>
                    <a:pt x="2176" y="969"/>
                  </a:cubicBezTo>
                  <a:cubicBezTo>
                    <a:pt x="2240" y="1020"/>
                    <a:pt x="2330" y="1062"/>
                    <a:pt x="2398" y="1093"/>
                  </a:cubicBezTo>
                  <a:cubicBezTo>
                    <a:pt x="2466" y="1124"/>
                    <a:pt x="2484" y="1134"/>
                    <a:pt x="2584" y="1153"/>
                  </a:cubicBezTo>
                  <a:cubicBezTo>
                    <a:pt x="2684" y="1172"/>
                    <a:pt x="2910" y="1194"/>
                    <a:pt x="2996" y="120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102" name="Line 28"/>
            <p:cNvSpPr>
              <a:spLocks noChangeShapeType="1"/>
            </p:cNvSpPr>
            <p:nvPr/>
          </p:nvSpPr>
          <p:spPr bwMode="auto">
            <a:xfrm>
              <a:off x="4206875" y="3236892"/>
              <a:ext cx="0" cy="15604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9103" name="Text Box 29"/>
            <p:cNvSpPr txBox="1">
              <a:spLocks noChangeArrowheads="1"/>
            </p:cNvSpPr>
            <p:nvPr/>
          </p:nvSpPr>
          <p:spPr bwMode="auto">
            <a:xfrm>
              <a:off x="4027440" y="4857473"/>
              <a:ext cx="412740" cy="457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>
                  <a:solidFill>
                    <a:prstClr val="black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89104" name="Line 30"/>
            <p:cNvSpPr>
              <a:spLocks noChangeShapeType="1"/>
            </p:cNvSpPr>
            <p:nvPr/>
          </p:nvSpPr>
          <p:spPr bwMode="auto">
            <a:xfrm>
              <a:off x="4206875" y="4760863"/>
              <a:ext cx="0" cy="142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9105" name="Rectangle 33"/>
            <p:cNvSpPr>
              <a:spLocks noChangeArrowheads="1"/>
            </p:cNvSpPr>
            <p:nvPr/>
          </p:nvSpPr>
          <p:spPr bwMode="auto">
            <a:xfrm>
              <a:off x="6253059" y="4609862"/>
              <a:ext cx="282568" cy="396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i="1">
                  <a:solidFill>
                    <a:prstClr val="black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89106" name="Line 9"/>
            <p:cNvSpPr>
              <a:spLocks noChangeShapeType="1"/>
            </p:cNvSpPr>
            <p:nvPr/>
          </p:nvSpPr>
          <p:spPr bwMode="auto">
            <a:xfrm flipV="1">
              <a:off x="3933525" y="3396291"/>
              <a:ext cx="0" cy="14445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743185" y="3581324"/>
              <a:ext cx="1066773" cy="45712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AE0337"/>
                  </a:solidFill>
                </a:rPr>
                <a:t>0.3632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10800000">
              <a:off x="2411406" y="3973375"/>
              <a:ext cx="152396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57200" y="2833688"/>
            <a:ext cx="3886200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83BB35"/>
                </a:solidFill>
              </a:rPr>
              <a:t>Solution:</a:t>
            </a:r>
          </a:p>
        </p:txBody>
      </p:sp>
      <p:sp>
        <p:nvSpPr>
          <p:cNvPr id="89094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prstClr val="black"/>
                </a:solidFill>
              </a:rPr>
              <a:t>© 2012 Pearson Education, Inc. All rights reserved.</a:t>
            </a:r>
          </a:p>
        </p:txBody>
      </p:sp>
      <p:sp>
        <p:nvSpPr>
          <p:cNvPr id="89095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43B27F9-CE13-4415-96F2-62347B158AA6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r>
              <a:rPr lang="en-US" altLang="en-US" sz="1200">
                <a:solidFill>
                  <a:prstClr val="black"/>
                </a:solidFill>
              </a:rPr>
              <a:t> of 105</a:t>
            </a:r>
          </a:p>
        </p:txBody>
      </p:sp>
    </p:spTree>
    <p:extLst>
      <p:ext uri="{BB962C8B-B14F-4D97-AF65-F5344CB8AC3E}">
        <p14:creationId xmlns:p14="http://schemas.microsoft.com/office/powerpoint/2010/main" val="32923308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83BB35"/>
                </a:solidFill>
              </a:rPr>
              <a:t>Example: Finding a </a:t>
            </a:r>
            <a:r>
              <a:rPr lang="en-US" altLang="en-US" i="1">
                <a:solidFill>
                  <a:srgbClr val="83BB35"/>
                </a:solidFill>
              </a:rPr>
              <a:t>z</a:t>
            </a:r>
            <a:r>
              <a:rPr lang="en-US" altLang="en-US">
                <a:solidFill>
                  <a:srgbClr val="83BB35"/>
                </a:solidFill>
              </a:rPr>
              <a:t>-Score Given an Area</a:t>
            </a:r>
          </a:p>
        </p:txBody>
      </p:sp>
      <p:sp>
        <p:nvSpPr>
          <p:cNvPr id="93187" name="Content Placeholder 19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8683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/>
              <a:t>Find the </a:t>
            </a:r>
            <a:r>
              <a:rPr lang="en-US" altLang="en-US" i="1"/>
              <a:t>z</a:t>
            </a:r>
            <a:r>
              <a:rPr lang="en-US" altLang="en-US"/>
              <a:t>-score that has 10.75% of the distribution’s area to its right.</a:t>
            </a:r>
          </a:p>
          <a:p>
            <a:pPr marL="0" indent="0"/>
            <a:endParaRPr lang="en-US" altLang="en-US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1128713" y="2667000"/>
            <a:ext cx="6438900" cy="2649538"/>
            <a:chOff x="1128712" y="2667000"/>
            <a:chExt cx="6438900" cy="2649538"/>
          </a:xfrm>
        </p:grpSpPr>
        <p:sp>
          <p:nvSpPr>
            <p:cNvPr id="93196" name="Freeform 6"/>
            <p:cNvSpPr>
              <a:spLocks/>
            </p:cNvSpPr>
            <p:nvPr/>
          </p:nvSpPr>
          <p:spPr bwMode="auto">
            <a:xfrm>
              <a:off x="4849812" y="3663950"/>
              <a:ext cx="1903413" cy="1111250"/>
            </a:xfrm>
            <a:custGeom>
              <a:avLst/>
              <a:gdLst>
                <a:gd name="T0" fmla="*/ 2147483647 w 1199"/>
                <a:gd name="T1" fmla="*/ 2147483647 h 692"/>
                <a:gd name="T2" fmla="*/ 0 w 1199"/>
                <a:gd name="T3" fmla="*/ 0 h 692"/>
                <a:gd name="T4" fmla="*/ 2147483647 w 1199"/>
                <a:gd name="T5" fmla="*/ 2147483647 h 692"/>
                <a:gd name="T6" fmla="*/ 2147483647 w 1199"/>
                <a:gd name="T7" fmla="*/ 2147483647 h 692"/>
                <a:gd name="T8" fmla="*/ 2147483647 w 1199"/>
                <a:gd name="T9" fmla="*/ 2147483647 h 692"/>
                <a:gd name="T10" fmla="*/ 2147483647 w 1199"/>
                <a:gd name="T11" fmla="*/ 2147483647 h 692"/>
                <a:gd name="T12" fmla="*/ 2147483647 w 1199"/>
                <a:gd name="T13" fmla="*/ 2147483647 h 692"/>
                <a:gd name="T14" fmla="*/ 2147483647 w 1199"/>
                <a:gd name="T15" fmla="*/ 2147483647 h 692"/>
                <a:gd name="T16" fmla="*/ 2147483647 w 1199"/>
                <a:gd name="T17" fmla="*/ 2147483647 h 692"/>
                <a:gd name="T18" fmla="*/ 2147483647 w 1199"/>
                <a:gd name="T19" fmla="*/ 2147483647 h 692"/>
                <a:gd name="T20" fmla="*/ 2147483647 w 1199"/>
                <a:gd name="T21" fmla="*/ 2147483647 h 692"/>
                <a:gd name="T22" fmla="*/ 2147483647 w 1199"/>
                <a:gd name="T23" fmla="*/ 2147483647 h 692"/>
                <a:gd name="T24" fmla="*/ 2147483647 w 1199"/>
                <a:gd name="T25" fmla="*/ 2147483647 h 692"/>
                <a:gd name="T26" fmla="*/ 2147483647 w 1199"/>
                <a:gd name="T27" fmla="*/ 2147483647 h 692"/>
                <a:gd name="T28" fmla="*/ 2147483647 w 1199"/>
                <a:gd name="T29" fmla="*/ 2147483647 h 6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99"/>
                <a:gd name="T46" fmla="*/ 0 h 692"/>
                <a:gd name="T47" fmla="*/ 1199 w 1199"/>
                <a:gd name="T48" fmla="*/ 692 h 6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99" h="692">
                  <a:moveTo>
                    <a:pt x="17" y="692"/>
                  </a:moveTo>
                  <a:lnTo>
                    <a:pt x="0" y="0"/>
                  </a:lnTo>
                  <a:lnTo>
                    <a:pt x="46" y="104"/>
                  </a:lnTo>
                  <a:lnTo>
                    <a:pt x="89" y="167"/>
                  </a:lnTo>
                  <a:lnTo>
                    <a:pt x="165" y="279"/>
                  </a:lnTo>
                  <a:lnTo>
                    <a:pt x="220" y="344"/>
                  </a:lnTo>
                  <a:lnTo>
                    <a:pt x="284" y="404"/>
                  </a:lnTo>
                  <a:lnTo>
                    <a:pt x="396" y="490"/>
                  </a:lnTo>
                  <a:lnTo>
                    <a:pt x="495" y="543"/>
                  </a:lnTo>
                  <a:lnTo>
                    <a:pt x="597" y="588"/>
                  </a:lnTo>
                  <a:lnTo>
                    <a:pt x="699" y="620"/>
                  </a:lnTo>
                  <a:lnTo>
                    <a:pt x="835" y="660"/>
                  </a:lnTo>
                  <a:lnTo>
                    <a:pt x="1055" y="683"/>
                  </a:lnTo>
                  <a:lnTo>
                    <a:pt x="1199" y="692"/>
                  </a:lnTo>
                  <a:lnTo>
                    <a:pt x="17" y="692"/>
                  </a:lnTo>
                  <a:close/>
                </a:path>
              </a:pathLst>
            </a:custGeom>
            <a:solidFill>
              <a:srgbClr val="71ADD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197" name="Line 14"/>
            <p:cNvSpPr>
              <a:spLocks noChangeShapeType="1"/>
            </p:cNvSpPr>
            <p:nvPr/>
          </p:nvSpPr>
          <p:spPr bwMode="auto">
            <a:xfrm>
              <a:off x="1128712" y="4776788"/>
              <a:ext cx="59436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3198" name="Rectangle 15"/>
            <p:cNvSpPr>
              <a:spLocks noChangeArrowheads="1"/>
            </p:cNvSpPr>
            <p:nvPr/>
          </p:nvSpPr>
          <p:spPr bwMode="auto">
            <a:xfrm>
              <a:off x="4670425" y="4859338"/>
              <a:ext cx="3032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i="1">
                  <a:solidFill>
                    <a:prstClr val="black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93199" name="Rectangle 16"/>
            <p:cNvSpPr>
              <a:spLocks noChangeArrowheads="1"/>
            </p:cNvSpPr>
            <p:nvPr/>
          </p:nvSpPr>
          <p:spPr bwMode="auto">
            <a:xfrm>
              <a:off x="4024312" y="4859338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prstClr val="black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93200" name="Line 17"/>
            <p:cNvSpPr>
              <a:spLocks noChangeShapeType="1"/>
            </p:cNvSpPr>
            <p:nvPr/>
          </p:nvSpPr>
          <p:spPr bwMode="auto">
            <a:xfrm>
              <a:off x="4873625" y="4714875"/>
              <a:ext cx="0" cy="1825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3201" name="Line 18"/>
            <p:cNvSpPr>
              <a:spLocks noChangeShapeType="1"/>
            </p:cNvSpPr>
            <p:nvPr/>
          </p:nvSpPr>
          <p:spPr bwMode="auto">
            <a:xfrm>
              <a:off x="4154487" y="4714875"/>
              <a:ext cx="0" cy="1825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3202" name="Text Box 19"/>
            <p:cNvSpPr txBox="1">
              <a:spLocks noChangeArrowheads="1"/>
            </p:cNvSpPr>
            <p:nvPr/>
          </p:nvSpPr>
          <p:spPr bwMode="auto">
            <a:xfrm>
              <a:off x="7110412" y="4610101"/>
              <a:ext cx="457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i="1">
                  <a:solidFill>
                    <a:prstClr val="black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93203" name="Freeform 20"/>
            <p:cNvSpPr>
              <a:spLocks/>
            </p:cNvSpPr>
            <p:nvPr/>
          </p:nvSpPr>
          <p:spPr bwMode="auto">
            <a:xfrm>
              <a:off x="1433512" y="2667000"/>
              <a:ext cx="5318125" cy="2122488"/>
            </a:xfrm>
            <a:custGeom>
              <a:avLst/>
              <a:gdLst>
                <a:gd name="T0" fmla="*/ 0 w 3350"/>
                <a:gd name="T1" fmla="*/ 2147483647 h 1271"/>
                <a:gd name="T2" fmla="*/ 2147483647 w 3350"/>
                <a:gd name="T3" fmla="*/ 2147483647 h 1271"/>
                <a:gd name="T4" fmla="*/ 2147483647 w 3350"/>
                <a:gd name="T5" fmla="*/ 2147483647 h 1271"/>
                <a:gd name="T6" fmla="*/ 2147483647 w 3350"/>
                <a:gd name="T7" fmla="*/ 2147483647 h 1271"/>
                <a:gd name="T8" fmla="*/ 2147483647 w 3350"/>
                <a:gd name="T9" fmla="*/ 2147483647 h 1271"/>
                <a:gd name="T10" fmla="*/ 2147483647 w 3350"/>
                <a:gd name="T11" fmla="*/ 2147483647 h 1271"/>
                <a:gd name="T12" fmla="*/ 2147483647 w 3350"/>
                <a:gd name="T13" fmla="*/ 2147483647 h 1271"/>
                <a:gd name="T14" fmla="*/ 2147483647 w 3350"/>
                <a:gd name="T15" fmla="*/ 2147483647 h 1271"/>
                <a:gd name="T16" fmla="*/ 2147483647 w 3350"/>
                <a:gd name="T17" fmla="*/ 2147483647 h 1271"/>
                <a:gd name="T18" fmla="*/ 2147483647 w 3350"/>
                <a:gd name="T19" fmla="*/ 2147483647 h 1271"/>
                <a:gd name="T20" fmla="*/ 2147483647 w 3350"/>
                <a:gd name="T21" fmla="*/ 2147483647 h 1271"/>
                <a:gd name="T22" fmla="*/ 2147483647 w 3350"/>
                <a:gd name="T23" fmla="*/ 2147483647 h 1271"/>
                <a:gd name="T24" fmla="*/ 2147483647 w 3350"/>
                <a:gd name="T25" fmla="*/ 2147483647 h 1271"/>
                <a:gd name="T26" fmla="*/ 2147483647 w 3350"/>
                <a:gd name="T27" fmla="*/ 2147483647 h 1271"/>
                <a:gd name="T28" fmla="*/ 2147483647 w 3350"/>
                <a:gd name="T29" fmla="*/ 2147483647 h 1271"/>
                <a:gd name="T30" fmla="*/ 2147483647 w 3350"/>
                <a:gd name="T31" fmla="*/ 2147483647 h 1271"/>
                <a:gd name="T32" fmla="*/ 2147483647 w 3350"/>
                <a:gd name="T33" fmla="*/ 2147483647 h 1271"/>
                <a:gd name="T34" fmla="*/ 2147483647 w 3350"/>
                <a:gd name="T35" fmla="*/ 2147483647 h 1271"/>
                <a:gd name="T36" fmla="*/ 2147483647 w 3350"/>
                <a:gd name="T37" fmla="*/ 2147483647 h 1271"/>
                <a:gd name="T38" fmla="*/ 2147483647 w 3350"/>
                <a:gd name="T39" fmla="*/ 2147483647 h 1271"/>
                <a:gd name="T40" fmla="*/ 2147483647 w 3350"/>
                <a:gd name="T41" fmla="*/ 2147483647 h 1271"/>
                <a:gd name="T42" fmla="*/ 2147483647 w 3350"/>
                <a:gd name="T43" fmla="*/ 2147483647 h 1271"/>
                <a:gd name="T44" fmla="*/ 2147483647 w 3350"/>
                <a:gd name="T45" fmla="*/ 2147483647 h 1271"/>
                <a:gd name="T46" fmla="*/ 2147483647 w 3350"/>
                <a:gd name="T47" fmla="*/ 2147483647 h 1271"/>
                <a:gd name="T48" fmla="*/ 2147483647 w 3350"/>
                <a:gd name="T49" fmla="*/ 2147483647 h 1271"/>
                <a:gd name="T50" fmla="*/ 2147483647 w 3350"/>
                <a:gd name="T51" fmla="*/ 2147483647 h 1271"/>
                <a:gd name="T52" fmla="*/ 2147483647 w 3350"/>
                <a:gd name="T53" fmla="*/ 2147483647 h 1271"/>
                <a:gd name="T54" fmla="*/ 2147483647 w 3350"/>
                <a:gd name="T55" fmla="*/ 2147483647 h 1271"/>
                <a:gd name="T56" fmla="*/ 2147483647 w 3350"/>
                <a:gd name="T57" fmla="*/ 2147483647 h 1271"/>
                <a:gd name="T58" fmla="*/ 2147483647 w 3350"/>
                <a:gd name="T59" fmla="*/ 2147483647 h 1271"/>
                <a:gd name="T60" fmla="*/ 2147483647 w 3350"/>
                <a:gd name="T61" fmla="*/ 2147483647 h 1271"/>
                <a:gd name="T62" fmla="*/ 2147483647 w 3350"/>
                <a:gd name="T63" fmla="*/ 2147483647 h 1271"/>
                <a:gd name="T64" fmla="*/ 2147483647 w 3350"/>
                <a:gd name="T65" fmla="*/ 2147483647 h 1271"/>
                <a:gd name="T66" fmla="*/ 0 w 3350"/>
                <a:gd name="T67" fmla="*/ 2147483647 h 12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350"/>
                <a:gd name="T103" fmla="*/ 0 h 1271"/>
                <a:gd name="T104" fmla="*/ 3350 w 3350"/>
                <a:gd name="T105" fmla="*/ 1271 h 12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350" h="1271">
                  <a:moveTo>
                    <a:pt x="0" y="1271"/>
                  </a:moveTo>
                  <a:lnTo>
                    <a:pt x="69" y="1262"/>
                  </a:lnTo>
                  <a:lnTo>
                    <a:pt x="130" y="1257"/>
                  </a:lnTo>
                  <a:cubicBezTo>
                    <a:pt x="185" y="1251"/>
                    <a:pt x="321" y="1244"/>
                    <a:pt x="399" y="1229"/>
                  </a:cubicBezTo>
                  <a:cubicBezTo>
                    <a:pt x="476" y="1215"/>
                    <a:pt x="525" y="1198"/>
                    <a:pt x="594" y="1170"/>
                  </a:cubicBezTo>
                  <a:cubicBezTo>
                    <a:pt x="662" y="1142"/>
                    <a:pt x="753" y="1094"/>
                    <a:pt x="810" y="1061"/>
                  </a:cubicBezTo>
                  <a:cubicBezTo>
                    <a:pt x="868" y="1027"/>
                    <a:pt x="902" y="998"/>
                    <a:pt x="938" y="967"/>
                  </a:cubicBezTo>
                  <a:cubicBezTo>
                    <a:pt x="975" y="936"/>
                    <a:pt x="1005" y="902"/>
                    <a:pt x="1029" y="875"/>
                  </a:cubicBezTo>
                  <a:cubicBezTo>
                    <a:pt x="1053" y="848"/>
                    <a:pt x="1060" y="838"/>
                    <a:pt x="1083" y="804"/>
                  </a:cubicBezTo>
                  <a:lnTo>
                    <a:pt x="1172" y="667"/>
                  </a:lnTo>
                  <a:lnTo>
                    <a:pt x="1226" y="566"/>
                  </a:lnTo>
                  <a:lnTo>
                    <a:pt x="1278" y="456"/>
                  </a:lnTo>
                  <a:lnTo>
                    <a:pt x="1330" y="346"/>
                  </a:lnTo>
                  <a:lnTo>
                    <a:pt x="1395" y="223"/>
                  </a:lnTo>
                  <a:cubicBezTo>
                    <a:pt x="1421" y="181"/>
                    <a:pt x="1452" y="129"/>
                    <a:pt x="1483" y="95"/>
                  </a:cubicBezTo>
                  <a:cubicBezTo>
                    <a:pt x="1514" y="62"/>
                    <a:pt x="1550" y="38"/>
                    <a:pt x="1581" y="22"/>
                  </a:cubicBezTo>
                  <a:cubicBezTo>
                    <a:pt x="1612" y="7"/>
                    <a:pt x="1640" y="4"/>
                    <a:pt x="1671" y="2"/>
                  </a:cubicBezTo>
                  <a:cubicBezTo>
                    <a:pt x="1701" y="1"/>
                    <a:pt x="1731" y="0"/>
                    <a:pt x="1764" y="12"/>
                  </a:cubicBezTo>
                  <a:cubicBezTo>
                    <a:pt x="1798" y="24"/>
                    <a:pt x="1838" y="42"/>
                    <a:pt x="1871" y="76"/>
                  </a:cubicBezTo>
                  <a:cubicBezTo>
                    <a:pt x="1904" y="110"/>
                    <a:pt x="1926" y="155"/>
                    <a:pt x="1960" y="216"/>
                  </a:cubicBezTo>
                  <a:cubicBezTo>
                    <a:pt x="1994" y="277"/>
                    <a:pt x="2045" y="385"/>
                    <a:pt x="2072" y="443"/>
                  </a:cubicBezTo>
                  <a:cubicBezTo>
                    <a:pt x="2099" y="501"/>
                    <a:pt x="2100" y="514"/>
                    <a:pt x="2124" y="562"/>
                  </a:cubicBezTo>
                  <a:cubicBezTo>
                    <a:pt x="2148" y="610"/>
                    <a:pt x="2186" y="683"/>
                    <a:pt x="2214" y="730"/>
                  </a:cubicBezTo>
                  <a:lnTo>
                    <a:pt x="2293" y="845"/>
                  </a:lnTo>
                  <a:cubicBezTo>
                    <a:pt x="2315" y="876"/>
                    <a:pt x="2329" y="890"/>
                    <a:pt x="2349" y="911"/>
                  </a:cubicBezTo>
                  <a:cubicBezTo>
                    <a:pt x="2369" y="933"/>
                    <a:pt x="2384" y="949"/>
                    <a:pt x="2414" y="973"/>
                  </a:cubicBezTo>
                  <a:cubicBezTo>
                    <a:pt x="2444" y="998"/>
                    <a:pt x="2492" y="1037"/>
                    <a:pt x="2528" y="1061"/>
                  </a:cubicBezTo>
                  <a:lnTo>
                    <a:pt x="2630" y="1115"/>
                  </a:lnTo>
                  <a:lnTo>
                    <a:pt x="2735" y="1161"/>
                  </a:lnTo>
                  <a:lnTo>
                    <a:pt x="2839" y="1194"/>
                  </a:lnTo>
                  <a:cubicBezTo>
                    <a:pt x="2886" y="1207"/>
                    <a:pt x="2954" y="1229"/>
                    <a:pt x="3014" y="1240"/>
                  </a:cubicBezTo>
                  <a:cubicBezTo>
                    <a:pt x="3075" y="1251"/>
                    <a:pt x="3147" y="1253"/>
                    <a:pt x="3203" y="1257"/>
                  </a:cubicBezTo>
                  <a:lnTo>
                    <a:pt x="3350" y="1266"/>
                  </a:lnTo>
                  <a:lnTo>
                    <a:pt x="0" y="1271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204" name="Rectangle 11"/>
            <p:cNvSpPr>
              <a:spLocks noChangeArrowheads="1"/>
            </p:cNvSpPr>
            <p:nvPr/>
          </p:nvSpPr>
          <p:spPr bwMode="auto">
            <a:xfrm>
              <a:off x="5257800" y="3576638"/>
              <a:ext cx="1219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AE0337"/>
                  </a:solidFill>
                  <a:latin typeface="Times New Roman" pitchFamily="18" charset="0"/>
                </a:rPr>
                <a:t>0.1075</a:t>
              </a:r>
            </a:p>
          </p:txBody>
        </p:sp>
        <p:sp>
          <p:nvSpPr>
            <p:cNvPr id="93205" name="Line 12"/>
            <p:cNvSpPr>
              <a:spLocks noChangeShapeType="1"/>
            </p:cNvSpPr>
            <p:nvPr/>
          </p:nvSpPr>
          <p:spPr bwMode="auto">
            <a:xfrm flipH="1">
              <a:off x="5257800" y="3962400"/>
              <a:ext cx="533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95313" y="2828925"/>
            <a:ext cx="2667000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83BB35"/>
                </a:solidFill>
              </a:rPr>
              <a:t>Solution:</a:t>
            </a:r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2271713" y="3476625"/>
            <a:ext cx="2590800" cy="822325"/>
            <a:chOff x="2271712" y="3476625"/>
            <a:chExt cx="2590800" cy="823052"/>
          </a:xfrm>
        </p:grpSpPr>
        <p:sp>
          <p:nvSpPr>
            <p:cNvPr id="93194" name="Rectangle 8"/>
            <p:cNvSpPr>
              <a:spLocks noChangeArrowheads="1"/>
            </p:cNvSpPr>
            <p:nvPr/>
          </p:nvSpPr>
          <p:spPr bwMode="auto">
            <a:xfrm>
              <a:off x="3048000" y="3476625"/>
              <a:ext cx="1555750" cy="823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AE0337"/>
                  </a:solidFill>
                  <a:latin typeface="Times New Roman" pitchFamily="18" charset="0"/>
                </a:rPr>
                <a:t>1 – 0.1075 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AE0337"/>
                  </a:solidFill>
                  <a:latin typeface="Times New Roman" pitchFamily="18" charset="0"/>
                </a:rPr>
                <a:t>= 0.8925</a:t>
              </a: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 rot="10800000">
              <a:off x="2271712" y="4267899"/>
              <a:ext cx="2590800" cy="1589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685800" y="5257800"/>
            <a:ext cx="7467600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</a:rPr>
              <a:t>Because the area to the right is 0.1075, the cumulative area is 0.8925.</a:t>
            </a:r>
            <a:endParaRPr lang="en-US" sz="2800" dirty="0" err="1">
              <a:solidFill>
                <a:prstClr val="black"/>
              </a:solidFill>
            </a:endParaRPr>
          </a:p>
        </p:txBody>
      </p:sp>
      <p:sp>
        <p:nvSpPr>
          <p:cNvPr id="93192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prstClr val="black"/>
                </a:solidFill>
              </a:rPr>
              <a:t>© 2012 Pearson Education, Inc. All rights reserved.</a:t>
            </a:r>
          </a:p>
        </p:txBody>
      </p:sp>
      <p:sp>
        <p:nvSpPr>
          <p:cNvPr id="93193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C6BFCA4-80B8-441C-9911-4C8F0645F6D5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r>
              <a:rPr lang="en-US" altLang="en-US" sz="1200">
                <a:solidFill>
                  <a:prstClr val="black"/>
                </a:solidFill>
              </a:rPr>
              <a:t> of 105</a:t>
            </a:r>
          </a:p>
        </p:txBody>
      </p:sp>
    </p:spTree>
    <p:extLst>
      <p:ext uri="{BB962C8B-B14F-4D97-AF65-F5344CB8AC3E}">
        <p14:creationId xmlns:p14="http://schemas.microsoft.com/office/powerpoint/2010/main" val="287394649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83BB35"/>
                </a:solidFill>
              </a:rPr>
              <a:t>Example: Finding a z-Score Given a Percentile</a:t>
            </a:r>
          </a:p>
        </p:txBody>
      </p:sp>
      <p:sp>
        <p:nvSpPr>
          <p:cNvPr id="97283" name="Content Placeholder 2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en-US"/>
              <a:t>Find the </a:t>
            </a:r>
            <a:r>
              <a:rPr lang="en-US" altLang="en-US" i="1"/>
              <a:t>z</a:t>
            </a:r>
            <a:r>
              <a:rPr lang="en-US" altLang="en-US"/>
              <a:t>-score that corresponds to </a:t>
            </a:r>
            <a:r>
              <a:rPr lang="en-US" altLang="en-US" i="1"/>
              <a:t>P</a:t>
            </a:r>
            <a:r>
              <a:rPr lang="en-US" altLang="en-US" baseline="-25000"/>
              <a:t>5</a:t>
            </a:r>
            <a:r>
              <a:rPr lang="en-US" altLang="en-US"/>
              <a:t>.</a:t>
            </a:r>
          </a:p>
          <a:p>
            <a:endParaRPr lang="en-US" altLang="en-US"/>
          </a:p>
        </p:txBody>
      </p:sp>
      <p:sp>
        <p:nvSpPr>
          <p:cNvPr id="721924" name="Text Box 4"/>
          <p:cNvSpPr txBox="1">
            <a:spLocks noChangeArrowheads="1"/>
          </p:cNvSpPr>
          <p:nvPr/>
        </p:nvSpPr>
        <p:spPr bwMode="auto">
          <a:xfrm>
            <a:off x="381000" y="2133600"/>
            <a:ext cx="8305800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3BB35"/>
                </a:solidFill>
                <a:latin typeface="Times New Roman" pitchFamily="18" charset="0"/>
              </a:rPr>
              <a:t>Solution: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600">
                <a:solidFill>
                  <a:prstClr val="black"/>
                </a:solidFill>
                <a:latin typeface="Times New Roman" pitchFamily="18" charset="0"/>
              </a:rPr>
              <a:t>The </a:t>
            </a:r>
            <a:r>
              <a:rPr lang="en-US" altLang="en-US" sz="2600" i="1">
                <a:solidFill>
                  <a:prstClr val="black"/>
                </a:solidFill>
                <a:latin typeface="Times New Roman" pitchFamily="18" charset="0"/>
              </a:rPr>
              <a:t>z</a:t>
            </a:r>
            <a:r>
              <a:rPr lang="en-US" altLang="en-US" sz="2600">
                <a:solidFill>
                  <a:prstClr val="black"/>
                </a:solidFill>
                <a:latin typeface="Times New Roman" pitchFamily="18" charset="0"/>
              </a:rPr>
              <a:t>-score that corresponds to </a:t>
            </a:r>
            <a:r>
              <a:rPr lang="en-US" altLang="en-US" sz="2600" i="1">
                <a:solidFill>
                  <a:prstClr val="black"/>
                </a:solidFill>
                <a:latin typeface="Times New Roman" pitchFamily="18" charset="0"/>
              </a:rPr>
              <a:t>P</a:t>
            </a:r>
            <a:r>
              <a:rPr lang="en-US" altLang="en-US" sz="2600" baseline="-25000">
                <a:solidFill>
                  <a:prstClr val="black"/>
                </a:solidFill>
                <a:latin typeface="Times New Roman" pitchFamily="18" charset="0"/>
              </a:rPr>
              <a:t>5 </a:t>
            </a:r>
            <a:r>
              <a:rPr lang="en-US" altLang="en-US" sz="2600">
                <a:solidFill>
                  <a:prstClr val="black"/>
                </a:solidFill>
                <a:latin typeface="Times New Roman" pitchFamily="18" charset="0"/>
              </a:rPr>
              <a:t>is the same </a:t>
            </a:r>
            <a:r>
              <a:rPr lang="en-US" altLang="en-US" sz="2600" i="1">
                <a:solidFill>
                  <a:prstClr val="black"/>
                </a:solidFill>
                <a:latin typeface="Times New Roman" pitchFamily="18" charset="0"/>
              </a:rPr>
              <a:t>z-</a:t>
            </a:r>
            <a:r>
              <a:rPr lang="en-US" altLang="en-US" sz="2600">
                <a:solidFill>
                  <a:prstClr val="black"/>
                </a:solidFill>
                <a:latin typeface="Times New Roman" pitchFamily="18" charset="0"/>
              </a:rPr>
              <a:t>score that corresponds to an area of 0.05.</a:t>
            </a:r>
            <a:r>
              <a:rPr lang="en-US" altLang="en-US" sz="2600" i="1">
                <a:solidFill>
                  <a:prstClr val="black"/>
                </a:solidFill>
                <a:latin typeface="Times New Roman" pitchFamily="18" charset="0"/>
              </a:rPr>
              <a:t> </a:t>
            </a:r>
            <a:endParaRPr lang="en-US" altLang="en-US" sz="2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21925" name="Text Box 5"/>
          <p:cNvSpPr txBox="1">
            <a:spLocks noChangeArrowheads="1"/>
          </p:cNvSpPr>
          <p:nvPr/>
        </p:nvSpPr>
        <p:spPr bwMode="auto">
          <a:xfrm>
            <a:off x="381000" y="4708525"/>
            <a:ext cx="82296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600">
                <a:solidFill>
                  <a:prstClr val="black"/>
                </a:solidFill>
                <a:latin typeface="Times New Roman" pitchFamily="18" charset="0"/>
              </a:rPr>
              <a:t>The areas closest to 0.05 in the table are 0.0495 (</a:t>
            </a:r>
            <a:r>
              <a:rPr lang="en-US" altLang="en-US" sz="2600" i="1">
                <a:solidFill>
                  <a:prstClr val="black"/>
                </a:solidFill>
                <a:latin typeface="Times New Roman" pitchFamily="18" charset="0"/>
              </a:rPr>
              <a:t>z </a:t>
            </a:r>
            <a:r>
              <a:rPr lang="en-US" altLang="en-US" sz="2600">
                <a:solidFill>
                  <a:prstClr val="black"/>
                </a:solidFill>
                <a:latin typeface="Times New Roman" pitchFamily="18" charset="0"/>
              </a:rPr>
              <a:t>= –1.65) and 0.0505 (</a:t>
            </a:r>
            <a:r>
              <a:rPr lang="en-US" altLang="en-US" sz="2600" i="1">
                <a:solidFill>
                  <a:prstClr val="black"/>
                </a:solidFill>
                <a:latin typeface="Times New Roman" pitchFamily="18" charset="0"/>
              </a:rPr>
              <a:t>z</a:t>
            </a:r>
            <a:r>
              <a:rPr lang="en-US" altLang="en-US" sz="2600">
                <a:solidFill>
                  <a:prstClr val="black"/>
                </a:solidFill>
                <a:latin typeface="Times New Roman" pitchFamily="18" charset="0"/>
              </a:rPr>
              <a:t> = –1.64). Because 0.05 is halfway between the two areas in the table, use the </a:t>
            </a:r>
            <a:r>
              <a:rPr lang="en-US" altLang="en-US" sz="2600" i="1">
                <a:solidFill>
                  <a:prstClr val="black"/>
                </a:solidFill>
                <a:latin typeface="Times New Roman" pitchFamily="18" charset="0"/>
              </a:rPr>
              <a:t>z</a:t>
            </a:r>
            <a:r>
              <a:rPr lang="en-US" altLang="en-US" sz="2600">
                <a:solidFill>
                  <a:prstClr val="black"/>
                </a:solidFill>
                <a:latin typeface="Times New Roman" pitchFamily="18" charset="0"/>
              </a:rPr>
              <a:t>-score that is halfway between –1.64 and –1.65. </a:t>
            </a:r>
            <a:r>
              <a:rPr lang="en-US" altLang="en-US" sz="2600" b="1">
                <a:solidFill>
                  <a:srgbClr val="AE0337"/>
                </a:solidFill>
                <a:latin typeface="Times New Roman" pitchFamily="18" charset="0"/>
              </a:rPr>
              <a:t>The </a:t>
            </a:r>
            <a:r>
              <a:rPr lang="en-US" altLang="en-US" sz="2600" b="1" i="1">
                <a:solidFill>
                  <a:srgbClr val="AE0337"/>
                </a:solidFill>
                <a:latin typeface="Times New Roman" pitchFamily="18" charset="0"/>
              </a:rPr>
              <a:t>z</a:t>
            </a:r>
            <a:r>
              <a:rPr lang="en-US" altLang="en-US" sz="2600" b="1">
                <a:solidFill>
                  <a:srgbClr val="AE0337"/>
                </a:solidFill>
                <a:latin typeface="Times New Roman" pitchFamily="18" charset="0"/>
              </a:rPr>
              <a:t>-score is </a:t>
            </a:r>
            <a:r>
              <a:rPr lang="en-US" altLang="en-US" sz="2600" b="1">
                <a:solidFill>
                  <a:srgbClr val="AE0337"/>
                </a:solidFill>
                <a:latin typeface="Times New Roman" pitchFamily="18" charset="0"/>
                <a:sym typeface="Symbol" pitchFamily="18" charset="2"/>
              </a:rPr>
              <a:t>–1.645</a:t>
            </a:r>
            <a:r>
              <a:rPr lang="en-US" altLang="en-US" sz="260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.</a:t>
            </a:r>
            <a:endParaRPr lang="en-US" altLang="en-US" sz="26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572000" y="3124200"/>
            <a:ext cx="3505200" cy="1597025"/>
            <a:chOff x="960" y="2064"/>
            <a:chExt cx="2528" cy="1210"/>
          </a:xfrm>
        </p:grpSpPr>
        <p:sp>
          <p:nvSpPr>
            <p:cNvPr id="97289" name="Freeform 7"/>
            <p:cNvSpPr>
              <a:spLocks/>
            </p:cNvSpPr>
            <p:nvPr/>
          </p:nvSpPr>
          <p:spPr bwMode="auto">
            <a:xfrm>
              <a:off x="1175" y="2736"/>
              <a:ext cx="441" cy="192"/>
            </a:xfrm>
            <a:custGeom>
              <a:avLst/>
              <a:gdLst>
                <a:gd name="T0" fmla="*/ 0 w 622"/>
                <a:gd name="T1" fmla="*/ 0 h 402"/>
                <a:gd name="T2" fmla="*/ 1 w 622"/>
                <a:gd name="T3" fmla="*/ 0 h 402"/>
                <a:gd name="T4" fmla="*/ 1 w 622"/>
                <a:gd name="T5" fmla="*/ 0 h 402"/>
                <a:gd name="T6" fmla="*/ 1 w 622"/>
                <a:gd name="T7" fmla="*/ 0 h 402"/>
                <a:gd name="T8" fmla="*/ 1 w 622"/>
                <a:gd name="T9" fmla="*/ 0 h 402"/>
                <a:gd name="T10" fmla="*/ 1 w 622"/>
                <a:gd name="T11" fmla="*/ 0 h 402"/>
                <a:gd name="T12" fmla="*/ 0 w 622"/>
                <a:gd name="T13" fmla="*/ 0 h 4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2"/>
                <a:gd name="T22" fmla="*/ 0 h 402"/>
                <a:gd name="T23" fmla="*/ 622 w 622"/>
                <a:gd name="T24" fmla="*/ 402 h 4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2" h="402">
                  <a:moveTo>
                    <a:pt x="0" y="398"/>
                  </a:moveTo>
                  <a:cubicBezTo>
                    <a:pt x="14" y="395"/>
                    <a:pt x="29" y="393"/>
                    <a:pt x="43" y="390"/>
                  </a:cubicBezTo>
                  <a:cubicBezTo>
                    <a:pt x="62" y="339"/>
                    <a:pt x="109" y="369"/>
                    <a:pt x="182" y="336"/>
                  </a:cubicBezTo>
                  <a:lnTo>
                    <a:pt x="458" y="174"/>
                  </a:lnTo>
                  <a:lnTo>
                    <a:pt x="619" y="0"/>
                  </a:lnTo>
                  <a:lnTo>
                    <a:pt x="622" y="402"/>
                  </a:lnTo>
                  <a:lnTo>
                    <a:pt x="0" y="398"/>
                  </a:lnTo>
                  <a:close/>
                </a:path>
              </a:pathLst>
            </a:custGeom>
            <a:solidFill>
              <a:srgbClr val="71ADD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290" name="Line 8"/>
            <p:cNvSpPr>
              <a:spLocks noChangeShapeType="1"/>
            </p:cNvSpPr>
            <p:nvPr/>
          </p:nvSpPr>
          <p:spPr bwMode="auto">
            <a:xfrm>
              <a:off x="960" y="2923"/>
              <a:ext cx="235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7291" name="Rectangle 9"/>
            <p:cNvSpPr>
              <a:spLocks noChangeArrowheads="1"/>
            </p:cNvSpPr>
            <p:nvPr/>
          </p:nvSpPr>
          <p:spPr bwMode="auto">
            <a:xfrm>
              <a:off x="1520" y="2879"/>
              <a:ext cx="219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i="1">
                  <a:solidFill>
                    <a:prstClr val="black"/>
                  </a:solidFill>
                  <a:latin typeface="Times New Roman" pitchFamily="18" charset="0"/>
                  <a:sym typeface="Symbol" pitchFamily="18" charset="2"/>
                </a:rPr>
                <a:t>z</a:t>
              </a:r>
              <a:endParaRPr lang="en-US" altLang="en-US" i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292" name="Rectangle 10"/>
            <p:cNvSpPr>
              <a:spLocks noChangeArrowheads="1"/>
            </p:cNvSpPr>
            <p:nvPr/>
          </p:nvSpPr>
          <p:spPr bwMode="auto">
            <a:xfrm>
              <a:off x="1979" y="2928"/>
              <a:ext cx="298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prstClr val="black"/>
                  </a:solidFill>
                  <a:latin typeface="Times New Roman" pitchFamily="18" charset="0"/>
                </a:rPr>
                <a:t> 0</a:t>
              </a:r>
            </a:p>
          </p:txBody>
        </p:sp>
        <p:sp>
          <p:nvSpPr>
            <p:cNvPr id="97293" name="Line 11"/>
            <p:cNvSpPr>
              <a:spLocks noChangeShapeType="1"/>
            </p:cNvSpPr>
            <p:nvPr/>
          </p:nvSpPr>
          <p:spPr bwMode="auto">
            <a:xfrm>
              <a:off x="2116" y="2895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7294" name="Text Box 12"/>
            <p:cNvSpPr txBox="1">
              <a:spLocks noChangeArrowheads="1"/>
            </p:cNvSpPr>
            <p:nvPr/>
          </p:nvSpPr>
          <p:spPr bwMode="auto">
            <a:xfrm>
              <a:off x="3304" y="2783"/>
              <a:ext cx="184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i="1">
                  <a:solidFill>
                    <a:prstClr val="black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97295" name="Freeform 13"/>
            <p:cNvSpPr>
              <a:spLocks/>
            </p:cNvSpPr>
            <p:nvPr/>
          </p:nvSpPr>
          <p:spPr bwMode="auto">
            <a:xfrm>
              <a:off x="1036" y="2064"/>
              <a:ext cx="2162" cy="862"/>
            </a:xfrm>
            <a:custGeom>
              <a:avLst/>
              <a:gdLst>
                <a:gd name="T0" fmla="*/ 0 w 3350"/>
                <a:gd name="T1" fmla="*/ 1 h 1271"/>
                <a:gd name="T2" fmla="*/ 1 w 3350"/>
                <a:gd name="T3" fmla="*/ 1 h 1271"/>
                <a:gd name="T4" fmla="*/ 1 w 3350"/>
                <a:gd name="T5" fmla="*/ 1 h 1271"/>
                <a:gd name="T6" fmla="*/ 1 w 3350"/>
                <a:gd name="T7" fmla="*/ 1 h 1271"/>
                <a:gd name="T8" fmla="*/ 1 w 3350"/>
                <a:gd name="T9" fmla="*/ 1 h 1271"/>
                <a:gd name="T10" fmla="*/ 1 w 3350"/>
                <a:gd name="T11" fmla="*/ 1 h 1271"/>
                <a:gd name="T12" fmla="*/ 1 w 3350"/>
                <a:gd name="T13" fmla="*/ 1 h 1271"/>
                <a:gd name="T14" fmla="*/ 1 w 3350"/>
                <a:gd name="T15" fmla="*/ 1 h 1271"/>
                <a:gd name="T16" fmla="*/ 1 w 3350"/>
                <a:gd name="T17" fmla="*/ 1 h 1271"/>
                <a:gd name="T18" fmla="*/ 1 w 3350"/>
                <a:gd name="T19" fmla="*/ 1 h 1271"/>
                <a:gd name="T20" fmla="*/ 1 w 3350"/>
                <a:gd name="T21" fmla="*/ 1 h 1271"/>
                <a:gd name="T22" fmla="*/ 1 w 3350"/>
                <a:gd name="T23" fmla="*/ 1 h 1271"/>
                <a:gd name="T24" fmla="*/ 1 w 3350"/>
                <a:gd name="T25" fmla="*/ 1 h 1271"/>
                <a:gd name="T26" fmla="*/ 1 w 3350"/>
                <a:gd name="T27" fmla="*/ 1 h 1271"/>
                <a:gd name="T28" fmla="*/ 1 w 3350"/>
                <a:gd name="T29" fmla="*/ 1 h 1271"/>
                <a:gd name="T30" fmla="*/ 1 w 3350"/>
                <a:gd name="T31" fmla="*/ 1 h 1271"/>
                <a:gd name="T32" fmla="*/ 1 w 3350"/>
                <a:gd name="T33" fmla="*/ 1 h 1271"/>
                <a:gd name="T34" fmla="*/ 1 w 3350"/>
                <a:gd name="T35" fmla="*/ 1 h 1271"/>
                <a:gd name="T36" fmla="*/ 1 w 3350"/>
                <a:gd name="T37" fmla="*/ 1 h 1271"/>
                <a:gd name="T38" fmla="*/ 1 w 3350"/>
                <a:gd name="T39" fmla="*/ 1 h 1271"/>
                <a:gd name="T40" fmla="*/ 1 w 3350"/>
                <a:gd name="T41" fmla="*/ 1 h 1271"/>
                <a:gd name="T42" fmla="*/ 1 w 3350"/>
                <a:gd name="T43" fmla="*/ 1 h 1271"/>
                <a:gd name="T44" fmla="*/ 1 w 3350"/>
                <a:gd name="T45" fmla="*/ 1 h 1271"/>
                <a:gd name="T46" fmla="*/ 1 w 3350"/>
                <a:gd name="T47" fmla="*/ 1 h 1271"/>
                <a:gd name="T48" fmla="*/ 1 w 3350"/>
                <a:gd name="T49" fmla="*/ 1 h 1271"/>
                <a:gd name="T50" fmla="*/ 1 w 3350"/>
                <a:gd name="T51" fmla="*/ 1 h 1271"/>
                <a:gd name="T52" fmla="*/ 1 w 3350"/>
                <a:gd name="T53" fmla="*/ 1 h 1271"/>
                <a:gd name="T54" fmla="*/ 1 w 3350"/>
                <a:gd name="T55" fmla="*/ 1 h 1271"/>
                <a:gd name="T56" fmla="*/ 1 w 3350"/>
                <a:gd name="T57" fmla="*/ 1 h 1271"/>
                <a:gd name="T58" fmla="*/ 1 w 3350"/>
                <a:gd name="T59" fmla="*/ 1 h 1271"/>
                <a:gd name="T60" fmla="*/ 1 w 3350"/>
                <a:gd name="T61" fmla="*/ 1 h 1271"/>
                <a:gd name="T62" fmla="*/ 1 w 3350"/>
                <a:gd name="T63" fmla="*/ 1 h 1271"/>
                <a:gd name="T64" fmla="*/ 1 w 3350"/>
                <a:gd name="T65" fmla="*/ 1 h 1271"/>
                <a:gd name="T66" fmla="*/ 0 w 3350"/>
                <a:gd name="T67" fmla="*/ 1 h 12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350"/>
                <a:gd name="T103" fmla="*/ 0 h 1271"/>
                <a:gd name="T104" fmla="*/ 3350 w 3350"/>
                <a:gd name="T105" fmla="*/ 1271 h 12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350" h="1271">
                  <a:moveTo>
                    <a:pt x="0" y="1271"/>
                  </a:moveTo>
                  <a:lnTo>
                    <a:pt x="69" y="1262"/>
                  </a:lnTo>
                  <a:lnTo>
                    <a:pt x="130" y="1257"/>
                  </a:lnTo>
                  <a:cubicBezTo>
                    <a:pt x="185" y="1251"/>
                    <a:pt x="321" y="1244"/>
                    <a:pt x="399" y="1229"/>
                  </a:cubicBezTo>
                  <a:cubicBezTo>
                    <a:pt x="476" y="1215"/>
                    <a:pt x="525" y="1198"/>
                    <a:pt x="594" y="1170"/>
                  </a:cubicBezTo>
                  <a:cubicBezTo>
                    <a:pt x="662" y="1142"/>
                    <a:pt x="753" y="1094"/>
                    <a:pt x="810" y="1061"/>
                  </a:cubicBezTo>
                  <a:cubicBezTo>
                    <a:pt x="868" y="1027"/>
                    <a:pt x="902" y="998"/>
                    <a:pt x="938" y="967"/>
                  </a:cubicBezTo>
                  <a:cubicBezTo>
                    <a:pt x="975" y="936"/>
                    <a:pt x="1005" y="902"/>
                    <a:pt x="1029" y="875"/>
                  </a:cubicBezTo>
                  <a:cubicBezTo>
                    <a:pt x="1053" y="848"/>
                    <a:pt x="1060" y="838"/>
                    <a:pt x="1083" y="804"/>
                  </a:cubicBezTo>
                  <a:lnTo>
                    <a:pt x="1172" y="667"/>
                  </a:lnTo>
                  <a:lnTo>
                    <a:pt x="1226" y="566"/>
                  </a:lnTo>
                  <a:lnTo>
                    <a:pt x="1278" y="456"/>
                  </a:lnTo>
                  <a:lnTo>
                    <a:pt x="1330" y="346"/>
                  </a:lnTo>
                  <a:lnTo>
                    <a:pt x="1395" y="223"/>
                  </a:lnTo>
                  <a:cubicBezTo>
                    <a:pt x="1421" y="181"/>
                    <a:pt x="1452" y="129"/>
                    <a:pt x="1483" y="95"/>
                  </a:cubicBezTo>
                  <a:cubicBezTo>
                    <a:pt x="1514" y="62"/>
                    <a:pt x="1550" y="38"/>
                    <a:pt x="1581" y="22"/>
                  </a:cubicBezTo>
                  <a:cubicBezTo>
                    <a:pt x="1612" y="7"/>
                    <a:pt x="1640" y="4"/>
                    <a:pt x="1671" y="2"/>
                  </a:cubicBezTo>
                  <a:cubicBezTo>
                    <a:pt x="1701" y="1"/>
                    <a:pt x="1731" y="0"/>
                    <a:pt x="1764" y="12"/>
                  </a:cubicBezTo>
                  <a:cubicBezTo>
                    <a:pt x="1798" y="24"/>
                    <a:pt x="1838" y="42"/>
                    <a:pt x="1871" y="76"/>
                  </a:cubicBezTo>
                  <a:cubicBezTo>
                    <a:pt x="1904" y="110"/>
                    <a:pt x="1926" y="155"/>
                    <a:pt x="1960" y="216"/>
                  </a:cubicBezTo>
                  <a:cubicBezTo>
                    <a:pt x="1994" y="277"/>
                    <a:pt x="2045" y="385"/>
                    <a:pt x="2072" y="443"/>
                  </a:cubicBezTo>
                  <a:cubicBezTo>
                    <a:pt x="2099" y="501"/>
                    <a:pt x="2100" y="514"/>
                    <a:pt x="2124" y="562"/>
                  </a:cubicBezTo>
                  <a:cubicBezTo>
                    <a:pt x="2148" y="610"/>
                    <a:pt x="2186" y="683"/>
                    <a:pt x="2214" y="730"/>
                  </a:cubicBezTo>
                  <a:lnTo>
                    <a:pt x="2293" y="845"/>
                  </a:lnTo>
                  <a:cubicBezTo>
                    <a:pt x="2315" y="876"/>
                    <a:pt x="2329" y="890"/>
                    <a:pt x="2349" y="911"/>
                  </a:cubicBezTo>
                  <a:cubicBezTo>
                    <a:pt x="2369" y="933"/>
                    <a:pt x="2384" y="949"/>
                    <a:pt x="2414" y="973"/>
                  </a:cubicBezTo>
                  <a:cubicBezTo>
                    <a:pt x="2444" y="998"/>
                    <a:pt x="2492" y="1037"/>
                    <a:pt x="2528" y="1061"/>
                  </a:cubicBezTo>
                  <a:lnTo>
                    <a:pt x="2630" y="1115"/>
                  </a:lnTo>
                  <a:lnTo>
                    <a:pt x="2735" y="1161"/>
                  </a:lnTo>
                  <a:lnTo>
                    <a:pt x="2839" y="1194"/>
                  </a:lnTo>
                  <a:cubicBezTo>
                    <a:pt x="2886" y="1207"/>
                    <a:pt x="2954" y="1229"/>
                    <a:pt x="3014" y="1240"/>
                  </a:cubicBezTo>
                  <a:cubicBezTo>
                    <a:pt x="3075" y="1251"/>
                    <a:pt x="3147" y="1253"/>
                    <a:pt x="3203" y="1257"/>
                  </a:cubicBezTo>
                  <a:lnTo>
                    <a:pt x="3350" y="1266"/>
                  </a:lnTo>
                  <a:lnTo>
                    <a:pt x="0" y="1271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grpSp>
          <p:nvGrpSpPr>
            <p:cNvPr id="97296" name="Group 14"/>
            <p:cNvGrpSpPr>
              <a:grpSpLocks/>
            </p:cNvGrpSpPr>
            <p:nvPr/>
          </p:nvGrpSpPr>
          <p:grpSpPr bwMode="auto">
            <a:xfrm>
              <a:off x="1015" y="2353"/>
              <a:ext cx="553" cy="527"/>
              <a:chOff x="1015" y="2449"/>
              <a:chExt cx="553" cy="527"/>
            </a:xfrm>
          </p:grpSpPr>
          <p:sp>
            <p:nvSpPr>
              <p:cNvPr id="97297" name="Text Box 15"/>
              <p:cNvSpPr txBox="1">
                <a:spLocks noChangeArrowheads="1"/>
              </p:cNvSpPr>
              <p:nvPr/>
            </p:nvSpPr>
            <p:spPr bwMode="auto">
              <a:xfrm>
                <a:off x="1015" y="2449"/>
                <a:ext cx="553" cy="3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prstClr val="black"/>
                    </a:solidFill>
                    <a:latin typeface="Times New Roman" pitchFamily="18" charset="0"/>
                  </a:rPr>
                  <a:t>0.05</a:t>
                </a:r>
              </a:p>
            </p:txBody>
          </p:sp>
          <p:sp>
            <p:nvSpPr>
              <p:cNvPr id="97298" name="Line 16"/>
              <p:cNvSpPr>
                <a:spLocks noChangeShapeType="1"/>
              </p:cNvSpPr>
              <p:nvPr/>
            </p:nvSpPr>
            <p:spPr bwMode="auto">
              <a:xfrm>
                <a:off x="1328" y="2736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97287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prstClr val="black"/>
                </a:solidFill>
              </a:rPr>
              <a:t>© 2012 Pearson Education, Inc. All rights reserved.</a:t>
            </a:r>
          </a:p>
        </p:txBody>
      </p:sp>
      <p:sp>
        <p:nvSpPr>
          <p:cNvPr id="97288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E98D4A1-BB5B-4096-B49D-C02430E952DE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r>
              <a:rPr lang="en-US" altLang="en-US" sz="1200">
                <a:solidFill>
                  <a:prstClr val="black"/>
                </a:solidFill>
              </a:rPr>
              <a:t> of 105</a:t>
            </a:r>
          </a:p>
        </p:txBody>
      </p:sp>
    </p:spTree>
    <p:extLst>
      <p:ext uri="{BB962C8B-B14F-4D97-AF65-F5344CB8AC3E}">
        <p14:creationId xmlns:p14="http://schemas.microsoft.com/office/powerpoint/2010/main" val="370740370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24" grpId="0"/>
      <p:bldP spid="7219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Transforming a </a:t>
            </a:r>
            <a:r>
              <a:rPr lang="en-US" altLang="en-US" i="1"/>
              <a:t>z</a:t>
            </a:r>
            <a:r>
              <a:rPr lang="en-US" altLang="en-US"/>
              <a:t>-Score to an </a:t>
            </a:r>
            <a:r>
              <a:rPr lang="en-US" altLang="en-US" i="1"/>
              <a:t>x</a:t>
            </a:r>
            <a:r>
              <a:rPr lang="en-US" altLang="en-US"/>
              <a:t>-Score</a:t>
            </a:r>
          </a:p>
        </p:txBody>
      </p:sp>
      <p:sp>
        <p:nvSpPr>
          <p:cNvPr id="99331" name="Content Placeholder 9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16764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/>
              <a:t>To transform a standard </a:t>
            </a:r>
            <a:r>
              <a:rPr lang="en-US" altLang="en-US" i="1"/>
              <a:t>z</a:t>
            </a:r>
            <a:r>
              <a:rPr lang="en-US" altLang="en-US"/>
              <a:t>-score to a data value </a:t>
            </a:r>
            <a:r>
              <a:rPr lang="en-US" altLang="en-US" i="1"/>
              <a:t>x</a:t>
            </a:r>
            <a:r>
              <a:rPr lang="en-US" altLang="en-US"/>
              <a:t> in a given population, use the formula</a:t>
            </a:r>
          </a:p>
          <a:p>
            <a:pPr marL="0" indent="0">
              <a:buFont typeface="Arial" charset="0"/>
              <a:buNone/>
            </a:pPr>
            <a:r>
              <a:rPr lang="en-US" altLang="en-US"/>
              <a:t>			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 = </a:t>
            </a:r>
            <a:r>
              <a:rPr lang="el-GR" altLang="en-US" i="1">
                <a:solidFill>
                  <a:schemeClr val="accent2"/>
                </a:solidFill>
              </a:rPr>
              <a:t>μ</a:t>
            </a:r>
            <a:r>
              <a:rPr lang="en-US" altLang="en-US">
                <a:solidFill>
                  <a:schemeClr val="accent2"/>
                </a:solidFill>
              </a:rPr>
              <a:t> + </a:t>
            </a:r>
            <a:r>
              <a:rPr lang="en-US" altLang="en-US" i="1">
                <a:solidFill>
                  <a:schemeClr val="accent2"/>
                </a:solidFill>
              </a:rPr>
              <a:t>z</a:t>
            </a:r>
            <a:r>
              <a:rPr lang="el-GR" altLang="en-US" i="1">
                <a:solidFill>
                  <a:schemeClr val="accent2"/>
                </a:solidFill>
              </a:rPr>
              <a:t>σ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</a:p>
          <a:p>
            <a:pPr marL="0" indent="0"/>
            <a:endParaRPr lang="en-US" altLang="en-US"/>
          </a:p>
        </p:txBody>
      </p:sp>
      <p:sp>
        <p:nvSpPr>
          <p:cNvPr id="99332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prstClr val="black"/>
                </a:solidFill>
              </a:rPr>
              <a:t>© 2012 Pearson Education, Inc. All rights reserved.</a:t>
            </a:r>
          </a:p>
        </p:txBody>
      </p:sp>
      <p:sp>
        <p:nvSpPr>
          <p:cNvPr id="99333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6A548DFA-4AB5-47AF-966C-7362A5CF940A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r>
              <a:rPr lang="en-US" altLang="en-US" sz="1200">
                <a:solidFill>
                  <a:prstClr val="black"/>
                </a:solidFill>
              </a:rPr>
              <a:t> of 105</a:t>
            </a:r>
          </a:p>
        </p:txBody>
      </p:sp>
    </p:spTree>
    <p:extLst>
      <p:ext uri="{BB962C8B-B14F-4D97-AF65-F5344CB8AC3E}">
        <p14:creationId xmlns:p14="http://schemas.microsoft.com/office/powerpoint/2010/main" val="272053264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83BB35"/>
                </a:solidFill>
              </a:rPr>
              <a:t>Example: Finding an x-Value</a:t>
            </a:r>
          </a:p>
        </p:txBody>
      </p:sp>
      <p:sp>
        <p:nvSpPr>
          <p:cNvPr id="101379" name="Content Placeholder 9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21336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/>
              <a:t>A veterinarian records the weights of cats treated at a clinic. The weights are normally distributed, with a mean of 9 pounds and a standard deviation of 2 pounds. Find the weights </a:t>
            </a:r>
            <a:r>
              <a:rPr lang="en-US" altLang="en-US" i="1"/>
              <a:t>x</a:t>
            </a:r>
            <a:r>
              <a:rPr lang="en-US" altLang="en-US"/>
              <a:t> corresponding to </a:t>
            </a:r>
            <a:r>
              <a:rPr lang="en-US" altLang="en-US" i="1"/>
              <a:t>z</a:t>
            </a:r>
            <a:r>
              <a:rPr lang="en-US" altLang="en-US"/>
              <a:t>-scores of 1.96,     –0.44, and 0.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4800" y="3276600"/>
            <a:ext cx="82296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b="1">
                <a:solidFill>
                  <a:srgbClr val="83BB35"/>
                </a:solidFill>
                <a:latin typeface="Times New Roman" pitchFamily="18" charset="0"/>
              </a:rPr>
              <a:t>Solution:   </a:t>
            </a:r>
            <a:r>
              <a:rPr lang="en-US" altLang="en-US" sz="2800">
                <a:solidFill>
                  <a:prstClr val="black"/>
                </a:solidFill>
                <a:latin typeface="Times New Roman" pitchFamily="18" charset="0"/>
              </a:rPr>
              <a:t>Use the formula </a:t>
            </a:r>
            <a:r>
              <a:rPr lang="en-US" altLang="en-US" sz="2800" i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altLang="en-US" sz="2800">
                <a:solidFill>
                  <a:prstClr val="black"/>
                </a:solidFill>
              </a:rPr>
              <a:t> = </a:t>
            </a:r>
            <a:r>
              <a:rPr lang="el-GR" alt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alt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en-US" sz="28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l-GR" alt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en-US" sz="2800">
                <a:solidFill>
                  <a:prstClr val="black"/>
                </a:solidFill>
              </a:rPr>
              <a:t> </a:t>
            </a:r>
            <a:endParaRPr lang="en-US" altLang="en-US" sz="2800">
              <a:solidFill>
                <a:prstClr val="black"/>
              </a:solidFill>
              <a:latin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ts val="1200"/>
              </a:spcAft>
              <a:buClr>
                <a:srgbClr val="D17230"/>
              </a:buClr>
              <a:buFont typeface="Arial" charset="0"/>
              <a:buChar char="•"/>
            </a:pPr>
            <a:r>
              <a:rPr lang="en-US" altLang="en-US" sz="2800" i="1">
                <a:solidFill>
                  <a:prstClr val="black"/>
                </a:solidFill>
                <a:latin typeface="Times New Roman" pitchFamily="18" charset="0"/>
              </a:rPr>
              <a:t>z</a:t>
            </a:r>
            <a:r>
              <a:rPr lang="en-US" altLang="en-US" sz="2800">
                <a:solidFill>
                  <a:prstClr val="black"/>
                </a:solidFill>
                <a:latin typeface="Times New Roman" pitchFamily="18" charset="0"/>
              </a:rPr>
              <a:t> = 1.96:	</a:t>
            </a:r>
            <a:r>
              <a:rPr lang="en-US" altLang="en-US" sz="2800" i="1">
                <a:solidFill>
                  <a:srgbClr val="AE0337"/>
                </a:solidFill>
                <a:latin typeface="Times New Roman" pitchFamily="18" charset="0"/>
              </a:rPr>
              <a:t>x</a:t>
            </a:r>
            <a:r>
              <a:rPr lang="en-US" altLang="en-US" sz="2800">
                <a:solidFill>
                  <a:srgbClr val="AE0337"/>
                </a:solidFill>
                <a:latin typeface="Times New Roman" pitchFamily="18" charset="0"/>
              </a:rPr>
              <a:t> = 9 + 1.96(2) = 12.92 pounds</a:t>
            </a:r>
          </a:p>
          <a:p>
            <a:pPr eaLnBrk="1" fontAlgn="base" hangingPunct="1">
              <a:spcBef>
                <a:spcPct val="0"/>
              </a:spcBef>
              <a:spcAft>
                <a:spcPts val="1200"/>
              </a:spcAft>
              <a:buClr>
                <a:srgbClr val="D17230"/>
              </a:buClr>
              <a:buFont typeface="Arial" charset="0"/>
              <a:buChar char="•"/>
            </a:pPr>
            <a:r>
              <a:rPr lang="en-US" altLang="en-US" sz="2800" i="1">
                <a:solidFill>
                  <a:prstClr val="black"/>
                </a:solidFill>
                <a:latin typeface="Times New Roman" pitchFamily="18" charset="0"/>
              </a:rPr>
              <a:t>z</a:t>
            </a:r>
            <a:r>
              <a:rPr lang="en-US" altLang="en-US" sz="2800">
                <a:solidFill>
                  <a:prstClr val="black"/>
                </a:solidFill>
                <a:latin typeface="Times New Roman" pitchFamily="18" charset="0"/>
              </a:rPr>
              <a:t> = –0.44:	</a:t>
            </a:r>
            <a:r>
              <a:rPr lang="en-US" altLang="en-US" sz="2800" i="1">
                <a:solidFill>
                  <a:srgbClr val="AE0337"/>
                </a:solidFill>
                <a:latin typeface="Times New Roman" pitchFamily="18" charset="0"/>
              </a:rPr>
              <a:t>x</a:t>
            </a:r>
            <a:r>
              <a:rPr lang="en-US" altLang="en-US" sz="2800">
                <a:solidFill>
                  <a:srgbClr val="AE0337"/>
                </a:solidFill>
                <a:latin typeface="Times New Roman" pitchFamily="18" charset="0"/>
              </a:rPr>
              <a:t> = 9 + (–0.44)(2) = 8.12 pounds</a:t>
            </a:r>
          </a:p>
          <a:p>
            <a:pPr eaLnBrk="1" fontAlgn="base" hangingPunct="1">
              <a:spcBef>
                <a:spcPct val="0"/>
              </a:spcBef>
              <a:spcAft>
                <a:spcPts val="1200"/>
              </a:spcAft>
              <a:buClr>
                <a:srgbClr val="D17230"/>
              </a:buClr>
              <a:buFont typeface="Arial" charset="0"/>
              <a:buChar char="•"/>
            </a:pPr>
            <a:r>
              <a:rPr lang="en-US" altLang="en-US" sz="2800" i="1">
                <a:solidFill>
                  <a:srgbClr val="000000"/>
                </a:solidFill>
                <a:latin typeface="Times New Roman" pitchFamily="18" charset="0"/>
              </a:rPr>
              <a:t>z</a:t>
            </a:r>
            <a:r>
              <a:rPr lang="en-US" altLang="en-US" sz="2800">
                <a:solidFill>
                  <a:srgbClr val="000000"/>
                </a:solidFill>
                <a:latin typeface="Times New Roman" pitchFamily="18" charset="0"/>
              </a:rPr>
              <a:t> = 0:	</a:t>
            </a:r>
            <a:r>
              <a:rPr lang="en-US" altLang="en-US" sz="2800" i="1">
                <a:solidFill>
                  <a:srgbClr val="AE0337"/>
                </a:solidFill>
                <a:latin typeface="Times New Roman" pitchFamily="18" charset="0"/>
              </a:rPr>
              <a:t>x</a:t>
            </a:r>
            <a:r>
              <a:rPr lang="en-US" altLang="en-US" sz="2800">
                <a:solidFill>
                  <a:srgbClr val="AE0337"/>
                </a:solidFill>
                <a:latin typeface="Times New Roman" pitchFamily="18" charset="0"/>
              </a:rPr>
              <a:t> = 9 + (0)(2) = 9 pounds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" y="5486400"/>
            <a:ext cx="8229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prstClr val="black"/>
                </a:solidFill>
                <a:latin typeface="Times New Roman" pitchFamily="18" charset="0"/>
              </a:rPr>
              <a:t>Notice 12.92 pounds is above the mean, 8.12 pounds is below the mean, and 9 pounds is equal to the mean.</a:t>
            </a:r>
          </a:p>
        </p:txBody>
      </p:sp>
      <p:sp>
        <p:nvSpPr>
          <p:cNvPr id="101382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prstClr val="black"/>
                </a:solidFill>
              </a:rPr>
              <a:t>© 2012 Pearson Education, Inc. All rights reserved.</a:t>
            </a:r>
          </a:p>
        </p:txBody>
      </p:sp>
      <p:sp>
        <p:nvSpPr>
          <p:cNvPr id="101383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236C22F-4552-4637-8232-B0427FB1295C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r>
              <a:rPr lang="en-US" altLang="en-US" sz="1200">
                <a:solidFill>
                  <a:prstClr val="black"/>
                </a:solidFill>
              </a:rPr>
              <a:t> of 105</a:t>
            </a:r>
          </a:p>
        </p:txBody>
      </p:sp>
    </p:spTree>
    <p:extLst>
      <p:ext uri="{BB962C8B-B14F-4D97-AF65-F5344CB8AC3E}">
        <p14:creationId xmlns:p14="http://schemas.microsoft.com/office/powerpoint/2010/main" val="174874488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83BB35"/>
                </a:solidFill>
              </a:rPr>
              <a:t>Example: Finding a Specific Data Value</a:t>
            </a:r>
          </a:p>
        </p:txBody>
      </p:sp>
      <p:sp>
        <p:nvSpPr>
          <p:cNvPr id="103427" name="Content Placeholder 3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5146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/>
              <a:t>Scores for the California Peace Officer Standards and Training test are normally distributed, with a mean of 50 and a standard deviation of 10. An agency will only hire applicants with scores in the top 10%. What is the lowest score you can earn and still be eligible to be hired by the agency?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3400" y="3733800"/>
            <a:ext cx="2819400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83BB35"/>
                </a:solidFill>
              </a:rPr>
              <a:t>Solution: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789488" y="4232275"/>
            <a:ext cx="41148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600">
                <a:solidFill>
                  <a:prstClr val="black"/>
                </a:solidFill>
                <a:latin typeface="Times New Roman" pitchFamily="18" charset="0"/>
              </a:rPr>
              <a:t>An exam score in the top 10% is any score above the 90</a:t>
            </a:r>
            <a:r>
              <a:rPr lang="en-US" altLang="en-US" sz="2600" baseline="30000">
                <a:solidFill>
                  <a:prstClr val="black"/>
                </a:solidFill>
                <a:latin typeface="Times New Roman" pitchFamily="18" charset="0"/>
              </a:rPr>
              <a:t>th</a:t>
            </a:r>
            <a:r>
              <a:rPr lang="en-US" altLang="en-US" sz="2600">
                <a:solidFill>
                  <a:prstClr val="black"/>
                </a:solidFill>
                <a:latin typeface="Times New Roman" pitchFamily="18" charset="0"/>
              </a:rPr>
              <a:t> percentile.  Find the </a:t>
            </a:r>
            <a:r>
              <a:rPr lang="en-US" altLang="en-US" sz="2600" i="1">
                <a:solidFill>
                  <a:prstClr val="black"/>
                </a:solidFill>
                <a:latin typeface="Times New Roman" pitchFamily="18" charset="0"/>
              </a:rPr>
              <a:t>z</a:t>
            </a:r>
            <a:r>
              <a:rPr lang="en-US" altLang="en-US" sz="2600">
                <a:solidFill>
                  <a:prstClr val="black"/>
                </a:solidFill>
                <a:latin typeface="Times New Roman" pitchFamily="18" charset="0"/>
              </a:rPr>
              <a:t>-score that corresponds to a cumulative area of 0.9.</a:t>
            </a:r>
          </a:p>
        </p:txBody>
      </p:sp>
      <p:pic>
        <p:nvPicPr>
          <p:cNvPr id="103430" name="Picture 30" descr="C:\Documents and Settings\Lyn\Local Settings\Temporary Internet Files\Content.IE5\W9M7WLEZ\MCj0231635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276600"/>
            <a:ext cx="1503363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31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prstClr val="black"/>
                </a:solidFill>
              </a:rPr>
              <a:t>© 2012 Pearson Education, Inc. All rights reserved.</a:t>
            </a:r>
          </a:p>
        </p:txBody>
      </p:sp>
      <p:sp>
        <p:nvSpPr>
          <p:cNvPr id="103432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9F1FE8DB-DE32-4E18-80CF-93C9DE0CA8F4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r>
              <a:rPr lang="en-US" altLang="en-US" sz="1200">
                <a:solidFill>
                  <a:prstClr val="black"/>
                </a:solidFill>
              </a:rPr>
              <a:t> of 105</a:t>
            </a:r>
          </a:p>
        </p:txBody>
      </p:sp>
      <p:pic>
        <p:nvPicPr>
          <p:cNvPr id="103436" name="Picture 12" descr="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343400"/>
            <a:ext cx="2770187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81404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83BB35"/>
                </a:solidFill>
              </a:rPr>
              <a:t>Solution: Finding a Specific Data Value</a:t>
            </a:r>
          </a:p>
        </p:txBody>
      </p:sp>
      <p:sp>
        <p:nvSpPr>
          <p:cNvPr id="105475" name="Content Placeholder 3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2860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/>
              <a:t>From the Standard Normal Table, the area closest to 0.9 is 0.8997. So the </a:t>
            </a:r>
            <a:r>
              <a:rPr lang="en-US" altLang="en-US" i="1"/>
              <a:t>z</a:t>
            </a:r>
            <a:r>
              <a:rPr lang="en-US" altLang="en-US"/>
              <a:t>-score that corresponds to an area of 0.9 is </a:t>
            </a:r>
            <a:r>
              <a:rPr lang="en-US" altLang="en-US" b="1" i="1">
                <a:solidFill>
                  <a:schemeClr val="accent2"/>
                </a:solidFill>
              </a:rPr>
              <a:t>z</a:t>
            </a:r>
            <a:r>
              <a:rPr lang="en-US" altLang="en-US" b="1">
                <a:solidFill>
                  <a:schemeClr val="accent2"/>
                </a:solidFill>
              </a:rPr>
              <a:t> = 1.28</a:t>
            </a:r>
            <a:r>
              <a:rPr lang="en-US" altLang="en-US"/>
              <a:t>.</a:t>
            </a:r>
          </a:p>
        </p:txBody>
      </p:sp>
      <p:sp>
        <p:nvSpPr>
          <p:cNvPr id="105476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prstClr val="black"/>
                </a:solidFill>
              </a:rPr>
              <a:t>© 2012 Pearson Education, Inc. All rights reserved.</a:t>
            </a:r>
          </a:p>
        </p:txBody>
      </p:sp>
      <p:sp>
        <p:nvSpPr>
          <p:cNvPr id="105477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6C8D300-09CA-4895-B31A-1FEF36160BE0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r>
              <a:rPr lang="en-US" altLang="en-US" sz="1200">
                <a:solidFill>
                  <a:prstClr val="black"/>
                </a:solidFill>
              </a:rPr>
              <a:t> of 105</a:t>
            </a:r>
          </a:p>
        </p:txBody>
      </p:sp>
      <p:pic>
        <p:nvPicPr>
          <p:cNvPr id="105478" name="Picture 27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3429000"/>
            <a:ext cx="3733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960993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f4template">
  <a:themeElements>
    <a:clrScheme name="Custom 1">
      <a:dk1>
        <a:sysClr val="windowText" lastClr="000000"/>
      </a:dk1>
      <a:lt1>
        <a:srgbClr val="FFFFFF"/>
      </a:lt1>
      <a:dk2>
        <a:srgbClr val="004988"/>
      </a:dk2>
      <a:lt2>
        <a:srgbClr val="EEECE1"/>
      </a:lt2>
      <a:accent1>
        <a:srgbClr val="D17230"/>
      </a:accent1>
      <a:accent2>
        <a:srgbClr val="AE0337"/>
      </a:accent2>
      <a:accent3>
        <a:srgbClr val="83BB3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err="1" smtClean="0"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718</Words>
  <Application>Microsoft Macintosh PowerPoint</Application>
  <PresentationFormat>On-screen Show (4:3)</PresentationFormat>
  <Paragraphs>83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lf4template</vt:lpstr>
      <vt:lpstr>Lesson #16</vt:lpstr>
      <vt:lpstr>Finding values Given a Probability</vt:lpstr>
      <vt:lpstr>Example: Finding a z-Score Given an Area</vt:lpstr>
      <vt:lpstr>Example: Finding a z-Score Given an Area</vt:lpstr>
      <vt:lpstr>Example: Finding a z-Score Given a Percentile</vt:lpstr>
      <vt:lpstr>Transforming a z-Score to an x-Score</vt:lpstr>
      <vt:lpstr>Example: Finding an x-Value</vt:lpstr>
      <vt:lpstr>Example: Finding a Specific Data Value</vt:lpstr>
      <vt:lpstr>Solution: Finding a Specific Data Value</vt:lpstr>
      <vt:lpstr>Solution: Finding a Specific Data Value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#16</dc:title>
  <dc:creator>Bonanome</dc:creator>
  <cp:lastModifiedBy>Marianna Bonanome</cp:lastModifiedBy>
  <cp:revision>4</cp:revision>
  <dcterms:created xsi:type="dcterms:W3CDTF">2013-10-28T14:51:36Z</dcterms:created>
  <dcterms:modified xsi:type="dcterms:W3CDTF">2020-08-12T15:31:14Z</dcterms:modified>
</cp:coreProperties>
</file>