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7"/>
  </p:notesMasterIdLst>
  <p:sldIdLst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5F2C9-77B8-48C6-91D1-645764373DB0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9E198-91C5-403C-933F-E95F5FE1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2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194736-FA6C-4F3E-A9E6-053436C7E003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5538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E77EDD-8A9B-480B-988F-91ADA42D714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2829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E3F601-2DFC-4CEE-A33E-54C1F99E96F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57997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600" y="457200"/>
            <a:ext cx="8077200" cy="1066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D9E4B0-9205-4441-974A-2724714E01BD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3610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DBF7745-C7E1-4987-AC9F-3AFDBBF0EA7E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6184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25C938-B156-4163-AD09-3DB1B98A55C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9026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E77EDD-8A9B-480B-988F-91ADA42D714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82027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E3F601-2DFC-4CEE-A33E-54C1F99E96F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9739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600" y="457200"/>
            <a:ext cx="8077200" cy="1066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D9E4B0-9205-4441-974A-2724714E01BD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6520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194736-FA6C-4F3E-A9E6-053436C7E003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6682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DBF7745-C7E1-4987-AC9F-3AFDBBF0EA7E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7765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25C938-B156-4163-AD09-3DB1B98A55C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8555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Larson/Farber 5th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8B3454-39C4-45F6-B250-1D3612B37AC5}" type="slidenum">
              <a:rPr lang="en-US" altLang="en-US">
                <a:solidFill>
                  <a:prstClr val="black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27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wipe dir="r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»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Larson/Farber 5th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8B3454-39C4-45F6-B250-1D3612B37AC5}" type="slidenum">
              <a:rPr lang="en-US" altLang="en-US">
                <a:solidFill>
                  <a:prstClr val="black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0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transition>
    <p:wipe dir="r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»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Lesson #13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MAT 1372 Statistics with Probability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259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Poisson Distribution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435100"/>
            <a:ext cx="8086725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sz="2600" b="1">
                <a:solidFill>
                  <a:schemeClr val="accent2"/>
                </a:solidFill>
              </a:rPr>
              <a:t>Poisson distribution </a:t>
            </a:r>
          </a:p>
          <a:p>
            <a:pPr eaLnBrk="1" hangingPunct="1"/>
            <a:r>
              <a:rPr lang="en-US" altLang="en-US" sz="2600"/>
              <a:t>A discrete probability distribution. </a:t>
            </a:r>
          </a:p>
          <a:p>
            <a:pPr eaLnBrk="1" hangingPunct="1"/>
            <a:r>
              <a:rPr lang="en-US" altLang="en-US" sz="2600"/>
              <a:t>Satisfies the following conditions</a:t>
            </a:r>
          </a:p>
          <a:p>
            <a:pPr lvl="1" eaLnBrk="1" hangingPunct="1"/>
            <a:r>
              <a:rPr lang="en-US" altLang="en-US" sz="2600"/>
              <a:t>The experiment consists of counting the number of times </a:t>
            </a:r>
            <a:r>
              <a:rPr lang="en-US" altLang="en-US" sz="2600" i="1"/>
              <a:t>x</a:t>
            </a:r>
            <a:r>
              <a:rPr lang="en-US" altLang="en-US" sz="2600"/>
              <a:t> an event occurs in a given interval.  The interval can be an interval of time, area, or volume.</a:t>
            </a:r>
          </a:p>
          <a:p>
            <a:pPr lvl="1" eaLnBrk="1" hangingPunct="1"/>
            <a:r>
              <a:rPr lang="en-US" altLang="en-US" sz="2600"/>
              <a:t>The probability of the event occurring is the same for each interval.</a:t>
            </a:r>
          </a:p>
          <a:p>
            <a:pPr lvl="1" eaLnBrk="1" hangingPunct="1"/>
            <a:r>
              <a:rPr lang="en-US" altLang="en-US" sz="2600"/>
              <a:t>The number of occurrences in one interval is independent of the number of occurrences in other intervals.</a:t>
            </a:r>
          </a:p>
        </p:txBody>
      </p:sp>
      <p:sp>
        <p:nvSpPr>
          <p:cNvPr id="68612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68613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666B3D9-0740-4C2F-B6CF-DF7CA06DBCCB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13240368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Poisson Distribution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240188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sz="2600" b="1">
                <a:solidFill>
                  <a:schemeClr val="accent2"/>
                </a:solidFill>
              </a:rPr>
              <a:t>Poisson distribution </a:t>
            </a:r>
          </a:p>
          <a:p>
            <a:pPr eaLnBrk="1" hangingPunct="1"/>
            <a:r>
              <a:rPr lang="en-US" altLang="en-US" sz="2600"/>
              <a:t>Conditions continued:</a:t>
            </a:r>
          </a:p>
          <a:p>
            <a:pPr lvl="1" eaLnBrk="1" hangingPunct="1"/>
            <a:r>
              <a:rPr lang="en-US" altLang="en-US" sz="2600"/>
              <a:t>The probability of exactly </a:t>
            </a:r>
            <a:r>
              <a:rPr lang="en-US" altLang="en-US" sz="2600" i="1"/>
              <a:t>x</a:t>
            </a:r>
            <a:r>
              <a:rPr lang="en-US" altLang="en-US" sz="2600"/>
              <a:t> occurrences in an interval is</a:t>
            </a:r>
            <a:br>
              <a:rPr lang="en-US" altLang="en-US" sz="2600"/>
            </a:br>
            <a:endParaRPr lang="en-US" altLang="en-US" sz="2600"/>
          </a:p>
          <a:p>
            <a:pPr eaLnBrk="1" hangingPunct="1">
              <a:buFont typeface="Arial" pitchFamily="34" charset="0"/>
              <a:buNone/>
            </a:pPr>
            <a:endParaRPr lang="en-US" altLang="en-US" sz="2600"/>
          </a:p>
        </p:txBody>
      </p:sp>
      <p:graphicFrame>
        <p:nvGraphicFramePr>
          <p:cNvPr id="1090566" name="Object 6"/>
          <p:cNvGraphicFramePr>
            <a:graphicFrameLocks noChangeAspect="1"/>
          </p:cNvGraphicFramePr>
          <p:nvPr/>
        </p:nvGraphicFramePr>
        <p:xfrm>
          <a:off x="3598863" y="3287713"/>
          <a:ext cx="19796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803400" imgH="698500" progId="Equation.DSMT4">
                  <p:embed/>
                </p:oleObj>
              </mc:Choice>
              <mc:Fallback>
                <p:oleObj name="Equation" r:id="rId4" imgW="18034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3287713"/>
                        <a:ext cx="19796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60475" y="4316413"/>
            <a:ext cx="70596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D17230"/>
              </a:buClr>
              <a:buFontTx/>
              <a:buNone/>
            </a:pPr>
            <a:r>
              <a:rPr lang="en-US" altLang="en-US" sz="2600">
                <a:solidFill>
                  <a:prstClr val="black"/>
                </a:solidFill>
              </a:rPr>
              <a:t>where </a:t>
            </a:r>
            <a:r>
              <a:rPr lang="en-US" altLang="en-US" sz="2600" i="1">
                <a:solidFill>
                  <a:prstClr val="black"/>
                </a:solidFill>
              </a:rPr>
              <a:t>e </a:t>
            </a:r>
            <a:r>
              <a:rPr lang="en-US" altLang="en-US" sz="2600">
                <a:solidFill>
                  <a:prstClr val="black"/>
                </a:solidFill>
              </a:rPr>
              <a:t>is an irrational number </a:t>
            </a:r>
            <a:r>
              <a:rPr lang="en-US" altLang="en-US" sz="2600">
                <a:solidFill>
                  <a:prstClr val="black"/>
                </a:solidFill>
                <a:sym typeface="Symbol" pitchFamily="18" charset="2"/>
              </a:rPr>
              <a:t>≈ 2.71828 and </a:t>
            </a:r>
            <a:r>
              <a:rPr lang="el-GR" altLang="en-US" sz="2600" i="1">
                <a:solidFill>
                  <a:prstClr val="black"/>
                </a:solidFill>
                <a:sym typeface="Symbol" pitchFamily="18" charset="2"/>
              </a:rPr>
              <a:t>μ</a:t>
            </a:r>
            <a:r>
              <a:rPr lang="en-US" altLang="en-US" sz="2600" i="1">
                <a:solidFill>
                  <a:prstClr val="black"/>
                </a:solidFill>
                <a:sym typeface="Symbol" pitchFamily="18" charset="2"/>
              </a:rPr>
              <a:t> </a:t>
            </a:r>
            <a:r>
              <a:rPr lang="en-US" altLang="en-US" sz="2600">
                <a:solidFill>
                  <a:prstClr val="black"/>
                </a:solidFill>
                <a:sym typeface="Symbol" pitchFamily="18" charset="2"/>
              </a:rPr>
              <a:t>is the mean number of occurrences per interval unit.</a:t>
            </a:r>
            <a:endParaRPr lang="en-US" alt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963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6963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ACB42603-60FF-4E97-AD8A-E8DA1BB9CC9A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31970881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  <a:ea typeface="ＭＳ Ｐゴシック" pitchFamily="34" charset="-128"/>
              </a:rPr>
              <a:t>Example: Poisson Distribution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8752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/>
              <a:t>The mean number of accidents per month at a certain intersection is 3. What is the probability that in any given month four accidents will occur at this intersection?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4363" y="3792538"/>
            <a:ext cx="7585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7988" indent="-407988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solidFill>
                  <a:srgbClr val="83BB35"/>
                </a:solidFill>
                <a:cs typeface="Arial" pitchFamily="34" charset="0"/>
              </a:rPr>
              <a:t>Solution: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D17230"/>
              </a:buClr>
            </a:pPr>
            <a:r>
              <a:rPr lang="en-US" altLang="en-US">
                <a:solidFill>
                  <a:prstClr val="black"/>
                </a:solidFill>
                <a:cs typeface="Arial" pitchFamily="34" charset="0"/>
              </a:rPr>
              <a:t>Poisson with  </a:t>
            </a:r>
            <a:r>
              <a:rPr lang="en-US" altLang="en-US" i="1">
                <a:solidFill>
                  <a:prstClr val="black"/>
                </a:solidFill>
                <a:cs typeface="Arial" pitchFamily="34" charset="0"/>
              </a:rPr>
              <a:t>x</a:t>
            </a:r>
            <a:r>
              <a:rPr lang="en-US" altLang="en-US">
                <a:solidFill>
                  <a:prstClr val="black"/>
                </a:solidFill>
                <a:cs typeface="Arial" pitchFamily="34" charset="0"/>
              </a:rPr>
              <a:t> = 4, </a:t>
            </a:r>
            <a:r>
              <a:rPr lang="el-GR" altLang="en-US" i="1">
                <a:solidFill>
                  <a:prstClr val="black"/>
                </a:solidFill>
                <a:cs typeface="Arial" pitchFamily="34" charset="0"/>
              </a:rPr>
              <a:t>μ</a:t>
            </a:r>
            <a:r>
              <a:rPr lang="en-US" altLang="en-US">
                <a:solidFill>
                  <a:prstClr val="black"/>
                </a:solidFill>
                <a:cs typeface="Arial" pitchFamily="34" charset="0"/>
              </a:rPr>
              <a:t> = 3</a:t>
            </a:r>
          </a:p>
        </p:txBody>
      </p:sp>
      <p:graphicFrame>
        <p:nvGraphicFramePr>
          <p:cNvPr id="1090566" name="Object 6"/>
          <p:cNvGraphicFramePr>
            <a:graphicFrameLocks noChangeAspect="1"/>
          </p:cNvGraphicFramePr>
          <p:nvPr/>
        </p:nvGraphicFramePr>
        <p:xfrm>
          <a:off x="1039813" y="4913313"/>
          <a:ext cx="42513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3873500" imgH="698500" progId="Equation.DSMT4">
                  <p:embed/>
                </p:oleObj>
              </mc:Choice>
              <mc:Fallback>
                <p:oleObj name="Equation" r:id="rId4" imgW="38735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4913313"/>
                        <a:ext cx="42513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662" name="Picture 10" descr="C:\Documents and Settings\Lyn\Local Settings\Temporary Internet Files\Content.IE5\NA0VVPWD\MCTN00571_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3154363"/>
            <a:ext cx="187801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3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70664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D335F63B-F398-4E95-AB6D-741E5AD1DC9D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34084132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lf4template">
  <a:themeElements>
    <a:clrScheme name="Custom 1">
      <a:dk1>
        <a:sysClr val="windowText" lastClr="000000"/>
      </a:dk1>
      <a:lt1>
        <a:srgbClr val="FFFFFF"/>
      </a:lt1>
      <a:dk2>
        <a:srgbClr val="004988"/>
      </a:dk2>
      <a:lt2>
        <a:srgbClr val="EEECE1"/>
      </a:lt2>
      <a:accent1>
        <a:srgbClr val="D17230"/>
      </a:accent1>
      <a:accent2>
        <a:srgbClr val="AE0337"/>
      </a:accent2>
      <a:accent3>
        <a:srgbClr val="83BB3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lf4template">
  <a:themeElements>
    <a:clrScheme name="Custom 1">
      <a:dk1>
        <a:sysClr val="windowText" lastClr="000000"/>
      </a:dk1>
      <a:lt1>
        <a:srgbClr val="FFFFFF"/>
      </a:lt1>
      <a:dk2>
        <a:srgbClr val="004988"/>
      </a:dk2>
      <a:lt2>
        <a:srgbClr val="EEECE1"/>
      </a:lt2>
      <a:accent1>
        <a:srgbClr val="D17230"/>
      </a:accent1>
      <a:accent2>
        <a:srgbClr val="AE0337"/>
      </a:accent2>
      <a:accent3>
        <a:srgbClr val="83BB3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210</Words>
  <Application>Microsoft Macintosh PowerPoint</Application>
  <PresentationFormat>On-screen Show (4:3)</PresentationFormat>
  <Paragraphs>24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lf4template</vt:lpstr>
      <vt:lpstr>1_lf4template</vt:lpstr>
      <vt:lpstr>Equation</vt:lpstr>
      <vt:lpstr>Lesson #13</vt:lpstr>
      <vt:lpstr>Poisson Distribution</vt:lpstr>
      <vt:lpstr>Poisson Distribution</vt:lpstr>
      <vt:lpstr>Example: Poisson Distribution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#13</dc:title>
  <dc:creator>Bonanome</dc:creator>
  <cp:lastModifiedBy>Marianna Bonanome</cp:lastModifiedBy>
  <cp:revision>2</cp:revision>
  <dcterms:created xsi:type="dcterms:W3CDTF">2013-10-05T17:09:31Z</dcterms:created>
  <dcterms:modified xsi:type="dcterms:W3CDTF">2020-08-12T15:30:43Z</dcterms:modified>
</cp:coreProperties>
</file>