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0"/>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C41110-B92F-41F8-BF8F-6C3DACD39C65}" type="datetimeFigureOut">
              <a:rPr lang="en-US" smtClean="0"/>
              <a:t>8/12/20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B3051C-B5F2-495A-AFD1-9D5E3C7E2590}" type="slidenum">
              <a:rPr lang="en-US" smtClean="0"/>
              <a:t>‹#›</a:t>
            </a:fld>
            <a:endParaRPr lang="en-US"/>
          </a:p>
        </p:txBody>
      </p:sp>
    </p:spTree>
    <p:extLst>
      <p:ext uri="{BB962C8B-B14F-4D97-AF65-F5344CB8AC3E}">
        <p14:creationId xmlns:p14="http://schemas.microsoft.com/office/powerpoint/2010/main" val="3115700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222402" indent="-36773751" eaLnBrk="0" hangingPunct="0">
              <a:spcBef>
                <a:spcPct val="30000"/>
              </a:spcBef>
              <a:defRPr sz="1200">
                <a:solidFill>
                  <a:schemeClr val="tx1"/>
                </a:solidFill>
                <a:latin typeface="Calibri" pitchFamily="34" charset="0"/>
                <a:ea typeface="ＭＳ Ｐゴシック" pitchFamily="34" charset="-128"/>
              </a:defRPr>
            </a:lvl2pPr>
            <a:lvl3pPr marL="1121626" indent="-224325" eaLnBrk="0" hangingPunct="0">
              <a:spcBef>
                <a:spcPct val="30000"/>
              </a:spcBef>
              <a:defRPr sz="1200">
                <a:solidFill>
                  <a:schemeClr val="tx1"/>
                </a:solidFill>
                <a:latin typeface="Calibri" pitchFamily="34" charset="0"/>
                <a:ea typeface="ＭＳ Ｐゴシック" pitchFamily="34" charset="-128"/>
              </a:defRPr>
            </a:lvl3pPr>
            <a:lvl4pPr marL="1570276" indent="-224325" eaLnBrk="0" hangingPunct="0">
              <a:spcBef>
                <a:spcPct val="30000"/>
              </a:spcBef>
              <a:defRPr sz="1200">
                <a:solidFill>
                  <a:schemeClr val="tx1"/>
                </a:solidFill>
                <a:latin typeface="Calibri" pitchFamily="34" charset="0"/>
                <a:ea typeface="ＭＳ Ｐゴシック" pitchFamily="34" charset="-128"/>
              </a:defRPr>
            </a:lvl4pPr>
            <a:lvl5pPr marL="2018927" indent="-224325" eaLnBrk="0" hangingPunct="0">
              <a:spcBef>
                <a:spcPct val="30000"/>
              </a:spcBef>
              <a:defRPr sz="1200">
                <a:solidFill>
                  <a:schemeClr val="tx1"/>
                </a:solidFill>
                <a:latin typeface="Calibri" pitchFamily="34" charset="0"/>
                <a:ea typeface="ＭＳ Ｐゴシック" pitchFamily="34" charset="-128"/>
              </a:defRPr>
            </a:lvl5pPr>
            <a:lvl6pPr marL="246757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1622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6487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1352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9CF676E9-8045-4DCA-8B7A-500CD1AD4B13}" type="slidenum">
              <a:rPr lang="en-US" altLang="en-US">
                <a:solidFill>
                  <a:prstClr val="black"/>
                </a:solidFill>
              </a:rPr>
              <a:pPr eaLnBrk="1" hangingPunct="1">
                <a:spcBef>
                  <a:spcPct val="0"/>
                </a:spcBef>
              </a:pPr>
              <a:t>2</a:t>
            </a:fld>
            <a:endParaRPr lang="en-US" altLang="en-US">
              <a:solidFill>
                <a:prstClr val="black"/>
              </a:solidFill>
            </a:endParaRPr>
          </a:p>
        </p:txBody>
      </p:sp>
      <p:sp>
        <p:nvSpPr>
          <p:cNvPr id="1013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222402" indent="-36773751" eaLnBrk="0" hangingPunct="0">
              <a:spcBef>
                <a:spcPct val="30000"/>
              </a:spcBef>
              <a:defRPr sz="1200">
                <a:solidFill>
                  <a:schemeClr val="tx1"/>
                </a:solidFill>
                <a:latin typeface="Calibri" pitchFamily="34" charset="0"/>
                <a:ea typeface="ＭＳ Ｐゴシック" pitchFamily="34" charset="-128"/>
              </a:defRPr>
            </a:lvl2pPr>
            <a:lvl3pPr marL="1121626" indent="-224325" eaLnBrk="0" hangingPunct="0">
              <a:spcBef>
                <a:spcPct val="30000"/>
              </a:spcBef>
              <a:defRPr sz="1200">
                <a:solidFill>
                  <a:schemeClr val="tx1"/>
                </a:solidFill>
                <a:latin typeface="Calibri" pitchFamily="34" charset="0"/>
                <a:ea typeface="ＭＳ Ｐゴシック" pitchFamily="34" charset="-128"/>
              </a:defRPr>
            </a:lvl3pPr>
            <a:lvl4pPr marL="1570276" indent="-224325" eaLnBrk="0" hangingPunct="0">
              <a:spcBef>
                <a:spcPct val="30000"/>
              </a:spcBef>
              <a:defRPr sz="1200">
                <a:solidFill>
                  <a:schemeClr val="tx1"/>
                </a:solidFill>
                <a:latin typeface="Calibri" pitchFamily="34" charset="0"/>
                <a:ea typeface="ＭＳ Ｐゴシック" pitchFamily="34" charset="-128"/>
              </a:defRPr>
            </a:lvl4pPr>
            <a:lvl5pPr marL="2018927" indent="-224325" eaLnBrk="0" hangingPunct="0">
              <a:spcBef>
                <a:spcPct val="30000"/>
              </a:spcBef>
              <a:defRPr sz="1200">
                <a:solidFill>
                  <a:schemeClr val="tx1"/>
                </a:solidFill>
                <a:latin typeface="Calibri" pitchFamily="34" charset="0"/>
                <a:ea typeface="ＭＳ Ｐゴシック" pitchFamily="34" charset="-128"/>
              </a:defRPr>
            </a:lvl5pPr>
            <a:lvl6pPr marL="246757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1622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6487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1352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DC9333A9-F6AA-42F1-8160-4E60B05BD006}" type="slidenum">
              <a:rPr lang="en-US" altLang="en-US">
                <a:solidFill>
                  <a:prstClr val="black"/>
                </a:solidFill>
              </a:rPr>
              <a:pPr eaLnBrk="1" hangingPunct="1">
                <a:spcBef>
                  <a:spcPct val="0"/>
                </a:spcBef>
              </a:pPr>
              <a:t>3</a:t>
            </a:fld>
            <a:endParaRPr lang="en-US" altLang="en-US">
              <a:solidFill>
                <a:prstClr val="black"/>
              </a:solidFill>
            </a:endParaRPr>
          </a:p>
        </p:txBody>
      </p:sp>
      <p:sp>
        <p:nvSpPr>
          <p:cNvPr id="1024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37222402" indent="-36773751" eaLnBrk="0" hangingPunct="0">
              <a:spcBef>
                <a:spcPct val="30000"/>
              </a:spcBef>
              <a:defRPr sz="1200">
                <a:solidFill>
                  <a:schemeClr val="tx1"/>
                </a:solidFill>
                <a:latin typeface="Calibri" pitchFamily="34" charset="0"/>
                <a:ea typeface="ＭＳ Ｐゴシック" pitchFamily="34" charset="-128"/>
              </a:defRPr>
            </a:lvl2pPr>
            <a:lvl3pPr marL="1121626" indent="-224325" eaLnBrk="0" hangingPunct="0">
              <a:spcBef>
                <a:spcPct val="30000"/>
              </a:spcBef>
              <a:defRPr sz="1200">
                <a:solidFill>
                  <a:schemeClr val="tx1"/>
                </a:solidFill>
                <a:latin typeface="Calibri" pitchFamily="34" charset="0"/>
                <a:ea typeface="ＭＳ Ｐゴシック" pitchFamily="34" charset="-128"/>
              </a:defRPr>
            </a:lvl3pPr>
            <a:lvl4pPr marL="1570276" indent="-224325" eaLnBrk="0" hangingPunct="0">
              <a:spcBef>
                <a:spcPct val="30000"/>
              </a:spcBef>
              <a:defRPr sz="1200">
                <a:solidFill>
                  <a:schemeClr val="tx1"/>
                </a:solidFill>
                <a:latin typeface="Calibri" pitchFamily="34" charset="0"/>
                <a:ea typeface="ＭＳ Ｐゴシック" pitchFamily="34" charset="-128"/>
              </a:defRPr>
            </a:lvl4pPr>
            <a:lvl5pPr marL="2018927" indent="-224325" eaLnBrk="0" hangingPunct="0">
              <a:spcBef>
                <a:spcPct val="30000"/>
              </a:spcBef>
              <a:defRPr sz="1200">
                <a:solidFill>
                  <a:schemeClr val="tx1"/>
                </a:solidFill>
                <a:latin typeface="Calibri" pitchFamily="34" charset="0"/>
                <a:ea typeface="ＭＳ Ｐゴシック" pitchFamily="34" charset="-128"/>
              </a:defRPr>
            </a:lvl5pPr>
            <a:lvl6pPr marL="246757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1622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6487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1352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84A25152-9B1A-4146-B7BB-FF34B0BF68B1}" type="slidenum">
              <a:rPr lang="en-US" altLang="en-US">
                <a:solidFill>
                  <a:prstClr val="black"/>
                </a:solidFill>
              </a:rPr>
              <a:pPr eaLnBrk="1" hangingPunct="1">
                <a:spcBef>
                  <a:spcPct val="0"/>
                </a:spcBef>
              </a:pPr>
              <a:t>9</a:t>
            </a:fld>
            <a:endParaRPr lang="en-US" altLang="en-US">
              <a:solidFill>
                <a:prstClr val="black"/>
              </a:solidFill>
            </a:endParaRPr>
          </a:p>
        </p:txBody>
      </p:sp>
      <p:sp>
        <p:nvSpPr>
          <p:cNvPr id="1085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0E410A-6B7D-4EFF-BB02-C667AC4964A5}" type="datetimeFigureOut">
              <a:rPr lang="en-US" smtClean="0"/>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636159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0E410A-6B7D-4EFF-BB02-C667AC4964A5}" type="datetimeFigureOut">
              <a:rPr lang="en-US" smtClean="0"/>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594583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0E410A-6B7D-4EFF-BB02-C667AC4964A5}" type="datetimeFigureOut">
              <a:rPr lang="en-US" smtClean="0"/>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3601130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Footer Placeholder 4"/>
          <p:cNvSpPr>
            <a:spLocks noGrp="1"/>
          </p:cNvSpPr>
          <p:nvPr>
            <p:ph type="ftr" sz="quarter" idx="10"/>
          </p:nvPr>
        </p:nvSpPr>
        <p:spPr/>
        <p:txBody>
          <a:bodyPr/>
          <a:lstStyle>
            <a:lvl1pPr>
              <a:defRPr>
                <a:solidFill>
                  <a:schemeClr val="tx2"/>
                </a:solidFill>
              </a:defRPr>
            </a:lvl1pPr>
          </a:lstStyle>
          <a:p>
            <a:pPr>
              <a:defRPr/>
            </a:pPr>
            <a:r>
              <a:rPr lang="en-US">
                <a:solidFill>
                  <a:srgbClr val="004988"/>
                </a:solidFill>
              </a:rPr>
              <a:t>Larson/Farber 5th ed</a:t>
            </a:r>
          </a:p>
        </p:txBody>
      </p:sp>
      <p:sp>
        <p:nvSpPr>
          <p:cNvPr id="5" name="Slide Number Placeholder 5"/>
          <p:cNvSpPr>
            <a:spLocks noGrp="1"/>
          </p:cNvSpPr>
          <p:nvPr>
            <p:ph type="sldNum" sz="quarter" idx="11"/>
          </p:nvPr>
        </p:nvSpPr>
        <p:spPr/>
        <p:txBody>
          <a:bodyPr/>
          <a:lstStyle>
            <a:lvl1pPr>
              <a:defRPr smtClean="0">
                <a:solidFill>
                  <a:schemeClr val="tx2"/>
                </a:solidFill>
              </a:defRPr>
            </a:lvl1pPr>
          </a:lstStyle>
          <a:p>
            <a:pPr>
              <a:defRPr/>
            </a:pPr>
            <a:fld id="{54194736-FA6C-4F3E-A9E6-053436C7E003}" type="slidenum">
              <a:rPr lang="en-US" altLang="en-US">
                <a:solidFill>
                  <a:srgbClr val="004988"/>
                </a:solidFill>
              </a:rPr>
              <a:pPr>
                <a:defRPr/>
              </a:pPr>
              <a:t>‹#›</a:t>
            </a:fld>
            <a:endParaRPr lang="en-US" altLang="en-US">
              <a:solidFill>
                <a:srgbClr val="004988"/>
              </a:solidFill>
            </a:endParaRPr>
          </a:p>
        </p:txBody>
      </p:sp>
    </p:spTree>
    <p:extLst>
      <p:ext uri="{BB962C8B-B14F-4D97-AF65-F5344CB8AC3E}">
        <p14:creationId xmlns:p14="http://schemas.microsoft.com/office/powerpoint/2010/main" val="316399154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solidFill>
                  <a:schemeClr val="tx2"/>
                </a:solidFill>
              </a:defRPr>
            </a:lvl1pPr>
          </a:lstStyle>
          <a:p>
            <a:pPr>
              <a:defRPr/>
            </a:pPr>
            <a:r>
              <a:rPr lang="en-US">
                <a:solidFill>
                  <a:srgbClr val="004988"/>
                </a:solidFill>
              </a:rPr>
              <a:t>Larson/Farber 5th ed</a:t>
            </a:r>
          </a:p>
        </p:txBody>
      </p:sp>
      <p:sp>
        <p:nvSpPr>
          <p:cNvPr id="5" name="Slide Number Placeholder 5"/>
          <p:cNvSpPr>
            <a:spLocks noGrp="1"/>
          </p:cNvSpPr>
          <p:nvPr>
            <p:ph type="sldNum" sz="quarter" idx="11"/>
          </p:nvPr>
        </p:nvSpPr>
        <p:spPr/>
        <p:txBody>
          <a:bodyPr/>
          <a:lstStyle>
            <a:lvl1pPr>
              <a:defRPr smtClean="0">
                <a:solidFill>
                  <a:schemeClr val="tx2"/>
                </a:solidFill>
              </a:defRPr>
            </a:lvl1pPr>
          </a:lstStyle>
          <a:p>
            <a:pPr>
              <a:defRPr/>
            </a:pPr>
            <a:fld id="{EDBF7745-C7E1-4987-AC9F-3AFDBBF0EA7E}" type="slidenum">
              <a:rPr lang="en-US" altLang="en-US">
                <a:solidFill>
                  <a:srgbClr val="004988"/>
                </a:solidFill>
              </a:rPr>
              <a:pPr>
                <a:defRPr/>
              </a:pPr>
              <a:t>‹#›</a:t>
            </a:fld>
            <a:endParaRPr lang="en-US" altLang="en-US">
              <a:solidFill>
                <a:srgbClr val="004988"/>
              </a:solidFill>
            </a:endParaRPr>
          </a:p>
        </p:txBody>
      </p:sp>
    </p:spTree>
    <p:extLst>
      <p:ext uri="{BB962C8B-B14F-4D97-AF65-F5344CB8AC3E}">
        <p14:creationId xmlns:p14="http://schemas.microsoft.com/office/powerpoint/2010/main" val="227610580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solidFill>
                  <a:schemeClr val="tx2"/>
                </a:solidFill>
              </a:defRPr>
            </a:lvl1pPr>
          </a:lstStyle>
          <a:p>
            <a:pPr>
              <a:defRPr/>
            </a:pPr>
            <a:r>
              <a:rPr lang="en-US">
                <a:solidFill>
                  <a:srgbClr val="004988"/>
                </a:solidFill>
              </a:rPr>
              <a:t>Larson/Farber 5th ed</a:t>
            </a:r>
          </a:p>
        </p:txBody>
      </p:sp>
      <p:sp>
        <p:nvSpPr>
          <p:cNvPr id="6" name="Slide Number Placeholder 5"/>
          <p:cNvSpPr>
            <a:spLocks noGrp="1"/>
          </p:cNvSpPr>
          <p:nvPr>
            <p:ph type="sldNum" sz="quarter" idx="11"/>
          </p:nvPr>
        </p:nvSpPr>
        <p:spPr/>
        <p:txBody>
          <a:bodyPr/>
          <a:lstStyle>
            <a:lvl1pPr>
              <a:defRPr smtClean="0">
                <a:solidFill>
                  <a:schemeClr val="tx2"/>
                </a:solidFill>
              </a:defRPr>
            </a:lvl1pPr>
          </a:lstStyle>
          <a:p>
            <a:pPr>
              <a:defRPr/>
            </a:pPr>
            <a:fld id="{2A25C938-B156-4163-AD09-3DB1B98A55C5}" type="slidenum">
              <a:rPr lang="en-US" altLang="en-US">
                <a:solidFill>
                  <a:srgbClr val="004988"/>
                </a:solidFill>
              </a:rPr>
              <a:pPr>
                <a:defRPr/>
              </a:pPr>
              <a:t>‹#›</a:t>
            </a:fld>
            <a:endParaRPr lang="en-US" altLang="en-US">
              <a:solidFill>
                <a:srgbClr val="004988"/>
              </a:solidFill>
            </a:endParaRPr>
          </a:p>
        </p:txBody>
      </p:sp>
    </p:spTree>
    <p:extLst>
      <p:ext uri="{BB962C8B-B14F-4D97-AF65-F5344CB8AC3E}">
        <p14:creationId xmlns:p14="http://schemas.microsoft.com/office/powerpoint/2010/main" val="1336565965"/>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p:cNvSpPr>
            <a:spLocks noGrp="1"/>
          </p:cNvSpPr>
          <p:nvPr>
            <p:ph type="ftr" sz="quarter" idx="10"/>
          </p:nvPr>
        </p:nvSpPr>
        <p:spPr/>
        <p:txBody>
          <a:bodyPr/>
          <a:lstStyle>
            <a:lvl1pPr>
              <a:defRPr>
                <a:solidFill>
                  <a:schemeClr val="tx2"/>
                </a:solidFill>
              </a:defRPr>
            </a:lvl1pPr>
          </a:lstStyle>
          <a:p>
            <a:pPr>
              <a:defRPr/>
            </a:pPr>
            <a:r>
              <a:rPr lang="en-US">
                <a:solidFill>
                  <a:srgbClr val="004988"/>
                </a:solidFill>
              </a:rPr>
              <a:t>Larson/Farber 5th ed</a:t>
            </a:r>
          </a:p>
        </p:txBody>
      </p:sp>
      <p:sp>
        <p:nvSpPr>
          <p:cNvPr id="8" name="Slide Number Placeholder 5"/>
          <p:cNvSpPr>
            <a:spLocks noGrp="1"/>
          </p:cNvSpPr>
          <p:nvPr>
            <p:ph type="sldNum" sz="quarter" idx="11"/>
          </p:nvPr>
        </p:nvSpPr>
        <p:spPr/>
        <p:txBody>
          <a:bodyPr/>
          <a:lstStyle>
            <a:lvl1pPr>
              <a:defRPr smtClean="0">
                <a:solidFill>
                  <a:schemeClr val="tx2"/>
                </a:solidFill>
              </a:defRPr>
            </a:lvl1pPr>
          </a:lstStyle>
          <a:p>
            <a:pPr>
              <a:defRPr/>
            </a:pPr>
            <a:fld id="{ECE77EDD-8A9B-480B-988F-91ADA42D7145}" type="slidenum">
              <a:rPr lang="en-US" altLang="en-US">
                <a:solidFill>
                  <a:srgbClr val="004988"/>
                </a:solidFill>
              </a:rPr>
              <a:pPr>
                <a:defRPr/>
              </a:pPr>
              <a:t>‹#›</a:t>
            </a:fld>
            <a:endParaRPr lang="en-US" altLang="en-US">
              <a:solidFill>
                <a:srgbClr val="004988"/>
              </a:solidFill>
            </a:endParaRPr>
          </a:p>
        </p:txBody>
      </p:sp>
    </p:spTree>
    <p:extLst>
      <p:ext uri="{BB962C8B-B14F-4D97-AF65-F5344CB8AC3E}">
        <p14:creationId xmlns:p14="http://schemas.microsoft.com/office/powerpoint/2010/main" val="459333890"/>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p>
        </p:txBody>
      </p:sp>
      <p:sp>
        <p:nvSpPr>
          <p:cNvPr id="3" name="Footer Placeholder 4"/>
          <p:cNvSpPr>
            <a:spLocks noGrp="1"/>
          </p:cNvSpPr>
          <p:nvPr>
            <p:ph type="ftr" sz="quarter" idx="10"/>
          </p:nvPr>
        </p:nvSpPr>
        <p:spPr/>
        <p:txBody>
          <a:bodyPr/>
          <a:lstStyle>
            <a:lvl1pPr>
              <a:defRPr>
                <a:solidFill>
                  <a:schemeClr val="tx2"/>
                </a:solidFill>
              </a:defRPr>
            </a:lvl1pPr>
          </a:lstStyle>
          <a:p>
            <a:pPr>
              <a:defRPr/>
            </a:pPr>
            <a:r>
              <a:rPr lang="en-US">
                <a:solidFill>
                  <a:srgbClr val="004988"/>
                </a:solidFill>
              </a:rPr>
              <a:t>Larson/Farber 5th ed</a:t>
            </a:r>
          </a:p>
        </p:txBody>
      </p:sp>
      <p:sp>
        <p:nvSpPr>
          <p:cNvPr id="4" name="Slide Number Placeholder 5"/>
          <p:cNvSpPr>
            <a:spLocks noGrp="1"/>
          </p:cNvSpPr>
          <p:nvPr>
            <p:ph type="sldNum" sz="quarter" idx="11"/>
          </p:nvPr>
        </p:nvSpPr>
        <p:spPr/>
        <p:txBody>
          <a:bodyPr/>
          <a:lstStyle>
            <a:lvl1pPr>
              <a:defRPr smtClean="0">
                <a:solidFill>
                  <a:schemeClr val="tx2"/>
                </a:solidFill>
              </a:defRPr>
            </a:lvl1pPr>
          </a:lstStyle>
          <a:p>
            <a:pPr>
              <a:defRPr/>
            </a:pPr>
            <a:fld id="{4DE3F601-2DFC-4CEE-A33E-54C1F99E96F5}" type="slidenum">
              <a:rPr lang="en-US" altLang="en-US">
                <a:solidFill>
                  <a:srgbClr val="004988"/>
                </a:solidFill>
              </a:rPr>
              <a:pPr>
                <a:defRPr/>
              </a:pPr>
              <a:t>‹#›</a:t>
            </a:fld>
            <a:endParaRPr lang="en-US" altLang="en-US">
              <a:solidFill>
                <a:srgbClr val="004988"/>
              </a:solidFill>
            </a:endParaRPr>
          </a:p>
        </p:txBody>
      </p:sp>
    </p:spTree>
    <p:extLst>
      <p:ext uri="{BB962C8B-B14F-4D97-AF65-F5344CB8AC3E}">
        <p14:creationId xmlns:p14="http://schemas.microsoft.com/office/powerpoint/2010/main" val="690189847"/>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609600" y="457200"/>
            <a:ext cx="8077200" cy="1066800"/>
          </a:xfrm>
        </p:spPr>
        <p:txBody>
          <a:bodyPr/>
          <a:lstStyle>
            <a:lvl1pPr>
              <a:buNone/>
              <a:defRPr/>
            </a:lvl1pPr>
            <a:lvl2pPr>
              <a:buNone/>
              <a:defRPr/>
            </a:lvl2pPr>
            <a:lvl3pPr>
              <a:buNone/>
              <a:defRPr/>
            </a:lvl3pPr>
            <a:lvl4pPr>
              <a:buNone/>
              <a:defRPr/>
            </a:lvl4pPr>
            <a:lvl5pP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4"/>
          <p:cNvSpPr>
            <a:spLocks noGrp="1"/>
          </p:cNvSpPr>
          <p:nvPr>
            <p:ph type="ftr" sz="quarter" idx="13"/>
          </p:nvPr>
        </p:nvSpPr>
        <p:spPr/>
        <p:txBody>
          <a:bodyPr/>
          <a:lstStyle>
            <a:lvl1pPr>
              <a:defRPr>
                <a:solidFill>
                  <a:schemeClr val="tx2"/>
                </a:solidFill>
              </a:defRPr>
            </a:lvl1pPr>
          </a:lstStyle>
          <a:p>
            <a:pPr>
              <a:defRPr/>
            </a:pPr>
            <a:r>
              <a:rPr lang="en-US">
                <a:solidFill>
                  <a:srgbClr val="004988"/>
                </a:solidFill>
              </a:rPr>
              <a:t>Larson/Farber 5th ed</a:t>
            </a:r>
          </a:p>
        </p:txBody>
      </p:sp>
      <p:sp>
        <p:nvSpPr>
          <p:cNvPr id="4" name="Slide Number Placeholder 5"/>
          <p:cNvSpPr>
            <a:spLocks noGrp="1"/>
          </p:cNvSpPr>
          <p:nvPr>
            <p:ph type="sldNum" sz="quarter" idx="14"/>
          </p:nvPr>
        </p:nvSpPr>
        <p:spPr/>
        <p:txBody>
          <a:bodyPr/>
          <a:lstStyle>
            <a:lvl1pPr>
              <a:defRPr smtClean="0">
                <a:solidFill>
                  <a:schemeClr val="tx2"/>
                </a:solidFill>
              </a:defRPr>
            </a:lvl1pPr>
          </a:lstStyle>
          <a:p>
            <a:pPr>
              <a:defRPr/>
            </a:pPr>
            <a:fld id="{B5D9E4B0-9205-4441-974A-2724714E01BD}" type="slidenum">
              <a:rPr lang="en-US" altLang="en-US">
                <a:solidFill>
                  <a:srgbClr val="004988"/>
                </a:solidFill>
              </a:rPr>
              <a:pPr>
                <a:defRPr/>
              </a:pPr>
              <a:t>‹#›</a:t>
            </a:fld>
            <a:endParaRPr lang="en-US" altLang="en-US">
              <a:solidFill>
                <a:srgbClr val="004988"/>
              </a:solidFill>
            </a:endParaRPr>
          </a:p>
        </p:txBody>
      </p:sp>
    </p:spTree>
    <p:extLst>
      <p:ext uri="{BB962C8B-B14F-4D97-AF65-F5344CB8AC3E}">
        <p14:creationId xmlns:p14="http://schemas.microsoft.com/office/powerpoint/2010/main" val="131528487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0E410A-6B7D-4EFF-BB02-C667AC4964A5}" type="datetimeFigureOut">
              <a:rPr lang="en-US" smtClean="0"/>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1630930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E410A-6B7D-4EFF-BB02-C667AC4964A5}" type="datetimeFigureOut">
              <a:rPr lang="en-US" smtClean="0"/>
              <a:t>8/12/20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4104617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0E410A-6B7D-4EFF-BB02-C667AC4964A5}" type="datetimeFigureOut">
              <a:rPr lang="en-US" smtClean="0"/>
              <a:t>8/12/20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409512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0E410A-6B7D-4EFF-BB02-C667AC4964A5}" type="datetimeFigureOut">
              <a:rPr lang="en-US" smtClean="0"/>
              <a:t>8/12/20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274291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0E410A-6B7D-4EFF-BB02-C667AC4964A5}" type="datetimeFigureOut">
              <a:rPr lang="en-US" smtClean="0"/>
              <a:t>8/12/20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195157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E410A-6B7D-4EFF-BB02-C667AC4964A5}" type="datetimeFigureOut">
              <a:rPr lang="en-US" smtClean="0"/>
              <a:t>8/12/20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1126311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0E410A-6B7D-4EFF-BB02-C667AC4964A5}" type="datetimeFigureOut">
              <a:rPr lang="en-US" smtClean="0"/>
              <a:t>8/12/20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69798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0E410A-6B7D-4EFF-BB02-C667AC4964A5}" type="datetimeFigureOut">
              <a:rPr lang="en-US" smtClean="0"/>
              <a:t>8/12/20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09800-6812-4525-AC5A-A7C8CA30258D}" type="slidenum">
              <a:rPr lang="en-US" smtClean="0"/>
              <a:t>‹#›</a:t>
            </a:fld>
            <a:endParaRPr lang="en-US"/>
          </a:p>
        </p:txBody>
      </p:sp>
    </p:spTree>
    <p:extLst>
      <p:ext uri="{BB962C8B-B14F-4D97-AF65-F5344CB8AC3E}">
        <p14:creationId xmlns:p14="http://schemas.microsoft.com/office/powerpoint/2010/main" val="1360686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E410A-6B7D-4EFF-BB02-C667AC4964A5}" type="datetimeFigureOut">
              <a:rPr lang="en-US" smtClean="0"/>
              <a:t>8/12/20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09800-6812-4525-AC5A-A7C8CA30258D}" type="slidenum">
              <a:rPr lang="en-US" smtClean="0"/>
              <a:t>‹#›</a:t>
            </a:fld>
            <a:endParaRPr lang="en-US"/>
          </a:p>
        </p:txBody>
      </p:sp>
    </p:spTree>
    <p:extLst>
      <p:ext uri="{BB962C8B-B14F-4D97-AF65-F5344CB8AC3E}">
        <p14:creationId xmlns:p14="http://schemas.microsoft.com/office/powerpoint/2010/main" val="1304099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Footer Placeholder 4"/>
          <p:cNvSpPr>
            <a:spLocks noGrp="1"/>
          </p:cNvSpPr>
          <p:nvPr>
            <p:ph type="ftr" sz="quarter" idx="3"/>
          </p:nvPr>
        </p:nvSpPr>
        <p:spPr>
          <a:xfrm>
            <a:off x="2286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200" i="1">
                <a:latin typeface="Times New Roman" charset="0"/>
                <a:ea typeface="Arial" charset="0"/>
                <a:cs typeface="Arial" charset="0"/>
              </a:defRPr>
            </a:lvl1pPr>
          </a:lstStyle>
          <a:p>
            <a:pPr fontAlgn="base">
              <a:spcBef>
                <a:spcPct val="0"/>
              </a:spcBef>
              <a:spcAft>
                <a:spcPct val="0"/>
              </a:spcAft>
              <a:defRPr/>
            </a:pPr>
            <a:r>
              <a:rPr lang="en-US">
                <a:solidFill>
                  <a:prstClr val="black"/>
                </a:solidFill>
              </a:rPr>
              <a:t>Larson/Farber 5th ed</a:t>
            </a:r>
          </a:p>
        </p:txBody>
      </p:sp>
      <p:sp>
        <p:nvSpPr>
          <p:cNvPr id="8" name="Slide Number Placeholder 5"/>
          <p:cNvSpPr>
            <a:spLocks noGrp="1"/>
          </p:cNvSpPr>
          <p:nvPr>
            <p:ph type="sldNum" sz="quarter" idx="4"/>
          </p:nvPr>
        </p:nvSpPr>
        <p:spPr>
          <a:xfrm>
            <a:off x="6858000" y="6416675"/>
            <a:ext cx="2133600" cy="365125"/>
          </a:xfrm>
          <a:prstGeom prst="rect">
            <a:avLst/>
          </a:prstGeom>
        </p:spPr>
        <p:txBody>
          <a:bodyPr vert="horz" wrap="square" lIns="91440" tIns="45720" rIns="91440" bIns="45720" numCol="1" anchor="t" anchorCtr="0" compatLnSpc="1">
            <a:prstTxWarp prst="textNoShape">
              <a:avLst/>
            </a:prstTxWarp>
          </a:bodyPr>
          <a:lstStyle>
            <a:lvl1pPr algn="r">
              <a:defRPr smtClean="0">
                <a:latin typeface="Times New Roman" pitchFamily="18" charset="0"/>
              </a:defRPr>
            </a:lvl1pPr>
          </a:lstStyle>
          <a:p>
            <a:pPr fontAlgn="base">
              <a:spcBef>
                <a:spcPct val="0"/>
              </a:spcBef>
              <a:spcAft>
                <a:spcPct val="0"/>
              </a:spcAft>
              <a:defRPr/>
            </a:pPr>
            <a:fld id="{818B3454-39C4-45F6-B250-1D3612B37AC5}" type="slidenum">
              <a:rPr lang="en-US" altLang="en-US">
                <a:solidFill>
                  <a:prstClr val="black"/>
                </a:solidFill>
                <a:cs typeface="Arial" pitchFamily="34" charset="0"/>
              </a:rPr>
              <a:pPr fontAlgn="base">
                <a:spcBef>
                  <a:spcPct val="0"/>
                </a:spcBef>
                <a:spcAft>
                  <a:spcPct val="0"/>
                </a:spcAft>
                <a:defRPr/>
              </a:pPr>
              <a:t>‹#›</a:t>
            </a:fld>
            <a:endParaRPr lang="en-US" altLang="en-US">
              <a:solidFill>
                <a:prstClr val="black"/>
              </a:solidFill>
              <a:cs typeface="Arial" pitchFamily="34" charset="0"/>
            </a:endParaRPr>
          </a:p>
        </p:txBody>
      </p:sp>
    </p:spTree>
    <p:extLst>
      <p:ext uri="{BB962C8B-B14F-4D97-AF65-F5344CB8AC3E}">
        <p14:creationId xmlns:p14="http://schemas.microsoft.com/office/powerpoint/2010/main" val="12678564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p:wipe dir="r"/>
  </p:transition>
  <p:hf hdr="0" dt="0"/>
  <p:txStyles>
    <p:titleStyle>
      <a:lvl1pPr algn="ctr" rtl="0" eaLnBrk="0" fontAlgn="base" hangingPunct="0">
        <a:spcBef>
          <a:spcPct val="0"/>
        </a:spcBef>
        <a:spcAft>
          <a:spcPct val="0"/>
        </a:spcAft>
        <a:defRPr sz="4400" b="1" kern="1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b="1">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b="1">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b="1">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b="1">
          <a:solidFill>
            <a:schemeClr val="tx2"/>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b="1">
          <a:solidFill>
            <a:schemeClr val="tx1"/>
          </a:solidFill>
          <a:latin typeface="Arial" charset="0"/>
        </a:defRPr>
      </a:lvl6pPr>
      <a:lvl7pPr marL="914400" algn="ctr" rtl="0" eaLnBrk="1" fontAlgn="base" hangingPunct="1">
        <a:spcBef>
          <a:spcPct val="0"/>
        </a:spcBef>
        <a:spcAft>
          <a:spcPct val="0"/>
        </a:spcAft>
        <a:defRPr sz="4400" b="1">
          <a:solidFill>
            <a:schemeClr val="tx1"/>
          </a:solidFill>
          <a:latin typeface="Arial" charset="0"/>
        </a:defRPr>
      </a:lvl7pPr>
      <a:lvl8pPr marL="1371600" algn="ctr" rtl="0" eaLnBrk="1" fontAlgn="base" hangingPunct="1">
        <a:spcBef>
          <a:spcPct val="0"/>
        </a:spcBef>
        <a:spcAft>
          <a:spcPct val="0"/>
        </a:spcAft>
        <a:defRPr sz="4400" b="1">
          <a:solidFill>
            <a:schemeClr val="tx1"/>
          </a:solidFill>
          <a:latin typeface="Arial" charset="0"/>
        </a:defRPr>
      </a:lvl8pPr>
      <a:lvl9pPr marL="1828800" algn="ctr" rtl="0" eaLnBrk="1" fontAlgn="base" hangingPunct="1">
        <a:spcBef>
          <a:spcPct val="0"/>
        </a:spcBef>
        <a:spcAft>
          <a:spcPct val="0"/>
        </a:spcAft>
        <a:defRPr sz="4400" b="1">
          <a:solidFill>
            <a:schemeClr val="tx1"/>
          </a:solidFill>
          <a:latin typeface="Arial" charset="0"/>
        </a:defRPr>
      </a:lvl9pPr>
    </p:titleStyle>
    <p:bodyStyle>
      <a:lvl1pPr marL="342900" indent="-342900" algn="l" rtl="0" eaLnBrk="0" fontAlgn="base" hangingPunct="0">
        <a:spcBef>
          <a:spcPct val="20000"/>
        </a:spcBef>
        <a:spcAft>
          <a:spcPct val="0"/>
        </a:spcAft>
        <a:buClr>
          <a:schemeClr val="accent1"/>
        </a:buClr>
        <a:buFont typeface="Arial" pitchFamily="34" charset="0"/>
        <a:buChar char="•"/>
        <a:defRPr sz="2800" kern="1200">
          <a:solidFill>
            <a:schemeClr val="tx1"/>
          </a:solidFill>
          <a:latin typeface="Times New Roman" pitchFamily="18" charset="0"/>
          <a:ea typeface="Times New Roman" charset="0"/>
          <a:cs typeface="Times New Roman" pitchFamily="18" charset="0"/>
        </a:defRPr>
      </a:lvl1pPr>
      <a:lvl2pPr marL="742950" indent="-285750" algn="l" rtl="0" eaLnBrk="0" fontAlgn="base" hangingPunct="0">
        <a:spcBef>
          <a:spcPct val="20000"/>
        </a:spcBef>
        <a:spcAft>
          <a:spcPct val="0"/>
        </a:spcAft>
        <a:buClr>
          <a:schemeClr val="accent1"/>
        </a:buClr>
        <a:buFont typeface="Wingdings" pitchFamily="2" charset="2"/>
        <a:buChar char="§"/>
        <a:defRPr sz="2800" kern="1200">
          <a:solidFill>
            <a:schemeClr val="tx1"/>
          </a:solidFill>
          <a:latin typeface="Times New Roman" pitchFamily="18" charset="0"/>
          <a:ea typeface="Times New Roman" charset="0"/>
          <a:cs typeface="Times New Roman" pitchFamily="18" charset="0"/>
        </a:defRPr>
      </a:lvl2pPr>
      <a:lvl3pPr marL="1143000" indent="-228600" algn="l" rtl="0" eaLnBrk="0" fontAlgn="base" hangingPunct="0">
        <a:spcBef>
          <a:spcPct val="20000"/>
        </a:spcBef>
        <a:spcAft>
          <a:spcPct val="0"/>
        </a:spcAft>
        <a:buClr>
          <a:schemeClr val="accent1"/>
        </a:buClr>
        <a:buFont typeface="Arial" pitchFamily="34" charset="0"/>
        <a:buChar char="•"/>
        <a:defRPr sz="2800" kern="1200">
          <a:solidFill>
            <a:schemeClr val="tx1"/>
          </a:solidFill>
          <a:latin typeface="Times New Roman" pitchFamily="18" charset="0"/>
          <a:ea typeface="Times New Roman" charset="0"/>
          <a:cs typeface="Times New Roman" pitchFamily="18" charset="0"/>
        </a:defRPr>
      </a:lvl3pPr>
      <a:lvl4pPr marL="1600200" indent="-228600" algn="l" rtl="0" eaLnBrk="0" fontAlgn="base" hangingPunct="0">
        <a:spcBef>
          <a:spcPct val="20000"/>
        </a:spcBef>
        <a:spcAft>
          <a:spcPct val="0"/>
        </a:spcAft>
        <a:buClr>
          <a:schemeClr val="accent1"/>
        </a:buClr>
        <a:buFont typeface="Arial" pitchFamily="34" charset="0"/>
        <a:buChar char="–"/>
        <a:defRPr sz="2800" kern="1200">
          <a:solidFill>
            <a:schemeClr val="tx1"/>
          </a:solidFill>
          <a:latin typeface="Times New Roman" pitchFamily="18" charset="0"/>
          <a:ea typeface="Times New Roman" charset="0"/>
          <a:cs typeface="Times New Roman" pitchFamily="18" charset="0"/>
        </a:defRPr>
      </a:lvl4pPr>
      <a:lvl5pPr marL="2057400" indent="-228600" algn="l" rtl="0" eaLnBrk="0" fontAlgn="base" hangingPunct="0">
        <a:spcBef>
          <a:spcPct val="20000"/>
        </a:spcBef>
        <a:spcAft>
          <a:spcPct val="0"/>
        </a:spcAft>
        <a:buClr>
          <a:schemeClr val="accent1"/>
        </a:buClr>
        <a:buFont typeface="Arial" pitchFamily="34" charset="0"/>
        <a:buChar char="»"/>
        <a:defRPr sz="2800" kern="1200">
          <a:solidFill>
            <a:schemeClr val="tx1"/>
          </a:solidFill>
          <a:latin typeface="Times New Roman" pitchFamily="18" charset="0"/>
          <a:ea typeface="Times New Roman" charset="0"/>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image" Target="../media/image3.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notesSlide" Target="../notesSlides/notesSlide11.xml"/><Relationship Id="rId7" Type="http://schemas.openxmlformats.org/officeDocument/2006/relationships/image" Target="../media/image6.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6.xml"/><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15.wmf"/><Relationship Id="rId4" Type="http://schemas.openxmlformats.org/officeDocument/2006/relationships/oleObject" Target="../embeddings/oleObject6.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p:txBody>
          <a:bodyPr/>
          <a:lstStyle/>
          <a:p>
            <a:pPr eaLnBrk="1" hangingPunct="1"/>
            <a:r>
              <a:rPr lang="en-US" altLang="en-US" dirty="0"/>
              <a:t>Lesson #12</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r>
              <a:rPr lang="en-US" dirty="0"/>
              <a:t>MAT 1372 Statistics with Probability</a:t>
            </a:r>
          </a:p>
          <a:p>
            <a:pPr eaLnBrk="1" fontAlgn="auto" hangingPunct="1">
              <a:spcAft>
                <a:spcPts val="0"/>
              </a:spcAft>
              <a:defRPr/>
            </a:pPr>
            <a:endParaRPr lang="en-US" dirty="0"/>
          </a:p>
        </p:txBody>
      </p:sp>
    </p:spTree>
    <p:extLst>
      <p:ext uri="{BB962C8B-B14F-4D97-AF65-F5344CB8AC3E}">
        <p14:creationId xmlns:p14="http://schemas.microsoft.com/office/powerpoint/2010/main" val="2089438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Example: Finding Binomial Probabilities</a:t>
            </a:r>
          </a:p>
        </p:txBody>
      </p:sp>
      <p:sp>
        <p:nvSpPr>
          <p:cNvPr id="44035" name="Content Placeholder 2"/>
          <p:cNvSpPr>
            <a:spLocks noGrp="1"/>
          </p:cNvSpPr>
          <p:nvPr>
            <p:ph idx="1"/>
          </p:nvPr>
        </p:nvSpPr>
        <p:spPr/>
        <p:txBody>
          <a:bodyPr/>
          <a:lstStyle/>
          <a:p>
            <a:pPr marL="0" indent="0" eaLnBrk="1" hangingPunct="1">
              <a:buFont typeface="Arial" pitchFamily="34" charset="0"/>
              <a:buNone/>
            </a:pPr>
            <a:r>
              <a:rPr lang="en-US" altLang="en-US"/>
              <a:t>Microfracture knee surgery has a 75% chance of success on patients with degenerative knees. The surgery is performed on three patients. Find the probability of the surgery being successful on exactly two patients.</a:t>
            </a:r>
          </a:p>
        </p:txBody>
      </p:sp>
      <p:pic>
        <p:nvPicPr>
          <p:cNvPr id="44036" name="Picture 7" descr="C:\Documents and Settings\Lyn\Local Settings\Temporary Internet Files\Content.IE5\0HGJK3SV\MCj0365750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3788" y="3617913"/>
            <a:ext cx="1104900"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7"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44038"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9E6B7AF1-F1DF-45AA-A48B-37CFF3AF1684}"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10</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4293410548"/>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Solution: Finding Binomial Probabilities</a:t>
            </a:r>
          </a:p>
        </p:txBody>
      </p:sp>
      <p:sp>
        <p:nvSpPr>
          <p:cNvPr id="45059" name="Content Placeholder 2"/>
          <p:cNvSpPr>
            <a:spLocks noGrp="1"/>
          </p:cNvSpPr>
          <p:nvPr>
            <p:ph idx="1"/>
          </p:nvPr>
        </p:nvSpPr>
        <p:spPr>
          <a:xfrm>
            <a:off x="457200" y="1030288"/>
            <a:ext cx="8229600" cy="973137"/>
          </a:xfrm>
        </p:spPr>
        <p:txBody>
          <a:bodyPr/>
          <a:lstStyle/>
          <a:p>
            <a:pPr marL="0" indent="0" eaLnBrk="1" hangingPunct="1">
              <a:buFont typeface="Arial" pitchFamily="34" charset="0"/>
              <a:buNone/>
            </a:pPr>
            <a:r>
              <a:rPr lang="en-US" altLang="en-US" b="1"/>
              <a:t>Method 1: </a:t>
            </a:r>
            <a:r>
              <a:rPr lang="en-US" altLang="en-US"/>
              <a:t>Draw a tree diagram and use the Multiplication Rule</a:t>
            </a:r>
          </a:p>
        </p:txBody>
      </p:sp>
      <p:graphicFrame>
        <p:nvGraphicFramePr>
          <p:cNvPr id="45060" name="Object 4"/>
          <p:cNvGraphicFramePr>
            <a:graphicFrameLocks noChangeAspect="1"/>
          </p:cNvGraphicFramePr>
          <p:nvPr/>
        </p:nvGraphicFramePr>
        <p:xfrm>
          <a:off x="1658938" y="5721350"/>
          <a:ext cx="5229225" cy="952500"/>
        </p:xfrm>
        <a:graphic>
          <a:graphicData uri="http://schemas.openxmlformats.org/presentationml/2006/ole">
            <mc:AlternateContent xmlns:mc="http://schemas.openxmlformats.org/markup-compatibility/2006">
              <mc:Choice xmlns:v="urn:schemas-microsoft-com:vml" Requires="v">
                <p:oleObj spid="_x0000_s2051" name="Equation" r:id="rId4" imgW="2654300" imgH="482600" progId="Equation.DSMT4">
                  <p:embed/>
                </p:oleObj>
              </mc:Choice>
              <mc:Fallback>
                <p:oleObj name="Equation" r:id="rId4" imgW="2654300" imgH="482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8938" y="5721350"/>
                        <a:ext cx="5229225" cy="952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45061" name="Picture 7" descr="C:\Documents and Settings\Lyn\Local Settings\Temporary Internet Files\Content.IE5\0HGJK3SV\MCj0365750000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02525" y="1209675"/>
            <a:ext cx="1104900"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2"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45063"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4C8E9642-A723-4A07-B243-AD0F02599783}"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11</a:t>
            </a:fld>
            <a:r>
              <a:rPr lang="en-US" altLang="en-US" sz="1200">
                <a:solidFill>
                  <a:prstClr val="black"/>
                </a:solidFill>
                <a:latin typeface="Arial" pitchFamily="34" charset="0"/>
                <a:cs typeface="Arial" pitchFamily="34" charset="0"/>
              </a:rPr>
              <a:t> of 63</a:t>
            </a:r>
          </a:p>
        </p:txBody>
      </p:sp>
      <p:pic>
        <p:nvPicPr>
          <p:cNvPr id="45064" name="Picture 8" descr="Screen shot 2011-08-24 at 1.25.41 PM.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87413" y="1985963"/>
            <a:ext cx="7404100" cy="375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1379934"/>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Solution: Finding Binomial Probabilities</a:t>
            </a:r>
          </a:p>
        </p:txBody>
      </p:sp>
      <p:sp>
        <p:nvSpPr>
          <p:cNvPr id="46083" name="Content Placeholder 2"/>
          <p:cNvSpPr>
            <a:spLocks noGrp="1"/>
          </p:cNvSpPr>
          <p:nvPr>
            <p:ph idx="1"/>
          </p:nvPr>
        </p:nvSpPr>
        <p:spPr>
          <a:xfrm>
            <a:off x="457200" y="1600200"/>
            <a:ext cx="8229600" cy="654050"/>
          </a:xfrm>
        </p:spPr>
        <p:txBody>
          <a:bodyPr/>
          <a:lstStyle/>
          <a:p>
            <a:pPr marL="0" indent="0" eaLnBrk="1" hangingPunct="1">
              <a:buFont typeface="Arial" pitchFamily="34" charset="0"/>
              <a:buNone/>
            </a:pPr>
            <a:r>
              <a:rPr lang="en-US" altLang="en-US" b="1"/>
              <a:t>Method 2: </a:t>
            </a:r>
            <a:r>
              <a:rPr lang="en-US" altLang="en-US"/>
              <a:t>Binomial Probability Formula</a:t>
            </a:r>
          </a:p>
        </p:txBody>
      </p:sp>
      <p:graphicFrame>
        <p:nvGraphicFramePr>
          <p:cNvPr id="46084" name="Object 2"/>
          <p:cNvGraphicFramePr>
            <a:graphicFrameLocks noChangeAspect="1"/>
          </p:cNvGraphicFramePr>
          <p:nvPr/>
        </p:nvGraphicFramePr>
        <p:xfrm>
          <a:off x="482600" y="2976563"/>
          <a:ext cx="6403975" cy="2978150"/>
        </p:xfrm>
        <a:graphic>
          <a:graphicData uri="http://schemas.openxmlformats.org/presentationml/2006/ole">
            <mc:AlternateContent xmlns:mc="http://schemas.openxmlformats.org/markup-compatibility/2006">
              <mc:Choice xmlns:v="urn:schemas-microsoft-com:vml" Requires="v">
                <p:oleObj spid="_x0000_s3076" name="Equation" r:id="rId4" imgW="3251200" imgH="1511300" progId="Equation.DSMT4">
                  <p:embed/>
                </p:oleObj>
              </mc:Choice>
              <mc:Fallback>
                <p:oleObj name="Equation" r:id="rId4" imgW="3251200" imgH="15113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600" y="2976563"/>
                        <a:ext cx="6403975" cy="297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6085" name="Object 3"/>
          <p:cNvGraphicFramePr>
            <a:graphicFrameLocks noChangeAspect="1"/>
          </p:cNvGraphicFramePr>
          <p:nvPr/>
        </p:nvGraphicFramePr>
        <p:xfrm>
          <a:off x="457200" y="2147888"/>
          <a:ext cx="5186363" cy="850900"/>
        </p:xfrm>
        <a:graphic>
          <a:graphicData uri="http://schemas.openxmlformats.org/presentationml/2006/ole">
            <mc:AlternateContent xmlns:mc="http://schemas.openxmlformats.org/markup-compatibility/2006">
              <mc:Choice xmlns:v="urn:schemas-microsoft-com:vml" Requires="v">
                <p:oleObj spid="_x0000_s3077" name="Equation" r:id="rId6" imgW="2400300" imgH="393700" progId="Equation.DSMT4">
                  <p:embed/>
                </p:oleObj>
              </mc:Choice>
              <mc:Fallback>
                <p:oleObj name="Equation" r:id="rId6" imgW="2400300" imgH="3937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2147888"/>
                        <a:ext cx="5186363"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46086" name="Picture 7" descr="C:\Documents and Settings\Lyn\Local Settings\Temporary Internet Files\Content.IE5\0HGJK3SV\MCj03657500000[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502525" y="1700213"/>
            <a:ext cx="1104900"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7"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46088"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93290D2A-DC3B-40DE-ADAF-A5E864994EA4}"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12</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2437816107"/>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altLang="en-US">
                <a:ea typeface="ＭＳ Ｐゴシック" pitchFamily="34" charset="-128"/>
              </a:rPr>
              <a:t>Binomial Probability Distribution</a:t>
            </a:r>
          </a:p>
        </p:txBody>
      </p:sp>
      <p:sp>
        <p:nvSpPr>
          <p:cNvPr id="8196" name="Content Placeholder 2"/>
          <p:cNvSpPr>
            <a:spLocks noGrp="1"/>
          </p:cNvSpPr>
          <p:nvPr>
            <p:ph idx="1"/>
          </p:nvPr>
        </p:nvSpPr>
        <p:spPr>
          <a:xfrm>
            <a:off x="457200" y="1600200"/>
            <a:ext cx="8229600" cy="2844800"/>
          </a:xfrm>
        </p:spPr>
        <p:txBody>
          <a:bodyPr/>
          <a:lstStyle/>
          <a:p>
            <a:pPr eaLnBrk="1" hangingPunct="1">
              <a:buFont typeface="Arial" pitchFamily="34" charset="0"/>
              <a:buNone/>
            </a:pPr>
            <a:r>
              <a:rPr lang="en-US" altLang="en-US" b="1">
                <a:solidFill>
                  <a:schemeClr val="accent2"/>
                </a:solidFill>
              </a:rPr>
              <a:t>Binomial Probability Distribution</a:t>
            </a:r>
          </a:p>
          <a:p>
            <a:pPr eaLnBrk="1" hangingPunct="1"/>
            <a:r>
              <a:rPr lang="en-US" altLang="en-US"/>
              <a:t>List the possible values of </a:t>
            </a:r>
            <a:r>
              <a:rPr lang="en-US" altLang="en-US" i="1"/>
              <a:t>x</a:t>
            </a:r>
            <a:r>
              <a:rPr lang="en-US" altLang="en-US"/>
              <a:t> with the corresponding probability of each.</a:t>
            </a:r>
          </a:p>
          <a:p>
            <a:pPr eaLnBrk="1" hangingPunct="1"/>
            <a:r>
              <a:rPr lang="en-US" altLang="en-US"/>
              <a:t>Example: Binomial probability distribution for Microfracture knee surgery: </a:t>
            </a:r>
            <a:r>
              <a:rPr lang="en-US" altLang="en-US" i="1"/>
              <a:t>n</a:t>
            </a:r>
            <a:r>
              <a:rPr lang="en-US" altLang="en-US"/>
              <a:t> = 3, </a:t>
            </a:r>
            <a:r>
              <a:rPr lang="en-US" altLang="en-US" i="1"/>
              <a:t>p</a:t>
            </a:r>
            <a:r>
              <a:rPr lang="en-US" altLang="en-US"/>
              <a:t> = </a:t>
            </a:r>
          </a:p>
          <a:p>
            <a:pPr eaLnBrk="1" hangingPunct="1"/>
            <a:endParaRPr lang="en-US" altLang="en-US"/>
          </a:p>
          <a:p>
            <a:pPr eaLnBrk="1" hangingPunct="1"/>
            <a:endParaRPr lang="en-US" altLang="en-US"/>
          </a:p>
          <a:p>
            <a:pPr lvl="1" eaLnBrk="1" hangingPunct="1"/>
            <a:r>
              <a:rPr lang="en-US" altLang="en-US"/>
              <a:t>Use the binomial probability formula to find probabilities.</a:t>
            </a:r>
          </a:p>
        </p:txBody>
      </p:sp>
      <p:graphicFrame>
        <p:nvGraphicFramePr>
          <p:cNvPr id="6" name="Table 5"/>
          <p:cNvGraphicFramePr>
            <a:graphicFrameLocks noGrp="1"/>
          </p:cNvGraphicFramePr>
          <p:nvPr/>
        </p:nvGraphicFramePr>
        <p:xfrm>
          <a:off x="1147763" y="4122738"/>
          <a:ext cx="5122863" cy="792352"/>
        </p:xfrm>
        <a:graphic>
          <a:graphicData uri="http://schemas.openxmlformats.org/drawingml/2006/table">
            <a:tbl>
              <a:tblPr firstRow="1" bandRow="1">
                <a:tableStyleId>{2D5ABB26-0587-4C30-8999-92F81FD0307C}</a:tableStyleId>
              </a:tblPr>
              <a:tblGrid>
                <a:gridCol w="1125239">
                  <a:extLst>
                    <a:ext uri="{9D8B030D-6E8A-4147-A177-3AD203B41FA5}">
                      <a16:colId xmlns:a16="http://schemas.microsoft.com/office/drawing/2014/main" val="20000"/>
                    </a:ext>
                  </a:extLst>
                </a:gridCol>
                <a:gridCol w="999406">
                  <a:extLst>
                    <a:ext uri="{9D8B030D-6E8A-4147-A177-3AD203B41FA5}">
                      <a16:colId xmlns:a16="http://schemas.microsoft.com/office/drawing/2014/main" val="20001"/>
                    </a:ext>
                  </a:extLst>
                </a:gridCol>
                <a:gridCol w="999406">
                  <a:extLst>
                    <a:ext uri="{9D8B030D-6E8A-4147-A177-3AD203B41FA5}">
                      <a16:colId xmlns:a16="http://schemas.microsoft.com/office/drawing/2014/main" val="20002"/>
                    </a:ext>
                  </a:extLst>
                </a:gridCol>
                <a:gridCol w="999406">
                  <a:extLst>
                    <a:ext uri="{9D8B030D-6E8A-4147-A177-3AD203B41FA5}">
                      <a16:colId xmlns:a16="http://schemas.microsoft.com/office/drawing/2014/main" val="20003"/>
                    </a:ext>
                  </a:extLst>
                </a:gridCol>
                <a:gridCol w="999406">
                  <a:extLst>
                    <a:ext uri="{9D8B030D-6E8A-4147-A177-3AD203B41FA5}">
                      <a16:colId xmlns:a16="http://schemas.microsoft.com/office/drawing/2014/main" val="20004"/>
                    </a:ext>
                  </a:extLst>
                </a:gridCol>
              </a:tblGrid>
              <a:tr h="396081">
                <a:tc>
                  <a:txBody>
                    <a:bodyPr/>
                    <a:lstStyle/>
                    <a:p>
                      <a:pPr algn="ctr"/>
                      <a:r>
                        <a:rPr lang="en-US" sz="2000" b="1" i="1" dirty="0">
                          <a:solidFill>
                            <a:schemeClr val="bg1"/>
                          </a:solidFill>
                        </a:rPr>
                        <a:t>x</a:t>
                      </a:r>
                    </a:p>
                  </a:txBody>
                  <a:tcPr marL="91433" marR="91433" marT="45688" marB="456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2000" b="0" i="0" dirty="0">
                          <a:solidFill>
                            <a:schemeClr val="tx1"/>
                          </a:solidFill>
                        </a:rPr>
                        <a:t>0</a:t>
                      </a:r>
                    </a:p>
                  </a:txBody>
                  <a:tcPr marL="91433" marR="91433" marT="45688" marB="456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i="0" dirty="0">
                          <a:solidFill>
                            <a:schemeClr val="tx1"/>
                          </a:solidFill>
                        </a:rPr>
                        <a:t>1</a:t>
                      </a:r>
                    </a:p>
                  </a:txBody>
                  <a:tcPr marL="91433" marR="91433" marT="45688" marB="456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i="0" dirty="0">
                          <a:solidFill>
                            <a:schemeClr val="tx1"/>
                          </a:solidFill>
                        </a:rPr>
                        <a:t>2</a:t>
                      </a:r>
                    </a:p>
                  </a:txBody>
                  <a:tcPr marL="91433" marR="91433" marT="45688" marB="456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i="0" dirty="0">
                          <a:solidFill>
                            <a:schemeClr val="tx1"/>
                          </a:solidFill>
                        </a:rPr>
                        <a:t>3</a:t>
                      </a:r>
                    </a:p>
                  </a:txBody>
                  <a:tcPr marL="91433" marR="91433" marT="45688" marB="456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96081">
                <a:tc>
                  <a:txBody>
                    <a:bodyPr/>
                    <a:lstStyle/>
                    <a:p>
                      <a:pPr algn="ctr"/>
                      <a:r>
                        <a:rPr lang="en-US" sz="2000" b="1" i="1" dirty="0">
                          <a:solidFill>
                            <a:schemeClr val="bg1"/>
                          </a:solidFill>
                        </a:rPr>
                        <a:t>P</a:t>
                      </a:r>
                      <a:r>
                        <a:rPr lang="en-US" sz="2000" b="1" i="0" dirty="0">
                          <a:solidFill>
                            <a:schemeClr val="bg1"/>
                          </a:solidFill>
                        </a:rPr>
                        <a:t>(</a:t>
                      </a:r>
                      <a:r>
                        <a:rPr lang="en-US" sz="2000" b="1" i="1" dirty="0">
                          <a:solidFill>
                            <a:schemeClr val="bg1"/>
                          </a:solidFill>
                        </a:rPr>
                        <a:t>x</a:t>
                      </a:r>
                      <a:r>
                        <a:rPr lang="en-US" sz="2000" b="1" i="0" dirty="0">
                          <a:solidFill>
                            <a:schemeClr val="bg1"/>
                          </a:solidFill>
                        </a:rPr>
                        <a:t>)</a:t>
                      </a:r>
                    </a:p>
                  </a:txBody>
                  <a:tcPr marL="91433" marR="91433" marT="45688" marB="456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2000" dirty="0"/>
                        <a:t>0.016</a:t>
                      </a:r>
                    </a:p>
                  </a:txBody>
                  <a:tcPr marL="91433" marR="91433" marT="45688" marB="456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0.141</a:t>
                      </a:r>
                    </a:p>
                  </a:txBody>
                  <a:tcPr marL="91433" marR="91433" marT="45688" marB="456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0.422</a:t>
                      </a:r>
                    </a:p>
                  </a:txBody>
                  <a:tcPr marL="91433" marR="91433" marT="45688" marB="456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0.422</a:t>
                      </a:r>
                    </a:p>
                  </a:txBody>
                  <a:tcPr marL="91433" marR="91433" marT="45688" marB="456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8194" name="Object 2"/>
          <p:cNvGraphicFramePr>
            <a:graphicFrameLocks noChangeAspect="1"/>
          </p:cNvGraphicFramePr>
          <p:nvPr/>
        </p:nvGraphicFramePr>
        <p:xfrm>
          <a:off x="6357938" y="3444875"/>
          <a:ext cx="247650" cy="638175"/>
        </p:xfrm>
        <a:graphic>
          <a:graphicData uri="http://schemas.openxmlformats.org/presentationml/2006/ole">
            <mc:AlternateContent xmlns:mc="http://schemas.openxmlformats.org/markup-compatibility/2006">
              <mc:Choice xmlns:v="urn:schemas-microsoft-com:vml" Requires="v">
                <p:oleObj spid="_x0000_s4099" name="Equation" r:id="rId4" imgW="152334" imgH="393529" progId="Equation.DSMT4">
                  <p:embed/>
                </p:oleObj>
              </mc:Choice>
              <mc:Fallback>
                <p:oleObj name="Equation" r:id="rId4" imgW="152334"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7938" y="3444875"/>
                        <a:ext cx="247650"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7129"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47130"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4BB7D5AA-E7AF-49C1-8DB4-3B8E54D654BA}"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13</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25937209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9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Example: Constructing a Binomial Distribution</a:t>
            </a:r>
          </a:p>
        </p:txBody>
      </p:sp>
      <p:sp>
        <p:nvSpPr>
          <p:cNvPr id="48131" name="Content Placeholder 2"/>
          <p:cNvSpPr>
            <a:spLocks noGrp="1"/>
          </p:cNvSpPr>
          <p:nvPr>
            <p:ph idx="1"/>
          </p:nvPr>
        </p:nvSpPr>
        <p:spPr>
          <a:xfrm>
            <a:off x="457200" y="1600200"/>
            <a:ext cx="8472488" cy="1824038"/>
          </a:xfrm>
        </p:spPr>
        <p:txBody>
          <a:bodyPr/>
          <a:lstStyle/>
          <a:p>
            <a:pPr marL="0" indent="0" eaLnBrk="1" hangingPunct="1">
              <a:buFont typeface="Arial" pitchFamily="34" charset="0"/>
              <a:buNone/>
            </a:pPr>
            <a:r>
              <a:rPr lang="en-US" altLang="en-US"/>
              <a:t>In a survey, U.S. adults were asked to give reasons why they liked texting on their cellular phones. Seven adults who participated in the survey are randomly selected and asked whether they like texting because it is quicker than</a:t>
            </a:r>
          </a:p>
        </p:txBody>
      </p:sp>
      <p:sp>
        <p:nvSpPr>
          <p:cNvPr id="48132" name="TextBox 6"/>
          <p:cNvSpPr txBox="1">
            <a:spLocks noChangeArrowheads="1"/>
          </p:cNvSpPr>
          <p:nvPr/>
        </p:nvSpPr>
        <p:spPr bwMode="auto">
          <a:xfrm>
            <a:off x="457200" y="3295650"/>
            <a:ext cx="44545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a:solidFill>
                  <a:prstClr val="black"/>
                </a:solidFill>
                <a:cs typeface="Arial" pitchFamily="34" charset="0"/>
              </a:rPr>
              <a:t>calling. Create a binomial probability distribution for the number of adults who respond yes.</a:t>
            </a:r>
          </a:p>
        </p:txBody>
      </p:sp>
      <p:sp>
        <p:nvSpPr>
          <p:cNvPr id="48133"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48134"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93C09300-B349-4E50-B710-720240F3C327}"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14</a:t>
            </a:fld>
            <a:r>
              <a:rPr lang="en-US" altLang="en-US" sz="1200">
                <a:solidFill>
                  <a:prstClr val="black"/>
                </a:solidFill>
                <a:latin typeface="Arial" pitchFamily="34" charset="0"/>
                <a:cs typeface="Arial" pitchFamily="34" charset="0"/>
              </a:rPr>
              <a:t> of 63</a:t>
            </a:r>
          </a:p>
        </p:txBody>
      </p:sp>
      <p:pic>
        <p:nvPicPr>
          <p:cNvPr id="48135" name="Picture 11" descr="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7950" y="3622675"/>
            <a:ext cx="3263900" cy="262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8510972"/>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Solution: Constructing a Binomial Distribution</a:t>
            </a:r>
            <a:endParaRPr lang="en-US" altLang="en-US">
              <a:ea typeface="ＭＳ Ｐゴシック" pitchFamily="34" charset="-128"/>
            </a:endParaRPr>
          </a:p>
        </p:txBody>
      </p:sp>
      <p:sp>
        <p:nvSpPr>
          <p:cNvPr id="49155" name="Content Placeholder 2"/>
          <p:cNvSpPr>
            <a:spLocks noGrp="1"/>
          </p:cNvSpPr>
          <p:nvPr>
            <p:ph idx="1"/>
          </p:nvPr>
        </p:nvSpPr>
        <p:spPr>
          <a:xfrm>
            <a:off x="457200" y="1408113"/>
            <a:ext cx="8229600" cy="1441450"/>
          </a:xfrm>
        </p:spPr>
        <p:txBody>
          <a:bodyPr/>
          <a:lstStyle/>
          <a:p>
            <a:pPr eaLnBrk="1" hangingPunct="1"/>
            <a:r>
              <a:rPr lang="en-US" altLang="en-US"/>
              <a:t>56% of adults like texting because it is quicker than calling.</a:t>
            </a:r>
          </a:p>
          <a:p>
            <a:pPr eaLnBrk="1" hangingPunct="1"/>
            <a:r>
              <a:rPr lang="en-US" altLang="en-US" i="1"/>
              <a:t>n</a:t>
            </a:r>
            <a:r>
              <a:rPr lang="en-US" altLang="en-US"/>
              <a:t> = 7,  </a:t>
            </a:r>
            <a:r>
              <a:rPr lang="en-US" altLang="en-US" i="1"/>
              <a:t>p</a:t>
            </a:r>
            <a:r>
              <a:rPr lang="en-US" altLang="en-US"/>
              <a:t> = 0.56, </a:t>
            </a:r>
            <a:r>
              <a:rPr lang="en-US" altLang="en-US" i="1"/>
              <a:t> q </a:t>
            </a:r>
            <a:r>
              <a:rPr lang="en-US" altLang="en-US"/>
              <a:t>= 0.44,  </a:t>
            </a:r>
            <a:r>
              <a:rPr lang="en-US" altLang="en-US" i="1"/>
              <a:t>x</a:t>
            </a:r>
            <a:r>
              <a:rPr lang="en-US" altLang="en-US"/>
              <a:t> = 0, 1, 2, 3, 4, 5, 6, 7</a:t>
            </a:r>
          </a:p>
        </p:txBody>
      </p:sp>
      <p:sp>
        <p:nvSpPr>
          <p:cNvPr id="53254" name="TextBox 6"/>
          <p:cNvSpPr txBox="1">
            <a:spLocks noChangeArrowheads="1"/>
          </p:cNvSpPr>
          <p:nvPr/>
        </p:nvSpPr>
        <p:spPr bwMode="auto">
          <a:xfrm>
            <a:off x="833438" y="2913063"/>
            <a:ext cx="7165975" cy="354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8313" indent="-468313"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(0) = </a:t>
            </a:r>
            <a:r>
              <a:rPr lang="en-US" altLang="en-US" sz="2400" baseline="-25000">
                <a:solidFill>
                  <a:srgbClr val="AE0337"/>
                </a:solidFill>
                <a:cs typeface="Arial" pitchFamily="34" charset="0"/>
              </a:rPr>
              <a:t>7</a:t>
            </a:r>
            <a:r>
              <a:rPr lang="en-US" altLang="en-US" sz="2400">
                <a:solidFill>
                  <a:srgbClr val="AE0337"/>
                </a:solidFill>
                <a:cs typeface="Arial" pitchFamily="34" charset="0"/>
              </a:rPr>
              <a:t>C</a:t>
            </a:r>
            <a:r>
              <a:rPr lang="en-US" altLang="en-US" sz="2400" baseline="-25000">
                <a:solidFill>
                  <a:srgbClr val="AE0337"/>
                </a:solidFill>
                <a:cs typeface="Arial" pitchFamily="34" charset="0"/>
              </a:rPr>
              <a:t>0</a:t>
            </a:r>
            <a:r>
              <a:rPr lang="en-US" altLang="en-US" sz="2400">
                <a:solidFill>
                  <a:srgbClr val="AE0337"/>
                </a:solidFill>
                <a:cs typeface="Arial" pitchFamily="34" charset="0"/>
              </a:rPr>
              <a:t>(0.56)</a:t>
            </a:r>
            <a:r>
              <a:rPr lang="en-US" altLang="en-US" sz="2400" baseline="30000">
                <a:solidFill>
                  <a:srgbClr val="AE0337"/>
                </a:solidFill>
                <a:cs typeface="Arial" pitchFamily="34" charset="0"/>
              </a:rPr>
              <a:t>0</a:t>
            </a:r>
            <a:r>
              <a:rPr lang="en-US" altLang="en-US" sz="2400">
                <a:solidFill>
                  <a:srgbClr val="AE0337"/>
                </a:solidFill>
                <a:cs typeface="Arial" pitchFamily="34" charset="0"/>
              </a:rPr>
              <a:t>(0.44)</a:t>
            </a:r>
            <a:r>
              <a:rPr lang="en-US" altLang="en-US" sz="2400" baseline="30000">
                <a:solidFill>
                  <a:srgbClr val="AE0337"/>
                </a:solidFill>
                <a:cs typeface="Arial" pitchFamily="34" charset="0"/>
              </a:rPr>
              <a:t>7</a:t>
            </a:r>
            <a:r>
              <a:rPr lang="en-US" altLang="en-US" sz="2400">
                <a:solidFill>
                  <a:srgbClr val="AE0337"/>
                </a:solidFill>
                <a:cs typeface="Arial" pitchFamily="34" charset="0"/>
              </a:rPr>
              <a:t> = 1(0.56)</a:t>
            </a:r>
            <a:r>
              <a:rPr lang="en-US" altLang="en-US" sz="2400" baseline="30000">
                <a:solidFill>
                  <a:srgbClr val="AE0337"/>
                </a:solidFill>
                <a:cs typeface="Arial" pitchFamily="34" charset="0"/>
              </a:rPr>
              <a:t>0</a:t>
            </a:r>
            <a:r>
              <a:rPr lang="en-US" altLang="en-US" sz="2400">
                <a:solidFill>
                  <a:srgbClr val="AE0337"/>
                </a:solidFill>
                <a:cs typeface="Arial" pitchFamily="34" charset="0"/>
              </a:rPr>
              <a:t>(0.44)</a:t>
            </a:r>
            <a:r>
              <a:rPr lang="en-US" altLang="en-US" sz="2400" baseline="30000">
                <a:solidFill>
                  <a:srgbClr val="AE0337"/>
                </a:solidFill>
                <a:cs typeface="Arial" pitchFamily="34" charset="0"/>
              </a:rPr>
              <a:t>7</a:t>
            </a:r>
            <a:r>
              <a:rPr lang="en-US" altLang="en-US" sz="2400">
                <a:solidFill>
                  <a:srgbClr val="AE0337"/>
                </a:solidFill>
                <a:cs typeface="Arial" pitchFamily="34" charset="0"/>
              </a:rPr>
              <a:t> ≈ 0.0032 </a:t>
            </a:r>
          </a:p>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(1) = </a:t>
            </a:r>
            <a:r>
              <a:rPr lang="en-US" altLang="en-US" sz="2400" baseline="-25000">
                <a:solidFill>
                  <a:srgbClr val="AE0337"/>
                </a:solidFill>
                <a:cs typeface="Arial" pitchFamily="34" charset="0"/>
              </a:rPr>
              <a:t>7</a:t>
            </a:r>
            <a:r>
              <a:rPr lang="en-US" altLang="en-US" sz="2400">
                <a:solidFill>
                  <a:srgbClr val="AE0337"/>
                </a:solidFill>
                <a:cs typeface="Arial" pitchFamily="34" charset="0"/>
              </a:rPr>
              <a:t>C</a:t>
            </a:r>
            <a:r>
              <a:rPr lang="en-US" altLang="en-US" sz="2400" baseline="-25000">
                <a:solidFill>
                  <a:srgbClr val="AE0337"/>
                </a:solidFill>
                <a:cs typeface="Arial" pitchFamily="34" charset="0"/>
              </a:rPr>
              <a:t>1</a:t>
            </a:r>
            <a:r>
              <a:rPr lang="en-US" altLang="en-US" sz="2400">
                <a:solidFill>
                  <a:srgbClr val="AE0337"/>
                </a:solidFill>
                <a:cs typeface="Arial" pitchFamily="34" charset="0"/>
              </a:rPr>
              <a:t>(0.56)</a:t>
            </a:r>
            <a:r>
              <a:rPr lang="en-US" altLang="en-US" sz="2400" baseline="30000">
                <a:solidFill>
                  <a:srgbClr val="AE0337"/>
                </a:solidFill>
                <a:cs typeface="Arial" pitchFamily="34" charset="0"/>
              </a:rPr>
              <a:t>1</a:t>
            </a:r>
            <a:r>
              <a:rPr lang="en-US" altLang="en-US" sz="2400">
                <a:solidFill>
                  <a:srgbClr val="AE0337"/>
                </a:solidFill>
                <a:cs typeface="Arial" pitchFamily="34" charset="0"/>
              </a:rPr>
              <a:t>(0.44)</a:t>
            </a:r>
            <a:r>
              <a:rPr lang="en-US" altLang="en-US" sz="2400" baseline="30000">
                <a:solidFill>
                  <a:srgbClr val="AE0337"/>
                </a:solidFill>
                <a:cs typeface="Arial" pitchFamily="34" charset="0"/>
              </a:rPr>
              <a:t>6</a:t>
            </a:r>
            <a:r>
              <a:rPr lang="en-US" altLang="en-US" sz="2400">
                <a:solidFill>
                  <a:srgbClr val="AE0337"/>
                </a:solidFill>
                <a:cs typeface="Arial" pitchFamily="34" charset="0"/>
              </a:rPr>
              <a:t> = 7(0.56)</a:t>
            </a:r>
            <a:r>
              <a:rPr lang="en-US" altLang="en-US" sz="2400" baseline="30000">
                <a:solidFill>
                  <a:srgbClr val="AE0337"/>
                </a:solidFill>
                <a:cs typeface="Arial" pitchFamily="34" charset="0"/>
              </a:rPr>
              <a:t>1</a:t>
            </a:r>
            <a:r>
              <a:rPr lang="en-US" altLang="en-US" sz="2400">
                <a:solidFill>
                  <a:srgbClr val="AE0337"/>
                </a:solidFill>
                <a:cs typeface="Arial" pitchFamily="34" charset="0"/>
              </a:rPr>
              <a:t>(0.44)</a:t>
            </a:r>
            <a:r>
              <a:rPr lang="en-US" altLang="en-US" sz="2400" baseline="30000">
                <a:solidFill>
                  <a:srgbClr val="AE0337"/>
                </a:solidFill>
                <a:cs typeface="Arial" pitchFamily="34" charset="0"/>
              </a:rPr>
              <a:t>6</a:t>
            </a:r>
            <a:r>
              <a:rPr lang="en-US" altLang="en-US" sz="2400">
                <a:solidFill>
                  <a:srgbClr val="AE0337"/>
                </a:solidFill>
                <a:cs typeface="Arial" pitchFamily="34" charset="0"/>
              </a:rPr>
              <a:t> ≈ 0.0284</a:t>
            </a:r>
          </a:p>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(2) = </a:t>
            </a:r>
            <a:r>
              <a:rPr lang="en-US" altLang="en-US" sz="2400" baseline="-25000">
                <a:solidFill>
                  <a:srgbClr val="AE0337"/>
                </a:solidFill>
                <a:cs typeface="Arial" pitchFamily="34" charset="0"/>
              </a:rPr>
              <a:t>7</a:t>
            </a:r>
            <a:r>
              <a:rPr lang="en-US" altLang="en-US" sz="2400">
                <a:solidFill>
                  <a:srgbClr val="AE0337"/>
                </a:solidFill>
                <a:cs typeface="Arial" pitchFamily="34" charset="0"/>
              </a:rPr>
              <a:t>C</a:t>
            </a:r>
            <a:r>
              <a:rPr lang="en-US" altLang="en-US" sz="2400" baseline="-25000">
                <a:solidFill>
                  <a:srgbClr val="AE0337"/>
                </a:solidFill>
                <a:cs typeface="Arial" pitchFamily="34" charset="0"/>
              </a:rPr>
              <a:t>2</a:t>
            </a:r>
            <a:r>
              <a:rPr lang="en-US" altLang="en-US" sz="2400">
                <a:solidFill>
                  <a:srgbClr val="AE0337"/>
                </a:solidFill>
                <a:cs typeface="Arial" pitchFamily="34" charset="0"/>
              </a:rPr>
              <a:t>(0.56)</a:t>
            </a:r>
            <a:r>
              <a:rPr lang="en-US" altLang="en-US" sz="2400" baseline="30000">
                <a:solidFill>
                  <a:srgbClr val="AE0337"/>
                </a:solidFill>
                <a:cs typeface="Arial" pitchFamily="34" charset="0"/>
              </a:rPr>
              <a:t>2</a:t>
            </a:r>
            <a:r>
              <a:rPr lang="en-US" altLang="en-US" sz="2400">
                <a:solidFill>
                  <a:srgbClr val="AE0337"/>
                </a:solidFill>
                <a:cs typeface="Arial" pitchFamily="34" charset="0"/>
              </a:rPr>
              <a:t>(0.44)</a:t>
            </a:r>
            <a:r>
              <a:rPr lang="en-US" altLang="en-US" sz="2400" baseline="30000">
                <a:solidFill>
                  <a:srgbClr val="AE0337"/>
                </a:solidFill>
                <a:cs typeface="Arial" pitchFamily="34" charset="0"/>
              </a:rPr>
              <a:t>5</a:t>
            </a:r>
            <a:r>
              <a:rPr lang="en-US" altLang="en-US" sz="2400">
                <a:solidFill>
                  <a:srgbClr val="AE0337"/>
                </a:solidFill>
                <a:cs typeface="Arial" pitchFamily="34" charset="0"/>
              </a:rPr>
              <a:t> = 21(0.56)</a:t>
            </a:r>
            <a:r>
              <a:rPr lang="en-US" altLang="en-US" sz="2400" baseline="30000">
                <a:solidFill>
                  <a:srgbClr val="AE0337"/>
                </a:solidFill>
                <a:cs typeface="Arial" pitchFamily="34" charset="0"/>
              </a:rPr>
              <a:t>2</a:t>
            </a:r>
            <a:r>
              <a:rPr lang="en-US" altLang="en-US" sz="2400">
                <a:solidFill>
                  <a:srgbClr val="AE0337"/>
                </a:solidFill>
                <a:cs typeface="Arial" pitchFamily="34" charset="0"/>
              </a:rPr>
              <a:t>(0.44)</a:t>
            </a:r>
            <a:r>
              <a:rPr lang="en-US" altLang="en-US" sz="2400" baseline="30000">
                <a:solidFill>
                  <a:srgbClr val="AE0337"/>
                </a:solidFill>
                <a:cs typeface="Arial" pitchFamily="34" charset="0"/>
              </a:rPr>
              <a:t>5</a:t>
            </a:r>
            <a:r>
              <a:rPr lang="en-US" altLang="en-US" sz="2400">
                <a:solidFill>
                  <a:srgbClr val="AE0337"/>
                </a:solidFill>
                <a:cs typeface="Arial" pitchFamily="34" charset="0"/>
              </a:rPr>
              <a:t> ≈ 0.1086</a:t>
            </a:r>
          </a:p>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(3) = </a:t>
            </a:r>
            <a:r>
              <a:rPr lang="en-US" altLang="en-US" sz="2400" baseline="-25000">
                <a:solidFill>
                  <a:srgbClr val="AE0337"/>
                </a:solidFill>
                <a:cs typeface="Arial" pitchFamily="34" charset="0"/>
              </a:rPr>
              <a:t>7</a:t>
            </a:r>
            <a:r>
              <a:rPr lang="en-US" altLang="en-US" sz="2400">
                <a:solidFill>
                  <a:srgbClr val="AE0337"/>
                </a:solidFill>
                <a:cs typeface="Arial" pitchFamily="34" charset="0"/>
              </a:rPr>
              <a:t>C</a:t>
            </a:r>
            <a:r>
              <a:rPr lang="en-US" altLang="en-US" sz="2400" baseline="-25000">
                <a:solidFill>
                  <a:srgbClr val="AE0337"/>
                </a:solidFill>
                <a:cs typeface="Arial" pitchFamily="34" charset="0"/>
              </a:rPr>
              <a:t>3</a:t>
            </a:r>
            <a:r>
              <a:rPr lang="en-US" altLang="en-US" sz="2400">
                <a:solidFill>
                  <a:srgbClr val="AE0337"/>
                </a:solidFill>
                <a:cs typeface="Arial" pitchFamily="34" charset="0"/>
              </a:rPr>
              <a:t>(0.56)</a:t>
            </a:r>
            <a:r>
              <a:rPr lang="en-US" altLang="en-US" sz="2400" baseline="30000">
                <a:solidFill>
                  <a:srgbClr val="AE0337"/>
                </a:solidFill>
                <a:cs typeface="Arial" pitchFamily="34" charset="0"/>
              </a:rPr>
              <a:t>3</a:t>
            </a:r>
            <a:r>
              <a:rPr lang="en-US" altLang="en-US" sz="2400">
                <a:solidFill>
                  <a:srgbClr val="AE0337"/>
                </a:solidFill>
                <a:cs typeface="Arial" pitchFamily="34" charset="0"/>
              </a:rPr>
              <a:t>(0.44)</a:t>
            </a:r>
            <a:r>
              <a:rPr lang="en-US" altLang="en-US" sz="2400" baseline="30000">
                <a:solidFill>
                  <a:srgbClr val="AE0337"/>
                </a:solidFill>
                <a:cs typeface="Arial" pitchFamily="34" charset="0"/>
              </a:rPr>
              <a:t>4</a:t>
            </a:r>
            <a:r>
              <a:rPr lang="en-US" altLang="en-US" sz="2400">
                <a:solidFill>
                  <a:srgbClr val="AE0337"/>
                </a:solidFill>
                <a:cs typeface="Arial" pitchFamily="34" charset="0"/>
              </a:rPr>
              <a:t> = 35(0.56)</a:t>
            </a:r>
            <a:r>
              <a:rPr lang="en-US" altLang="en-US" sz="2400" baseline="30000">
                <a:solidFill>
                  <a:srgbClr val="AE0337"/>
                </a:solidFill>
                <a:cs typeface="Arial" pitchFamily="34" charset="0"/>
              </a:rPr>
              <a:t>3</a:t>
            </a:r>
            <a:r>
              <a:rPr lang="en-US" altLang="en-US" sz="2400">
                <a:solidFill>
                  <a:srgbClr val="AE0337"/>
                </a:solidFill>
                <a:cs typeface="Arial" pitchFamily="34" charset="0"/>
              </a:rPr>
              <a:t>(0.44)</a:t>
            </a:r>
            <a:r>
              <a:rPr lang="en-US" altLang="en-US" sz="2400" baseline="30000">
                <a:solidFill>
                  <a:srgbClr val="AE0337"/>
                </a:solidFill>
                <a:cs typeface="Arial" pitchFamily="34" charset="0"/>
              </a:rPr>
              <a:t>4</a:t>
            </a:r>
            <a:r>
              <a:rPr lang="en-US" altLang="en-US" sz="2400">
                <a:solidFill>
                  <a:srgbClr val="AE0337"/>
                </a:solidFill>
                <a:cs typeface="Arial" pitchFamily="34" charset="0"/>
              </a:rPr>
              <a:t> ≈ 0.2304</a:t>
            </a:r>
          </a:p>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(4) = </a:t>
            </a:r>
            <a:r>
              <a:rPr lang="en-US" altLang="en-US" sz="2400" baseline="-25000">
                <a:solidFill>
                  <a:srgbClr val="AE0337"/>
                </a:solidFill>
                <a:cs typeface="Arial" pitchFamily="34" charset="0"/>
              </a:rPr>
              <a:t>7</a:t>
            </a:r>
            <a:r>
              <a:rPr lang="en-US" altLang="en-US" sz="2400">
                <a:solidFill>
                  <a:srgbClr val="AE0337"/>
                </a:solidFill>
                <a:cs typeface="Arial" pitchFamily="34" charset="0"/>
              </a:rPr>
              <a:t>C</a:t>
            </a:r>
            <a:r>
              <a:rPr lang="en-US" altLang="en-US" sz="2400" baseline="-25000">
                <a:solidFill>
                  <a:srgbClr val="AE0337"/>
                </a:solidFill>
                <a:cs typeface="Arial" pitchFamily="34" charset="0"/>
              </a:rPr>
              <a:t>4</a:t>
            </a:r>
            <a:r>
              <a:rPr lang="en-US" altLang="en-US" sz="2400">
                <a:solidFill>
                  <a:srgbClr val="AE0337"/>
                </a:solidFill>
                <a:cs typeface="Arial" pitchFamily="34" charset="0"/>
              </a:rPr>
              <a:t>(0.56)</a:t>
            </a:r>
            <a:r>
              <a:rPr lang="en-US" altLang="en-US" sz="2400" baseline="30000">
                <a:solidFill>
                  <a:srgbClr val="AE0337"/>
                </a:solidFill>
                <a:cs typeface="Arial" pitchFamily="34" charset="0"/>
              </a:rPr>
              <a:t>4</a:t>
            </a:r>
            <a:r>
              <a:rPr lang="en-US" altLang="en-US" sz="2400">
                <a:solidFill>
                  <a:srgbClr val="AE0337"/>
                </a:solidFill>
                <a:cs typeface="Arial" pitchFamily="34" charset="0"/>
              </a:rPr>
              <a:t>(0.44)</a:t>
            </a:r>
            <a:r>
              <a:rPr lang="en-US" altLang="en-US" sz="2400" baseline="30000">
                <a:solidFill>
                  <a:srgbClr val="AE0337"/>
                </a:solidFill>
                <a:cs typeface="Arial" pitchFamily="34" charset="0"/>
              </a:rPr>
              <a:t>3</a:t>
            </a:r>
            <a:r>
              <a:rPr lang="en-US" altLang="en-US" sz="2400">
                <a:solidFill>
                  <a:srgbClr val="AE0337"/>
                </a:solidFill>
                <a:cs typeface="Arial" pitchFamily="34" charset="0"/>
              </a:rPr>
              <a:t> = 35(0.56)</a:t>
            </a:r>
            <a:r>
              <a:rPr lang="en-US" altLang="en-US" sz="2400" baseline="30000">
                <a:solidFill>
                  <a:srgbClr val="AE0337"/>
                </a:solidFill>
                <a:cs typeface="Arial" pitchFamily="34" charset="0"/>
              </a:rPr>
              <a:t>4</a:t>
            </a:r>
            <a:r>
              <a:rPr lang="en-US" altLang="en-US" sz="2400">
                <a:solidFill>
                  <a:srgbClr val="AE0337"/>
                </a:solidFill>
                <a:cs typeface="Arial" pitchFamily="34" charset="0"/>
              </a:rPr>
              <a:t>(0.44)</a:t>
            </a:r>
            <a:r>
              <a:rPr lang="en-US" altLang="en-US" sz="2400" baseline="30000">
                <a:solidFill>
                  <a:srgbClr val="AE0337"/>
                </a:solidFill>
                <a:cs typeface="Arial" pitchFamily="34" charset="0"/>
              </a:rPr>
              <a:t>3</a:t>
            </a:r>
            <a:r>
              <a:rPr lang="en-US" altLang="en-US" sz="2400">
                <a:solidFill>
                  <a:srgbClr val="AE0337"/>
                </a:solidFill>
                <a:cs typeface="Arial" pitchFamily="34" charset="0"/>
              </a:rPr>
              <a:t> ≈ 0.2932</a:t>
            </a:r>
          </a:p>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(5) = </a:t>
            </a:r>
            <a:r>
              <a:rPr lang="en-US" altLang="en-US" sz="2400" baseline="-25000">
                <a:solidFill>
                  <a:srgbClr val="AE0337"/>
                </a:solidFill>
                <a:cs typeface="Arial" pitchFamily="34" charset="0"/>
              </a:rPr>
              <a:t>7</a:t>
            </a:r>
            <a:r>
              <a:rPr lang="en-US" altLang="en-US" sz="2400">
                <a:solidFill>
                  <a:srgbClr val="AE0337"/>
                </a:solidFill>
                <a:cs typeface="Arial" pitchFamily="34" charset="0"/>
              </a:rPr>
              <a:t>C</a:t>
            </a:r>
            <a:r>
              <a:rPr lang="en-US" altLang="en-US" sz="2400" baseline="-25000">
                <a:solidFill>
                  <a:srgbClr val="AE0337"/>
                </a:solidFill>
                <a:cs typeface="Arial" pitchFamily="34" charset="0"/>
              </a:rPr>
              <a:t>5</a:t>
            </a:r>
            <a:r>
              <a:rPr lang="en-US" altLang="en-US" sz="2400">
                <a:solidFill>
                  <a:srgbClr val="AE0337"/>
                </a:solidFill>
                <a:cs typeface="Arial" pitchFamily="34" charset="0"/>
              </a:rPr>
              <a:t>(0.56)</a:t>
            </a:r>
            <a:r>
              <a:rPr lang="en-US" altLang="en-US" sz="2400" baseline="30000">
                <a:solidFill>
                  <a:srgbClr val="AE0337"/>
                </a:solidFill>
                <a:cs typeface="Arial" pitchFamily="34" charset="0"/>
              </a:rPr>
              <a:t>5</a:t>
            </a:r>
            <a:r>
              <a:rPr lang="en-US" altLang="en-US" sz="2400">
                <a:solidFill>
                  <a:srgbClr val="AE0337"/>
                </a:solidFill>
                <a:cs typeface="Arial" pitchFamily="34" charset="0"/>
              </a:rPr>
              <a:t>(0.44)</a:t>
            </a:r>
            <a:r>
              <a:rPr lang="en-US" altLang="en-US" sz="2400" baseline="30000">
                <a:solidFill>
                  <a:srgbClr val="AE0337"/>
                </a:solidFill>
                <a:cs typeface="Arial" pitchFamily="34" charset="0"/>
              </a:rPr>
              <a:t>2</a:t>
            </a:r>
            <a:r>
              <a:rPr lang="en-US" altLang="en-US" sz="2400">
                <a:solidFill>
                  <a:srgbClr val="AE0337"/>
                </a:solidFill>
                <a:cs typeface="Arial" pitchFamily="34" charset="0"/>
              </a:rPr>
              <a:t> = 21(0.56)</a:t>
            </a:r>
            <a:r>
              <a:rPr lang="en-US" altLang="en-US" sz="2400" baseline="30000">
                <a:solidFill>
                  <a:srgbClr val="AE0337"/>
                </a:solidFill>
                <a:cs typeface="Arial" pitchFamily="34" charset="0"/>
              </a:rPr>
              <a:t>5</a:t>
            </a:r>
            <a:r>
              <a:rPr lang="en-US" altLang="en-US" sz="2400">
                <a:solidFill>
                  <a:srgbClr val="AE0337"/>
                </a:solidFill>
                <a:cs typeface="Arial" pitchFamily="34" charset="0"/>
              </a:rPr>
              <a:t>(0.44)</a:t>
            </a:r>
            <a:r>
              <a:rPr lang="en-US" altLang="en-US" sz="2400" baseline="30000">
                <a:solidFill>
                  <a:srgbClr val="AE0337"/>
                </a:solidFill>
                <a:cs typeface="Arial" pitchFamily="34" charset="0"/>
              </a:rPr>
              <a:t>2</a:t>
            </a:r>
            <a:r>
              <a:rPr lang="en-US" altLang="en-US" sz="2400">
                <a:solidFill>
                  <a:srgbClr val="AE0337"/>
                </a:solidFill>
                <a:cs typeface="Arial" pitchFamily="34" charset="0"/>
              </a:rPr>
              <a:t> ≈ 0.2239</a:t>
            </a:r>
          </a:p>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(6) = </a:t>
            </a:r>
            <a:r>
              <a:rPr lang="en-US" altLang="en-US" sz="2400" baseline="-25000">
                <a:solidFill>
                  <a:srgbClr val="AE0337"/>
                </a:solidFill>
                <a:cs typeface="Arial" pitchFamily="34" charset="0"/>
              </a:rPr>
              <a:t>7</a:t>
            </a:r>
            <a:r>
              <a:rPr lang="en-US" altLang="en-US" sz="2400">
                <a:solidFill>
                  <a:srgbClr val="AE0337"/>
                </a:solidFill>
                <a:cs typeface="Arial" pitchFamily="34" charset="0"/>
              </a:rPr>
              <a:t>C</a:t>
            </a:r>
            <a:r>
              <a:rPr lang="en-US" altLang="en-US" sz="2400" baseline="-25000">
                <a:solidFill>
                  <a:srgbClr val="AE0337"/>
                </a:solidFill>
                <a:cs typeface="Arial" pitchFamily="34" charset="0"/>
              </a:rPr>
              <a:t>6</a:t>
            </a:r>
            <a:r>
              <a:rPr lang="en-US" altLang="en-US" sz="2400">
                <a:solidFill>
                  <a:srgbClr val="AE0337"/>
                </a:solidFill>
                <a:cs typeface="Arial" pitchFamily="34" charset="0"/>
              </a:rPr>
              <a:t>(0.56)</a:t>
            </a:r>
            <a:r>
              <a:rPr lang="en-US" altLang="en-US" sz="2400" baseline="30000">
                <a:solidFill>
                  <a:srgbClr val="AE0337"/>
                </a:solidFill>
                <a:cs typeface="Arial" pitchFamily="34" charset="0"/>
              </a:rPr>
              <a:t>6</a:t>
            </a:r>
            <a:r>
              <a:rPr lang="en-US" altLang="en-US" sz="2400">
                <a:solidFill>
                  <a:srgbClr val="AE0337"/>
                </a:solidFill>
                <a:cs typeface="Arial" pitchFamily="34" charset="0"/>
              </a:rPr>
              <a:t>(0.44)</a:t>
            </a:r>
            <a:r>
              <a:rPr lang="en-US" altLang="en-US" sz="2400" baseline="30000">
                <a:solidFill>
                  <a:srgbClr val="AE0337"/>
                </a:solidFill>
                <a:cs typeface="Arial" pitchFamily="34" charset="0"/>
              </a:rPr>
              <a:t>1</a:t>
            </a:r>
            <a:r>
              <a:rPr lang="en-US" altLang="en-US" sz="2400">
                <a:solidFill>
                  <a:srgbClr val="AE0337"/>
                </a:solidFill>
                <a:cs typeface="Arial" pitchFamily="34" charset="0"/>
              </a:rPr>
              <a:t> = 7(0.56)</a:t>
            </a:r>
            <a:r>
              <a:rPr lang="en-US" altLang="en-US" sz="2400" baseline="30000">
                <a:solidFill>
                  <a:srgbClr val="AE0337"/>
                </a:solidFill>
                <a:cs typeface="Arial" pitchFamily="34" charset="0"/>
              </a:rPr>
              <a:t>6</a:t>
            </a:r>
            <a:r>
              <a:rPr lang="en-US" altLang="en-US" sz="2400">
                <a:solidFill>
                  <a:srgbClr val="AE0337"/>
                </a:solidFill>
                <a:cs typeface="Arial" pitchFamily="34" charset="0"/>
              </a:rPr>
              <a:t>(0.44)</a:t>
            </a:r>
            <a:r>
              <a:rPr lang="en-US" altLang="en-US" sz="2400" baseline="30000">
                <a:solidFill>
                  <a:srgbClr val="AE0337"/>
                </a:solidFill>
                <a:cs typeface="Arial" pitchFamily="34" charset="0"/>
              </a:rPr>
              <a:t>1</a:t>
            </a:r>
            <a:r>
              <a:rPr lang="en-US" altLang="en-US" sz="2400">
                <a:solidFill>
                  <a:srgbClr val="AE0337"/>
                </a:solidFill>
                <a:cs typeface="Arial" pitchFamily="34" charset="0"/>
              </a:rPr>
              <a:t> ≈ 0.0950</a:t>
            </a:r>
          </a:p>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(7) = </a:t>
            </a:r>
            <a:r>
              <a:rPr lang="en-US" altLang="en-US" sz="2400" baseline="-25000">
                <a:solidFill>
                  <a:srgbClr val="AE0337"/>
                </a:solidFill>
                <a:cs typeface="Arial" pitchFamily="34" charset="0"/>
              </a:rPr>
              <a:t>7</a:t>
            </a:r>
            <a:r>
              <a:rPr lang="en-US" altLang="en-US" sz="2400">
                <a:solidFill>
                  <a:srgbClr val="AE0337"/>
                </a:solidFill>
                <a:cs typeface="Arial" pitchFamily="34" charset="0"/>
              </a:rPr>
              <a:t>C</a:t>
            </a:r>
            <a:r>
              <a:rPr lang="en-US" altLang="en-US" sz="2400" baseline="-25000">
                <a:solidFill>
                  <a:srgbClr val="AE0337"/>
                </a:solidFill>
                <a:cs typeface="Arial" pitchFamily="34" charset="0"/>
              </a:rPr>
              <a:t>7</a:t>
            </a:r>
            <a:r>
              <a:rPr lang="en-US" altLang="en-US" sz="2400">
                <a:solidFill>
                  <a:srgbClr val="AE0337"/>
                </a:solidFill>
                <a:cs typeface="Arial" pitchFamily="34" charset="0"/>
              </a:rPr>
              <a:t>(0.56)</a:t>
            </a:r>
            <a:r>
              <a:rPr lang="en-US" altLang="en-US" sz="2400" baseline="30000">
                <a:solidFill>
                  <a:srgbClr val="AE0337"/>
                </a:solidFill>
                <a:cs typeface="Arial" pitchFamily="34" charset="0"/>
              </a:rPr>
              <a:t>7</a:t>
            </a:r>
            <a:r>
              <a:rPr lang="en-US" altLang="en-US" sz="2400">
                <a:solidFill>
                  <a:srgbClr val="AE0337"/>
                </a:solidFill>
                <a:cs typeface="Arial" pitchFamily="34" charset="0"/>
              </a:rPr>
              <a:t>(0.44)</a:t>
            </a:r>
            <a:r>
              <a:rPr lang="en-US" altLang="en-US" sz="2400" baseline="30000">
                <a:solidFill>
                  <a:srgbClr val="AE0337"/>
                </a:solidFill>
                <a:cs typeface="Arial" pitchFamily="34" charset="0"/>
              </a:rPr>
              <a:t>0</a:t>
            </a:r>
            <a:r>
              <a:rPr lang="en-US" altLang="en-US" sz="2400">
                <a:solidFill>
                  <a:srgbClr val="AE0337"/>
                </a:solidFill>
                <a:cs typeface="Arial" pitchFamily="34" charset="0"/>
              </a:rPr>
              <a:t> = 1(0.56)</a:t>
            </a:r>
            <a:r>
              <a:rPr lang="en-US" altLang="en-US" sz="2400" baseline="30000">
                <a:solidFill>
                  <a:srgbClr val="AE0337"/>
                </a:solidFill>
                <a:cs typeface="Arial" pitchFamily="34" charset="0"/>
              </a:rPr>
              <a:t>7</a:t>
            </a:r>
            <a:r>
              <a:rPr lang="en-US" altLang="en-US" sz="2400">
                <a:solidFill>
                  <a:srgbClr val="AE0337"/>
                </a:solidFill>
                <a:cs typeface="Arial" pitchFamily="34" charset="0"/>
              </a:rPr>
              <a:t>(0.44)</a:t>
            </a:r>
            <a:r>
              <a:rPr lang="en-US" altLang="en-US" sz="2400" baseline="30000">
                <a:solidFill>
                  <a:srgbClr val="AE0337"/>
                </a:solidFill>
                <a:cs typeface="Arial" pitchFamily="34" charset="0"/>
              </a:rPr>
              <a:t>0</a:t>
            </a:r>
            <a:r>
              <a:rPr lang="en-US" altLang="en-US" sz="2400">
                <a:solidFill>
                  <a:srgbClr val="AE0337"/>
                </a:solidFill>
                <a:cs typeface="Arial" pitchFamily="34" charset="0"/>
              </a:rPr>
              <a:t> ≈ 0.0173</a:t>
            </a:r>
          </a:p>
        </p:txBody>
      </p:sp>
      <p:sp>
        <p:nvSpPr>
          <p:cNvPr id="49157"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49158"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28615AE5-C904-43D8-8C82-4A7B13D86EFE}"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15</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19138854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3254"/>
                                        </p:tgtEl>
                                        <p:attrNameLst>
                                          <p:attrName>style.visibility</p:attrName>
                                        </p:attrNameLst>
                                      </p:cBhvr>
                                      <p:to>
                                        <p:strVal val="visible"/>
                                      </p:to>
                                    </p:set>
                                    <p:animEffect transition="in" filter="wipe(up)">
                                      <p:cBhvr>
                                        <p:cTn id="7" dur="1000"/>
                                        <p:tgtEl>
                                          <p:spTgt spid="53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Solution: Constructing a Binomial Distribution</a:t>
            </a:r>
            <a:endParaRPr lang="en-US" altLang="en-US">
              <a:ea typeface="ＭＳ Ｐゴシック" pitchFamily="34" charset="-128"/>
            </a:endParaRPr>
          </a:p>
        </p:txBody>
      </p:sp>
      <p:graphicFrame>
        <p:nvGraphicFramePr>
          <p:cNvPr id="54306" name="Group 34"/>
          <p:cNvGraphicFramePr>
            <a:graphicFrameLocks noGrp="1"/>
          </p:cNvGraphicFramePr>
          <p:nvPr/>
        </p:nvGraphicFramePr>
        <p:xfrm>
          <a:off x="860425" y="1738313"/>
          <a:ext cx="2179638" cy="4114800"/>
        </p:xfrm>
        <a:graphic>
          <a:graphicData uri="http://schemas.openxmlformats.org/drawingml/2006/table">
            <a:tbl>
              <a:tblPr/>
              <a:tblGrid>
                <a:gridCol w="752475">
                  <a:extLst>
                    <a:ext uri="{9D8B030D-6E8A-4147-A177-3AD203B41FA5}">
                      <a16:colId xmlns:a16="http://schemas.microsoft.com/office/drawing/2014/main" val="20000"/>
                    </a:ext>
                  </a:extLst>
                </a:gridCol>
                <a:gridCol w="1427163">
                  <a:extLst>
                    <a:ext uri="{9D8B030D-6E8A-4147-A177-3AD203B41FA5}">
                      <a16:colId xmlns:a16="http://schemas.microsoft.com/office/drawing/2014/main" val="20001"/>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a:ln>
                            <a:noFill/>
                          </a:ln>
                          <a:solidFill>
                            <a:schemeClr val="bg1"/>
                          </a:solidFill>
                          <a:effectLst/>
                          <a:latin typeface="Times New Roman" charset="0"/>
                          <a:ea typeface="Arial" charset="0"/>
                          <a:cs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a:ln>
                            <a:noFill/>
                          </a:ln>
                          <a:solidFill>
                            <a:schemeClr val="bg1"/>
                          </a:solidFill>
                          <a:effectLst/>
                          <a:latin typeface="Times New Roman" charset="0"/>
                          <a:ea typeface="Arial" charset="0"/>
                          <a:cs typeface="Arial" charset="0"/>
                        </a:rPr>
                        <a:t>P(x)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0.0032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0.0284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0.1086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0.2304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0.2932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0.2239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0.0950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Arial" charset="0"/>
                          <a:cs typeface="Arial" charset="0"/>
                        </a:rPr>
                        <a:t>0.0173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50204" name="TextBox 10"/>
          <p:cNvSpPr txBox="1">
            <a:spLocks noChangeArrowheads="1"/>
          </p:cNvSpPr>
          <p:nvPr/>
        </p:nvSpPr>
        <p:spPr bwMode="auto">
          <a:xfrm>
            <a:off x="3444875" y="2127250"/>
            <a:ext cx="5253038"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a:solidFill>
                  <a:prstClr val="black"/>
                </a:solidFill>
                <a:cs typeface="Arial" pitchFamily="34" charset="0"/>
              </a:rPr>
              <a:t>All of the probabilities are between 0 and 1 and the sum of the probabilities is 1.</a:t>
            </a:r>
          </a:p>
        </p:txBody>
      </p:sp>
      <p:sp>
        <p:nvSpPr>
          <p:cNvPr id="50205"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0206"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215D3F0B-0B74-4013-8222-A79402243E07}"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16</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1684336319"/>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Example: Finding Binomial Probabilities Using Technology</a:t>
            </a:r>
          </a:p>
        </p:txBody>
      </p:sp>
      <p:sp>
        <p:nvSpPr>
          <p:cNvPr id="51203" name="Content Placeholder 2"/>
          <p:cNvSpPr>
            <a:spLocks noGrp="1"/>
          </p:cNvSpPr>
          <p:nvPr>
            <p:ph idx="1"/>
          </p:nvPr>
        </p:nvSpPr>
        <p:spPr>
          <a:xfrm>
            <a:off x="457200" y="1600200"/>
            <a:ext cx="8229600" cy="3001963"/>
          </a:xfrm>
        </p:spPr>
        <p:txBody>
          <a:bodyPr/>
          <a:lstStyle/>
          <a:p>
            <a:pPr marL="0" indent="0" eaLnBrk="1" hangingPunct="1">
              <a:buFont typeface="Arial" pitchFamily="34" charset="0"/>
              <a:buNone/>
            </a:pPr>
            <a:r>
              <a:rPr lang="en-US" altLang="en-US"/>
              <a:t>The results of a recent survey indicate that 67% of U.S. adults consider air conditioning a necessity. If you randomly select 100 adults, what is the probability that exactly 75 adults consider air conditioning a necessity? Use a technology tool to find the probability. </a:t>
            </a:r>
            <a:r>
              <a:rPr lang="en-US" altLang="en-US" sz="2400" i="1">
                <a:solidFill>
                  <a:schemeClr val="tx2"/>
                </a:solidFill>
              </a:rPr>
              <a:t>(Source: Opinion Research Corporation)</a:t>
            </a:r>
          </a:p>
          <a:p>
            <a:pPr marL="0" indent="0" eaLnBrk="1" hangingPunct="1">
              <a:buFont typeface="Arial" pitchFamily="34" charset="0"/>
              <a:buNone/>
            </a:pPr>
            <a:endParaRPr lang="en-US" altLang="en-US"/>
          </a:p>
        </p:txBody>
      </p:sp>
      <p:sp>
        <p:nvSpPr>
          <p:cNvPr id="6" name="TextBox 5"/>
          <p:cNvSpPr txBox="1">
            <a:spLocks noChangeArrowheads="1"/>
          </p:cNvSpPr>
          <p:nvPr/>
        </p:nvSpPr>
        <p:spPr bwMode="auto">
          <a:xfrm>
            <a:off x="457200" y="4721225"/>
            <a:ext cx="78692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3688" indent="-293688"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b="1">
                <a:solidFill>
                  <a:srgbClr val="83BB35"/>
                </a:solidFill>
                <a:cs typeface="Arial" pitchFamily="34" charset="0"/>
              </a:rPr>
              <a:t>Solution:</a:t>
            </a:r>
          </a:p>
          <a:p>
            <a:pPr eaLnBrk="1" fontAlgn="base" hangingPunct="1">
              <a:spcBef>
                <a:spcPct val="0"/>
              </a:spcBef>
              <a:spcAft>
                <a:spcPct val="0"/>
              </a:spcAft>
              <a:buClr>
                <a:srgbClr val="D17230"/>
              </a:buClr>
            </a:pPr>
            <a:r>
              <a:rPr lang="en-US" altLang="en-US">
                <a:solidFill>
                  <a:prstClr val="black"/>
                </a:solidFill>
                <a:cs typeface="Arial" pitchFamily="34" charset="0"/>
              </a:rPr>
              <a:t>Binomial with </a:t>
            </a:r>
            <a:r>
              <a:rPr lang="en-US" altLang="en-US" i="1">
                <a:solidFill>
                  <a:prstClr val="black"/>
                </a:solidFill>
                <a:cs typeface="Arial" pitchFamily="34" charset="0"/>
              </a:rPr>
              <a:t>n</a:t>
            </a:r>
            <a:r>
              <a:rPr lang="en-US" altLang="en-US">
                <a:solidFill>
                  <a:prstClr val="black"/>
                </a:solidFill>
                <a:cs typeface="Arial" pitchFamily="34" charset="0"/>
              </a:rPr>
              <a:t> = 100, </a:t>
            </a:r>
            <a:r>
              <a:rPr lang="en-US" altLang="en-US" i="1">
                <a:solidFill>
                  <a:prstClr val="black"/>
                </a:solidFill>
                <a:cs typeface="Arial" pitchFamily="34" charset="0"/>
              </a:rPr>
              <a:t>p</a:t>
            </a:r>
            <a:r>
              <a:rPr lang="en-US" altLang="en-US">
                <a:solidFill>
                  <a:prstClr val="black"/>
                </a:solidFill>
                <a:cs typeface="Arial" pitchFamily="34" charset="0"/>
              </a:rPr>
              <a:t> = 0.67, </a:t>
            </a:r>
            <a:r>
              <a:rPr lang="en-US" altLang="en-US" i="1">
                <a:solidFill>
                  <a:prstClr val="black"/>
                </a:solidFill>
                <a:cs typeface="Arial" pitchFamily="34" charset="0"/>
              </a:rPr>
              <a:t>x</a:t>
            </a:r>
            <a:r>
              <a:rPr lang="en-US" altLang="en-US">
                <a:solidFill>
                  <a:prstClr val="black"/>
                </a:solidFill>
                <a:cs typeface="Arial" pitchFamily="34" charset="0"/>
              </a:rPr>
              <a:t> = 75</a:t>
            </a:r>
          </a:p>
        </p:txBody>
      </p:sp>
      <p:sp>
        <p:nvSpPr>
          <p:cNvPr id="51205"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1206"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A36B2B79-2D9C-4D98-AE2E-5234272DF4D4}"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17</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23406807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Solution: Finding Binomial Probabilities Using Technology</a:t>
            </a:r>
          </a:p>
        </p:txBody>
      </p:sp>
      <p:sp>
        <p:nvSpPr>
          <p:cNvPr id="52227" name="TextBox 14"/>
          <p:cNvSpPr txBox="1">
            <a:spLocks noChangeArrowheads="1"/>
          </p:cNvSpPr>
          <p:nvPr/>
        </p:nvSpPr>
        <p:spPr bwMode="auto">
          <a:xfrm>
            <a:off x="523875" y="5102225"/>
            <a:ext cx="808037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a:solidFill>
                  <a:prstClr val="black"/>
                </a:solidFill>
                <a:cs typeface="Arial" pitchFamily="34" charset="0"/>
              </a:rPr>
              <a:t>From the displays, you can see that the probability that exactly 75 adults consider air conditioning a necessity is about 0.02.</a:t>
            </a:r>
          </a:p>
        </p:txBody>
      </p:sp>
      <p:sp>
        <p:nvSpPr>
          <p:cNvPr id="52228"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2229"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48B7D262-5376-4CCA-97EB-26F229F3DDA1}"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18</a:t>
            </a:fld>
            <a:r>
              <a:rPr lang="en-US" altLang="en-US" sz="1200">
                <a:solidFill>
                  <a:prstClr val="black"/>
                </a:solidFill>
                <a:latin typeface="Arial" pitchFamily="34" charset="0"/>
                <a:cs typeface="Arial" pitchFamily="34" charset="0"/>
              </a:rPr>
              <a:t> of 63</a:t>
            </a:r>
          </a:p>
        </p:txBody>
      </p:sp>
      <p:pic>
        <p:nvPicPr>
          <p:cNvPr id="52230" name="Picture 17" descr="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050" y="1320800"/>
            <a:ext cx="3976688" cy="219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1" name="Picture 18" descr="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2238" y="1389063"/>
            <a:ext cx="2497137"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2" name="Picture 19" descr="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6100" y="3657600"/>
            <a:ext cx="4595813"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105815"/>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Example: Finding Binomial Probabilities</a:t>
            </a:r>
          </a:p>
        </p:txBody>
      </p:sp>
      <p:sp>
        <p:nvSpPr>
          <p:cNvPr id="53251" name="Content Placeholder 5"/>
          <p:cNvSpPr>
            <a:spLocks noGrp="1"/>
          </p:cNvSpPr>
          <p:nvPr>
            <p:ph idx="1"/>
          </p:nvPr>
        </p:nvSpPr>
        <p:spPr>
          <a:xfrm>
            <a:off x="457200" y="1600200"/>
            <a:ext cx="8229600" cy="2886075"/>
          </a:xfrm>
        </p:spPr>
        <p:txBody>
          <a:bodyPr/>
          <a:lstStyle/>
          <a:p>
            <a:pPr marL="0" indent="0" eaLnBrk="1" hangingPunct="1">
              <a:buFont typeface="Arial" pitchFamily="34" charset="0"/>
              <a:buNone/>
            </a:pPr>
            <a:r>
              <a:rPr lang="en-US" altLang="en-US"/>
              <a:t>A survey indicates that 41% of women in the U.S. consider reading their favorite leisure-time activity. You randomly select four U.S. women and ask them if reading is their favorite leisure-time activity. Find the probability that at least two of them respond yes.</a:t>
            </a:r>
          </a:p>
        </p:txBody>
      </p:sp>
      <p:sp>
        <p:nvSpPr>
          <p:cNvPr id="7" name="TextBox 6"/>
          <p:cNvSpPr txBox="1">
            <a:spLocks noChangeArrowheads="1"/>
          </p:cNvSpPr>
          <p:nvPr/>
        </p:nvSpPr>
        <p:spPr bwMode="auto">
          <a:xfrm>
            <a:off x="468313" y="4083050"/>
            <a:ext cx="791051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3688" indent="-293688"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b="1">
                <a:solidFill>
                  <a:srgbClr val="83BB35"/>
                </a:solidFill>
                <a:cs typeface="Arial" pitchFamily="34" charset="0"/>
              </a:rPr>
              <a:t>Solution:  </a:t>
            </a:r>
          </a:p>
          <a:p>
            <a:pPr eaLnBrk="1" fontAlgn="base" hangingPunct="1">
              <a:spcBef>
                <a:spcPct val="0"/>
              </a:spcBef>
              <a:spcAft>
                <a:spcPct val="0"/>
              </a:spcAft>
              <a:buClr>
                <a:srgbClr val="D17230"/>
              </a:buClr>
            </a:pPr>
            <a:r>
              <a:rPr lang="en-US" altLang="en-US" i="1">
                <a:solidFill>
                  <a:prstClr val="black"/>
                </a:solidFill>
                <a:cs typeface="Arial" pitchFamily="34" charset="0"/>
              </a:rPr>
              <a:t>n</a:t>
            </a:r>
            <a:r>
              <a:rPr lang="en-US" altLang="en-US">
                <a:solidFill>
                  <a:prstClr val="black"/>
                </a:solidFill>
                <a:cs typeface="Arial" pitchFamily="34" charset="0"/>
              </a:rPr>
              <a:t> = 4,  </a:t>
            </a:r>
            <a:r>
              <a:rPr lang="en-US" altLang="en-US" i="1">
                <a:solidFill>
                  <a:prstClr val="black"/>
                </a:solidFill>
                <a:cs typeface="Arial" pitchFamily="34" charset="0"/>
              </a:rPr>
              <a:t>p</a:t>
            </a:r>
            <a:r>
              <a:rPr lang="en-US" altLang="en-US">
                <a:solidFill>
                  <a:prstClr val="black"/>
                </a:solidFill>
                <a:cs typeface="Arial" pitchFamily="34" charset="0"/>
              </a:rPr>
              <a:t> = 0.41, </a:t>
            </a:r>
            <a:r>
              <a:rPr lang="en-US" altLang="en-US" i="1">
                <a:solidFill>
                  <a:prstClr val="black"/>
                </a:solidFill>
                <a:cs typeface="Arial" pitchFamily="34" charset="0"/>
              </a:rPr>
              <a:t>q</a:t>
            </a:r>
            <a:r>
              <a:rPr lang="en-US" altLang="en-US">
                <a:solidFill>
                  <a:prstClr val="black"/>
                </a:solidFill>
                <a:cs typeface="Arial" pitchFamily="34" charset="0"/>
              </a:rPr>
              <a:t> = 0.59</a:t>
            </a:r>
          </a:p>
          <a:p>
            <a:pPr eaLnBrk="1" fontAlgn="base" hangingPunct="1">
              <a:spcBef>
                <a:spcPct val="0"/>
              </a:spcBef>
              <a:spcAft>
                <a:spcPct val="0"/>
              </a:spcAft>
              <a:buClr>
                <a:srgbClr val="D17230"/>
              </a:buClr>
            </a:pPr>
            <a:r>
              <a:rPr lang="en-US" altLang="en-US">
                <a:solidFill>
                  <a:prstClr val="black"/>
                </a:solidFill>
                <a:cs typeface="Arial" pitchFamily="34" charset="0"/>
              </a:rPr>
              <a:t>At least two means two or more.</a:t>
            </a:r>
          </a:p>
          <a:p>
            <a:pPr eaLnBrk="1" fontAlgn="base" hangingPunct="1">
              <a:spcBef>
                <a:spcPct val="0"/>
              </a:spcBef>
              <a:spcAft>
                <a:spcPct val="0"/>
              </a:spcAft>
              <a:buClr>
                <a:srgbClr val="D17230"/>
              </a:buClr>
            </a:pPr>
            <a:r>
              <a:rPr lang="en-US" altLang="en-US">
                <a:solidFill>
                  <a:prstClr val="black"/>
                </a:solidFill>
                <a:cs typeface="Arial" pitchFamily="34" charset="0"/>
              </a:rPr>
              <a:t>Find the sum of </a:t>
            </a:r>
            <a:r>
              <a:rPr lang="en-US" altLang="en-US" i="1">
                <a:solidFill>
                  <a:prstClr val="black"/>
                </a:solidFill>
                <a:cs typeface="Arial" pitchFamily="34" charset="0"/>
              </a:rPr>
              <a:t>P</a:t>
            </a:r>
            <a:r>
              <a:rPr lang="en-US" altLang="en-US">
                <a:solidFill>
                  <a:prstClr val="black"/>
                </a:solidFill>
                <a:cs typeface="Arial" pitchFamily="34" charset="0"/>
              </a:rPr>
              <a:t>(2), </a:t>
            </a:r>
            <a:r>
              <a:rPr lang="en-US" altLang="en-US" i="1">
                <a:solidFill>
                  <a:prstClr val="black"/>
                </a:solidFill>
                <a:cs typeface="Arial" pitchFamily="34" charset="0"/>
              </a:rPr>
              <a:t>P</a:t>
            </a:r>
            <a:r>
              <a:rPr lang="en-US" altLang="en-US">
                <a:solidFill>
                  <a:prstClr val="black"/>
                </a:solidFill>
                <a:cs typeface="Arial" pitchFamily="34" charset="0"/>
              </a:rPr>
              <a:t>(3), and </a:t>
            </a:r>
            <a:r>
              <a:rPr lang="en-US" altLang="en-US" i="1">
                <a:solidFill>
                  <a:prstClr val="black"/>
                </a:solidFill>
                <a:cs typeface="Arial" pitchFamily="34" charset="0"/>
              </a:rPr>
              <a:t>P</a:t>
            </a:r>
            <a:r>
              <a:rPr lang="en-US" altLang="en-US">
                <a:solidFill>
                  <a:prstClr val="black"/>
                </a:solidFill>
                <a:cs typeface="Arial" pitchFamily="34" charset="0"/>
              </a:rPr>
              <a:t>(4).</a:t>
            </a:r>
          </a:p>
        </p:txBody>
      </p:sp>
      <p:pic>
        <p:nvPicPr>
          <p:cNvPr id="53253" name="Picture 7" descr="C:\Documents and Settings\Lyn\Local Settings\Temporary Internet Files\Content.IE5\QBYNAX2V\MCj0157237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37488" y="3838575"/>
            <a:ext cx="893762"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4"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3255"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0BD930AB-6603-4635-839C-09571F1F86AC}"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19</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34667607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p:spPr>
        <p:txBody>
          <a:bodyPr/>
          <a:lstStyle/>
          <a:p>
            <a:pPr eaLnBrk="1" hangingPunct="1"/>
            <a:r>
              <a:rPr lang="en-US" altLang="en-US">
                <a:ea typeface="ＭＳ Ｐゴシック" pitchFamily="34" charset="-128"/>
              </a:rPr>
              <a:t>Binomial Experiments</a:t>
            </a:r>
          </a:p>
        </p:txBody>
      </p:sp>
      <p:sp>
        <p:nvSpPr>
          <p:cNvPr id="44035" name="Content Placeholder 4"/>
          <p:cNvSpPr>
            <a:spLocks noGrp="1"/>
          </p:cNvSpPr>
          <p:nvPr>
            <p:ph idx="1"/>
          </p:nvPr>
        </p:nvSpPr>
        <p:spPr/>
        <p:txBody>
          <a:bodyPr/>
          <a:lstStyle/>
          <a:p>
            <a:pPr marL="514350" indent="-514350" eaLnBrk="1" hangingPunct="1">
              <a:spcBef>
                <a:spcPct val="40000"/>
              </a:spcBef>
              <a:buFont typeface="Arial" pitchFamily="34" charset="0"/>
              <a:buAutoNum type="arabicPeriod"/>
            </a:pPr>
            <a:r>
              <a:rPr lang="en-US" altLang="en-US"/>
              <a:t>The experiment is repeated for a fixed number of trials, where each trial is independent of other trials.</a:t>
            </a:r>
          </a:p>
          <a:p>
            <a:pPr marL="514350" indent="-514350" eaLnBrk="1" hangingPunct="1">
              <a:spcBef>
                <a:spcPct val="40000"/>
              </a:spcBef>
              <a:buFont typeface="Arial" pitchFamily="34" charset="0"/>
              <a:buAutoNum type="arabicPeriod"/>
            </a:pPr>
            <a:r>
              <a:rPr lang="en-US" altLang="en-US"/>
              <a:t>There are only two possible outcomes of interest for each trial.  The outcomes can be classified as a success (</a:t>
            </a:r>
            <a:r>
              <a:rPr lang="en-US" altLang="en-US" i="1"/>
              <a:t>S</a:t>
            </a:r>
            <a:r>
              <a:rPr lang="en-US" altLang="en-US"/>
              <a:t>) or as a failure (</a:t>
            </a:r>
            <a:r>
              <a:rPr lang="en-US" altLang="en-US" i="1"/>
              <a:t>F</a:t>
            </a:r>
            <a:r>
              <a:rPr lang="en-US" altLang="en-US"/>
              <a:t>).</a:t>
            </a:r>
          </a:p>
          <a:p>
            <a:pPr marL="514350" indent="-514350" eaLnBrk="1" hangingPunct="1">
              <a:spcBef>
                <a:spcPct val="40000"/>
              </a:spcBef>
              <a:buFont typeface="Arial" pitchFamily="34" charset="0"/>
              <a:buAutoNum type="arabicPeriod"/>
            </a:pPr>
            <a:r>
              <a:rPr lang="en-US" altLang="en-US"/>
              <a:t>The probability of a success </a:t>
            </a:r>
            <a:r>
              <a:rPr lang="en-US" altLang="en-US" i="1"/>
              <a:t>P</a:t>
            </a:r>
            <a:r>
              <a:rPr lang="en-US" altLang="en-US"/>
              <a:t>(</a:t>
            </a:r>
            <a:r>
              <a:rPr lang="en-US" altLang="en-US" i="1"/>
              <a:t>S</a:t>
            </a:r>
            <a:r>
              <a:rPr lang="en-US" altLang="en-US"/>
              <a:t>) is the same for each trial.</a:t>
            </a:r>
          </a:p>
          <a:p>
            <a:pPr marL="514350" indent="-514350" eaLnBrk="1" hangingPunct="1">
              <a:spcBef>
                <a:spcPct val="40000"/>
              </a:spcBef>
              <a:buFont typeface="Arial" pitchFamily="34" charset="0"/>
              <a:buAutoNum type="arabicPeriod"/>
            </a:pPr>
            <a:r>
              <a:rPr lang="en-US" altLang="en-US"/>
              <a:t>The random variable </a:t>
            </a:r>
            <a:r>
              <a:rPr lang="en-US" altLang="en-US" i="1"/>
              <a:t>x</a:t>
            </a:r>
            <a:r>
              <a:rPr lang="en-US" altLang="en-US"/>
              <a:t> counts the number of successful trials.</a:t>
            </a:r>
          </a:p>
          <a:p>
            <a:pPr marL="514350" indent="-514350" eaLnBrk="1" hangingPunct="1">
              <a:buFont typeface="Arial" pitchFamily="34" charset="0"/>
              <a:buAutoNum type="arabicPeriod"/>
            </a:pPr>
            <a:endParaRPr lang="en-US" altLang="en-US"/>
          </a:p>
        </p:txBody>
      </p:sp>
      <p:sp>
        <p:nvSpPr>
          <p:cNvPr id="35844"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35845"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1F558F80-5160-48DB-96D1-790D2B623085}"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2</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35247024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Solution: Finding Binomial Probabilities</a:t>
            </a:r>
          </a:p>
        </p:txBody>
      </p:sp>
      <p:sp>
        <p:nvSpPr>
          <p:cNvPr id="54275" name="TextBox 7"/>
          <p:cNvSpPr txBox="1">
            <a:spLocks noChangeArrowheads="1"/>
          </p:cNvSpPr>
          <p:nvPr/>
        </p:nvSpPr>
        <p:spPr bwMode="auto">
          <a:xfrm>
            <a:off x="658813" y="1871663"/>
            <a:ext cx="761365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8313" indent="-468313"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(2) = </a:t>
            </a:r>
            <a:r>
              <a:rPr lang="en-US" altLang="en-US" sz="2400" baseline="-25000">
                <a:solidFill>
                  <a:srgbClr val="AE0337"/>
                </a:solidFill>
                <a:cs typeface="Arial" pitchFamily="34" charset="0"/>
              </a:rPr>
              <a:t>4</a:t>
            </a:r>
            <a:r>
              <a:rPr lang="en-US" altLang="en-US" sz="2400">
                <a:solidFill>
                  <a:srgbClr val="AE0337"/>
                </a:solidFill>
                <a:cs typeface="Arial" pitchFamily="34" charset="0"/>
              </a:rPr>
              <a:t>C</a:t>
            </a:r>
            <a:r>
              <a:rPr lang="en-US" altLang="en-US" sz="2400" baseline="-25000">
                <a:solidFill>
                  <a:srgbClr val="AE0337"/>
                </a:solidFill>
                <a:cs typeface="Arial" pitchFamily="34" charset="0"/>
              </a:rPr>
              <a:t>2</a:t>
            </a:r>
            <a:r>
              <a:rPr lang="en-US" altLang="en-US" sz="2400">
                <a:solidFill>
                  <a:srgbClr val="AE0337"/>
                </a:solidFill>
                <a:cs typeface="Arial" pitchFamily="34" charset="0"/>
              </a:rPr>
              <a:t>(0.41)</a:t>
            </a:r>
            <a:r>
              <a:rPr lang="en-US" altLang="en-US" sz="2400" baseline="30000">
                <a:solidFill>
                  <a:srgbClr val="AE0337"/>
                </a:solidFill>
                <a:cs typeface="Arial" pitchFamily="34" charset="0"/>
              </a:rPr>
              <a:t>2</a:t>
            </a:r>
            <a:r>
              <a:rPr lang="en-US" altLang="en-US" sz="2400">
                <a:solidFill>
                  <a:srgbClr val="AE0337"/>
                </a:solidFill>
                <a:cs typeface="Arial" pitchFamily="34" charset="0"/>
              </a:rPr>
              <a:t>(0.59)</a:t>
            </a:r>
            <a:r>
              <a:rPr lang="en-US" altLang="en-US" sz="2400" baseline="30000">
                <a:solidFill>
                  <a:srgbClr val="AE0337"/>
                </a:solidFill>
                <a:cs typeface="Arial" pitchFamily="34" charset="0"/>
              </a:rPr>
              <a:t>2</a:t>
            </a:r>
            <a:r>
              <a:rPr lang="en-US" altLang="en-US" sz="2400">
                <a:solidFill>
                  <a:srgbClr val="AE0337"/>
                </a:solidFill>
                <a:cs typeface="Arial" pitchFamily="34" charset="0"/>
              </a:rPr>
              <a:t> = 6(0.41)</a:t>
            </a:r>
            <a:r>
              <a:rPr lang="en-US" altLang="en-US" sz="2400" baseline="30000">
                <a:solidFill>
                  <a:srgbClr val="AE0337"/>
                </a:solidFill>
                <a:cs typeface="Arial" pitchFamily="34" charset="0"/>
              </a:rPr>
              <a:t>2</a:t>
            </a:r>
            <a:r>
              <a:rPr lang="en-US" altLang="en-US" sz="2400">
                <a:solidFill>
                  <a:srgbClr val="AE0337"/>
                </a:solidFill>
                <a:cs typeface="Arial" pitchFamily="34" charset="0"/>
              </a:rPr>
              <a:t>(0.59)</a:t>
            </a:r>
            <a:r>
              <a:rPr lang="en-US" altLang="en-US" sz="2400" baseline="30000">
                <a:solidFill>
                  <a:srgbClr val="AE0337"/>
                </a:solidFill>
                <a:cs typeface="Arial" pitchFamily="34" charset="0"/>
              </a:rPr>
              <a:t>2</a:t>
            </a:r>
            <a:r>
              <a:rPr lang="en-US" altLang="en-US" sz="2400">
                <a:solidFill>
                  <a:srgbClr val="AE0337"/>
                </a:solidFill>
                <a:cs typeface="Arial" pitchFamily="34" charset="0"/>
              </a:rPr>
              <a:t>  ≈ 0.351094</a:t>
            </a:r>
          </a:p>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(3) = </a:t>
            </a:r>
            <a:r>
              <a:rPr lang="en-US" altLang="en-US" sz="2400" baseline="-25000">
                <a:solidFill>
                  <a:srgbClr val="AE0337"/>
                </a:solidFill>
                <a:cs typeface="Arial" pitchFamily="34" charset="0"/>
              </a:rPr>
              <a:t>4</a:t>
            </a:r>
            <a:r>
              <a:rPr lang="en-US" altLang="en-US" sz="2400">
                <a:solidFill>
                  <a:srgbClr val="AE0337"/>
                </a:solidFill>
                <a:cs typeface="Arial" pitchFamily="34" charset="0"/>
              </a:rPr>
              <a:t>C</a:t>
            </a:r>
            <a:r>
              <a:rPr lang="en-US" altLang="en-US" sz="2400" baseline="-25000">
                <a:solidFill>
                  <a:srgbClr val="AE0337"/>
                </a:solidFill>
                <a:cs typeface="Arial" pitchFamily="34" charset="0"/>
              </a:rPr>
              <a:t>3</a:t>
            </a:r>
            <a:r>
              <a:rPr lang="en-US" altLang="en-US" sz="2400">
                <a:solidFill>
                  <a:srgbClr val="AE0337"/>
                </a:solidFill>
                <a:cs typeface="Arial" pitchFamily="34" charset="0"/>
              </a:rPr>
              <a:t>(0.41)</a:t>
            </a:r>
            <a:r>
              <a:rPr lang="en-US" altLang="en-US" sz="2400" baseline="30000">
                <a:solidFill>
                  <a:srgbClr val="AE0337"/>
                </a:solidFill>
                <a:cs typeface="Arial" pitchFamily="34" charset="0"/>
              </a:rPr>
              <a:t>3</a:t>
            </a:r>
            <a:r>
              <a:rPr lang="en-US" altLang="en-US" sz="2400">
                <a:solidFill>
                  <a:srgbClr val="AE0337"/>
                </a:solidFill>
                <a:cs typeface="Arial" pitchFamily="34" charset="0"/>
              </a:rPr>
              <a:t>(0.59)</a:t>
            </a:r>
            <a:r>
              <a:rPr lang="en-US" altLang="en-US" sz="2400" baseline="30000">
                <a:solidFill>
                  <a:srgbClr val="AE0337"/>
                </a:solidFill>
                <a:cs typeface="Arial" pitchFamily="34" charset="0"/>
              </a:rPr>
              <a:t>1</a:t>
            </a:r>
            <a:r>
              <a:rPr lang="en-US" altLang="en-US" sz="2400">
                <a:solidFill>
                  <a:srgbClr val="AE0337"/>
                </a:solidFill>
                <a:cs typeface="Arial" pitchFamily="34" charset="0"/>
              </a:rPr>
              <a:t> = 4(0.41)</a:t>
            </a:r>
            <a:r>
              <a:rPr lang="en-US" altLang="en-US" sz="2400" baseline="30000">
                <a:solidFill>
                  <a:srgbClr val="AE0337"/>
                </a:solidFill>
                <a:cs typeface="Arial" pitchFamily="34" charset="0"/>
              </a:rPr>
              <a:t>3</a:t>
            </a:r>
            <a:r>
              <a:rPr lang="en-US" altLang="en-US" sz="2400">
                <a:solidFill>
                  <a:srgbClr val="AE0337"/>
                </a:solidFill>
                <a:cs typeface="Arial" pitchFamily="34" charset="0"/>
              </a:rPr>
              <a:t>(0.59)</a:t>
            </a:r>
            <a:r>
              <a:rPr lang="en-US" altLang="en-US" sz="2400" baseline="30000">
                <a:solidFill>
                  <a:srgbClr val="AE0337"/>
                </a:solidFill>
                <a:cs typeface="Arial" pitchFamily="34" charset="0"/>
              </a:rPr>
              <a:t>1</a:t>
            </a:r>
            <a:r>
              <a:rPr lang="en-US" altLang="en-US" sz="2400">
                <a:solidFill>
                  <a:srgbClr val="AE0337"/>
                </a:solidFill>
                <a:cs typeface="Arial" pitchFamily="34" charset="0"/>
              </a:rPr>
              <a:t> ≈ 0.162654</a:t>
            </a:r>
          </a:p>
          <a:p>
            <a:pPr eaLnBrk="1" fontAlgn="base" hangingPunct="1">
              <a:spcBef>
                <a:spcPct val="0"/>
              </a:spcBef>
              <a:spcAft>
                <a:spcPts val="600"/>
              </a:spcAft>
              <a:buClr>
                <a:srgbClr val="D17230"/>
              </a:buClr>
              <a:buFontTx/>
              <a:buNone/>
            </a:pPr>
            <a:r>
              <a:rPr lang="en-US" altLang="en-US" sz="2400" i="1">
                <a:solidFill>
                  <a:srgbClr val="AE0337"/>
                </a:solidFill>
                <a:cs typeface="Arial" pitchFamily="34" charset="0"/>
              </a:rPr>
              <a:t>P</a:t>
            </a:r>
            <a:r>
              <a:rPr lang="en-US" altLang="en-US" sz="2400">
                <a:solidFill>
                  <a:srgbClr val="AE0337"/>
                </a:solidFill>
                <a:cs typeface="Arial" pitchFamily="34" charset="0"/>
              </a:rPr>
              <a:t>(4) = </a:t>
            </a:r>
            <a:r>
              <a:rPr lang="en-US" altLang="en-US" sz="2400" baseline="-25000">
                <a:solidFill>
                  <a:srgbClr val="AE0337"/>
                </a:solidFill>
                <a:cs typeface="Arial" pitchFamily="34" charset="0"/>
              </a:rPr>
              <a:t>4</a:t>
            </a:r>
            <a:r>
              <a:rPr lang="en-US" altLang="en-US" sz="2400">
                <a:solidFill>
                  <a:srgbClr val="AE0337"/>
                </a:solidFill>
                <a:cs typeface="Arial" pitchFamily="34" charset="0"/>
              </a:rPr>
              <a:t>C</a:t>
            </a:r>
            <a:r>
              <a:rPr lang="en-US" altLang="en-US" sz="2400" baseline="-25000">
                <a:solidFill>
                  <a:srgbClr val="AE0337"/>
                </a:solidFill>
                <a:cs typeface="Arial" pitchFamily="34" charset="0"/>
              </a:rPr>
              <a:t>4</a:t>
            </a:r>
            <a:r>
              <a:rPr lang="en-US" altLang="en-US" sz="2400">
                <a:solidFill>
                  <a:srgbClr val="AE0337"/>
                </a:solidFill>
                <a:cs typeface="Arial" pitchFamily="34" charset="0"/>
              </a:rPr>
              <a:t>(0.41)</a:t>
            </a:r>
            <a:r>
              <a:rPr lang="en-US" altLang="en-US" sz="2400" baseline="30000">
                <a:solidFill>
                  <a:srgbClr val="AE0337"/>
                </a:solidFill>
                <a:cs typeface="Arial" pitchFamily="34" charset="0"/>
              </a:rPr>
              <a:t>4</a:t>
            </a:r>
            <a:r>
              <a:rPr lang="en-US" altLang="en-US" sz="2400">
                <a:solidFill>
                  <a:srgbClr val="AE0337"/>
                </a:solidFill>
                <a:cs typeface="Arial" pitchFamily="34" charset="0"/>
              </a:rPr>
              <a:t>(0.59)</a:t>
            </a:r>
            <a:r>
              <a:rPr lang="en-US" altLang="en-US" sz="2400" baseline="30000">
                <a:solidFill>
                  <a:srgbClr val="AE0337"/>
                </a:solidFill>
                <a:cs typeface="Arial" pitchFamily="34" charset="0"/>
              </a:rPr>
              <a:t>0</a:t>
            </a:r>
            <a:r>
              <a:rPr lang="en-US" altLang="en-US" sz="2400">
                <a:solidFill>
                  <a:srgbClr val="AE0337"/>
                </a:solidFill>
                <a:cs typeface="Arial" pitchFamily="34" charset="0"/>
              </a:rPr>
              <a:t> = 1(0.41)</a:t>
            </a:r>
            <a:r>
              <a:rPr lang="en-US" altLang="en-US" sz="2400" baseline="30000">
                <a:solidFill>
                  <a:srgbClr val="AE0337"/>
                </a:solidFill>
                <a:cs typeface="Arial" pitchFamily="34" charset="0"/>
              </a:rPr>
              <a:t>4</a:t>
            </a:r>
            <a:r>
              <a:rPr lang="en-US" altLang="en-US" sz="2400">
                <a:solidFill>
                  <a:srgbClr val="AE0337"/>
                </a:solidFill>
                <a:cs typeface="Arial" pitchFamily="34" charset="0"/>
              </a:rPr>
              <a:t>(0.59)</a:t>
            </a:r>
            <a:r>
              <a:rPr lang="en-US" altLang="en-US" sz="2400" baseline="30000">
                <a:solidFill>
                  <a:srgbClr val="AE0337"/>
                </a:solidFill>
                <a:cs typeface="Arial" pitchFamily="34" charset="0"/>
              </a:rPr>
              <a:t>0</a:t>
            </a:r>
            <a:r>
              <a:rPr lang="en-US" altLang="en-US" sz="2400">
                <a:solidFill>
                  <a:srgbClr val="AE0337"/>
                </a:solidFill>
                <a:cs typeface="Arial" pitchFamily="34" charset="0"/>
              </a:rPr>
              <a:t> ≈ 0.028258</a:t>
            </a:r>
          </a:p>
        </p:txBody>
      </p:sp>
      <p:sp>
        <p:nvSpPr>
          <p:cNvPr id="54276" name="TextBox 8"/>
          <p:cNvSpPr txBox="1">
            <a:spLocks noChangeArrowheads="1"/>
          </p:cNvSpPr>
          <p:nvPr/>
        </p:nvSpPr>
        <p:spPr bwMode="auto">
          <a:xfrm>
            <a:off x="638175" y="3487738"/>
            <a:ext cx="7548563"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i="1">
                <a:solidFill>
                  <a:prstClr val="black"/>
                </a:solidFill>
                <a:cs typeface="Arial" pitchFamily="34" charset="0"/>
              </a:rPr>
              <a:t>P</a:t>
            </a:r>
            <a:r>
              <a:rPr lang="en-US" altLang="en-US">
                <a:solidFill>
                  <a:prstClr val="black"/>
                </a:solidFill>
                <a:cs typeface="Arial" pitchFamily="34" charset="0"/>
              </a:rPr>
              <a:t>(</a:t>
            </a:r>
            <a:r>
              <a:rPr lang="en-US" altLang="en-US" i="1">
                <a:solidFill>
                  <a:prstClr val="black"/>
                </a:solidFill>
                <a:cs typeface="Arial" pitchFamily="34" charset="0"/>
              </a:rPr>
              <a:t>x</a:t>
            </a:r>
            <a:r>
              <a:rPr lang="en-US" altLang="en-US">
                <a:solidFill>
                  <a:prstClr val="black"/>
                </a:solidFill>
                <a:cs typeface="Arial" pitchFamily="34" charset="0"/>
              </a:rPr>
              <a:t> ≥ 2) = </a:t>
            </a:r>
            <a:r>
              <a:rPr lang="en-US" altLang="en-US" i="1">
                <a:solidFill>
                  <a:prstClr val="black"/>
                </a:solidFill>
                <a:cs typeface="Arial" pitchFamily="34" charset="0"/>
              </a:rPr>
              <a:t>P</a:t>
            </a:r>
            <a:r>
              <a:rPr lang="en-US" altLang="en-US">
                <a:solidFill>
                  <a:prstClr val="black"/>
                </a:solidFill>
                <a:cs typeface="Arial" pitchFamily="34" charset="0"/>
              </a:rPr>
              <a:t>(2) + </a:t>
            </a:r>
            <a:r>
              <a:rPr lang="en-US" altLang="en-US" i="1">
                <a:solidFill>
                  <a:prstClr val="black"/>
                </a:solidFill>
                <a:cs typeface="Arial" pitchFamily="34" charset="0"/>
              </a:rPr>
              <a:t>P</a:t>
            </a:r>
            <a:r>
              <a:rPr lang="en-US" altLang="en-US">
                <a:solidFill>
                  <a:prstClr val="black"/>
                </a:solidFill>
                <a:cs typeface="Arial" pitchFamily="34" charset="0"/>
              </a:rPr>
              <a:t>(3) + </a:t>
            </a:r>
            <a:r>
              <a:rPr lang="en-US" altLang="en-US" i="1">
                <a:solidFill>
                  <a:prstClr val="black"/>
                </a:solidFill>
                <a:cs typeface="Arial" pitchFamily="34" charset="0"/>
              </a:rPr>
              <a:t>P</a:t>
            </a:r>
            <a:r>
              <a:rPr lang="en-US" altLang="en-US">
                <a:solidFill>
                  <a:prstClr val="black"/>
                </a:solidFill>
                <a:cs typeface="Arial" pitchFamily="34" charset="0"/>
              </a:rPr>
              <a:t>(4)</a:t>
            </a:r>
          </a:p>
          <a:p>
            <a:pPr eaLnBrk="1" fontAlgn="base" hangingPunct="1">
              <a:spcBef>
                <a:spcPct val="0"/>
              </a:spcBef>
              <a:spcAft>
                <a:spcPct val="0"/>
              </a:spcAft>
              <a:buClrTx/>
              <a:buFontTx/>
              <a:buNone/>
            </a:pPr>
            <a:r>
              <a:rPr lang="en-US" altLang="en-US">
                <a:solidFill>
                  <a:prstClr val="black"/>
                </a:solidFill>
                <a:cs typeface="Arial" pitchFamily="34" charset="0"/>
              </a:rPr>
              <a:t>              ≈ 0.351094 + 0.162654 + 0.028258</a:t>
            </a:r>
          </a:p>
          <a:p>
            <a:pPr eaLnBrk="1" fontAlgn="base" hangingPunct="1">
              <a:spcBef>
                <a:spcPct val="0"/>
              </a:spcBef>
              <a:spcAft>
                <a:spcPct val="0"/>
              </a:spcAft>
              <a:buClrTx/>
              <a:buFontTx/>
              <a:buNone/>
            </a:pPr>
            <a:r>
              <a:rPr lang="en-US" altLang="en-US">
                <a:solidFill>
                  <a:prstClr val="black"/>
                </a:solidFill>
                <a:cs typeface="Arial" pitchFamily="34" charset="0"/>
              </a:rPr>
              <a:t> 	    ≈ 0.542</a:t>
            </a:r>
          </a:p>
        </p:txBody>
      </p:sp>
      <p:pic>
        <p:nvPicPr>
          <p:cNvPr id="54277" name="Picture 7" descr="C:\Documents and Settings\Lyn\Local Settings\Temporary Internet Files\Content.IE5\QBYNAX2V\MCj0157237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37488" y="3838575"/>
            <a:ext cx="893762"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8"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4279"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45F2BFD0-5CC5-45E0-87DA-F2ACDED18E34}"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20</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804245758"/>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Example: Finding Binomial Probabilities Using a Table</a:t>
            </a:r>
            <a:endParaRPr lang="en-US" altLang="en-US">
              <a:ea typeface="ＭＳ Ｐゴシック" pitchFamily="34" charset="-128"/>
            </a:endParaRPr>
          </a:p>
        </p:txBody>
      </p:sp>
      <p:sp>
        <p:nvSpPr>
          <p:cNvPr id="55299" name="Content Placeholder 5"/>
          <p:cNvSpPr>
            <a:spLocks noGrp="1"/>
          </p:cNvSpPr>
          <p:nvPr>
            <p:ph idx="1"/>
          </p:nvPr>
        </p:nvSpPr>
        <p:spPr/>
        <p:txBody>
          <a:bodyPr/>
          <a:lstStyle/>
          <a:p>
            <a:pPr marL="0" indent="0" eaLnBrk="1" hangingPunct="1">
              <a:buFont typeface="Arial" pitchFamily="34" charset="0"/>
              <a:buNone/>
            </a:pPr>
            <a:r>
              <a:rPr lang="en-US" altLang="en-US"/>
              <a:t>About ten percent of workers (16 years and over) in the United States commute to their jobs by carpooling. You randomly select eight workers. What is the probability that exactly four of them carpool to work? Use a table to find the probability. </a:t>
            </a:r>
            <a:r>
              <a:rPr lang="en-US" altLang="en-US" sz="2400" i="1">
                <a:solidFill>
                  <a:schemeClr val="tx2"/>
                </a:solidFill>
              </a:rPr>
              <a:t>(Source: American Community Survey)</a:t>
            </a:r>
          </a:p>
          <a:p>
            <a:pPr marL="0" indent="0" eaLnBrk="1" hangingPunct="1">
              <a:buFont typeface="Arial" pitchFamily="34" charset="0"/>
              <a:buNone/>
            </a:pPr>
            <a:endParaRPr lang="en-US" altLang="en-US"/>
          </a:p>
        </p:txBody>
      </p:sp>
      <p:sp>
        <p:nvSpPr>
          <p:cNvPr id="7" name="TextBox 6"/>
          <p:cNvSpPr txBox="1">
            <a:spLocks noChangeArrowheads="1"/>
          </p:cNvSpPr>
          <p:nvPr/>
        </p:nvSpPr>
        <p:spPr bwMode="auto">
          <a:xfrm>
            <a:off x="457200" y="4721225"/>
            <a:ext cx="78692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3688" indent="-293688"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b="1">
                <a:solidFill>
                  <a:srgbClr val="83BB35"/>
                </a:solidFill>
                <a:cs typeface="Arial" pitchFamily="34" charset="0"/>
              </a:rPr>
              <a:t>Solution:</a:t>
            </a:r>
          </a:p>
          <a:p>
            <a:pPr eaLnBrk="1" fontAlgn="base" hangingPunct="1">
              <a:spcBef>
                <a:spcPct val="0"/>
              </a:spcBef>
              <a:spcAft>
                <a:spcPct val="0"/>
              </a:spcAft>
              <a:buClr>
                <a:srgbClr val="D17230"/>
              </a:buClr>
            </a:pPr>
            <a:r>
              <a:rPr lang="en-US" altLang="en-US">
                <a:solidFill>
                  <a:prstClr val="black"/>
                </a:solidFill>
                <a:cs typeface="Arial" pitchFamily="34" charset="0"/>
              </a:rPr>
              <a:t>Binomial with </a:t>
            </a:r>
            <a:r>
              <a:rPr lang="en-US" altLang="en-US" i="1">
                <a:solidFill>
                  <a:prstClr val="black"/>
                </a:solidFill>
                <a:cs typeface="Arial" pitchFamily="34" charset="0"/>
              </a:rPr>
              <a:t>n</a:t>
            </a:r>
            <a:r>
              <a:rPr lang="en-US" altLang="en-US">
                <a:solidFill>
                  <a:prstClr val="black"/>
                </a:solidFill>
                <a:cs typeface="Arial" pitchFamily="34" charset="0"/>
              </a:rPr>
              <a:t> = 8, </a:t>
            </a:r>
            <a:r>
              <a:rPr lang="en-US" altLang="en-US" i="1">
                <a:solidFill>
                  <a:prstClr val="black"/>
                </a:solidFill>
                <a:cs typeface="Arial" pitchFamily="34" charset="0"/>
              </a:rPr>
              <a:t>p</a:t>
            </a:r>
            <a:r>
              <a:rPr lang="en-US" altLang="en-US">
                <a:solidFill>
                  <a:prstClr val="black"/>
                </a:solidFill>
                <a:cs typeface="Arial" pitchFamily="34" charset="0"/>
              </a:rPr>
              <a:t> = 0.10, </a:t>
            </a:r>
            <a:r>
              <a:rPr lang="en-US" altLang="en-US" i="1">
                <a:solidFill>
                  <a:prstClr val="black"/>
                </a:solidFill>
                <a:cs typeface="Arial" pitchFamily="34" charset="0"/>
              </a:rPr>
              <a:t>x</a:t>
            </a:r>
            <a:r>
              <a:rPr lang="en-US" altLang="en-US">
                <a:solidFill>
                  <a:prstClr val="black"/>
                </a:solidFill>
                <a:cs typeface="Arial" pitchFamily="34" charset="0"/>
              </a:rPr>
              <a:t> = 4</a:t>
            </a:r>
          </a:p>
        </p:txBody>
      </p:sp>
      <p:sp>
        <p:nvSpPr>
          <p:cNvPr id="55301"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5302"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66B65B09-A06E-4FA8-A4D9-E2C65D887E93}"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21</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22403380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Solution: Finding Binomial Probabilities Using a Table</a:t>
            </a:r>
            <a:endParaRPr lang="en-US" altLang="en-US">
              <a:ea typeface="ＭＳ Ｐゴシック" pitchFamily="34" charset="-128"/>
            </a:endParaRPr>
          </a:p>
        </p:txBody>
      </p:sp>
      <p:sp>
        <p:nvSpPr>
          <p:cNvPr id="56323" name="Content Placeholder 4"/>
          <p:cNvSpPr>
            <a:spLocks noGrp="1"/>
          </p:cNvSpPr>
          <p:nvPr>
            <p:ph idx="1"/>
          </p:nvPr>
        </p:nvSpPr>
        <p:spPr>
          <a:xfrm>
            <a:off x="457200" y="1495425"/>
            <a:ext cx="7562850" cy="1427163"/>
          </a:xfrm>
        </p:spPr>
        <p:txBody>
          <a:bodyPr/>
          <a:lstStyle/>
          <a:p>
            <a:pPr eaLnBrk="1" hangingPunct="1"/>
            <a:r>
              <a:rPr lang="en-US" altLang="en-US"/>
              <a:t>A portion of Table 2 is shown</a:t>
            </a:r>
          </a:p>
        </p:txBody>
      </p:sp>
      <p:sp>
        <p:nvSpPr>
          <p:cNvPr id="56324" name="TextBox 6"/>
          <p:cNvSpPr txBox="1">
            <a:spLocks noChangeArrowheads="1"/>
          </p:cNvSpPr>
          <p:nvPr/>
        </p:nvSpPr>
        <p:spPr bwMode="auto">
          <a:xfrm>
            <a:off x="584200" y="5051425"/>
            <a:ext cx="78708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a:solidFill>
                  <a:prstClr val="black"/>
                </a:solidFill>
                <a:cs typeface="Arial" pitchFamily="34" charset="0"/>
              </a:rPr>
              <a:t>The probability that exactly four of the eight workers carpool to work is 0.005.</a:t>
            </a:r>
          </a:p>
        </p:txBody>
      </p:sp>
      <p:sp>
        <p:nvSpPr>
          <p:cNvPr id="56325"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6326"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707D92CE-ABC7-433E-9230-F277D246967A}"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22</a:t>
            </a:fld>
            <a:r>
              <a:rPr lang="en-US" altLang="en-US" sz="1200">
                <a:solidFill>
                  <a:prstClr val="black"/>
                </a:solidFill>
                <a:latin typeface="Arial" pitchFamily="34" charset="0"/>
                <a:cs typeface="Arial" pitchFamily="34" charset="0"/>
              </a:rPr>
              <a:t> of 63</a:t>
            </a:r>
          </a:p>
        </p:txBody>
      </p:sp>
      <p:pic>
        <p:nvPicPr>
          <p:cNvPr id="56327" name="Picture 12" descr="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1150" y="1933575"/>
            <a:ext cx="5484813" cy="322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1100929"/>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Example: Graphing a Binomial Distribution</a:t>
            </a:r>
          </a:p>
        </p:txBody>
      </p:sp>
      <p:sp>
        <p:nvSpPr>
          <p:cNvPr id="57347" name="Content Placeholder 5"/>
          <p:cNvSpPr>
            <a:spLocks noGrp="1"/>
          </p:cNvSpPr>
          <p:nvPr>
            <p:ph idx="1"/>
          </p:nvPr>
        </p:nvSpPr>
        <p:spPr>
          <a:xfrm>
            <a:off x="457200" y="1600200"/>
            <a:ext cx="8229600" cy="2355850"/>
          </a:xfrm>
        </p:spPr>
        <p:txBody>
          <a:bodyPr/>
          <a:lstStyle/>
          <a:p>
            <a:pPr marL="0" indent="0" eaLnBrk="1" hangingPunct="1">
              <a:buFont typeface="Arial" pitchFamily="34" charset="0"/>
              <a:buNone/>
            </a:pPr>
            <a:r>
              <a:rPr lang="en-US" altLang="en-US"/>
              <a:t>Sixty percent of households in the U.S. own a video game console. You randomly select six households and ask each if they own a video game console. Construct a probability distribution for the random variable </a:t>
            </a:r>
            <a:r>
              <a:rPr lang="en-US" altLang="en-US" i="1"/>
              <a:t>x.</a:t>
            </a:r>
            <a:r>
              <a:rPr lang="en-US" altLang="en-US"/>
              <a:t> Then graph the distribution. </a:t>
            </a:r>
            <a:r>
              <a:rPr lang="en-US" altLang="en-US" sz="2400" i="1">
                <a:solidFill>
                  <a:schemeClr val="tx2"/>
                </a:solidFill>
              </a:rPr>
              <a:t>(Source: Deloitte, LLP)</a:t>
            </a:r>
          </a:p>
        </p:txBody>
      </p:sp>
      <p:sp>
        <p:nvSpPr>
          <p:cNvPr id="7" name="TextBox 6"/>
          <p:cNvSpPr txBox="1">
            <a:spLocks noChangeArrowheads="1"/>
          </p:cNvSpPr>
          <p:nvPr/>
        </p:nvSpPr>
        <p:spPr bwMode="auto">
          <a:xfrm>
            <a:off x="574675" y="4040188"/>
            <a:ext cx="7761288"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3688" indent="-293688"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b="1">
                <a:solidFill>
                  <a:srgbClr val="83BB35"/>
                </a:solidFill>
                <a:cs typeface="Arial" pitchFamily="34" charset="0"/>
              </a:rPr>
              <a:t>Solution:  </a:t>
            </a:r>
          </a:p>
          <a:p>
            <a:pPr eaLnBrk="1" fontAlgn="base" hangingPunct="1">
              <a:spcBef>
                <a:spcPct val="0"/>
              </a:spcBef>
              <a:spcAft>
                <a:spcPct val="0"/>
              </a:spcAft>
              <a:buClr>
                <a:srgbClr val="D17230"/>
              </a:buClr>
            </a:pPr>
            <a:r>
              <a:rPr lang="en-US" altLang="en-US" i="1">
                <a:solidFill>
                  <a:prstClr val="black"/>
                </a:solidFill>
                <a:cs typeface="Arial" pitchFamily="34" charset="0"/>
              </a:rPr>
              <a:t>n</a:t>
            </a:r>
            <a:r>
              <a:rPr lang="en-US" altLang="en-US">
                <a:solidFill>
                  <a:prstClr val="black"/>
                </a:solidFill>
                <a:cs typeface="Arial" pitchFamily="34" charset="0"/>
              </a:rPr>
              <a:t> = 6, </a:t>
            </a:r>
            <a:r>
              <a:rPr lang="en-US" altLang="en-US" i="1">
                <a:solidFill>
                  <a:prstClr val="black"/>
                </a:solidFill>
                <a:cs typeface="Arial" pitchFamily="34" charset="0"/>
              </a:rPr>
              <a:t>p</a:t>
            </a:r>
            <a:r>
              <a:rPr lang="en-US" altLang="en-US">
                <a:solidFill>
                  <a:prstClr val="black"/>
                </a:solidFill>
                <a:cs typeface="Arial" pitchFamily="34" charset="0"/>
              </a:rPr>
              <a:t> = 0.6, </a:t>
            </a:r>
            <a:r>
              <a:rPr lang="en-US" altLang="en-US" i="1">
                <a:solidFill>
                  <a:prstClr val="black"/>
                </a:solidFill>
                <a:cs typeface="Arial" pitchFamily="34" charset="0"/>
              </a:rPr>
              <a:t>q</a:t>
            </a:r>
            <a:r>
              <a:rPr lang="en-US" altLang="en-US">
                <a:solidFill>
                  <a:prstClr val="black"/>
                </a:solidFill>
                <a:cs typeface="Arial" pitchFamily="34" charset="0"/>
              </a:rPr>
              <a:t> = 0.4</a:t>
            </a:r>
          </a:p>
          <a:p>
            <a:pPr eaLnBrk="1" fontAlgn="base" hangingPunct="1">
              <a:spcBef>
                <a:spcPct val="0"/>
              </a:spcBef>
              <a:spcAft>
                <a:spcPct val="0"/>
              </a:spcAft>
              <a:buClr>
                <a:srgbClr val="D17230"/>
              </a:buClr>
            </a:pPr>
            <a:r>
              <a:rPr lang="en-US" altLang="en-US">
                <a:solidFill>
                  <a:prstClr val="black"/>
                </a:solidFill>
                <a:cs typeface="Arial" pitchFamily="34" charset="0"/>
              </a:rPr>
              <a:t>Find the probability for each value of </a:t>
            </a:r>
            <a:r>
              <a:rPr lang="en-US" altLang="en-US" i="1">
                <a:solidFill>
                  <a:prstClr val="black"/>
                </a:solidFill>
                <a:cs typeface="Arial" pitchFamily="34" charset="0"/>
              </a:rPr>
              <a:t>x</a:t>
            </a:r>
          </a:p>
        </p:txBody>
      </p:sp>
      <p:sp>
        <p:nvSpPr>
          <p:cNvPr id="57349"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7350"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509876EA-6540-4F58-B94E-8C5C5F93BB12}"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23</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42039407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Solution: Graphing a Binomial Distribution</a:t>
            </a:r>
          </a:p>
        </p:txBody>
      </p:sp>
      <p:graphicFrame>
        <p:nvGraphicFramePr>
          <p:cNvPr id="62504" name="Group 40"/>
          <p:cNvGraphicFramePr>
            <a:graphicFrameLocks noGrp="1"/>
          </p:cNvGraphicFramePr>
          <p:nvPr/>
        </p:nvGraphicFramePr>
        <p:xfrm>
          <a:off x="914400" y="1911350"/>
          <a:ext cx="7123113" cy="792352"/>
        </p:xfrm>
        <a:graphic>
          <a:graphicData uri="http://schemas.openxmlformats.org/drawingml/2006/table">
            <a:tbl>
              <a:tblPr/>
              <a:tblGrid>
                <a:gridCol w="987425">
                  <a:extLst>
                    <a:ext uri="{9D8B030D-6E8A-4147-A177-3AD203B41FA5}">
                      <a16:colId xmlns:a16="http://schemas.microsoft.com/office/drawing/2014/main" val="20000"/>
                    </a:ext>
                  </a:extLst>
                </a:gridCol>
                <a:gridCol w="876300">
                  <a:extLst>
                    <a:ext uri="{9D8B030D-6E8A-4147-A177-3AD203B41FA5}">
                      <a16:colId xmlns:a16="http://schemas.microsoft.com/office/drawing/2014/main" val="20001"/>
                    </a:ext>
                  </a:extLst>
                </a:gridCol>
                <a:gridCol w="876300">
                  <a:extLst>
                    <a:ext uri="{9D8B030D-6E8A-4147-A177-3AD203B41FA5}">
                      <a16:colId xmlns:a16="http://schemas.microsoft.com/office/drawing/2014/main" val="20002"/>
                    </a:ext>
                  </a:extLst>
                </a:gridCol>
                <a:gridCol w="876300">
                  <a:extLst>
                    <a:ext uri="{9D8B030D-6E8A-4147-A177-3AD203B41FA5}">
                      <a16:colId xmlns:a16="http://schemas.microsoft.com/office/drawing/2014/main" val="20003"/>
                    </a:ext>
                  </a:extLst>
                </a:gridCol>
                <a:gridCol w="877888">
                  <a:extLst>
                    <a:ext uri="{9D8B030D-6E8A-4147-A177-3AD203B41FA5}">
                      <a16:colId xmlns:a16="http://schemas.microsoft.com/office/drawing/2014/main" val="20004"/>
                    </a:ext>
                  </a:extLst>
                </a:gridCol>
                <a:gridCol w="876300">
                  <a:extLst>
                    <a:ext uri="{9D8B030D-6E8A-4147-A177-3AD203B41FA5}">
                      <a16:colId xmlns:a16="http://schemas.microsoft.com/office/drawing/2014/main" val="20005"/>
                    </a:ext>
                  </a:extLst>
                </a:gridCol>
                <a:gridCol w="876300">
                  <a:extLst>
                    <a:ext uri="{9D8B030D-6E8A-4147-A177-3AD203B41FA5}">
                      <a16:colId xmlns:a16="http://schemas.microsoft.com/office/drawing/2014/main" val="20006"/>
                    </a:ext>
                  </a:extLst>
                </a:gridCol>
                <a:gridCol w="876300">
                  <a:extLst>
                    <a:ext uri="{9D8B030D-6E8A-4147-A177-3AD203B41FA5}">
                      <a16:colId xmlns:a16="http://schemas.microsoft.com/office/drawing/2014/main" val="20007"/>
                    </a:ext>
                  </a:extLst>
                </a:gridCol>
              </a:tblGrid>
              <a:tr h="3960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a:ln>
                            <a:noFill/>
                          </a:ln>
                          <a:solidFill>
                            <a:schemeClr val="bg1"/>
                          </a:solidFill>
                          <a:effectLst/>
                          <a:latin typeface="Times New Roman" charset="0"/>
                          <a:ea typeface="Arial" charset="0"/>
                          <a:cs typeface="Arial" charset="0"/>
                        </a:rPr>
                        <a:t>x</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0</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1</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2</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3</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4</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5</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6</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0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err="1">
                          <a:ln>
                            <a:noFill/>
                          </a:ln>
                          <a:solidFill>
                            <a:schemeClr val="bg1"/>
                          </a:solidFill>
                          <a:effectLst/>
                          <a:latin typeface="Times New Roman" charset="0"/>
                          <a:ea typeface="Arial" charset="0"/>
                          <a:cs typeface="Arial" charset="0"/>
                        </a:rPr>
                        <a:t>P</a:t>
                      </a:r>
                      <a:r>
                        <a:rPr kumimoji="0" lang="en-US" sz="2000" b="1" i="0" u="none" strike="noStrike" cap="none" normalizeH="0" baseline="0" dirty="0" err="1">
                          <a:ln>
                            <a:noFill/>
                          </a:ln>
                          <a:solidFill>
                            <a:schemeClr val="bg1"/>
                          </a:solidFill>
                          <a:effectLst/>
                          <a:latin typeface="Times New Roman" charset="0"/>
                          <a:ea typeface="Arial" charset="0"/>
                          <a:cs typeface="Arial" charset="0"/>
                        </a:rPr>
                        <a:t>(</a:t>
                      </a:r>
                      <a:r>
                        <a:rPr kumimoji="0" lang="en-US" sz="2000" b="1" i="1" u="none" strike="noStrike" cap="none" normalizeH="0" baseline="0" dirty="0" err="1">
                          <a:ln>
                            <a:noFill/>
                          </a:ln>
                          <a:solidFill>
                            <a:schemeClr val="bg1"/>
                          </a:solidFill>
                          <a:effectLst/>
                          <a:latin typeface="Times New Roman" charset="0"/>
                          <a:ea typeface="Arial" charset="0"/>
                          <a:cs typeface="Arial" charset="0"/>
                        </a:rPr>
                        <a:t>x</a:t>
                      </a:r>
                      <a:r>
                        <a:rPr kumimoji="0" lang="en-US" sz="2000" b="1" i="0" u="none" strike="noStrike" cap="none" normalizeH="0" baseline="0" dirty="0">
                          <a:ln>
                            <a:noFill/>
                          </a:ln>
                          <a:solidFill>
                            <a:schemeClr val="bg1"/>
                          </a:solidFill>
                          <a:effectLst/>
                          <a:latin typeface="Times New Roman" charset="0"/>
                          <a:ea typeface="Arial" charset="0"/>
                          <a:cs typeface="Arial" charset="0"/>
                        </a:rPr>
                        <a:t>)</a:t>
                      </a:r>
                    </a:p>
                  </a:txBody>
                  <a:tcPr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0.004</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0.037</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0.138</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0.276</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0.311</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Arial" charset="0"/>
                          <a:cs typeface="Arial" charset="0"/>
                        </a:rPr>
                        <a:t>0.187</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Arial" charset="0"/>
                          <a:cs typeface="Arial" charset="0"/>
                        </a:rPr>
                        <a:t>0.047</a:t>
                      </a:r>
                    </a:p>
                  </a:txBody>
                  <a:tcPr marT="45688" marB="456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8400" name="TextBox 9"/>
          <p:cNvSpPr txBox="1">
            <a:spLocks noChangeArrowheads="1"/>
          </p:cNvSpPr>
          <p:nvPr/>
        </p:nvSpPr>
        <p:spPr bwMode="auto">
          <a:xfrm>
            <a:off x="914400" y="2795588"/>
            <a:ext cx="3232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a:solidFill>
                  <a:prstClr val="black"/>
                </a:solidFill>
                <a:cs typeface="Arial" pitchFamily="34" charset="0"/>
              </a:rPr>
              <a:t>Histogram:</a:t>
            </a:r>
          </a:p>
        </p:txBody>
      </p:sp>
      <p:sp>
        <p:nvSpPr>
          <p:cNvPr id="58401"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8402"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1A90B797-228B-4603-861A-017F055693C0}"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24</a:t>
            </a:fld>
            <a:r>
              <a:rPr lang="en-US" altLang="en-US" sz="1200">
                <a:solidFill>
                  <a:prstClr val="black"/>
                </a:solidFill>
                <a:latin typeface="Arial" pitchFamily="34" charset="0"/>
                <a:cs typeface="Arial" pitchFamily="34" charset="0"/>
              </a:rPr>
              <a:t> of 63</a:t>
            </a:r>
          </a:p>
        </p:txBody>
      </p:sp>
      <p:pic>
        <p:nvPicPr>
          <p:cNvPr id="58403" name="Picture 41" descr="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4825" y="3305175"/>
            <a:ext cx="5262563"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508116"/>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4"/>
          <p:cNvSpPr>
            <a:spLocks noGrp="1"/>
          </p:cNvSpPr>
          <p:nvPr>
            <p:ph type="title"/>
          </p:nvPr>
        </p:nvSpPr>
        <p:spPr/>
        <p:txBody>
          <a:bodyPr/>
          <a:lstStyle/>
          <a:p>
            <a:pPr eaLnBrk="1" hangingPunct="1"/>
            <a:r>
              <a:rPr lang="en-US" altLang="en-US">
                <a:ea typeface="ＭＳ Ｐゴシック" pitchFamily="34" charset="-128"/>
              </a:rPr>
              <a:t>Mean, Variance, and Standard Deviation</a:t>
            </a:r>
          </a:p>
        </p:txBody>
      </p:sp>
      <p:sp>
        <p:nvSpPr>
          <p:cNvPr id="59395" name="Content Placeholder 5"/>
          <p:cNvSpPr>
            <a:spLocks noGrp="1"/>
          </p:cNvSpPr>
          <p:nvPr>
            <p:ph idx="1"/>
          </p:nvPr>
        </p:nvSpPr>
        <p:spPr/>
        <p:txBody>
          <a:bodyPr/>
          <a:lstStyle/>
          <a:p>
            <a:pPr eaLnBrk="1" hangingPunct="1"/>
            <a:r>
              <a:rPr lang="en-US" altLang="en-US" b="1">
                <a:solidFill>
                  <a:schemeClr val="accent2"/>
                </a:solidFill>
              </a:rPr>
              <a:t>Mean:  </a:t>
            </a:r>
            <a:r>
              <a:rPr lang="el-GR" altLang="en-US" i="1">
                <a:solidFill>
                  <a:schemeClr val="accent2"/>
                </a:solidFill>
              </a:rPr>
              <a:t>μ</a:t>
            </a:r>
            <a:r>
              <a:rPr lang="en-US" altLang="en-US" i="1">
                <a:solidFill>
                  <a:schemeClr val="accent2"/>
                </a:solidFill>
              </a:rPr>
              <a:t> </a:t>
            </a:r>
            <a:r>
              <a:rPr lang="en-US" altLang="en-US">
                <a:solidFill>
                  <a:schemeClr val="accent2"/>
                </a:solidFill>
              </a:rPr>
              <a:t>= </a:t>
            </a:r>
            <a:r>
              <a:rPr lang="en-US" altLang="en-US" i="1">
                <a:solidFill>
                  <a:schemeClr val="accent2"/>
                </a:solidFill>
              </a:rPr>
              <a:t>np</a:t>
            </a:r>
          </a:p>
          <a:p>
            <a:pPr eaLnBrk="1" hangingPunct="1"/>
            <a:endParaRPr lang="en-US" altLang="en-US">
              <a:solidFill>
                <a:schemeClr val="accent2"/>
              </a:solidFill>
            </a:endParaRPr>
          </a:p>
          <a:p>
            <a:pPr eaLnBrk="1" hangingPunct="1"/>
            <a:r>
              <a:rPr lang="en-US" altLang="en-US" b="1">
                <a:solidFill>
                  <a:schemeClr val="accent2"/>
                </a:solidFill>
              </a:rPr>
              <a:t>Variance:  </a:t>
            </a:r>
            <a:r>
              <a:rPr lang="el-GR" altLang="en-US" i="1">
                <a:solidFill>
                  <a:schemeClr val="accent2"/>
                </a:solidFill>
              </a:rPr>
              <a:t>σ</a:t>
            </a:r>
            <a:r>
              <a:rPr lang="en-US" altLang="en-US" baseline="30000">
                <a:solidFill>
                  <a:schemeClr val="accent2"/>
                </a:solidFill>
              </a:rPr>
              <a:t>2</a:t>
            </a:r>
            <a:r>
              <a:rPr lang="en-US" altLang="en-US">
                <a:solidFill>
                  <a:schemeClr val="accent2"/>
                </a:solidFill>
              </a:rPr>
              <a:t> = </a:t>
            </a:r>
            <a:r>
              <a:rPr lang="en-US" altLang="en-US" i="1">
                <a:solidFill>
                  <a:schemeClr val="accent2"/>
                </a:solidFill>
              </a:rPr>
              <a:t>npq</a:t>
            </a:r>
          </a:p>
          <a:p>
            <a:pPr eaLnBrk="1" hangingPunct="1"/>
            <a:endParaRPr lang="en-US" altLang="en-US" i="1">
              <a:solidFill>
                <a:schemeClr val="accent2"/>
              </a:solidFill>
            </a:endParaRPr>
          </a:p>
          <a:p>
            <a:pPr eaLnBrk="1" hangingPunct="1"/>
            <a:r>
              <a:rPr lang="en-US" altLang="en-US" b="1">
                <a:solidFill>
                  <a:schemeClr val="accent2"/>
                </a:solidFill>
              </a:rPr>
              <a:t>Standard Deviation: </a:t>
            </a:r>
          </a:p>
        </p:txBody>
      </p:sp>
      <p:graphicFrame>
        <p:nvGraphicFramePr>
          <p:cNvPr id="59396" name="Object 2"/>
          <p:cNvGraphicFramePr>
            <a:graphicFrameLocks noChangeAspect="1"/>
          </p:cNvGraphicFramePr>
          <p:nvPr/>
        </p:nvGraphicFramePr>
        <p:xfrm>
          <a:off x="4008438" y="3641725"/>
          <a:ext cx="1422400" cy="547688"/>
        </p:xfrm>
        <a:graphic>
          <a:graphicData uri="http://schemas.openxmlformats.org/presentationml/2006/ole">
            <mc:AlternateContent xmlns:mc="http://schemas.openxmlformats.org/markup-compatibility/2006">
              <mc:Choice xmlns:v="urn:schemas-microsoft-com:vml" Requires="v">
                <p:oleObj spid="_x0000_s5123" name="Equation" r:id="rId4" imgW="660113" imgH="253890" progId="Equation.DSMT4">
                  <p:embed/>
                </p:oleObj>
              </mc:Choice>
              <mc:Fallback>
                <p:oleObj name="Equation" r:id="rId4" imgW="660113" imgH="25389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8438" y="3641725"/>
                        <a:ext cx="1422400" cy="54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9397"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59398"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11D84474-A789-49DB-903C-0F54311C1D65}"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25</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3241636391"/>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Example: Finding the Mean, Variance, and Standard Deviation</a:t>
            </a:r>
          </a:p>
        </p:txBody>
      </p:sp>
      <p:sp>
        <p:nvSpPr>
          <p:cNvPr id="60419" name="Content Placeholder 2"/>
          <p:cNvSpPr>
            <a:spLocks noGrp="1"/>
          </p:cNvSpPr>
          <p:nvPr>
            <p:ph idx="1"/>
          </p:nvPr>
        </p:nvSpPr>
        <p:spPr>
          <a:xfrm>
            <a:off x="457200" y="1600200"/>
            <a:ext cx="8229600" cy="2333625"/>
          </a:xfrm>
        </p:spPr>
        <p:txBody>
          <a:bodyPr/>
          <a:lstStyle/>
          <a:p>
            <a:pPr marL="0" indent="0" eaLnBrk="1" hangingPunct="1">
              <a:buFont typeface="Arial" pitchFamily="34" charset="0"/>
              <a:buNone/>
            </a:pPr>
            <a:r>
              <a:rPr lang="en-US" altLang="en-US"/>
              <a:t>In Pittsburgh, Pennsylvania, about 56% of the days in a year are cloudy. Find the mean, variance, and standard deviation for the number of cloudy days during the month of June. Interpret the results and determine any unusual values.</a:t>
            </a:r>
            <a:r>
              <a:rPr lang="en-US" altLang="en-US" sz="2400" i="1">
                <a:solidFill>
                  <a:schemeClr val="tx2"/>
                </a:solidFill>
              </a:rPr>
              <a:t> (Source: National Climatic Data Center)</a:t>
            </a:r>
          </a:p>
        </p:txBody>
      </p:sp>
      <p:sp>
        <p:nvSpPr>
          <p:cNvPr id="6" name="TextBox 5"/>
          <p:cNvSpPr txBox="1"/>
          <p:nvPr/>
        </p:nvSpPr>
        <p:spPr>
          <a:xfrm>
            <a:off x="574675" y="4019550"/>
            <a:ext cx="7888288" cy="519113"/>
          </a:xfrm>
          <a:prstGeom prst="rect">
            <a:avLst/>
          </a:prstGeom>
          <a:noFill/>
        </p:spPr>
        <p:txBody>
          <a:bodyPr>
            <a:spAutoFit/>
          </a:bodyPr>
          <a:lstStyle/>
          <a:p>
            <a:pPr>
              <a:defRPr/>
            </a:pPr>
            <a:r>
              <a:rPr lang="en-US" sz="2800" b="1" dirty="0">
                <a:solidFill>
                  <a:srgbClr val="83BB35"/>
                </a:solidFill>
              </a:rPr>
              <a:t>Solution:</a:t>
            </a:r>
            <a:r>
              <a:rPr lang="en-US" sz="2800" dirty="0">
                <a:solidFill>
                  <a:prstClr val="black"/>
                </a:solidFill>
              </a:rPr>
              <a:t>  </a:t>
            </a:r>
            <a:r>
              <a:rPr lang="en-US" sz="2800" i="1" dirty="0">
                <a:solidFill>
                  <a:prstClr val="black"/>
                </a:solidFill>
              </a:rPr>
              <a:t>n</a:t>
            </a:r>
            <a:r>
              <a:rPr lang="en-US" sz="2800" dirty="0">
                <a:solidFill>
                  <a:prstClr val="black"/>
                </a:solidFill>
              </a:rPr>
              <a:t> = 30,  </a:t>
            </a:r>
            <a:r>
              <a:rPr lang="en-US" sz="2800" i="1" dirty="0">
                <a:solidFill>
                  <a:prstClr val="black"/>
                </a:solidFill>
              </a:rPr>
              <a:t>p</a:t>
            </a:r>
            <a:r>
              <a:rPr lang="en-US" sz="2800" dirty="0">
                <a:solidFill>
                  <a:prstClr val="black"/>
                </a:solidFill>
              </a:rPr>
              <a:t> = 0.56,  </a:t>
            </a:r>
            <a:r>
              <a:rPr lang="en-US" sz="2800" i="1" dirty="0">
                <a:solidFill>
                  <a:prstClr val="black"/>
                </a:solidFill>
              </a:rPr>
              <a:t>q</a:t>
            </a:r>
            <a:r>
              <a:rPr lang="en-US" sz="2800" dirty="0">
                <a:solidFill>
                  <a:prstClr val="black"/>
                </a:solidFill>
              </a:rPr>
              <a:t> = 0.44</a:t>
            </a:r>
          </a:p>
        </p:txBody>
      </p:sp>
      <p:sp>
        <p:nvSpPr>
          <p:cNvPr id="10248" name="TextBox 6"/>
          <p:cNvSpPr txBox="1">
            <a:spLocks noChangeArrowheads="1"/>
          </p:cNvSpPr>
          <p:nvPr/>
        </p:nvSpPr>
        <p:spPr bwMode="auto">
          <a:xfrm>
            <a:off x="658813" y="4635500"/>
            <a:ext cx="6656387"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a:solidFill>
                  <a:srgbClr val="AE0337"/>
                </a:solidFill>
                <a:cs typeface="Arial" pitchFamily="34" charset="0"/>
              </a:rPr>
              <a:t>Mean:  </a:t>
            </a:r>
            <a:r>
              <a:rPr lang="el-GR" altLang="en-US" i="1">
                <a:solidFill>
                  <a:srgbClr val="AE0337"/>
                </a:solidFill>
                <a:cs typeface="Arial" pitchFamily="34" charset="0"/>
              </a:rPr>
              <a:t>μ</a:t>
            </a:r>
            <a:r>
              <a:rPr lang="en-US" altLang="en-US">
                <a:solidFill>
                  <a:srgbClr val="AE0337"/>
                </a:solidFill>
                <a:cs typeface="Arial" pitchFamily="34" charset="0"/>
              </a:rPr>
              <a:t> = </a:t>
            </a:r>
            <a:r>
              <a:rPr lang="en-US" altLang="en-US" i="1">
                <a:solidFill>
                  <a:srgbClr val="AE0337"/>
                </a:solidFill>
                <a:cs typeface="Arial" pitchFamily="34" charset="0"/>
              </a:rPr>
              <a:t>np</a:t>
            </a:r>
            <a:r>
              <a:rPr lang="en-US" altLang="en-US">
                <a:solidFill>
                  <a:srgbClr val="AE0337"/>
                </a:solidFill>
                <a:cs typeface="Arial" pitchFamily="34" charset="0"/>
              </a:rPr>
              <a:t> = 30∙0.56 = 16.8</a:t>
            </a:r>
            <a:endParaRPr lang="en-US" altLang="en-US" i="1">
              <a:solidFill>
                <a:srgbClr val="AE0337"/>
              </a:solidFill>
              <a:cs typeface="Arial" pitchFamily="34" charset="0"/>
            </a:endParaRPr>
          </a:p>
          <a:p>
            <a:pPr eaLnBrk="1" fontAlgn="base" hangingPunct="1">
              <a:spcBef>
                <a:spcPct val="0"/>
              </a:spcBef>
              <a:spcAft>
                <a:spcPct val="0"/>
              </a:spcAft>
              <a:buClrTx/>
              <a:buFontTx/>
              <a:buNone/>
            </a:pPr>
            <a:r>
              <a:rPr lang="en-US" altLang="en-US">
                <a:solidFill>
                  <a:srgbClr val="AE0337"/>
                </a:solidFill>
                <a:cs typeface="Arial" pitchFamily="34" charset="0"/>
              </a:rPr>
              <a:t>Variance:  </a:t>
            </a:r>
            <a:r>
              <a:rPr lang="el-GR" altLang="en-US" i="1">
                <a:solidFill>
                  <a:srgbClr val="AE0337"/>
                </a:solidFill>
                <a:cs typeface="Arial" pitchFamily="34" charset="0"/>
              </a:rPr>
              <a:t>σ</a:t>
            </a:r>
            <a:r>
              <a:rPr lang="en-US" altLang="en-US" baseline="30000">
                <a:solidFill>
                  <a:srgbClr val="AE0337"/>
                </a:solidFill>
                <a:cs typeface="Arial" pitchFamily="34" charset="0"/>
              </a:rPr>
              <a:t>2</a:t>
            </a:r>
            <a:r>
              <a:rPr lang="en-US" altLang="en-US">
                <a:solidFill>
                  <a:srgbClr val="AE0337"/>
                </a:solidFill>
                <a:cs typeface="Arial" pitchFamily="34" charset="0"/>
              </a:rPr>
              <a:t> = </a:t>
            </a:r>
            <a:r>
              <a:rPr lang="en-US" altLang="en-US" i="1">
                <a:solidFill>
                  <a:srgbClr val="AE0337"/>
                </a:solidFill>
                <a:cs typeface="Arial" pitchFamily="34" charset="0"/>
              </a:rPr>
              <a:t>npq</a:t>
            </a:r>
            <a:r>
              <a:rPr lang="en-US" altLang="en-US">
                <a:solidFill>
                  <a:srgbClr val="AE0337"/>
                </a:solidFill>
                <a:cs typeface="Arial" pitchFamily="34" charset="0"/>
              </a:rPr>
              <a:t> = 30∙0.56∙0.44 ≈ 7.4</a:t>
            </a:r>
            <a:endParaRPr lang="en-US" altLang="en-US" i="1">
              <a:solidFill>
                <a:srgbClr val="AE0337"/>
              </a:solidFill>
              <a:cs typeface="Arial" pitchFamily="34" charset="0"/>
            </a:endParaRPr>
          </a:p>
          <a:p>
            <a:pPr eaLnBrk="1" fontAlgn="base" hangingPunct="1">
              <a:spcBef>
                <a:spcPct val="0"/>
              </a:spcBef>
              <a:spcAft>
                <a:spcPct val="0"/>
              </a:spcAft>
              <a:buClrTx/>
              <a:buFontTx/>
              <a:buNone/>
            </a:pPr>
            <a:r>
              <a:rPr lang="en-US" altLang="en-US">
                <a:solidFill>
                  <a:srgbClr val="AE0337"/>
                </a:solidFill>
                <a:cs typeface="Arial" pitchFamily="34" charset="0"/>
              </a:rPr>
              <a:t>Standard Deviation:</a:t>
            </a:r>
            <a:r>
              <a:rPr lang="en-US" altLang="en-US">
                <a:solidFill>
                  <a:prstClr val="black"/>
                </a:solidFill>
                <a:cs typeface="Arial" pitchFamily="34" charset="0"/>
              </a:rPr>
              <a:t> </a:t>
            </a:r>
          </a:p>
        </p:txBody>
      </p:sp>
      <p:graphicFrame>
        <p:nvGraphicFramePr>
          <p:cNvPr id="10242" name="Object 2"/>
          <p:cNvGraphicFramePr>
            <a:graphicFrameLocks noChangeAspect="1"/>
          </p:cNvGraphicFramePr>
          <p:nvPr/>
        </p:nvGraphicFramePr>
        <p:xfrm>
          <a:off x="3697288" y="5491163"/>
          <a:ext cx="4594225" cy="547687"/>
        </p:xfrm>
        <a:graphic>
          <a:graphicData uri="http://schemas.openxmlformats.org/presentationml/2006/ole">
            <mc:AlternateContent xmlns:mc="http://schemas.openxmlformats.org/markup-compatibility/2006">
              <mc:Choice xmlns:v="urn:schemas-microsoft-com:vml" Requires="v">
                <p:oleObj spid="_x0000_s6147" name="Equation" r:id="rId4" imgW="2133600" imgH="254000" progId="Equation.DSMT4">
                  <p:embed/>
                </p:oleObj>
              </mc:Choice>
              <mc:Fallback>
                <p:oleObj name="Equation" r:id="rId4" imgW="2133600" imgH="2540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97288" y="5491163"/>
                        <a:ext cx="4594225" cy="547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60423" name="Picture 10" descr="C:\Documents and Settings\Lyn\Local Settings\Temporary Internet Files\Content.IE5\TNMFU2EO\MCj0311118000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07263" y="3911600"/>
            <a:ext cx="1341437"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4"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60425"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40224214-D46F-4331-8E6F-AFC2BC292B3C}"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26</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8215790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248">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248">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248">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24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altLang="en-US">
                <a:solidFill>
                  <a:srgbClr val="83BB35"/>
                </a:solidFill>
                <a:ea typeface="ＭＳ Ｐゴシック" pitchFamily="34" charset="-128"/>
              </a:rPr>
              <a:t>Solution: Finding the Mean, Variance, and Standard Deviation</a:t>
            </a:r>
          </a:p>
        </p:txBody>
      </p:sp>
      <p:sp>
        <p:nvSpPr>
          <p:cNvPr id="61443" name="TextBox 6"/>
          <p:cNvSpPr txBox="1">
            <a:spLocks noChangeArrowheads="1"/>
          </p:cNvSpPr>
          <p:nvPr/>
        </p:nvSpPr>
        <p:spPr bwMode="auto">
          <a:xfrm>
            <a:off x="468313" y="1679575"/>
            <a:ext cx="665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l-GR" altLang="en-US" i="1">
                <a:solidFill>
                  <a:prstClr val="black"/>
                </a:solidFill>
                <a:cs typeface="Arial" pitchFamily="34" charset="0"/>
              </a:rPr>
              <a:t>μ</a:t>
            </a:r>
            <a:r>
              <a:rPr lang="en-US" altLang="en-US">
                <a:solidFill>
                  <a:prstClr val="black"/>
                </a:solidFill>
                <a:cs typeface="Arial" pitchFamily="34" charset="0"/>
              </a:rPr>
              <a:t> = 16.8   </a:t>
            </a:r>
            <a:r>
              <a:rPr lang="el-GR" altLang="en-US" i="1">
                <a:solidFill>
                  <a:prstClr val="black"/>
                </a:solidFill>
                <a:cs typeface="Arial" pitchFamily="34" charset="0"/>
              </a:rPr>
              <a:t>σ</a:t>
            </a:r>
            <a:r>
              <a:rPr lang="en-US" altLang="en-US" baseline="30000">
                <a:solidFill>
                  <a:prstClr val="black"/>
                </a:solidFill>
                <a:cs typeface="Arial" pitchFamily="34" charset="0"/>
              </a:rPr>
              <a:t>2</a:t>
            </a:r>
            <a:r>
              <a:rPr lang="en-US" altLang="en-US">
                <a:solidFill>
                  <a:prstClr val="black"/>
                </a:solidFill>
                <a:cs typeface="Arial" pitchFamily="34" charset="0"/>
              </a:rPr>
              <a:t> ≈ 7.4      </a:t>
            </a:r>
            <a:r>
              <a:rPr lang="el-GR" altLang="en-US" i="1">
                <a:solidFill>
                  <a:prstClr val="black"/>
                </a:solidFill>
                <a:cs typeface="Arial" pitchFamily="34" charset="0"/>
              </a:rPr>
              <a:t>σ</a:t>
            </a:r>
            <a:r>
              <a:rPr lang="en-US" altLang="en-US">
                <a:solidFill>
                  <a:prstClr val="black"/>
                </a:solidFill>
                <a:cs typeface="Arial" pitchFamily="34" charset="0"/>
              </a:rPr>
              <a:t> ≈ 2.7 </a:t>
            </a:r>
          </a:p>
        </p:txBody>
      </p:sp>
      <p:sp>
        <p:nvSpPr>
          <p:cNvPr id="63494" name="TextBox 9"/>
          <p:cNvSpPr txBox="1">
            <a:spLocks noChangeArrowheads="1"/>
          </p:cNvSpPr>
          <p:nvPr/>
        </p:nvSpPr>
        <p:spPr bwMode="auto">
          <a:xfrm>
            <a:off x="468313" y="2254250"/>
            <a:ext cx="7888287"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796925" indent="-3397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
                <a:srgbClr val="D17230"/>
              </a:buClr>
            </a:pPr>
            <a:r>
              <a:rPr lang="en-US" altLang="en-US">
                <a:solidFill>
                  <a:prstClr val="black"/>
                </a:solidFill>
                <a:cs typeface="Arial" pitchFamily="34" charset="0"/>
              </a:rPr>
              <a:t>On average, there are 16.8 cloudy days during the month of June. </a:t>
            </a:r>
          </a:p>
          <a:p>
            <a:pPr eaLnBrk="1" fontAlgn="base" hangingPunct="1">
              <a:spcBef>
                <a:spcPct val="0"/>
              </a:spcBef>
              <a:spcAft>
                <a:spcPct val="0"/>
              </a:spcAft>
              <a:buClr>
                <a:srgbClr val="D17230"/>
              </a:buClr>
            </a:pPr>
            <a:r>
              <a:rPr lang="en-US" altLang="en-US">
                <a:solidFill>
                  <a:prstClr val="black"/>
                </a:solidFill>
                <a:cs typeface="Arial" pitchFamily="34" charset="0"/>
              </a:rPr>
              <a:t>The standard deviation is about 2.7 days. </a:t>
            </a:r>
          </a:p>
          <a:p>
            <a:pPr eaLnBrk="1" fontAlgn="base" hangingPunct="1">
              <a:spcBef>
                <a:spcPct val="0"/>
              </a:spcBef>
              <a:spcAft>
                <a:spcPct val="0"/>
              </a:spcAft>
              <a:buClr>
                <a:srgbClr val="D17230"/>
              </a:buClr>
            </a:pPr>
            <a:r>
              <a:rPr lang="en-US" altLang="en-US">
                <a:solidFill>
                  <a:prstClr val="black"/>
                </a:solidFill>
                <a:cs typeface="Arial" pitchFamily="34" charset="0"/>
              </a:rPr>
              <a:t>Values that are more than two standard deviations from the mean are considered unusual.</a:t>
            </a:r>
          </a:p>
          <a:p>
            <a:pPr lvl="1" eaLnBrk="1" fontAlgn="base" hangingPunct="1">
              <a:spcBef>
                <a:spcPct val="0"/>
              </a:spcBef>
              <a:spcAft>
                <a:spcPct val="0"/>
              </a:spcAft>
              <a:buClr>
                <a:srgbClr val="D17230"/>
              </a:buClr>
            </a:pPr>
            <a:r>
              <a:rPr lang="en-US" altLang="en-US">
                <a:solidFill>
                  <a:prstClr val="black"/>
                </a:solidFill>
                <a:cs typeface="Arial" pitchFamily="34" charset="0"/>
              </a:rPr>
              <a:t>16.8 – 2(2.7) =11.4, a June with 11 cloudy days or fewer would be unusual.</a:t>
            </a:r>
          </a:p>
          <a:p>
            <a:pPr lvl="1" eaLnBrk="1" fontAlgn="base" hangingPunct="1">
              <a:spcBef>
                <a:spcPct val="0"/>
              </a:spcBef>
              <a:spcAft>
                <a:spcPct val="0"/>
              </a:spcAft>
              <a:buClr>
                <a:srgbClr val="D17230"/>
              </a:buClr>
            </a:pPr>
            <a:r>
              <a:rPr lang="en-US" altLang="en-US">
                <a:solidFill>
                  <a:prstClr val="black"/>
                </a:solidFill>
                <a:cs typeface="Arial" pitchFamily="34" charset="0"/>
              </a:rPr>
              <a:t>16.8 + 2(2.7) = 22.2, a June with 23 cloudy days or more would also be unusual.</a:t>
            </a:r>
          </a:p>
        </p:txBody>
      </p:sp>
      <p:pic>
        <p:nvPicPr>
          <p:cNvPr id="61445" name="Picture 10" descr="C:\Documents and Settings\Lyn\Local Settings\Temporary Internet Files\Content.IE5\TNMFU2EO\MCj0311118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4900" y="1212850"/>
            <a:ext cx="134143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6"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61447"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F8386B1B-0930-40FF-9AE7-CF4104461EBD}"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27</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8430866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349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349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4"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p:spPr>
        <p:txBody>
          <a:bodyPr/>
          <a:lstStyle/>
          <a:p>
            <a:pPr eaLnBrk="1" hangingPunct="1"/>
            <a:r>
              <a:rPr lang="en-US" altLang="en-US">
                <a:ea typeface="ＭＳ Ｐゴシック" pitchFamily="34" charset="-128"/>
              </a:rPr>
              <a:t>Notation for Binomial Experiments</a:t>
            </a:r>
          </a:p>
        </p:txBody>
      </p:sp>
      <p:graphicFrame>
        <p:nvGraphicFramePr>
          <p:cNvPr id="51216" name="Group 16"/>
          <p:cNvGraphicFramePr>
            <a:graphicFrameLocks noGrp="1"/>
          </p:cNvGraphicFramePr>
          <p:nvPr/>
        </p:nvGraphicFramePr>
        <p:xfrm>
          <a:off x="923925" y="1838325"/>
          <a:ext cx="7435850" cy="3383240"/>
        </p:xfrm>
        <a:graphic>
          <a:graphicData uri="http://schemas.openxmlformats.org/drawingml/2006/table">
            <a:tbl>
              <a:tblPr/>
              <a:tblGrid>
                <a:gridCol w="1541463">
                  <a:extLst>
                    <a:ext uri="{9D8B030D-6E8A-4147-A177-3AD203B41FA5}">
                      <a16:colId xmlns:a16="http://schemas.microsoft.com/office/drawing/2014/main" val="20000"/>
                    </a:ext>
                  </a:extLst>
                </a:gridCol>
                <a:gridCol w="5894387">
                  <a:extLst>
                    <a:ext uri="{9D8B030D-6E8A-4147-A177-3AD203B41FA5}">
                      <a16:colId xmlns:a16="http://schemas.microsoft.com/office/drawing/2014/main" val="20001"/>
                    </a:ext>
                  </a:extLst>
                </a:gridCol>
              </a:tblGrid>
              <a:tr h="457157">
                <a:tc>
                  <a:txBody>
                    <a:bodyPr/>
                    <a:lstStyle>
                      <a:lvl1pPr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1" u="none" strike="noStrike" cap="none" normalizeH="0" baseline="0">
                          <a:ln>
                            <a:noFill/>
                          </a:ln>
                          <a:solidFill>
                            <a:schemeClr val="bg1"/>
                          </a:solidFill>
                          <a:effectLst/>
                          <a:latin typeface="Times New Roman" pitchFamily="18" charset="0"/>
                          <a:cs typeface="Arial" pitchFamily="34" charset="0"/>
                        </a:rPr>
                        <a:t>Symbol</a:t>
                      </a:r>
                    </a:p>
                  </a:txBody>
                  <a:tcPr marT="45716" marB="45716" horzOverflow="overflow">
                    <a:lnL>
                      <a:noFill/>
                    </a:lnL>
                    <a:lnR>
                      <a:noFill/>
                    </a:lnR>
                    <a:lnT>
                      <a:noFill/>
                    </a:lnT>
                    <a:lnB>
                      <a:noFill/>
                    </a:lnB>
                    <a:lnTlToBr>
                      <a:noFill/>
                    </a:lnTlToBr>
                    <a:lnBlToTr>
                      <a:noFill/>
                    </a:lnBlToTr>
                    <a:solidFill>
                      <a:srgbClr val="0070C0"/>
                    </a:solidFill>
                  </a:tcPr>
                </a:tc>
                <a:tc>
                  <a:txBody>
                    <a:bodyPr/>
                    <a:lstStyle>
                      <a:lvl1pPr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1" u="none" strike="noStrike" cap="none" normalizeH="0" baseline="0">
                          <a:ln>
                            <a:noFill/>
                          </a:ln>
                          <a:solidFill>
                            <a:schemeClr val="bg1"/>
                          </a:solidFill>
                          <a:effectLst/>
                          <a:latin typeface="Times New Roman" pitchFamily="18" charset="0"/>
                          <a:cs typeface="Arial" pitchFamily="34" charset="0"/>
                        </a:rPr>
                        <a:t>Description</a:t>
                      </a:r>
                    </a:p>
                  </a:txBody>
                  <a:tcPr marL="274320" marT="45716" marB="45716" horzOverflow="overflow">
                    <a:lnL>
                      <a:noFill/>
                    </a:lnL>
                    <a:lnR>
                      <a:noFill/>
                    </a:lnR>
                    <a:lnT>
                      <a:noFill/>
                    </a:lnT>
                    <a:lnB>
                      <a:noFill/>
                    </a:lnB>
                    <a:lnTlToBr>
                      <a:noFill/>
                    </a:lnTlToBr>
                    <a:lnBlToTr>
                      <a:noFill/>
                    </a:lnBlToTr>
                    <a:solidFill>
                      <a:srgbClr val="0070C0"/>
                    </a:solidFill>
                  </a:tcPr>
                </a:tc>
                <a:extLst>
                  <a:ext uri="{0D108BD9-81ED-4DB2-BD59-A6C34878D82A}">
                    <a16:rowId xmlns:a16="http://schemas.microsoft.com/office/drawing/2014/main" val="10000"/>
                  </a:ext>
                </a:extLst>
              </a:tr>
              <a:tr h="457157">
                <a:tc>
                  <a:txBody>
                    <a:bodyPr/>
                    <a:lstStyle>
                      <a:lvl1pPr marL="457200" indent="-457200"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457200" marR="0" lvl="0" indent="-457200" algn="l" defTabSz="914400" rtl="0" eaLnBrk="1" fontAlgn="base" latinLnBrk="0" hangingPunct="1">
                        <a:lnSpc>
                          <a:spcPct val="100000"/>
                        </a:lnSpc>
                        <a:spcBef>
                          <a:spcPct val="0"/>
                        </a:spcBef>
                        <a:spcAft>
                          <a:spcPct val="0"/>
                        </a:spcAft>
                        <a:buClrTx/>
                        <a:buSzTx/>
                        <a:buFont typeface="+mj-lt" charset="0"/>
                        <a:buNone/>
                        <a:tabLst/>
                      </a:pPr>
                      <a:r>
                        <a:rPr kumimoji="0" lang="en-US" altLang="en-US" sz="2400" b="0" i="1" u="none" strike="noStrike" cap="none" normalizeH="0" baseline="0">
                          <a:ln>
                            <a:noFill/>
                          </a:ln>
                          <a:solidFill>
                            <a:schemeClr val="tx1"/>
                          </a:solidFill>
                          <a:effectLst/>
                          <a:latin typeface="Times New Roman" pitchFamily="18" charset="0"/>
                          <a:cs typeface="Arial" pitchFamily="34" charset="0"/>
                        </a:rPr>
                        <a:t>n</a:t>
                      </a:r>
                    </a:p>
                  </a:txBody>
                  <a:tcPr marT="45716" marB="4571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Arial" pitchFamily="34" charset="0"/>
                        </a:rPr>
                        <a:t>The number of times a trial is repeated</a:t>
                      </a:r>
                      <a:endParaRPr kumimoji="0" lang="en-US" altLang="en-US" sz="2400" b="0" i="0" u="none" strike="noStrike" cap="none" normalizeH="0" baseline="0">
                        <a:ln>
                          <a:noFill/>
                        </a:ln>
                        <a:solidFill>
                          <a:schemeClr val="tx1"/>
                        </a:solidFill>
                        <a:effectLst/>
                        <a:latin typeface="Times New Roman" pitchFamily="18" charset="0"/>
                        <a:cs typeface="Arial" pitchFamily="34" charset="0"/>
                        <a:sym typeface="Symbol" pitchFamily="18" charset="2"/>
                      </a:endParaRPr>
                    </a:p>
                  </a:txBody>
                  <a:tcPr marL="274320" marT="45716" marB="4571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457157">
                <a:tc>
                  <a:txBody>
                    <a:bodyPr/>
                    <a:lstStyle>
                      <a:lvl1pPr marL="457200" indent="-457200"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457200" marR="0" lvl="0" indent="-457200" algn="l" defTabSz="914400" rtl="0" eaLnBrk="1" fontAlgn="base" latinLnBrk="0" hangingPunct="1">
                        <a:lnSpc>
                          <a:spcPct val="100000"/>
                        </a:lnSpc>
                        <a:spcBef>
                          <a:spcPct val="0"/>
                        </a:spcBef>
                        <a:spcAft>
                          <a:spcPct val="0"/>
                        </a:spcAft>
                        <a:buClrTx/>
                        <a:buSzTx/>
                        <a:buFont typeface="+mj-lt" charset="0"/>
                        <a:buNone/>
                        <a:tabLst/>
                      </a:pPr>
                      <a:r>
                        <a:rPr kumimoji="0" lang="en-US" altLang="en-US" sz="2400" b="0" i="1" u="none" strike="noStrike" cap="none" normalizeH="0" baseline="0">
                          <a:ln>
                            <a:noFill/>
                          </a:ln>
                          <a:solidFill>
                            <a:schemeClr val="tx1"/>
                          </a:solidFill>
                          <a:effectLst/>
                          <a:latin typeface="Times New Roman" pitchFamily="18" charset="0"/>
                          <a:cs typeface="Arial" pitchFamily="34" charset="0"/>
                        </a:rPr>
                        <a:t>p = P</a:t>
                      </a:r>
                      <a:r>
                        <a:rPr kumimoji="0" lang="en-US" altLang="en-US" sz="2400" b="0" i="0" u="none" strike="noStrike" cap="none" normalizeH="0" baseline="0">
                          <a:ln>
                            <a:noFill/>
                          </a:ln>
                          <a:solidFill>
                            <a:schemeClr val="tx1"/>
                          </a:solidFill>
                          <a:effectLst/>
                          <a:latin typeface="Times New Roman" pitchFamily="18" charset="0"/>
                          <a:cs typeface="Arial" pitchFamily="34" charset="0"/>
                        </a:rPr>
                        <a:t>(</a:t>
                      </a:r>
                      <a:r>
                        <a:rPr kumimoji="0" lang="en-US" altLang="en-US" sz="2400" b="0" i="1" u="none" strike="noStrike" cap="none" normalizeH="0" baseline="0">
                          <a:ln>
                            <a:noFill/>
                          </a:ln>
                          <a:solidFill>
                            <a:schemeClr val="tx1"/>
                          </a:solidFill>
                          <a:effectLst/>
                          <a:latin typeface="Times New Roman" pitchFamily="18" charset="0"/>
                          <a:cs typeface="Arial" pitchFamily="34" charset="0"/>
                        </a:rPr>
                        <a:t>S</a:t>
                      </a:r>
                      <a:r>
                        <a:rPr kumimoji="0" lang="en-US" altLang="en-US" sz="2400" b="0" i="0" u="none" strike="noStrike" cap="none" normalizeH="0" baseline="0">
                          <a:ln>
                            <a:noFill/>
                          </a:ln>
                          <a:solidFill>
                            <a:schemeClr val="tx1"/>
                          </a:solidFill>
                          <a:effectLst/>
                          <a:latin typeface="Times New Roman" pitchFamily="18" charset="0"/>
                          <a:cs typeface="Arial" pitchFamily="34" charset="0"/>
                        </a:rPr>
                        <a:t>)</a:t>
                      </a:r>
                    </a:p>
                  </a:txBody>
                  <a:tcPr marT="45716" marB="4571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Arial" pitchFamily="34" charset="0"/>
                        </a:rPr>
                        <a:t>The probability of success in a single trial</a:t>
                      </a:r>
                    </a:p>
                  </a:txBody>
                  <a:tcPr marL="274320" marT="45716" marB="4571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822883">
                <a:tc>
                  <a:txBody>
                    <a:bodyPr/>
                    <a:lstStyle>
                      <a:lvl1pPr marL="457200" indent="-457200"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457200" marR="0" lvl="0" indent="-457200" algn="l" defTabSz="914400" rtl="0" eaLnBrk="1" fontAlgn="base" latinLnBrk="0" hangingPunct="1">
                        <a:lnSpc>
                          <a:spcPct val="100000"/>
                        </a:lnSpc>
                        <a:spcBef>
                          <a:spcPct val="0"/>
                        </a:spcBef>
                        <a:spcAft>
                          <a:spcPct val="0"/>
                        </a:spcAft>
                        <a:buClrTx/>
                        <a:buSzTx/>
                        <a:buFont typeface="+mj-lt" charset="0"/>
                        <a:buNone/>
                        <a:tabLst/>
                      </a:pPr>
                      <a:r>
                        <a:rPr kumimoji="0" lang="en-US" altLang="en-US" sz="2400" b="0" i="1" u="none" strike="noStrike" cap="none" normalizeH="0" baseline="0">
                          <a:ln>
                            <a:noFill/>
                          </a:ln>
                          <a:solidFill>
                            <a:schemeClr val="tx1"/>
                          </a:solidFill>
                          <a:effectLst/>
                          <a:latin typeface="Times New Roman" pitchFamily="18" charset="0"/>
                          <a:cs typeface="Arial" pitchFamily="34" charset="0"/>
                        </a:rPr>
                        <a:t>q = P</a:t>
                      </a:r>
                      <a:r>
                        <a:rPr kumimoji="0" lang="en-US" altLang="en-US" sz="2400" b="0" i="0" u="none" strike="noStrike" cap="none" normalizeH="0" baseline="0">
                          <a:ln>
                            <a:noFill/>
                          </a:ln>
                          <a:solidFill>
                            <a:schemeClr val="tx1"/>
                          </a:solidFill>
                          <a:effectLst/>
                          <a:latin typeface="Times New Roman" pitchFamily="18" charset="0"/>
                          <a:cs typeface="Arial" pitchFamily="34" charset="0"/>
                        </a:rPr>
                        <a:t>(</a:t>
                      </a:r>
                      <a:r>
                        <a:rPr kumimoji="0" lang="en-US" altLang="en-US" sz="2400" b="0" i="1" u="none" strike="noStrike" cap="none" normalizeH="0" baseline="0">
                          <a:ln>
                            <a:noFill/>
                          </a:ln>
                          <a:solidFill>
                            <a:schemeClr val="tx1"/>
                          </a:solidFill>
                          <a:effectLst/>
                          <a:latin typeface="Times New Roman" pitchFamily="18" charset="0"/>
                          <a:cs typeface="Arial" pitchFamily="34" charset="0"/>
                        </a:rPr>
                        <a:t>F</a:t>
                      </a:r>
                      <a:r>
                        <a:rPr kumimoji="0" lang="en-US" altLang="en-US" sz="2400" b="0" i="0" u="none" strike="noStrike" cap="none" normalizeH="0" baseline="0">
                          <a:ln>
                            <a:noFill/>
                          </a:ln>
                          <a:solidFill>
                            <a:schemeClr val="tx1"/>
                          </a:solidFill>
                          <a:effectLst/>
                          <a:latin typeface="Times New Roman" pitchFamily="18" charset="0"/>
                          <a:cs typeface="Arial" pitchFamily="34" charset="0"/>
                        </a:rPr>
                        <a:t>)</a:t>
                      </a:r>
                    </a:p>
                  </a:txBody>
                  <a:tcPr marT="45716" marB="4571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Arial" pitchFamily="34" charset="0"/>
                        </a:rPr>
                        <a:t>The probability of failure in a single trial </a:t>
                      </a:r>
                      <a:br>
                        <a:rPr kumimoji="0" lang="en-US" altLang="en-US" sz="2400" b="0" i="0" u="none" strike="noStrike" cap="none" normalizeH="0" baseline="0">
                          <a:ln>
                            <a:noFill/>
                          </a:ln>
                          <a:solidFill>
                            <a:schemeClr val="tx1"/>
                          </a:solidFill>
                          <a:effectLst/>
                          <a:latin typeface="Times New Roman" pitchFamily="18" charset="0"/>
                          <a:cs typeface="Arial" pitchFamily="34" charset="0"/>
                        </a:rPr>
                      </a:br>
                      <a:r>
                        <a:rPr kumimoji="0" lang="en-US" altLang="en-US" sz="2400" b="0" i="0" u="none" strike="noStrike" cap="none" normalizeH="0" baseline="0">
                          <a:ln>
                            <a:noFill/>
                          </a:ln>
                          <a:solidFill>
                            <a:schemeClr val="tx1"/>
                          </a:solidFill>
                          <a:effectLst/>
                          <a:latin typeface="Times New Roman" pitchFamily="18" charset="0"/>
                          <a:cs typeface="Arial" pitchFamily="34" charset="0"/>
                        </a:rPr>
                        <a:t>(</a:t>
                      </a:r>
                      <a:r>
                        <a:rPr kumimoji="0" lang="en-US" altLang="en-US" sz="2400" b="0" i="1" u="none" strike="noStrike" cap="none" normalizeH="0" baseline="0">
                          <a:ln>
                            <a:noFill/>
                          </a:ln>
                          <a:solidFill>
                            <a:schemeClr val="tx1"/>
                          </a:solidFill>
                          <a:effectLst/>
                          <a:latin typeface="Times New Roman" pitchFamily="18" charset="0"/>
                          <a:cs typeface="Arial" pitchFamily="34" charset="0"/>
                        </a:rPr>
                        <a:t>q</a:t>
                      </a:r>
                      <a:r>
                        <a:rPr kumimoji="0" lang="en-US" altLang="en-US" sz="2400" b="0" i="0" u="none" strike="noStrike" cap="none" normalizeH="0" baseline="0">
                          <a:ln>
                            <a:noFill/>
                          </a:ln>
                          <a:solidFill>
                            <a:schemeClr val="tx1"/>
                          </a:solidFill>
                          <a:effectLst/>
                          <a:latin typeface="Times New Roman" pitchFamily="18" charset="0"/>
                          <a:cs typeface="Arial" pitchFamily="34" charset="0"/>
                        </a:rPr>
                        <a:t> = 1 – </a:t>
                      </a:r>
                      <a:r>
                        <a:rPr kumimoji="0" lang="en-US" altLang="en-US" sz="2400" b="0" i="1" u="none" strike="noStrike" cap="none" normalizeH="0" baseline="0">
                          <a:ln>
                            <a:noFill/>
                          </a:ln>
                          <a:solidFill>
                            <a:schemeClr val="tx1"/>
                          </a:solidFill>
                          <a:effectLst/>
                          <a:latin typeface="Times New Roman" pitchFamily="18" charset="0"/>
                          <a:cs typeface="Arial" pitchFamily="34" charset="0"/>
                        </a:rPr>
                        <a:t>p</a:t>
                      </a:r>
                      <a:r>
                        <a:rPr kumimoji="0" lang="en-US" altLang="en-US" sz="2400" b="0" i="0" u="none" strike="noStrike" cap="none" normalizeH="0" baseline="0">
                          <a:ln>
                            <a:noFill/>
                          </a:ln>
                          <a:solidFill>
                            <a:schemeClr val="tx1"/>
                          </a:solidFill>
                          <a:effectLst/>
                          <a:latin typeface="Times New Roman" pitchFamily="18" charset="0"/>
                          <a:cs typeface="Arial" pitchFamily="34" charset="0"/>
                        </a:rPr>
                        <a:t>)</a:t>
                      </a:r>
                    </a:p>
                  </a:txBody>
                  <a:tcPr marL="274320" marT="45716" marB="4571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1188609">
                <a:tc>
                  <a:txBody>
                    <a:bodyPr/>
                    <a:lstStyle>
                      <a:lvl1pPr marL="457200" indent="-457200"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457200" marR="0" lvl="0" indent="-457200" algn="l" defTabSz="914400" rtl="0" eaLnBrk="1" fontAlgn="base" latinLnBrk="0" hangingPunct="1">
                        <a:lnSpc>
                          <a:spcPct val="100000"/>
                        </a:lnSpc>
                        <a:spcBef>
                          <a:spcPct val="0"/>
                        </a:spcBef>
                        <a:spcAft>
                          <a:spcPct val="0"/>
                        </a:spcAft>
                        <a:buClrTx/>
                        <a:buSzTx/>
                        <a:buFont typeface="+mj-lt" charset="0"/>
                        <a:buNone/>
                        <a:tabLst/>
                      </a:pPr>
                      <a:r>
                        <a:rPr kumimoji="0" lang="en-US" altLang="en-US" sz="2400" b="0" i="1" u="none" strike="noStrike" cap="none" normalizeH="0" baseline="0">
                          <a:ln>
                            <a:noFill/>
                          </a:ln>
                          <a:solidFill>
                            <a:schemeClr val="tx1"/>
                          </a:solidFill>
                          <a:effectLst/>
                          <a:latin typeface="Times New Roman" pitchFamily="18" charset="0"/>
                          <a:cs typeface="Arial" pitchFamily="34" charset="0"/>
                        </a:rPr>
                        <a:t>x</a:t>
                      </a:r>
                    </a:p>
                  </a:txBody>
                  <a:tcPr marT="45716" marB="4571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accent1"/>
                        </a:buClr>
                        <a:buFont typeface="Arial" pitchFamily="34" charset="0"/>
                        <a:defRPr sz="24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defRPr sz="2400">
                          <a:solidFill>
                            <a:schemeClr val="tx1"/>
                          </a:solidFill>
                          <a:latin typeface="Times New Roman" pitchFamily="18" charset="0"/>
                          <a:cs typeface="Times New Roman" pitchFamily="18" charset="0"/>
                        </a:defRPr>
                      </a:lvl2pPr>
                      <a:lvl3pPr eaLnBrk="0" hangingPunct="0">
                        <a:spcBef>
                          <a:spcPct val="20000"/>
                        </a:spcBef>
                        <a:defRPr sz="2400">
                          <a:solidFill>
                            <a:schemeClr val="tx1"/>
                          </a:solidFill>
                          <a:latin typeface="Times New Roman" pitchFamily="18" charset="0"/>
                          <a:cs typeface="Times New Roman" pitchFamily="18" charset="0"/>
                        </a:defRPr>
                      </a:lvl3pPr>
                      <a:lvl4pPr eaLnBrk="0" hangingPunct="0">
                        <a:spcBef>
                          <a:spcPct val="20000"/>
                        </a:spcBef>
                        <a:defRPr sz="2400">
                          <a:solidFill>
                            <a:schemeClr val="tx1"/>
                          </a:solidFill>
                          <a:latin typeface="Times New Roman" pitchFamily="18" charset="0"/>
                          <a:cs typeface="Times New Roman" pitchFamily="18" charset="0"/>
                        </a:defRPr>
                      </a:lvl4pPr>
                      <a:lvl5pPr eaLnBrk="0" hangingPunct="0">
                        <a:spcBef>
                          <a:spcPct val="20000"/>
                        </a:spcBef>
                        <a:defRPr sz="2400">
                          <a:solidFill>
                            <a:schemeClr val="tx1"/>
                          </a:solidFill>
                          <a:latin typeface="Times New Roman" pitchFamily="18" charset="0"/>
                          <a:cs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cs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cs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cs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cs typeface="Times New Roman"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itchFamily="18" charset="0"/>
                          <a:cs typeface="Arial" pitchFamily="34" charset="0"/>
                        </a:rPr>
                        <a:t>The random variable represents a count of the number of successes in </a:t>
                      </a:r>
                      <a:r>
                        <a:rPr kumimoji="0" lang="en-US" altLang="en-US" sz="2400" b="0" i="1" u="none" strike="noStrike" cap="none" normalizeH="0" baseline="0">
                          <a:ln>
                            <a:noFill/>
                          </a:ln>
                          <a:solidFill>
                            <a:schemeClr val="tx1"/>
                          </a:solidFill>
                          <a:effectLst/>
                          <a:latin typeface="Times New Roman" pitchFamily="18" charset="0"/>
                          <a:cs typeface="Arial" pitchFamily="34" charset="0"/>
                        </a:rPr>
                        <a:t>n</a:t>
                      </a:r>
                      <a:r>
                        <a:rPr kumimoji="0" lang="en-US" altLang="en-US" sz="2400" b="0" i="0" u="none" strike="noStrike" cap="none" normalizeH="0" baseline="0">
                          <a:ln>
                            <a:noFill/>
                          </a:ln>
                          <a:solidFill>
                            <a:schemeClr val="tx1"/>
                          </a:solidFill>
                          <a:effectLst/>
                          <a:latin typeface="Times New Roman" pitchFamily="18" charset="0"/>
                          <a:cs typeface="Arial" pitchFamily="34" charset="0"/>
                        </a:rPr>
                        <a:t> trials:    </a:t>
                      </a:r>
                      <a:br>
                        <a:rPr kumimoji="0" lang="en-US" altLang="en-US" sz="2400" b="0" i="0" u="none" strike="noStrike" cap="none" normalizeH="0" baseline="0">
                          <a:ln>
                            <a:noFill/>
                          </a:ln>
                          <a:solidFill>
                            <a:schemeClr val="tx1"/>
                          </a:solidFill>
                          <a:effectLst/>
                          <a:latin typeface="Times New Roman" pitchFamily="18" charset="0"/>
                          <a:cs typeface="Arial" pitchFamily="34" charset="0"/>
                        </a:rPr>
                      </a:br>
                      <a:r>
                        <a:rPr kumimoji="0" lang="en-US" altLang="en-US" sz="2400" b="0" i="1" u="none" strike="noStrike" cap="none" normalizeH="0" baseline="0">
                          <a:ln>
                            <a:noFill/>
                          </a:ln>
                          <a:solidFill>
                            <a:schemeClr val="tx1"/>
                          </a:solidFill>
                          <a:effectLst/>
                          <a:latin typeface="Times New Roman" pitchFamily="18" charset="0"/>
                          <a:cs typeface="Arial" pitchFamily="34" charset="0"/>
                        </a:rPr>
                        <a:t>x</a:t>
                      </a:r>
                      <a:r>
                        <a:rPr kumimoji="0" lang="en-US" altLang="en-US" sz="2400" b="0" i="0" u="none" strike="noStrike" cap="none" normalizeH="0" baseline="0">
                          <a:ln>
                            <a:noFill/>
                          </a:ln>
                          <a:solidFill>
                            <a:schemeClr val="tx1"/>
                          </a:solidFill>
                          <a:effectLst/>
                          <a:latin typeface="Times New Roman" pitchFamily="18" charset="0"/>
                          <a:cs typeface="Arial" pitchFamily="34" charset="0"/>
                        </a:rPr>
                        <a:t> = 0, 1, 2, 3, … , </a:t>
                      </a:r>
                      <a:r>
                        <a:rPr kumimoji="0" lang="en-US" altLang="en-US" sz="2400" b="0" i="1" u="none" strike="noStrike" cap="none" normalizeH="0" baseline="0">
                          <a:ln>
                            <a:noFill/>
                          </a:ln>
                          <a:solidFill>
                            <a:schemeClr val="tx1"/>
                          </a:solidFill>
                          <a:effectLst/>
                          <a:latin typeface="Times New Roman" pitchFamily="18" charset="0"/>
                          <a:cs typeface="Arial" pitchFamily="34" charset="0"/>
                        </a:rPr>
                        <a:t>n</a:t>
                      </a:r>
                      <a:r>
                        <a:rPr kumimoji="0" lang="en-US" altLang="en-US" sz="2400" b="0" i="0" u="none" strike="noStrike" cap="none" normalizeH="0" baseline="0">
                          <a:ln>
                            <a:noFill/>
                          </a:ln>
                          <a:solidFill>
                            <a:schemeClr val="tx1"/>
                          </a:solidFill>
                          <a:effectLst/>
                          <a:latin typeface="Times New Roman" pitchFamily="18" charset="0"/>
                          <a:cs typeface="Arial" pitchFamily="34" charset="0"/>
                        </a:rPr>
                        <a:t>.</a:t>
                      </a:r>
                      <a:endParaRPr kumimoji="0" lang="en-US" altLang="en-US" sz="2400" b="0" i="0" u="none" strike="noStrike" cap="none" normalizeH="0" baseline="0">
                        <a:ln>
                          <a:noFill/>
                        </a:ln>
                        <a:solidFill>
                          <a:schemeClr val="tx1"/>
                        </a:solidFill>
                        <a:effectLst/>
                        <a:latin typeface="Times New Roman" pitchFamily="18" charset="0"/>
                        <a:cs typeface="Arial" pitchFamily="34" charset="0"/>
                        <a:sym typeface="Symbol" pitchFamily="18" charset="2"/>
                      </a:endParaRPr>
                    </a:p>
                  </a:txBody>
                  <a:tcPr marL="274320" marT="45716" marB="4571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6878"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36879"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2E5D390E-1DDC-4503-8252-F9D7EFEB7262}"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3</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179960394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Example: Binomial Experiments</a:t>
            </a:r>
          </a:p>
        </p:txBody>
      </p:sp>
      <p:sp>
        <p:nvSpPr>
          <p:cNvPr id="37891" name="Content Placeholder 5"/>
          <p:cNvSpPr>
            <a:spLocks noGrp="1"/>
          </p:cNvSpPr>
          <p:nvPr>
            <p:ph idx="1"/>
          </p:nvPr>
        </p:nvSpPr>
        <p:spPr/>
        <p:txBody>
          <a:bodyPr/>
          <a:lstStyle/>
          <a:p>
            <a:pPr marL="0" indent="0" eaLnBrk="1" hangingPunct="1">
              <a:buFont typeface="Arial" pitchFamily="34" charset="0"/>
              <a:buNone/>
            </a:pPr>
            <a:r>
              <a:rPr lang="en-US" altLang="en-US"/>
              <a:t>Decide whether the experiment is a binomial experiment. If it is, specify the values of </a:t>
            </a:r>
            <a:r>
              <a:rPr lang="en-US" altLang="en-US" i="1"/>
              <a:t>n</a:t>
            </a:r>
            <a:r>
              <a:rPr lang="en-US" altLang="en-US"/>
              <a:t>, </a:t>
            </a:r>
            <a:r>
              <a:rPr lang="en-US" altLang="en-US" i="1"/>
              <a:t>p</a:t>
            </a:r>
            <a:r>
              <a:rPr lang="en-US" altLang="en-US"/>
              <a:t>, and </a:t>
            </a:r>
            <a:r>
              <a:rPr lang="en-US" altLang="en-US" i="1"/>
              <a:t>q</a:t>
            </a:r>
            <a:r>
              <a:rPr lang="en-US" altLang="en-US"/>
              <a:t>, and list the possible values of the random variable </a:t>
            </a:r>
            <a:r>
              <a:rPr lang="en-US" altLang="en-US" i="1"/>
              <a:t>x</a:t>
            </a:r>
            <a:r>
              <a:rPr lang="en-US" altLang="en-US"/>
              <a:t>.</a:t>
            </a:r>
          </a:p>
        </p:txBody>
      </p:sp>
      <p:sp>
        <p:nvSpPr>
          <p:cNvPr id="37892" name="Text Box 7"/>
          <p:cNvSpPr txBox="1">
            <a:spLocks noChangeArrowheads="1"/>
          </p:cNvSpPr>
          <p:nvPr/>
        </p:nvSpPr>
        <p:spPr bwMode="auto">
          <a:xfrm>
            <a:off x="457200" y="3151188"/>
            <a:ext cx="80010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Aft>
                <a:spcPct val="0"/>
              </a:spcAft>
              <a:buClr>
                <a:srgbClr val="D17230"/>
              </a:buClr>
              <a:buFont typeface="Arial" pitchFamily="34" charset="0"/>
              <a:buAutoNum type="arabicPeriod"/>
            </a:pPr>
            <a:r>
              <a:rPr lang="en-US" altLang="en-US">
                <a:solidFill>
                  <a:prstClr val="black"/>
                </a:solidFill>
              </a:rPr>
              <a:t>A certain surgical procedure has an 85% chance of success. A doctor performs the procedure on eight patients. The random variable represents the number of successful surgeries.</a:t>
            </a:r>
            <a:endParaRPr lang="en-US" altLang="en-US" sz="1800">
              <a:solidFill>
                <a:prstClr val="black"/>
              </a:solidFill>
              <a:latin typeface="Arial" pitchFamily="34" charset="0"/>
              <a:cs typeface="Arial" pitchFamily="34" charset="0"/>
            </a:endParaRPr>
          </a:p>
        </p:txBody>
      </p:sp>
      <p:sp>
        <p:nvSpPr>
          <p:cNvPr id="37893"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37894"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ADA9EE83-06A6-4C5D-BEC9-C1A2787AB13C}"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4</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408760130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Solution: Binomial Experiments</a:t>
            </a:r>
          </a:p>
        </p:txBody>
      </p:sp>
      <p:sp>
        <p:nvSpPr>
          <p:cNvPr id="38915" name="Content Placeholder 5"/>
          <p:cNvSpPr>
            <a:spLocks noGrp="1"/>
          </p:cNvSpPr>
          <p:nvPr>
            <p:ph idx="1"/>
          </p:nvPr>
        </p:nvSpPr>
        <p:spPr/>
        <p:txBody>
          <a:bodyPr/>
          <a:lstStyle/>
          <a:p>
            <a:pPr marL="457200" indent="-457200" eaLnBrk="1" hangingPunct="1">
              <a:buFont typeface="Arial" pitchFamily="34" charset="0"/>
              <a:buNone/>
            </a:pPr>
            <a:r>
              <a:rPr lang="en-US" altLang="en-US" b="1">
                <a:solidFill>
                  <a:schemeClr val="accent2"/>
                </a:solidFill>
              </a:rPr>
              <a:t>Binomial Experiment</a:t>
            </a:r>
          </a:p>
          <a:p>
            <a:pPr marL="457200" indent="-457200" eaLnBrk="1" hangingPunct="1">
              <a:spcBef>
                <a:spcPct val="40000"/>
              </a:spcBef>
              <a:buFont typeface="Arial" pitchFamily="34" charset="0"/>
              <a:buAutoNum type="arabicPeriod"/>
            </a:pPr>
            <a:r>
              <a:rPr lang="en-US" altLang="en-US"/>
              <a:t>Each surgery represents a trial. There are eight surgeries, and each one is independent of the others.</a:t>
            </a:r>
          </a:p>
          <a:p>
            <a:pPr marL="457200" indent="-457200" eaLnBrk="1" hangingPunct="1">
              <a:spcBef>
                <a:spcPct val="40000"/>
              </a:spcBef>
              <a:buFont typeface="Arial" pitchFamily="34" charset="0"/>
              <a:buAutoNum type="arabicPeriod"/>
            </a:pPr>
            <a:r>
              <a:rPr lang="en-US" altLang="en-US"/>
              <a:t>There are only two possible outcomes of interest for each surgery: a success (</a:t>
            </a:r>
            <a:r>
              <a:rPr lang="en-US" altLang="en-US" i="1"/>
              <a:t>S</a:t>
            </a:r>
            <a:r>
              <a:rPr lang="en-US" altLang="en-US"/>
              <a:t>) or a failure (</a:t>
            </a:r>
            <a:r>
              <a:rPr lang="en-US" altLang="en-US" i="1"/>
              <a:t>F</a:t>
            </a:r>
            <a:r>
              <a:rPr lang="en-US" altLang="en-US"/>
              <a:t>).</a:t>
            </a:r>
          </a:p>
          <a:p>
            <a:pPr marL="457200" indent="-457200" eaLnBrk="1" hangingPunct="1">
              <a:spcBef>
                <a:spcPct val="40000"/>
              </a:spcBef>
              <a:buFont typeface="Arial" pitchFamily="34" charset="0"/>
              <a:buAutoNum type="arabicPeriod"/>
            </a:pPr>
            <a:r>
              <a:rPr lang="en-US" altLang="en-US"/>
              <a:t>The probability of a success, </a:t>
            </a:r>
            <a:r>
              <a:rPr lang="en-US" altLang="en-US" i="1"/>
              <a:t>P</a:t>
            </a:r>
            <a:r>
              <a:rPr lang="en-US" altLang="en-US"/>
              <a:t>(</a:t>
            </a:r>
            <a:r>
              <a:rPr lang="en-US" altLang="en-US" i="1"/>
              <a:t>S</a:t>
            </a:r>
            <a:r>
              <a:rPr lang="en-US" altLang="en-US"/>
              <a:t>), is 0.85 for each surgery.</a:t>
            </a:r>
          </a:p>
          <a:p>
            <a:pPr marL="457200" indent="-457200" eaLnBrk="1" hangingPunct="1">
              <a:spcBef>
                <a:spcPct val="40000"/>
              </a:spcBef>
              <a:buFont typeface="Arial" pitchFamily="34" charset="0"/>
              <a:buAutoNum type="arabicPeriod"/>
            </a:pPr>
            <a:r>
              <a:rPr lang="en-US" altLang="en-US"/>
              <a:t>The random variable </a:t>
            </a:r>
            <a:r>
              <a:rPr lang="en-US" altLang="en-US" i="1"/>
              <a:t>x</a:t>
            </a:r>
            <a:r>
              <a:rPr lang="en-US" altLang="en-US"/>
              <a:t> counts the number of successful surgeries.</a:t>
            </a:r>
          </a:p>
          <a:p>
            <a:pPr marL="457200" indent="-457200" eaLnBrk="1" hangingPunct="1">
              <a:buFont typeface="Arial" pitchFamily="34" charset="0"/>
              <a:buAutoNum type="arabicPeriod"/>
            </a:pPr>
            <a:endParaRPr lang="en-US" altLang="en-US"/>
          </a:p>
          <a:p>
            <a:pPr marL="457200" indent="-457200" eaLnBrk="1" hangingPunct="1">
              <a:buFont typeface="Arial" pitchFamily="34" charset="0"/>
              <a:buNone/>
            </a:pPr>
            <a:endParaRPr lang="en-US" altLang="en-US"/>
          </a:p>
        </p:txBody>
      </p:sp>
      <p:sp>
        <p:nvSpPr>
          <p:cNvPr id="38916"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38917"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E523952B-FAB7-4B2F-BF54-95F7D8C1F2DC}"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5</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3902177816"/>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Solution: Binomial Experiments</a:t>
            </a:r>
          </a:p>
        </p:txBody>
      </p:sp>
      <p:sp>
        <p:nvSpPr>
          <p:cNvPr id="39939" name="Content Placeholder 5"/>
          <p:cNvSpPr>
            <a:spLocks noGrp="1"/>
          </p:cNvSpPr>
          <p:nvPr>
            <p:ph idx="1"/>
          </p:nvPr>
        </p:nvSpPr>
        <p:spPr>
          <a:xfrm>
            <a:off x="457200" y="1600200"/>
            <a:ext cx="8229600" cy="3163888"/>
          </a:xfrm>
        </p:spPr>
        <p:txBody>
          <a:bodyPr/>
          <a:lstStyle/>
          <a:p>
            <a:pPr marL="407988" indent="-407988" eaLnBrk="1" hangingPunct="1">
              <a:buFont typeface="Arial" pitchFamily="34" charset="0"/>
              <a:buNone/>
            </a:pPr>
            <a:r>
              <a:rPr lang="en-US" altLang="en-US" b="1">
                <a:solidFill>
                  <a:schemeClr val="accent2"/>
                </a:solidFill>
              </a:rPr>
              <a:t>Binomial Experiment</a:t>
            </a:r>
          </a:p>
          <a:p>
            <a:pPr marL="407988" indent="-407988" eaLnBrk="1" hangingPunct="1"/>
            <a:r>
              <a:rPr lang="en-US" altLang="en-US" i="1"/>
              <a:t>n</a:t>
            </a:r>
            <a:r>
              <a:rPr lang="en-US" altLang="en-US"/>
              <a:t> = 8 (number of trials)</a:t>
            </a:r>
          </a:p>
          <a:p>
            <a:pPr marL="407988" indent="-407988" eaLnBrk="1" hangingPunct="1"/>
            <a:r>
              <a:rPr lang="en-US" altLang="en-US" i="1"/>
              <a:t>p</a:t>
            </a:r>
            <a:r>
              <a:rPr lang="en-US" altLang="en-US"/>
              <a:t> = 0.85 (probability of success)</a:t>
            </a:r>
          </a:p>
          <a:p>
            <a:pPr marL="407988" indent="-407988" eaLnBrk="1" hangingPunct="1"/>
            <a:r>
              <a:rPr lang="en-US" altLang="en-US" i="1"/>
              <a:t>q</a:t>
            </a:r>
            <a:r>
              <a:rPr lang="en-US" altLang="en-US"/>
              <a:t> = 1 – </a:t>
            </a:r>
            <a:r>
              <a:rPr lang="en-US" altLang="en-US" i="1"/>
              <a:t>p</a:t>
            </a:r>
            <a:r>
              <a:rPr lang="en-US" altLang="en-US"/>
              <a:t> = 1 – 0.85 = 0.15 (probability of failure)</a:t>
            </a:r>
          </a:p>
          <a:p>
            <a:pPr marL="407988" indent="-407988" eaLnBrk="1" hangingPunct="1"/>
            <a:r>
              <a:rPr lang="en-US" altLang="en-US" i="1"/>
              <a:t>x</a:t>
            </a:r>
            <a:r>
              <a:rPr lang="en-US" altLang="en-US"/>
              <a:t> = 0, 1, 2, 3, 4, 5, 6, 7, 8 (number of successful surgeries)</a:t>
            </a:r>
          </a:p>
          <a:p>
            <a:pPr marL="407988" indent="-407988" eaLnBrk="1" hangingPunct="1">
              <a:buFont typeface="Arial" pitchFamily="34" charset="0"/>
              <a:buNone/>
            </a:pPr>
            <a:endParaRPr lang="en-US" altLang="en-US"/>
          </a:p>
        </p:txBody>
      </p:sp>
      <p:sp>
        <p:nvSpPr>
          <p:cNvPr id="39940"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39941"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D75FCA93-4795-478F-8BAB-E8C01D89A362}"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6</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2907586743"/>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Example: Binomial Experiments</a:t>
            </a:r>
          </a:p>
        </p:txBody>
      </p:sp>
      <p:sp>
        <p:nvSpPr>
          <p:cNvPr id="40963" name="Content Placeholder 5"/>
          <p:cNvSpPr>
            <a:spLocks noGrp="1"/>
          </p:cNvSpPr>
          <p:nvPr>
            <p:ph idx="1"/>
          </p:nvPr>
        </p:nvSpPr>
        <p:spPr/>
        <p:txBody>
          <a:bodyPr/>
          <a:lstStyle/>
          <a:p>
            <a:pPr marL="0" indent="0" eaLnBrk="1" hangingPunct="1">
              <a:buFont typeface="Arial" pitchFamily="34" charset="0"/>
              <a:buNone/>
            </a:pPr>
            <a:r>
              <a:rPr lang="en-US" altLang="en-US"/>
              <a:t>Decide whether the experiment is a binomial experiment. If it is, specify the values of </a:t>
            </a:r>
            <a:r>
              <a:rPr lang="en-US" altLang="en-US" i="1"/>
              <a:t>n</a:t>
            </a:r>
            <a:r>
              <a:rPr lang="en-US" altLang="en-US"/>
              <a:t>, </a:t>
            </a:r>
            <a:r>
              <a:rPr lang="en-US" altLang="en-US" i="1"/>
              <a:t>p</a:t>
            </a:r>
            <a:r>
              <a:rPr lang="en-US" altLang="en-US"/>
              <a:t>, and </a:t>
            </a:r>
            <a:r>
              <a:rPr lang="en-US" altLang="en-US" i="1"/>
              <a:t>q</a:t>
            </a:r>
            <a:r>
              <a:rPr lang="en-US" altLang="en-US"/>
              <a:t>, and list the possible values of the random variable </a:t>
            </a:r>
            <a:r>
              <a:rPr lang="en-US" altLang="en-US" i="1"/>
              <a:t>x</a:t>
            </a:r>
            <a:r>
              <a:rPr lang="en-US" altLang="en-US"/>
              <a:t>.</a:t>
            </a:r>
          </a:p>
        </p:txBody>
      </p:sp>
      <p:sp>
        <p:nvSpPr>
          <p:cNvPr id="40964" name="Text Box 7"/>
          <p:cNvSpPr txBox="1">
            <a:spLocks noChangeArrowheads="1"/>
          </p:cNvSpPr>
          <p:nvPr/>
        </p:nvSpPr>
        <p:spPr bwMode="auto">
          <a:xfrm>
            <a:off x="441325" y="3151188"/>
            <a:ext cx="83439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Aft>
                <a:spcPct val="0"/>
              </a:spcAft>
              <a:buClr>
                <a:srgbClr val="D17230"/>
              </a:buClr>
              <a:buFont typeface="Arial" pitchFamily="34" charset="0"/>
              <a:buAutoNum type="arabicPeriod" startAt="2"/>
            </a:pPr>
            <a:r>
              <a:rPr lang="en-US" altLang="en-US">
                <a:solidFill>
                  <a:prstClr val="black"/>
                </a:solidFill>
              </a:rPr>
              <a:t>A jar contains five red marbles, nine blue marbles, and six green marbles. You randomly select three marbles from the jar, </a:t>
            </a:r>
            <a:r>
              <a:rPr lang="en-US" altLang="en-US" i="1">
                <a:solidFill>
                  <a:prstClr val="black"/>
                </a:solidFill>
              </a:rPr>
              <a:t>without replacement</a:t>
            </a:r>
            <a:r>
              <a:rPr lang="en-US" altLang="en-US">
                <a:solidFill>
                  <a:prstClr val="black"/>
                </a:solidFill>
              </a:rPr>
              <a:t>. The random variable represents the number of red marbles.</a:t>
            </a:r>
            <a:endParaRPr lang="en-US" altLang="en-US" sz="1800">
              <a:solidFill>
                <a:prstClr val="black"/>
              </a:solidFill>
              <a:latin typeface="Arial" pitchFamily="34" charset="0"/>
              <a:cs typeface="Arial" pitchFamily="34" charset="0"/>
            </a:endParaRPr>
          </a:p>
        </p:txBody>
      </p:sp>
      <p:sp>
        <p:nvSpPr>
          <p:cNvPr id="40965"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40966"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BA865A02-9F65-455F-837D-3F0EDE2D0A9B}"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7</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848327627"/>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4"/>
          <p:cNvSpPr>
            <a:spLocks noGrp="1"/>
          </p:cNvSpPr>
          <p:nvPr>
            <p:ph type="title"/>
          </p:nvPr>
        </p:nvSpPr>
        <p:spPr/>
        <p:txBody>
          <a:bodyPr/>
          <a:lstStyle/>
          <a:p>
            <a:pPr eaLnBrk="1" hangingPunct="1"/>
            <a:r>
              <a:rPr lang="en-US" altLang="en-US">
                <a:solidFill>
                  <a:srgbClr val="83BB35"/>
                </a:solidFill>
                <a:ea typeface="ＭＳ Ｐゴシック" pitchFamily="34" charset="-128"/>
              </a:rPr>
              <a:t>Solution: Binomial Experiments</a:t>
            </a:r>
          </a:p>
        </p:txBody>
      </p:sp>
      <p:sp>
        <p:nvSpPr>
          <p:cNvPr id="41987" name="Content Placeholder 5"/>
          <p:cNvSpPr>
            <a:spLocks noGrp="1"/>
          </p:cNvSpPr>
          <p:nvPr>
            <p:ph idx="1"/>
          </p:nvPr>
        </p:nvSpPr>
        <p:spPr/>
        <p:txBody>
          <a:bodyPr/>
          <a:lstStyle/>
          <a:p>
            <a:pPr marL="407988" indent="-407988" eaLnBrk="1" hangingPunct="1">
              <a:buFont typeface="Arial" pitchFamily="34" charset="0"/>
              <a:buNone/>
            </a:pPr>
            <a:r>
              <a:rPr lang="en-US" altLang="en-US" b="1">
                <a:solidFill>
                  <a:schemeClr val="accent2"/>
                </a:solidFill>
              </a:rPr>
              <a:t>Not a Binomial Experiment</a:t>
            </a:r>
          </a:p>
          <a:p>
            <a:pPr marL="407988" indent="-407988" eaLnBrk="1" hangingPunct="1">
              <a:spcBef>
                <a:spcPct val="40000"/>
              </a:spcBef>
            </a:pPr>
            <a:r>
              <a:rPr lang="en-US" altLang="en-US"/>
              <a:t>The probability of selecting a red marble on the first trial is 5/20. </a:t>
            </a:r>
          </a:p>
          <a:p>
            <a:pPr marL="407988" indent="-407988" eaLnBrk="1" hangingPunct="1">
              <a:spcBef>
                <a:spcPct val="40000"/>
              </a:spcBef>
            </a:pPr>
            <a:r>
              <a:rPr lang="en-US" altLang="en-US"/>
              <a:t>Because the marble is not replaced, the probability of success (red) for subsequent trials is no longer 5/20.</a:t>
            </a:r>
          </a:p>
          <a:p>
            <a:pPr marL="407988" indent="-407988" eaLnBrk="1" hangingPunct="1">
              <a:spcBef>
                <a:spcPct val="40000"/>
              </a:spcBef>
            </a:pPr>
            <a:r>
              <a:rPr lang="en-US" altLang="en-US"/>
              <a:t>The trials are not independent and the probability of a success is not the same for each trial.</a:t>
            </a:r>
          </a:p>
          <a:p>
            <a:pPr marL="407988" indent="-407988" eaLnBrk="1" hangingPunct="1">
              <a:buFont typeface="Arial" pitchFamily="34" charset="0"/>
              <a:buAutoNum type="arabicPeriod"/>
            </a:pPr>
            <a:endParaRPr lang="en-US" altLang="en-US"/>
          </a:p>
          <a:p>
            <a:pPr marL="407988" indent="-407988" eaLnBrk="1" hangingPunct="1">
              <a:buFont typeface="Arial" pitchFamily="34" charset="0"/>
              <a:buNone/>
            </a:pPr>
            <a:endParaRPr lang="en-US" altLang="en-US"/>
          </a:p>
        </p:txBody>
      </p:sp>
      <p:sp>
        <p:nvSpPr>
          <p:cNvPr id="41988"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41989"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56E5F573-F95A-4300-912A-6BC43B5B1344}"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8</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1956602927"/>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p:spPr>
        <p:txBody>
          <a:bodyPr/>
          <a:lstStyle/>
          <a:p>
            <a:pPr eaLnBrk="1" hangingPunct="1"/>
            <a:r>
              <a:rPr lang="en-US" altLang="en-US">
                <a:ea typeface="ＭＳ Ｐゴシック" pitchFamily="34" charset="-128"/>
              </a:rPr>
              <a:t>Binomial Probability Formula</a:t>
            </a:r>
          </a:p>
        </p:txBody>
      </p:sp>
      <p:sp>
        <p:nvSpPr>
          <p:cNvPr id="43011" name="Content Placeholder 16"/>
          <p:cNvSpPr>
            <a:spLocks noGrp="1"/>
          </p:cNvSpPr>
          <p:nvPr>
            <p:ph idx="1"/>
          </p:nvPr>
        </p:nvSpPr>
        <p:spPr>
          <a:xfrm>
            <a:off x="457200" y="1600200"/>
            <a:ext cx="8229600" cy="1122363"/>
          </a:xfrm>
        </p:spPr>
        <p:txBody>
          <a:bodyPr/>
          <a:lstStyle/>
          <a:p>
            <a:pPr eaLnBrk="1" hangingPunct="1">
              <a:buFont typeface="Arial" pitchFamily="34" charset="0"/>
              <a:buNone/>
            </a:pPr>
            <a:r>
              <a:rPr lang="en-US" altLang="en-US" b="1">
                <a:solidFill>
                  <a:schemeClr val="accent2"/>
                </a:solidFill>
              </a:rPr>
              <a:t>Binomial Probability Formula</a:t>
            </a:r>
          </a:p>
          <a:p>
            <a:pPr eaLnBrk="1" hangingPunct="1"/>
            <a:r>
              <a:rPr lang="en-US" altLang="en-US"/>
              <a:t>The probability of exactly </a:t>
            </a:r>
            <a:r>
              <a:rPr lang="en-US" altLang="en-US" i="1"/>
              <a:t>x</a:t>
            </a:r>
            <a:r>
              <a:rPr lang="en-US" altLang="en-US"/>
              <a:t> successes in </a:t>
            </a:r>
            <a:r>
              <a:rPr lang="en-US" altLang="en-US" i="1"/>
              <a:t>n</a:t>
            </a:r>
            <a:r>
              <a:rPr lang="en-US" altLang="en-US"/>
              <a:t> trials is</a:t>
            </a:r>
          </a:p>
        </p:txBody>
      </p:sp>
      <p:graphicFrame>
        <p:nvGraphicFramePr>
          <p:cNvPr id="43012" name="Object 8"/>
          <p:cNvGraphicFramePr>
            <a:graphicFrameLocks noChangeAspect="1"/>
          </p:cNvGraphicFramePr>
          <p:nvPr/>
        </p:nvGraphicFramePr>
        <p:xfrm>
          <a:off x="1327150" y="2787650"/>
          <a:ext cx="5387975" cy="969963"/>
        </p:xfrm>
        <a:graphic>
          <a:graphicData uri="http://schemas.openxmlformats.org/presentationml/2006/ole">
            <mc:AlternateContent xmlns:mc="http://schemas.openxmlformats.org/markup-compatibility/2006">
              <mc:Choice xmlns:v="urn:schemas-microsoft-com:vml" Requires="v">
                <p:oleObj spid="_x0000_s1027" name="Equation" r:id="rId4" imgW="2336800" imgH="419100" progId="Equation.DSMT4">
                  <p:embed/>
                </p:oleObj>
              </mc:Choice>
              <mc:Fallback>
                <p:oleObj name="Equation" r:id="rId4" imgW="2336800" imgH="4191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7150" y="2787650"/>
                        <a:ext cx="5387975" cy="969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3013" name="Rectangle 19"/>
          <p:cNvSpPr>
            <a:spLocks noChangeArrowheads="1"/>
          </p:cNvSpPr>
          <p:nvPr/>
        </p:nvSpPr>
        <p:spPr bwMode="auto">
          <a:xfrm>
            <a:off x="457200" y="3700463"/>
            <a:ext cx="615632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Aft>
                <a:spcPct val="0"/>
              </a:spcAft>
              <a:buClr>
                <a:srgbClr val="D17230"/>
              </a:buClr>
            </a:pPr>
            <a:r>
              <a:rPr lang="en-US" altLang="en-US" i="1">
                <a:solidFill>
                  <a:srgbClr val="000000"/>
                </a:solidFill>
              </a:rPr>
              <a:t>n</a:t>
            </a:r>
            <a:r>
              <a:rPr lang="en-US" altLang="en-US">
                <a:solidFill>
                  <a:srgbClr val="000000"/>
                </a:solidFill>
              </a:rPr>
              <a:t> = number of trials</a:t>
            </a:r>
          </a:p>
          <a:p>
            <a:pPr eaLnBrk="1" fontAlgn="base" hangingPunct="1">
              <a:spcAft>
                <a:spcPct val="0"/>
              </a:spcAft>
              <a:buClr>
                <a:srgbClr val="D17230"/>
              </a:buClr>
            </a:pPr>
            <a:r>
              <a:rPr lang="en-US" altLang="en-US" i="1">
                <a:solidFill>
                  <a:srgbClr val="000000"/>
                </a:solidFill>
              </a:rPr>
              <a:t>p</a:t>
            </a:r>
            <a:r>
              <a:rPr lang="en-US" altLang="en-US">
                <a:solidFill>
                  <a:srgbClr val="000000"/>
                </a:solidFill>
              </a:rPr>
              <a:t> = probability of success</a:t>
            </a:r>
          </a:p>
          <a:p>
            <a:pPr eaLnBrk="1" fontAlgn="base" hangingPunct="1">
              <a:spcAft>
                <a:spcPct val="0"/>
              </a:spcAft>
              <a:buClr>
                <a:srgbClr val="D17230"/>
              </a:buClr>
            </a:pPr>
            <a:r>
              <a:rPr lang="en-US" altLang="en-US" i="1">
                <a:solidFill>
                  <a:srgbClr val="000000"/>
                </a:solidFill>
              </a:rPr>
              <a:t>q</a:t>
            </a:r>
            <a:r>
              <a:rPr lang="en-US" altLang="en-US">
                <a:solidFill>
                  <a:srgbClr val="000000"/>
                </a:solidFill>
              </a:rPr>
              <a:t> = 1 – </a:t>
            </a:r>
            <a:r>
              <a:rPr lang="en-US" altLang="en-US" i="1">
                <a:solidFill>
                  <a:srgbClr val="000000"/>
                </a:solidFill>
              </a:rPr>
              <a:t>p</a:t>
            </a:r>
            <a:r>
              <a:rPr lang="en-US" altLang="en-US">
                <a:solidFill>
                  <a:srgbClr val="000000"/>
                </a:solidFill>
              </a:rPr>
              <a:t> probability of failure</a:t>
            </a:r>
          </a:p>
          <a:p>
            <a:pPr eaLnBrk="1" fontAlgn="base" hangingPunct="1">
              <a:spcAft>
                <a:spcPct val="0"/>
              </a:spcAft>
              <a:buClr>
                <a:srgbClr val="D17230"/>
              </a:buClr>
            </a:pPr>
            <a:r>
              <a:rPr lang="en-US" altLang="en-US" i="1">
                <a:solidFill>
                  <a:srgbClr val="000000"/>
                </a:solidFill>
              </a:rPr>
              <a:t>x</a:t>
            </a:r>
            <a:r>
              <a:rPr lang="en-US" altLang="en-US">
                <a:solidFill>
                  <a:srgbClr val="000000"/>
                </a:solidFill>
              </a:rPr>
              <a:t> = number of successes in </a:t>
            </a:r>
            <a:r>
              <a:rPr lang="en-US" altLang="en-US" i="1">
                <a:solidFill>
                  <a:srgbClr val="000000"/>
                </a:solidFill>
              </a:rPr>
              <a:t>n</a:t>
            </a:r>
            <a:r>
              <a:rPr lang="en-US" altLang="en-US">
                <a:solidFill>
                  <a:srgbClr val="000000"/>
                </a:solidFill>
              </a:rPr>
              <a:t> trials</a:t>
            </a:r>
          </a:p>
        </p:txBody>
      </p:sp>
      <p:sp>
        <p:nvSpPr>
          <p:cNvPr id="43014" name="Footer Placeholder 2"/>
          <p:cNvSpPr txBox="1">
            <a:spLocks noGrp="1"/>
          </p:cNvSpPr>
          <p:nvPr/>
        </p:nvSpPr>
        <p:spPr bwMode="auto">
          <a:xfrm>
            <a:off x="228600" y="6416675"/>
            <a:ext cx="4343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eaLnBrk="1" fontAlgn="base" hangingPunct="1">
              <a:spcBef>
                <a:spcPct val="0"/>
              </a:spcBef>
              <a:spcAft>
                <a:spcPct val="0"/>
              </a:spcAft>
              <a:buClrTx/>
              <a:buFontTx/>
              <a:buNone/>
            </a:pPr>
            <a:r>
              <a:rPr lang="en-US" altLang="en-US" sz="1200">
                <a:solidFill>
                  <a:prstClr val="black"/>
                </a:solidFill>
                <a:latin typeface="Arial" pitchFamily="34" charset="0"/>
                <a:cs typeface="Arial" pitchFamily="34" charset="0"/>
              </a:rPr>
              <a:t>© 2012 Pearson Education, Inc. All rights reserved.</a:t>
            </a:r>
          </a:p>
        </p:txBody>
      </p:sp>
      <p:sp>
        <p:nvSpPr>
          <p:cNvPr id="43015" name="Slide Number Placeholder 3"/>
          <p:cNvSpPr txBox="1">
            <a:spLocks noGrp="1"/>
          </p:cNvSpPr>
          <p:nvPr/>
        </p:nvSpPr>
        <p:spPr bwMode="auto">
          <a:xfrm>
            <a:off x="6854825" y="641667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1pPr>
            <a:lvl2pPr marL="37931725" indent="-37474525" eaLnBrk="0" hangingPunct="0">
              <a:spcBef>
                <a:spcPct val="20000"/>
              </a:spcBef>
              <a:buClr>
                <a:schemeClr val="accent1"/>
              </a:buClr>
              <a:buFont typeface="Wingdings" pitchFamily="2" charset="2"/>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3pPr>
            <a:lvl4pPr marL="16002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4pPr>
            <a:lvl5pPr marL="2057400" indent="-228600" eaLnBrk="0" hangingPunct="0">
              <a:spcBef>
                <a:spcPct val="20000"/>
              </a:spcBef>
              <a:buClr>
                <a:schemeClr val="accent1"/>
              </a:buClr>
              <a:buFont typeface="Arial" pitchFamily="34" charset="0"/>
              <a:buChar char="»"/>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lr>
                <a:schemeClr val="accent1"/>
              </a:buClr>
              <a:buFont typeface="Arial" pitchFamily="34" charset="0"/>
              <a:buChar char="»"/>
              <a:defRPr sz="2800">
                <a:solidFill>
                  <a:schemeClr val="tx1"/>
                </a:solidFill>
                <a:latin typeface="Times New Roman" pitchFamily="18" charset="0"/>
                <a:cs typeface="Times New Roman" pitchFamily="18" charset="0"/>
              </a:defRPr>
            </a:lvl9pPr>
          </a:lstStyle>
          <a:p>
            <a:pPr algn="r" eaLnBrk="1" fontAlgn="base" hangingPunct="1">
              <a:spcBef>
                <a:spcPct val="0"/>
              </a:spcBef>
              <a:spcAft>
                <a:spcPct val="0"/>
              </a:spcAft>
              <a:buClrTx/>
              <a:buFontTx/>
              <a:buNone/>
            </a:pPr>
            <a:fld id="{195BBF04-5ACF-4358-89FC-EC98673D5839}" type="slidenum">
              <a:rPr lang="en-US" altLang="en-US" sz="1200">
                <a:solidFill>
                  <a:prstClr val="black"/>
                </a:solidFill>
                <a:latin typeface="Arial" pitchFamily="34" charset="0"/>
                <a:cs typeface="Arial" pitchFamily="34" charset="0"/>
              </a:rPr>
              <a:pPr algn="r" eaLnBrk="1" fontAlgn="base" hangingPunct="1">
                <a:spcBef>
                  <a:spcPct val="0"/>
                </a:spcBef>
                <a:spcAft>
                  <a:spcPct val="0"/>
                </a:spcAft>
                <a:buClrTx/>
                <a:buFontTx/>
                <a:buNone/>
              </a:pPr>
              <a:t>9</a:t>
            </a:fld>
            <a:r>
              <a:rPr lang="en-US" altLang="en-US" sz="1200">
                <a:solidFill>
                  <a:prstClr val="black"/>
                </a:solidFill>
                <a:latin typeface="Arial" pitchFamily="34" charset="0"/>
                <a:cs typeface="Arial" pitchFamily="34" charset="0"/>
              </a:rPr>
              <a:t> of 63</a:t>
            </a:r>
          </a:p>
        </p:txBody>
      </p:sp>
    </p:spTree>
    <p:extLst>
      <p:ext uri="{BB962C8B-B14F-4D97-AF65-F5344CB8AC3E}">
        <p14:creationId xmlns:p14="http://schemas.microsoft.com/office/powerpoint/2010/main" val="548898752"/>
      </p:ext>
    </p:extLst>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f4template">
  <a:themeElements>
    <a:clrScheme name="Custom 1">
      <a:dk1>
        <a:sysClr val="windowText" lastClr="000000"/>
      </a:dk1>
      <a:lt1>
        <a:srgbClr val="FFFFFF"/>
      </a:lt1>
      <a:dk2>
        <a:srgbClr val="004988"/>
      </a:dk2>
      <a:lt2>
        <a:srgbClr val="EEECE1"/>
      </a:lt2>
      <a:accent1>
        <a:srgbClr val="D17230"/>
      </a:accent1>
      <a:accent2>
        <a:srgbClr val="AE0337"/>
      </a:accent2>
      <a:accent3>
        <a:srgbClr val="83BB35"/>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err="1" smtClean="0">
            <a:latin typeface="+mn-lt"/>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2010</Words>
  <Application>Microsoft Macintosh PowerPoint</Application>
  <PresentationFormat>On-screen Show (4:3)</PresentationFormat>
  <Paragraphs>228</Paragraphs>
  <Slides>27</Slides>
  <Notes>26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Times New Roman</vt:lpstr>
      <vt:lpstr>Wingdings</vt:lpstr>
      <vt:lpstr>Office Theme</vt:lpstr>
      <vt:lpstr>lf4template</vt:lpstr>
      <vt:lpstr>Equation</vt:lpstr>
      <vt:lpstr>Lesson #12</vt:lpstr>
      <vt:lpstr>Binomial Experiments</vt:lpstr>
      <vt:lpstr>Notation for Binomial Experiments</vt:lpstr>
      <vt:lpstr>Example: Binomial Experiments</vt:lpstr>
      <vt:lpstr>Solution: Binomial Experiments</vt:lpstr>
      <vt:lpstr>Solution: Binomial Experiments</vt:lpstr>
      <vt:lpstr>Example: Binomial Experiments</vt:lpstr>
      <vt:lpstr>Solution: Binomial Experiments</vt:lpstr>
      <vt:lpstr>Binomial Probability Formula</vt:lpstr>
      <vt:lpstr>Example: Finding Binomial Probabilities</vt:lpstr>
      <vt:lpstr>Solution: Finding Binomial Probabilities</vt:lpstr>
      <vt:lpstr>Solution: Finding Binomial Probabilities</vt:lpstr>
      <vt:lpstr>Binomial Probability Distribution</vt:lpstr>
      <vt:lpstr>Example: Constructing a Binomial Distribution</vt:lpstr>
      <vt:lpstr>Solution: Constructing a Binomial Distribution</vt:lpstr>
      <vt:lpstr>Solution: Constructing a Binomial Distribution</vt:lpstr>
      <vt:lpstr>Example: Finding Binomial Probabilities Using Technology</vt:lpstr>
      <vt:lpstr>Solution: Finding Binomial Probabilities Using Technology</vt:lpstr>
      <vt:lpstr>Example: Finding Binomial Probabilities</vt:lpstr>
      <vt:lpstr>Solution: Finding Binomial Probabilities</vt:lpstr>
      <vt:lpstr>Example: Finding Binomial Probabilities Using a Table</vt:lpstr>
      <vt:lpstr>Solution: Finding Binomial Probabilities Using a Table</vt:lpstr>
      <vt:lpstr>Example: Graphing a Binomial Distribution</vt:lpstr>
      <vt:lpstr>Solution: Graphing a Binomial Distribution</vt:lpstr>
      <vt:lpstr>Mean, Variance, and Standard Deviation</vt:lpstr>
      <vt:lpstr>Example: Finding the Mean, Variance, and Standard Deviation</vt:lpstr>
      <vt:lpstr>Solution: Finding the Mean, Variance, and Standard Deviation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#12</dc:title>
  <dc:creator>Bonanome</dc:creator>
  <cp:lastModifiedBy>Marianna Bonanome</cp:lastModifiedBy>
  <cp:revision>2</cp:revision>
  <dcterms:created xsi:type="dcterms:W3CDTF">2013-10-05T17:07:32Z</dcterms:created>
  <dcterms:modified xsi:type="dcterms:W3CDTF">2020-08-12T15:30:24Z</dcterms:modified>
</cp:coreProperties>
</file>