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7" r:id="rId2"/>
  </p:sldMasterIdLst>
  <p:notesMasterIdLst>
    <p:notesMasterId r:id="rId13"/>
  </p:notesMasterIdLst>
  <p:sldIdLst>
    <p:sldId id="30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0DC39B-FE3B-4C77-9EC8-AABB25517209}" type="datetimeFigureOut">
              <a:rPr lang="en-US" smtClean="0"/>
              <a:t>8/12/20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FF0A78-81A1-4616-AFE6-26F5BD6AC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878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37222402" indent="-3677375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21626" indent="-2243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570276" indent="-2243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18927" indent="-2243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467577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16227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364878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13528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7C2C77EF-3AA1-44CA-B48E-CFB7EC00264E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8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37222402" indent="-3677375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21626" indent="-2243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570276" indent="-2243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18927" indent="-2243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467577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16227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364878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13528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664B2DD3-1418-400D-9738-DB56F5C49316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9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37222402" indent="-3677375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21626" indent="-2243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570276" indent="-2243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18927" indent="-2243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467577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16227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364878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13528" indent="-2243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F1EDC02-614E-4EFC-9B8F-5D44B85139FE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10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4988"/>
                </a:solidFill>
              </a:rPr>
              <a:t>Larson/Farber 5th ed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4194736-FA6C-4F3E-A9E6-053436C7E003}" type="slidenum">
              <a:rPr lang="en-US" altLang="en-US">
                <a:solidFill>
                  <a:srgbClr val="004988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49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440410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514E4-1669-4FDB-A43E-B9FD9EEF95C3}" type="datetimeFigureOut">
              <a:rPr lang="en-US"/>
              <a:pPr>
                <a:defRPr/>
              </a:pPr>
              <a:t>8/12/20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60E04-173E-40E7-9F5F-AECBC0EA82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50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0EC79-A810-4C8F-B6B3-4B5352EB9943}" type="datetimeFigureOut">
              <a:rPr lang="en-US"/>
              <a:pPr>
                <a:defRPr/>
              </a:pPr>
              <a:t>8/12/20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444E5-71E3-4419-9D95-D9D5BC786F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793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D5B4C-2C07-4B25-858A-0B3B4B21782C}" type="datetimeFigureOut">
              <a:rPr lang="en-US"/>
              <a:pPr>
                <a:defRPr/>
              </a:pPr>
              <a:t>8/12/20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78E2F-1292-481A-AEB7-4B2B2F5DC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8290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56799-D53F-4742-A02B-EF9E6F026616}" type="datetimeFigureOut">
              <a:rPr lang="en-US"/>
              <a:pPr>
                <a:defRPr/>
              </a:pPr>
              <a:t>8/12/20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375E8-0891-4F46-AF12-F314D3017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162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4E172-F643-4087-BF6D-6FEC1E7BB2C2}" type="datetimeFigureOut">
              <a:rPr lang="en-US"/>
              <a:pPr>
                <a:defRPr/>
              </a:pPr>
              <a:t>8/12/20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EE8AF-A74C-45C9-B65F-C50C46969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0120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4B6F2-8FAD-4494-9BF6-DB01DE273818}" type="datetimeFigureOut">
              <a:rPr lang="en-US"/>
              <a:pPr>
                <a:defRPr/>
              </a:pPr>
              <a:t>8/12/20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DF40B-5242-4A7A-864F-0E7D823390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4131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D2051-9836-43C8-91F8-D544EE304B1C}" type="datetimeFigureOut">
              <a:rPr lang="en-US"/>
              <a:pPr>
                <a:defRPr/>
              </a:pPr>
              <a:t>8/12/20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3A847-FAF5-477F-BC90-93043776BC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4240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B6E7D-4F1C-4373-8C6E-A0E9795B6CA0}" type="datetimeFigureOut">
              <a:rPr lang="en-US"/>
              <a:pPr>
                <a:defRPr/>
              </a:pPr>
              <a:t>8/12/20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51CCA-4607-4DBE-BF04-A9607E5714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913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4988"/>
                </a:solidFill>
              </a:rPr>
              <a:t>Larson/Farber 5th ed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DBF7745-C7E1-4987-AC9F-3AFDBBF0EA7E}" type="slidenum">
              <a:rPr lang="en-US" altLang="en-US">
                <a:solidFill>
                  <a:srgbClr val="004988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49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1302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4988"/>
                </a:solidFill>
              </a:rPr>
              <a:t>Larson/Farber 5th 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A25C938-B156-4163-AD09-3DB1B98A55C5}" type="slidenum">
              <a:rPr lang="en-US" altLang="en-US">
                <a:solidFill>
                  <a:srgbClr val="004988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49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61500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4988"/>
                </a:solidFill>
              </a:rPr>
              <a:t>Larson/Farber 5th ed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CE77EDD-8A9B-480B-988F-91ADA42D7145}" type="slidenum">
              <a:rPr lang="en-US" altLang="en-US">
                <a:solidFill>
                  <a:srgbClr val="004988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49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334058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4988"/>
                </a:solidFill>
              </a:rPr>
              <a:t>Larson/Farber 5th ed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DE3F601-2DFC-4CEE-A33E-54C1F99E96F5}" type="slidenum">
              <a:rPr lang="en-US" altLang="en-US">
                <a:solidFill>
                  <a:srgbClr val="004988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49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221382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609600" y="457200"/>
            <a:ext cx="8077200" cy="1066800"/>
          </a:xfrm>
        </p:spPr>
        <p:txBody>
          <a:bodyPr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4988"/>
                </a:solidFill>
              </a:rPr>
              <a:t>Larson/Farber 5th ed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5D9E4B0-9205-4441-974A-2724714E01BD}" type="slidenum">
              <a:rPr lang="en-US" altLang="en-US">
                <a:solidFill>
                  <a:srgbClr val="004988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49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31467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EA74C-C624-4273-AFB4-0282D3B359AD}" type="datetimeFigureOut">
              <a:rPr lang="en-US"/>
              <a:pPr>
                <a:defRPr/>
              </a:pPr>
              <a:t>8/12/20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04E22-A324-4378-AC8E-89AD788D8A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8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468B-4506-4E57-8755-15D119BCC2DF}" type="datetimeFigureOut">
              <a:rPr lang="en-US"/>
              <a:pPr>
                <a:defRPr/>
              </a:pPr>
              <a:t>8/12/20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0417B-1DBA-4724-A85B-62EB9AC79C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32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D540B-3C5E-4C43-8A8E-6EE8790B8FA1}" type="datetimeFigureOut">
              <a:rPr lang="en-US"/>
              <a:pPr>
                <a:defRPr/>
              </a:pPr>
              <a:t>8/12/20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16F58-843C-4B81-9B03-272282964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018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i="1">
                <a:latin typeface="Times New Roman" charset="0"/>
                <a:ea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prstClr val="black"/>
                </a:solidFill>
              </a:rPr>
              <a:t>Larson/Farber 5th ed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mtClean="0">
                <a:latin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8B3454-39C4-45F6-B250-1D3612B37AC5}" type="slidenum">
              <a:rPr lang="en-US" altLang="en-US">
                <a:solidFill>
                  <a:prstClr val="black"/>
                </a:solidFill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270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>
    <p:wipe dir="r"/>
  </p:transition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800" kern="1200">
          <a:solidFill>
            <a:schemeClr val="tx1"/>
          </a:solidFill>
          <a:latin typeface="Times New Roman" pitchFamily="18" charset="0"/>
          <a:ea typeface="Times New Roman" charset="0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 kern="1200">
          <a:solidFill>
            <a:schemeClr val="tx1"/>
          </a:solidFill>
          <a:latin typeface="Times New Roman" pitchFamily="18" charset="0"/>
          <a:ea typeface="Times New Roman" charset="0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800" kern="1200">
          <a:solidFill>
            <a:schemeClr val="tx1"/>
          </a:solidFill>
          <a:latin typeface="Times New Roman" pitchFamily="18" charset="0"/>
          <a:ea typeface="Times New Roman" charset="0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Times New Roman" charset="0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»"/>
        <a:defRPr sz="2800" kern="1200">
          <a:solidFill>
            <a:schemeClr val="tx1"/>
          </a:solidFill>
          <a:latin typeface="Times New Roman" pitchFamily="18" charset="0"/>
          <a:ea typeface="Times New Roman" charset="0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9AEA5A3E-EBD2-41EC-BCBD-A9BDE0F91F53}" type="datetimeFigureOut">
              <a:rPr lang="en-US"/>
              <a:pPr>
                <a:defRPr/>
              </a:pPr>
              <a:t>8/12/20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AD5AE7C6-245D-4FE2-918E-D69A7081FF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654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3.wmf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5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8.bin"/><Relationship Id="rId5" Type="http://schemas.openxmlformats.org/officeDocument/2006/relationships/image" Target="../media/image4.wmf"/><Relationship Id="rId10" Type="http://schemas.openxmlformats.org/officeDocument/2006/relationships/image" Target="../media/image5.wmf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Lesson #11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MAT 1372 Statistics with Probability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438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83BB35"/>
                </a:solidFill>
                <a:ea typeface="ＭＳ Ｐゴシック" pitchFamily="34" charset="-128"/>
              </a:rPr>
              <a:t>Solution: Finding an Expected Value</a:t>
            </a:r>
          </a:p>
        </p:txBody>
      </p:sp>
      <p:sp>
        <p:nvSpPr>
          <p:cNvPr id="31747" name="Content Placeholder 8"/>
          <p:cNvSpPr>
            <a:spLocks noGrp="1"/>
          </p:cNvSpPr>
          <p:nvPr>
            <p:ph idx="1"/>
          </p:nvPr>
        </p:nvSpPr>
        <p:spPr>
          <a:xfrm>
            <a:off x="457200" y="1344613"/>
            <a:ext cx="8229600" cy="3163887"/>
          </a:xfrm>
        </p:spPr>
        <p:txBody>
          <a:bodyPr/>
          <a:lstStyle/>
          <a:p>
            <a:pPr eaLnBrk="1" hangingPunct="1"/>
            <a:r>
              <a:rPr lang="en-US" altLang="en-US"/>
              <a:t>Probability distribution for the possible gains (outcomes)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7763" y="2549525"/>
          <a:ext cx="6122987" cy="1097228"/>
        </p:xfrm>
        <a:graphic>
          <a:graphicData uri="http://schemas.openxmlformats.org/drawingml/2006/table">
            <a:tbl>
              <a:tblPr/>
              <a:tblGrid>
                <a:gridCol w="1125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8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85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612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Gain, x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$498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$248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$148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$73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–$2</a:t>
                      </a: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083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P(x)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1771" name="Object 2"/>
          <p:cNvGraphicFramePr>
            <a:graphicFrameLocks noChangeAspect="1"/>
          </p:cNvGraphicFramePr>
          <p:nvPr/>
        </p:nvGraphicFramePr>
        <p:xfrm>
          <a:off x="2459038" y="2970213"/>
          <a:ext cx="614362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4" imgW="355292" imgH="393359" progId="Equation.DSMT4">
                  <p:embed/>
                </p:oleObj>
              </mc:Choice>
              <mc:Fallback>
                <p:oleObj name="Equation" r:id="rId4" imgW="355292" imgH="39335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9038" y="2970213"/>
                        <a:ext cx="614362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72" name="Object 3"/>
          <p:cNvGraphicFramePr>
            <a:graphicFrameLocks noChangeAspect="1"/>
          </p:cNvGraphicFramePr>
          <p:nvPr/>
        </p:nvGraphicFramePr>
        <p:xfrm>
          <a:off x="3441700" y="2970213"/>
          <a:ext cx="614363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6" imgW="355292" imgH="393359" progId="Equation.DSMT4">
                  <p:embed/>
                </p:oleObj>
              </mc:Choice>
              <mc:Fallback>
                <p:oleObj name="Equation" r:id="rId6" imgW="355292" imgH="39335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1700" y="2970213"/>
                        <a:ext cx="614363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73" name="Object 4"/>
          <p:cNvGraphicFramePr>
            <a:graphicFrameLocks noChangeAspect="1"/>
          </p:cNvGraphicFramePr>
          <p:nvPr/>
        </p:nvGraphicFramePr>
        <p:xfrm>
          <a:off x="4445000" y="2970213"/>
          <a:ext cx="614363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7" imgW="355292" imgH="393359" progId="Equation.DSMT4">
                  <p:embed/>
                </p:oleObj>
              </mc:Choice>
              <mc:Fallback>
                <p:oleObj name="Equation" r:id="rId7" imgW="355292" imgH="39335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5000" y="2970213"/>
                        <a:ext cx="614363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74" name="Object 5"/>
          <p:cNvGraphicFramePr>
            <a:graphicFrameLocks noChangeAspect="1"/>
          </p:cNvGraphicFramePr>
          <p:nvPr/>
        </p:nvGraphicFramePr>
        <p:xfrm>
          <a:off x="5484813" y="2970213"/>
          <a:ext cx="614362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8" imgW="355292" imgH="393359" progId="Equation.DSMT4">
                  <p:embed/>
                </p:oleObj>
              </mc:Choice>
              <mc:Fallback>
                <p:oleObj name="Equation" r:id="rId8" imgW="355292" imgH="39335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4813" y="2970213"/>
                        <a:ext cx="614362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75" name="Object 6"/>
          <p:cNvGraphicFramePr>
            <a:graphicFrameLocks noChangeAspect="1"/>
          </p:cNvGraphicFramePr>
          <p:nvPr/>
        </p:nvGraphicFramePr>
        <p:xfrm>
          <a:off x="6488113" y="2970213"/>
          <a:ext cx="614362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9" imgW="355292" imgH="393359" progId="Equation.DSMT4">
                  <p:embed/>
                </p:oleObj>
              </mc:Choice>
              <mc:Fallback>
                <p:oleObj name="Equation" r:id="rId9" imgW="355292" imgH="39335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8113" y="2970213"/>
                        <a:ext cx="614362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3" name="Object 67"/>
          <p:cNvGraphicFramePr>
            <a:graphicFrameLocks noChangeAspect="1"/>
          </p:cNvGraphicFramePr>
          <p:nvPr/>
        </p:nvGraphicFramePr>
        <p:xfrm>
          <a:off x="531813" y="4003675"/>
          <a:ext cx="7977187" cy="129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11" imgW="9575800" imgH="1549400" progId="Equation.DSMT4">
                  <p:embed/>
                </p:oleObj>
              </mc:Choice>
              <mc:Fallback>
                <p:oleObj name="Equation" r:id="rId11" imgW="9575800" imgH="1549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4003675"/>
                        <a:ext cx="7977187" cy="1290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39725" y="5380038"/>
            <a:ext cx="85280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37931725" indent="-37474525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>
                <a:solidFill>
                  <a:prstClr val="black"/>
                </a:solidFill>
                <a:cs typeface="Arial" pitchFamily="34" charset="0"/>
              </a:rPr>
              <a:t>You can expect to lose an average of $1.35 for each ticket you buy.</a:t>
            </a:r>
          </a:p>
        </p:txBody>
      </p:sp>
      <p:pic>
        <p:nvPicPr>
          <p:cNvPr id="31778" name="Picture 8" descr="C:\Documents and Settings\Lyn\Local Settings\Temporary Internet Files\Content.IE5\0HGJK3SV\MCBS00301_0000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2025" y="1663700"/>
            <a:ext cx="1601788" cy="65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79" name="Footer Placeholder 2"/>
          <p:cNvSpPr txBox="1">
            <a:spLocks noGrp="1"/>
          </p:cNvSpPr>
          <p:nvPr/>
        </p:nvSpPr>
        <p:spPr bwMode="auto">
          <a:xfrm>
            <a:off x="228600" y="6416675"/>
            <a:ext cx="4343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37931725" indent="-37474525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1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© 2012 Pearson Education, Inc. All rights reserved.</a:t>
            </a:r>
          </a:p>
        </p:txBody>
      </p:sp>
      <p:sp>
        <p:nvSpPr>
          <p:cNvPr id="31780" name="Slide Number Placeholder 3"/>
          <p:cNvSpPr txBox="1">
            <a:spLocks noGrp="1"/>
          </p:cNvSpPr>
          <p:nvPr/>
        </p:nvSpPr>
        <p:spPr bwMode="auto">
          <a:xfrm>
            <a:off x="6854825" y="64166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37931725" indent="-37474525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4F1FE6ED-D63C-46F6-AF10-53CC9C275DEA}" type="slidenum">
              <a:rPr lang="en-US" altLang="en-US" sz="1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10</a:t>
            </a:fld>
            <a:r>
              <a:rPr lang="en-US" altLang="en-US" sz="1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of 63</a:t>
            </a:r>
          </a:p>
        </p:txBody>
      </p:sp>
    </p:spTree>
    <p:extLst>
      <p:ext uri="{BB962C8B-B14F-4D97-AF65-F5344CB8AC3E}">
        <p14:creationId xmlns:p14="http://schemas.microsoft.com/office/powerpoint/2010/main" val="302874234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itchFamily="34" charset="-128"/>
              </a:rPr>
              <a:t>Mean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043113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en-US" altLang="en-US" b="1">
                <a:solidFill>
                  <a:schemeClr val="accent2"/>
                </a:solidFill>
              </a:rPr>
              <a:t>Mean of a discrete probability distribution</a:t>
            </a:r>
          </a:p>
          <a:p>
            <a:pPr eaLnBrk="1" hangingPunct="1"/>
            <a:r>
              <a:rPr lang="el-GR" altLang="en-US" b="1" i="1">
                <a:solidFill>
                  <a:schemeClr val="accent2"/>
                </a:solidFill>
              </a:rPr>
              <a:t>μ</a:t>
            </a:r>
            <a:r>
              <a:rPr lang="en-US" altLang="en-US" b="1" i="1">
                <a:solidFill>
                  <a:schemeClr val="accent2"/>
                </a:solidFill>
              </a:rPr>
              <a:t> = </a:t>
            </a:r>
            <a:r>
              <a:rPr lang="el-GR" altLang="en-US" b="1">
                <a:solidFill>
                  <a:schemeClr val="accent2"/>
                </a:solidFill>
              </a:rPr>
              <a:t>Σ</a:t>
            </a:r>
            <a:r>
              <a:rPr lang="en-US" altLang="en-US" b="1" i="1">
                <a:solidFill>
                  <a:schemeClr val="accent2"/>
                </a:solidFill>
              </a:rPr>
              <a:t>xP</a:t>
            </a:r>
            <a:r>
              <a:rPr lang="en-US" altLang="en-US" b="1">
                <a:solidFill>
                  <a:schemeClr val="accent2"/>
                </a:solidFill>
              </a:rPr>
              <a:t>(</a:t>
            </a:r>
            <a:r>
              <a:rPr lang="en-US" altLang="en-US" b="1" i="1">
                <a:solidFill>
                  <a:schemeClr val="accent2"/>
                </a:solidFill>
              </a:rPr>
              <a:t>x</a:t>
            </a:r>
            <a:r>
              <a:rPr lang="en-US" altLang="en-US" b="1">
                <a:solidFill>
                  <a:schemeClr val="accent2"/>
                </a:solidFill>
              </a:rPr>
              <a:t>)</a:t>
            </a:r>
          </a:p>
          <a:p>
            <a:pPr eaLnBrk="1" hangingPunct="1"/>
            <a:r>
              <a:rPr lang="en-US" altLang="en-US"/>
              <a:t>Each value of </a:t>
            </a:r>
            <a:r>
              <a:rPr lang="en-US" altLang="en-US" i="1"/>
              <a:t>x</a:t>
            </a:r>
            <a:r>
              <a:rPr lang="en-US" altLang="en-US"/>
              <a:t> is multiplied by its corresponding probability and the products are added.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  <p:sp>
        <p:nvSpPr>
          <p:cNvPr id="23556" name="Footer Placeholder 2"/>
          <p:cNvSpPr txBox="1">
            <a:spLocks noGrp="1"/>
          </p:cNvSpPr>
          <p:nvPr/>
        </p:nvSpPr>
        <p:spPr bwMode="auto">
          <a:xfrm>
            <a:off x="228600" y="6416675"/>
            <a:ext cx="4343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37931725" indent="-37474525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1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© 2012 Pearson Education, Inc. All rights reserved.</a:t>
            </a:r>
          </a:p>
        </p:txBody>
      </p:sp>
      <p:sp>
        <p:nvSpPr>
          <p:cNvPr id="23557" name="Slide Number Placeholder 3"/>
          <p:cNvSpPr txBox="1">
            <a:spLocks noGrp="1"/>
          </p:cNvSpPr>
          <p:nvPr/>
        </p:nvSpPr>
        <p:spPr bwMode="auto">
          <a:xfrm>
            <a:off x="6854825" y="64166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37931725" indent="-37474525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211BE880-C39F-4913-B2CC-9B0BD9D39D06}" type="slidenum">
              <a:rPr lang="en-US" altLang="en-US" sz="1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2</a:t>
            </a:fld>
            <a:r>
              <a:rPr lang="en-US" altLang="en-US" sz="1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of 63</a:t>
            </a:r>
          </a:p>
        </p:txBody>
      </p:sp>
    </p:spTree>
    <p:extLst>
      <p:ext uri="{BB962C8B-B14F-4D97-AF65-F5344CB8AC3E}">
        <p14:creationId xmlns:p14="http://schemas.microsoft.com/office/powerpoint/2010/main" val="3043560580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392363" y="3055938"/>
          <a:ext cx="4197350" cy="274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5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97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>
                          <a:solidFill>
                            <a:schemeClr val="bg1"/>
                          </a:solidFill>
                        </a:rPr>
                        <a:t>x</a:t>
                      </a:r>
                    </a:p>
                  </a:txBody>
                  <a:tcPr marL="91442" marR="914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>
                          <a:solidFill>
                            <a:schemeClr val="bg1"/>
                          </a:solidFill>
                        </a:rPr>
                        <a:t>P(x)</a:t>
                      </a:r>
                    </a:p>
                  </a:txBody>
                  <a:tcPr marL="91442" marR="914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1" dirty="0" err="1">
                          <a:solidFill>
                            <a:schemeClr val="bg1"/>
                          </a:solidFill>
                        </a:rPr>
                        <a:t>xP</a:t>
                      </a:r>
                      <a:r>
                        <a:rPr lang="en-US" sz="2400" b="1" i="1" dirty="0">
                          <a:solidFill>
                            <a:schemeClr val="bg1"/>
                          </a:solidFill>
                        </a:rPr>
                        <a:t>(x)</a:t>
                      </a:r>
                    </a:p>
                  </a:txBody>
                  <a:tcPr marL="91442" marR="914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 marL="91442" marR="914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0.16</a:t>
                      </a:r>
                    </a:p>
                  </a:txBody>
                  <a:tcPr marL="91442" marR="914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2"/>
                          </a:solidFill>
                        </a:rPr>
                        <a:t>1(0.16) =</a:t>
                      </a:r>
                      <a:r>
                        <a:rPr lang="en-US" sz="2400" baseline="0" dirty="0">
                          <a:solidFill>
                            <a:schemeClr val="accent2"/>
                          </a:solidFill>
                        </a:rPr>
                        <a:t> 0.16</a:t>
                      </a:r>
                      <a:endParaRPr lang="en-US" sz="2400" dirty="0">
                        <a:solidFill>
                          <a:schemeClr val="accent2"/>
                        </a:solidFill>
                      </a:endParaRPr>
                    </a:p>
                  </a:txBody>
                  <a:tcPr marL="91442" marR="914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 marL="91442" marR="914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0.22</a:t>
                      </a:r>
                    </a:p>
                  </a:txBody>
                  <a:tcPr marL="91442" marR="914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2"/>
                          </a:solidFill>
                        </a:rPr>
                        <a:t>2(0.22) = 0.44</a:t>
                      </a:r>
                    </a:p>
                  </a:txBody>
                  <a:tcPr marL="91442" marR="914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 marL="91442" marR="914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0.28</a:t>
                      </a:r>
                    </a:p>
                  </a:txBody>
                  <a:tcPr marL="91442" marR="914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2"/>
                          </a:solidFill>
                        </a:rPr>
                        <a:t>3(0.28) = 0.84</a:t>
                      </a:r>
                    </a:p>
                  </a:txBody>
                  <a:tcPr marL="91442" marR="914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 marL="91442" marR="914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0.20</a:t>
                      </a:r>
                    </a:p>
                  </a:txBody>
                  <a:tcPr marL="91442" marR="914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2"/>
                          </a:solidFill>
                        </a:rPr>
                        <a:t>4(0.20) = 0.80</a:t>
                      </a:r>
                    </a:p>
                  </a:txBody>
                  <a:tcPr marL="91442" marR="914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</a:t>
                      </a:r>
                    </a:p>
                  </a:txBody>
                  <a:tcPr marL="91442" marR="914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0.14</a:t>
                      </a:r>
                    </a:p>
                  </a:txBody>
                  <a:tcPr marL="91442" marR="914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2"/>
                          </a:solidFill>
                        </a:rPr>
                        <a:t>5(0.14) = 0.70</a:t>
                      </a:r>
                    </a:p>
                  </a:txBody>
                  <a:tcPr marL="91442" marR="914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4225925" y="3013075"/>
            <a:ext cx="2384425" cy="28336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46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83BB35"/>
                </a:solidFill>
                <a:ea typeface="ＭＳ Ｐゴシック" pitchFamily="34" charset="-128"/>
              </a:rPr>
              <a:t>Example: Finding the Mean</a:t>
            </a:r>
          </a:p>
        </p:txBody>
      </p:sp>
      <p:sp>
        <p:nvSpPr>
          <p:cNvPr id="2460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382713"/>
          </a:xfrm>
        </p:spPr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en-US" altLang="en-US"/>
              <a:t>The probability distribution for the personality inventory test for passive-aggressive traits is given. Find the mean score.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738563" y="5800725"/>
            <a:ext cx="31781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37931725" indent="-37474525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l-GR" altLang="en-US" i="1">
                <a:solidFill>
                  <a:srgbClr val="AE0337"/>
                </a:solidFill>
                <a:cs typeface="Arial" pitchFamily="34" charset="0"/>
              </a:rPr>
              <a:t>μ</a:t>
            </a:r>
            <a:r>
              <a:rPr lang="en-US" altLang="en-US">
                <a:solidFill>
                  <a:srgbClr val="AE0337"/>
                </a:solidFill>
                <a:cs typeface="Arial" pitchFamily="34" charset="0"/>
              </a:rPr>
              <a:t> = </a:t>
            </a:r>
            <a:r>
              <a:rPr lang="el-GR" altLang="en-US">
                <a:solidFill>
                  <a:srgbClr val="AE0337"/>
                </a:solidFill>
                <a:cs typeface="Arial" pitchFamily="34" charset="0"/>
              </a:rPr>
              <a:t>Σ</a:t>
            </a:r>
            <a:r>
              <a:rPr lang="en-US" altLang="en-US" i="1">
                <a:solidFill>
                  <a:srgbClr val="AE0337"/>
                </a:solidFill>
                <a:cs typeface="Arial" pitchFamily="34" charset="0"/>
              </a:rPr>
              <a:t>xP</a:t>
            </a:r>
            <a:r>
              <a:rPr lang="en-US" altLang="en-US">
                <a:solidFill>
                  <a:srgbClr val="AE0337"/>
                </a:solidFill>
                <a:cs typeface="Arial" pitchFamily="34" charset="0"/>
              </a:rPr>
              <a:t>(</a:t>
            </a:r>
            <a:r>
              <a:rPr lang="en-US" altLang="en-US" i="1">
                <a:solidFill>
                  <a:srgbClr val="AE0337"/>
                </a:solidFill>
                <a:cs typeface="Arial" pitchFamily="34" charset="0"/>
              </a:rPr>
              <a:t>x</a:t>
            </a:r>
            <a:r>
              <a:rPr lang="en-US" altLang="en-US">
                <a:solidFill>
                  <a:srgbClr val="AE0337"/>
                </a:solidFill>
                <a:cs typeface="Arial" pitchFamily="34" charset="0"/>
              </a:rPr>
              <a:t>)</a:t>
            </a:r>
            <a:r>
              <a:rPr lang="en-US" altLang="en-US" i="1">
                <a:solidFill>
                  <a:srgbClr val="AE0337"/>
                </a:solidFill>
                <a:cs typeface="Arial" pitchFamily="34" charset="0"/>
              </a:rPr>
              <a:t> </a:t>
            </a:r>
            <a:r>
              <a:rPr lang="en-US" altLang="en-US">
                <a:solidFill>
                  <a:srgbClr val="AE0337"/>
                </a:solidFill>
                <a:cs typeface="Arial" pitchFamily="34" charset="0"/>
              </a:rPr>
              <a:t>= 2.94</a:t>
            </a:r>
            <a:endParaRPr lang="en-US" alt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3062288"/>
            <a:ext cx="2020888" cy="519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83BB35"/>
                </a:solidFill>
              </a:rPr>
              <a:t>Solution:</a:t>
            </a:r>
          </a:p>
        </p:txBody>
      </p:sp>
      <p:sp>
        <p:nvSpPr>
          <p:cNvPr id="24609" name="Footer Placeholder 2"/>
          <p:cNvSpPr txBox="1">
            <a:spLocks noGrp="1"/>
          </p:cNvSpPr>
          <p:nvPr/>
        </p:nvSpPr>
        <p:spPr bwMode="auto">
          <a:xfrm>
            <a:off x="228600" y="6416675"/>
            <a:ext cx="4343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37931725" indent="-37474525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1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© 2012 Pearson Education, Inc. All rights reserved.</a:t>
            </a:r>
          </a:p>
        </p:txBody>
      </p:sp>
      <p:sp>
        <p:nvSpPr>
          <p:cNvPr id="24610" name="Slide Number Placeholder 3"/>
          <p:cNvSpPr txBox="1">
            <a:spLocks noGrp="1"/>
          </p:cNvSpPr>
          <p:nvPr/>
        </p:nvSpPr>
        <p:spPr bwMode="auto">
          <a:xfrm>
            <a:off x="6854825" y="64166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37931725" indent="-37474525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949E76B4-7461-489B-BD45-5C8A739ADCB7}" type="slidenum">
              <a:rPr lang="en-US" altLang="en-US" sz="1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3</a:t>
            </a:fld>
            <a:r>
              <a:rPr lang="en-US" altLang="en-US" sz="1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of 63</a:t>
            </a:r>
          </a:p>
        </p:txBody>
      </p:sp>
    </p:spTree>
    <p:extLst>
      <p:ext uri="{BB962C8B-B14F-4D97-AF65-F5344CB8AC3E}">
        <p14:creationId xmlns:p14="http://schemas.microsoft.com/office/powerpoint/2010/main" val="239894536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itchFamily="34" charset="-128"/>
              </a:rPr>
              <a:t>Variance and Standard Deviation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043113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en-US" altLang="en-US" b="1">
                <a:solidFill>
                  <a:schemeClr val="accent2"/>
                </a:solidFill>
              </a:rPr>
              <a:t>Variance of a discrete probability distribution</a:t>
            </a:r>
          </a:p>
          <a:p>
            <a:pPr eaLnBrk="1" hangingPunct="1"/>
            <a:r>
              <a:rPr lang="el-GR" altLang="en-US" i="1">
                <a:solidFill>
                  <a:schemeClr val="accent2"/>
                </a:solidFill>
              </a:rPr>
              <a:t>σ</a:t>
            </a:r>
            <a:r>
              <a:rPr lang="en-US" altLang="en-US" i="1" baseline="30000">
                <a:solidFill>
                  <a:schemeClr val="accent2"/>
                </a:solidFill>
              </a:rPr>
              <a:t>2</a:t>
            </a:r>
            <a:r>
              <a:rPr lang="en-US" altLang="en-US" i="1">
                <a:solidFill>
                  <a:schemeClr val="accent2"/>
                </a:solidFill>
              </a:rPr>
              <a:t> = </a:t>
            </a:r>
            <a:r>
              <a:rPr lang="el-GR" altLang="en-US">
                <a:solidFill>
                  <a:schemeClr val="accent2"/>
                </a:solidFill>
              </a:rPr>
              <a:t>Σ</a:t>
            </a:r>
            <a:r>
              <a:rPr lang="en-US" altLang="en-US">
                <a:solidFill>
                  <a:schemeClr val="accent2"/>
                </a:solidFill>
              </a:rPr>
              <a:t>(</a:t>
            </a:r>
            <a:r>
              <a:rPr lang="en-US" altLang="en-US" i="1">
                <a:solidFill>
                  <a:schemeClr val="accent2"/>
                </a:solidFill>
              </a:rPr>
              <a:t>x – </a:t>
            </a:r>
            <a:r>
              <a:rPr lang="el-GR" altLang="en-US" i="1">
                <a:solidFill>
                  <a:schemeClr val="accent2"/>
                </a:solidFill>
              </a:rPr>
              <a:t>μ</a:t>
            </a:r>
            <a:r>
              <a:rPr lang="en-US" altLang="en-US">
                <a:solidFill>
                  <a:schemeClr val="accent2"/>
                </a:solidFill>
              </a:rPr>
              <a:t>)</a:t>
            </a:r>
            <a:r>
              <a:rPr lang="en-US" altLang="en-US" baseline="30000">
                <a:solidFill>
                  <a:schemeClr val="accent2"/>
                </a:solidFill>
              </a:rPr>
              <a:t>2</a:t>
            </a:r>
            <a:r>
              <a:rPr lang="en-US" altLang="en-US" i="1">
                <a:solidFill>
                  <a:schemeClr val="accent2"/>
                </a:solidFill>
              </a:rPr>
              <a:t>P</a:t>
            </a:r>
            <a:r>
              <a:rPr lang="en-US" altLang="en-US">
                <a:solidFill>
                  <a:schemeClr val="accent2"/>
                </a:solidFill>
              </a:rPr>
              <a:t>(</a:t>
            </a:r>
            <a:r>
              <a:rPr lang="en-US" altLang="en-US" i="1">
                <a:solidFill>
                  <a:schemeClr val="accent2"/>
                </a:solidFill>
              </a:rPr>
              <a:t>x</a:t>
            </a:r>
            <a:r>
              <a:rPr lang="en-US" altLang="en-US">
                <a:solidFill>
                  <a:schemeClr val="accent2"/>
                </a:solidFill>
              </a:rPr>
              <a:t>)</a:t>
            </a:r>
          </a:p>
          <a:p>
            <a:pPr eaLnBrk="1" hangingPunct="1">
              <a:buFont typeface="Arial" pitchFamily="34" charset="0"/>
              <a:buNone/>
            </a:pPr>
            <a:endParaRPr lang="en-US" altLang="en-US"/>
          </a:p>
          <a:p>
            <a:pPr eaLnBrk="1" hangingPunct="1">
              <a:buFont typeface="Arial" pitchFamily="34" charset="0"/>
              <a:buNone/>
            </a:pPr>
            <a:r>
              <a:rPr lang="en-US" altLang="en-US" b="1">
                <a:solidFill>
                  <a:schemeClr val="accent2"/>
                </a:solidFill>
              </a:rPr>
              <a:t>Standard deviation of a discrete probability distribution</a:t>
            </a:r>
          </a:p>
          <a:p>
            <a:pPr eaLnBrk="1" hangingPunct="1"/>
            <a:r>
              <a:rPr lang="en-US" altLang="en-US" b="1" i="1">
                <a:solidFill>
                  <a:schemeClr val="accent2"/>
                </a:solidFill>
              </a:rPr>
              <a:t> </a:t>
            </a:r>
            <a:endParaRPr lang="en-US" altLang="en-US"/>
          </a:p>
          <a:p>
            <a:pPr eaLnBrk="1" hangingPunct="1"/>
            <a:endParaRPr lang="en-US" altLang="en-US"/>
          </a:p>
        </p:txBody>
      </p:sp>
      <p:graphicFrame>
        <p:nvGraphicFramePr>
          <p:cNvPr id="25604" name="Object 2"/>
          <p:cNvGraphicFramePr>
            <a:graphicFrameLocks noChangeAspect="1"/>
          </p:cNvGraphicFramePr>
          <p:nvPr/>
        </p:nvGraphicFramePr>
        <p:xfrm>
          <a:off x="838200" y="4011613"/>
          <a:ext cx="3984625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4" imgW="1727200" imgH="279400" progId="Equation.DSMT4">
                  <p:embed/>
                </p:oleObj>
              </mc:Choice>
              <mc:Fallback>
                <p:oleObj name="Equation" r:id="rId4" imgW="1727200" imgH="279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011613"/>
                        <a:ext cx="3984625" cy="646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5" name="Footer Placeholder 2"/>
          <p:cNvSpPr txBox="1">
            <a:spLocks noGrp="1"/>
          </p:cNvSpPr>
          <p:nvPr/>
        </p:nvSpPr>
        <p:spPr bwMode="auto">
          <a:xfrm>
            <a:off x="228600" y="6416675"/>
            <a:ext cx="4343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37931725" indent="-37474525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1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© 2012 Pearson Education, Inc. All rights reserved.</a:t>
            </a:r>
          </a:p>
        </p:txBody>
      </p:sp>
      <p:sp>
        <p:nvSpPr>
          <p:cNvPr id="25606" name="Slide Number Placeholder 3"/>
          <p:cNvSpPr txBox="1">
            <a:spLocks noGrp="1"/>
          </p:cNvSpPr>
          <p:nvPr/>
        </p:nvSpPr>
        <p:spPr bwMode="auto">
          <a:xfrm>
            <a:off x="6854825" y="64166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37931725" indent="-37474525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C255BA22-60A0-4840-90C2-09C104A5417C}" type="slidenum">
              <a:rPr lang="en-US" altLang="en-US" sz="1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4</a:t>
            </a:fld>
            <a:r>
              <a:rPr lang="en-US" altLang="en-US" sz="1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of 63</a:t>
            </a:r>
          </a:p>
        </p:txBody>
      </p:sp>
    </p:spTree>
    <p:extLst>
      <p:ext uri="{BB962C8B-B14F-4D97-AF65-F5344CB8AC3E}">
        <p14:creationId xmlns:p14="http://schemas.microsoft.com/office/powerpoint/2010/main" val="1342777350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83BB35"/>
                </a:solidFill>
                <a:ea typeface="ＭＳ Ｐゴシック" pitchFamily="34" charset="-128"/>
              </a:rPr>
              <a:t>Example: Finding the Variance and Standard Deviation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382713"/>
          </a:xfrm>
        </p:spPr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en-US" altLang="en-US"/>
              <a:t>The probability distribution for the personality inventory test for passive-aggressive traits is given. Find the variance and standard deviation. ( </a:t>
            </a:r>
            <a:r>
              <a:rPr lang="el-GR" altLang="en-US" i="1"/>
              <a:t>μ</a:t>
            </a:r>
            <a:r>
              <a:rPr lang="en-US" altLang="en-US"/>
              <a:t> = 2.94)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392363" y="3055938"/>
          <a:ext cx="1808162" cy="2743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2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5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>
                          <a:solidFill>
                            <a:schemeClr val="bg1"/>
                          </a:solidFill>
                        </a:rPr>
                        <a:t>x</a:t>
                      </a:r>
                    </a:p>
                  </a:txBody>
                  <a:tcPr marL="91468" marR="914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>
                          <a:solidFill>
                            <a:schemeClr val="bg1"/>
                          </a:solidFill>
                        </a:rPr>
                        <a:t>P(x)</a:t>
                      </a:r>
                    </a:p>
                  </a:txBody>
                  <a:tcPr marL="91468" marR="914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 marL="91468" marR="914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0.16</a:t>
                      </a:r>
                    </a:p>
                  </a:txBody>
                  <a:tcPr marL="91468" marR="914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 marL="91468" marR="914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0.22</a:t>
                      </a:r>
                    </a:p>
                  </a:txBody>
                  <a:tcPr marL="91468" marR="914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 marL="91468" marR="914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0.28</a:t>
                      </a:r>
                    </a:p>
                  </a:txBody>
                  <a:tcPr marL="91468" marR="914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 marL="91468" marR="914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0.20</a:t>
                      </a:r>
                    </a:p>
                  </a:txBody>
                  <a:tcPr marL="91468" marR="914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</a:t>
                      </a:r>
                    </a:p>
                  </a:txBody>
                  <a:tcPr marL="91468" marR="914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0.14</a:t>
                      </a:r>
                    </a:p>
                  </a:txBody>
                  <a:tcPr marL="91468" marR="914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6647" name="Footer Placeholder 2"/>
          <p:cNvSpPr txBox="1">
            <a:spLocks noGrp="1"/>
          </p:cNvSpPr>
          <p:nvPr/>
        </p:nvSpPr>
        <p:spPr bwMode="auto">
          <a:xfrm>
            <a:off x="228600" y="6416675"/>
            <a:ext cx="4343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37931725" indent="-37474525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1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© 2012 Pearson Education, Inc. All rights reserved.</a:t>
            </a:r>
          </a:p>
        </p:txBody>
      </p:sp>
      <p:sp>
        <p:nvSpPr>
          <p:cNvPr id="26648" name="Slide Number Placeholder 3"/>
          <p:cNvSpPr txBox="1">
            <a:spLocks noGrp="1"/>
          </p:cNvSpPr>
          <p:nvPr/>
        </p:nvSpPr>
        <p:spPr bwMode="auto">
          <a:xfrm>
            <a:off x="6854825" y="64166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37931725" indent="-37474525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3C98DB90-CA22-4858-82DC-3B8908C829F1}" type="slidenum">
              <a:rPr lang="en-US" altLang="en-US" sz="1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5</a:t>
            </a:fld>
            <a:r>
              <a:rPr lang="en-US" altLang="en-US" sz="1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of 63</a:t>
            </a:r>
          </a:p>
        </p:txBody>
      </p:sp>
    </p:spTree>
    <p:extLst>
      <p:ext uri="{BB962C8B-B14F-4D97-AF65-F5344CB8AC3E}">
        <p14:creationId xmlns:p14="http://schemas.microsoft.com/office/powerpoint/2010/main" val="1805887609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83BB35"/>
                </a:solidFill>
                <a:ea typeface="ＭＳ Ｐゴシック" pitchFamily="34" charset="-128"/>
              </a:rPr>
              <a:t>Solution: Finding the Variance and Standard Deviation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382713"/>
          </a:xfrm>
        </p:spPr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en-US" altLang="en-US"/>
              <a:t>Recall </a:t>
            </a:r>
            <a:r>
              <a:rPr lang="el-GR" altLang="en-US" i="1"/>
              <a:t>μ</a:t>
            </a:r>
            <a:r>
              <a:rPr lang="en-US" altLang="en-US"/>
              <a:t> = 2.94</a:t>
            </a:r>
          </a:p>
        </p:txBody>
      </p:sp>
      <p:graphicFrame>
        <p:nvGraphicFramePr>
          <p:cNvPr id="37940" name="Group 52"/>
          <p:cNvGraphicFramePr>
            <a:graphicFrameLocks noGrp="1"/>
          </p:cNvGraphicFramePr>
          <p:nvPr/>
        </p:nvGraphicFramePr>
        <p:xfrm>
          <a:off x="361950" y="2439988"/>
          <a:ext cx="8293100" cy="2378076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0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89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90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352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34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x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P(x)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x – </a:t>
                      </a:r>
                      <a:r>
                        <a:rPr kumimoji="0" lang="el-GR" alt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μ</a:t>
                      </a:r>
                      <a:endParaRPr kumimoji="0" lang="en-US" alt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(x – </a:t>
                      </a:r>
                      <a:r>
                        <a:rPr kumimoji="0" lang="el-GR" alt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μ</a:t>
                      </a:r>
                      <a:r>
                        <a:rPr kumimoji="0" lang="en-US" alt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)</a:t>
                      </a:r>
                      <a:r>
                        <a:rPr kumimoji="0" lang="en-US" altLang="en-US" sz="2000" b="1" i="1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  <a:endParaRPr kumimoji="0" lang="en-US" altLang="en-US" sz="2000" b="1" i="1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(x – </a:t>
                      </a:r>
                      <a:r>
                        <a:rPr kumimoji="0" lang="el-GR" alt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μ</a:t>
                      </a:r>
                      <a:r>
                        <a:rPr kumimoji="0" lang="en-US" alt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)</a:t>
                      </a:r>
                      <a:r>
                        <a:rPr kumimoji="0" lang="en-US" altLang="en-US" sz="2000" b="1" i="1" u="none" strike="noStrike" cap="none" normalizeH="0" baseline="30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alt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P(x)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34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0.16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 – 2.94 = –1.94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(–1.94)</a:t>
                      </a:r>
                      <a:r>
                        <a:rPr kumimoji="0" lang="en-US" alt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 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≈ 3.764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3.764(0.16) ≈ 0.602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34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0.22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 – 2.94 = –0.94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(–0.94)</a:t>
                      </a:r>
                      <a:r>
                        <a:rPr kumimoji="0" lang="en-US" alt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 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≈ 0.884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0.884(0.22) ≈ 0.194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34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0.28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 – 2.94 = 0.06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(0.06)</a:t>
                      </a:r>
                      <a:r>
                        <a:rPr kumimoji="0" lang="en-US" alt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 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≈ 0.004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0.004(0.28) ≈ 0.001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34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0.20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 – 2.94 = 1.06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(1.06)</a:t>
                      </a:r>
                      <a:r>
                        <a:rPr kumimoji="0" lang="en-US" alt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 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≈ 1.124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1.124(0.20) ≈ 0.225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34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0.14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 – 2.94 = 2.06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(2.06)</a:t>
                      </a:r>
                      <a:r>
                        <a:rPr kumimoji="0" lang="en-US" alt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 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≈ 4.244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4.244(0.14) ≈ 0.594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779838" y="2403475"/>
            <a:ext cx="2238375" cy="26368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34088" y="2403475"/>
            <a:ext cx="2754312" cy="26368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3462338" y="5572125"/>
          <a:ext cx="3455987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4" imgW="1497950" imgH="253890" progId="Equation.DSMT4">
                  <p:embed/>
                </p:oleObj>
              </mc:Choice>
              <mc:Fallback>
                <p:oleObj name="Equation" r:id="rId4" imgW="1497950" imgH="25389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2338" y="5572125"/>
                        <a:ext cx="3455987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46088" y="5656263"/>
            <a:ext cx="39766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37931725" indent="-37474525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>
                <a:solidFill>
                  <a:prstClr val="black"/>
                </a:solidFill>
                <a:cs typeface="Arial" pitchFamily="34" charset="0"/>
              </a:rPr>
              <a:t>Standard Deviation: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640138" y="4873625"/>
            <a:ext cx="16129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37931725" indent="-37474525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>
                <a:solidFill>
                  <a:prstClr val="black"/>
                </a:solidFill>
                <a:cs typeface="Arial" pitchFamily="34" charset="0"/>
              </a:rPr>
              <a:t>Variance: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110163" y="4903788"/>
            <a:ext cx="3460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37931725" indent="-37474525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fontAlgn="base" hangingPunct="1">
              <a:spcAft>
                <a:spcPct val="0"/>
              </a:spcAft>
              <a:buClr>
                <a:srgbClr val="D17230"/>
              </a:buClr>
              <a:buFontTx/>
              <a:buNone/>
            </a:pPr>
            <a:r>
              <a:rPr lang="el-GR" altLang="en-US" sz="2400" i="1">
                <a:solidFill>
                  <a:srgbClr val="AE0337"/>
                </a:solidFill>
              </a:rPr>
              <a:t>σ</a:t>
            </a:r>
            <a:r>
              <a:rPr lang="en-US" altLang="en-US" sz="2400" i="1" baseline="30000">
                <a:solidFill>
                  <a:srgbClr val="AE0337"/>
                </a:solidFill>
              </a:rPr>
              <a:t>2</a:t>
            </a:r>
            <a:r>
              <a:rPr lang="en-US" altLang="en-US" sz="2400" i="1">
                <a:solidFill>
                  <a:srgbClr val="AE0337"/>
                </a:solidFill>
              </a:rPr>
              <a:t> = </a:t>
            </a:r>
            <a:r>
              <a:rPr lang="el-GR" altLang="en-US" sz="2400">
                <a:solidFill>
                  <a:srgbClr val="AE0337"/>
                </a:solidFill>
              </a:rPr>
              <a:t>Σ</a:t>
            </a:r>
            <a:r>
              <a:rPr lang="en-US" altLang="en-US" sz="2400">
                <a:solidFill>
                  <a:srgbClr val="AE0337"/>
                </a:solidFill>
              </a:rPr>
              <a:t>(</a:t>
            </a:r>
            <a:r>
              <a:rPr lang="en-US" altLang="en-US" sz="2400" i="1">
                <a:solidFill>
                  <a:srgbClr val="AE0337"/>
                </a:solidFill>
              </a:rPr>
              <a:t>x – </a:t>
            </a:r>
            <a:r>
              <a:rPr lang="el-GR" altLang="en-US" sz="2400" i="1">
                <a:solidFill>
                  <a:srgbClr val="AE0337"/>
                </a:solidFill>
              </a:rPr>
              <a:t>μ</a:t>
            </a:r>
            <a:r>
              <a:rPr lang="en-US" altLang="en-US" sz="2400">
                <a:solidFill>
                  <a:srgbClr val="AE0337"/>
                </a:solidFill>
              </a:rPr>
              <a:t>)</a:t>
            </a:r>
            <a:r>
              <a:rPr lang="en-US" altLang="en-US" sz="2400" baseline="30000">
                <a:solidFill>
                  <a:srgbClr val="AE0337"/>
                </a:solidFill>
              </a:rPr>
              <a:t>2</a:t>
            </a:r>
            <a:r>
              <a:rPr lang="en-US" altLang="en-US" sz="2400" i="1">
                <a:solidFill>
                  <a:srgbClr val="AE0337"/>
                </a:solidFill>
              </a:rPr>
              <a:t>P</a:t>
            </a:r>
            <a:r>
              <a:rPr lang="en-US" altLang="en-US" sz="2400">
                <a:solidFill>
                  <a:srgbClr val="AE0337"/>
                </a:solidFill>
              </a:rPr>
              <a:t>(</a:t>
            </a:r>
            <a:r>
              <a:rPr lang="en-US" altLang="en-US" sz="2400" i="1">
                <a:solidFill>
                  <a:srgbClr val="AE0337"/>
                </a:solidFill>
              </a:rPr>
              <a:t>x</a:t>
            </a:r>
            <a:r>
              <a:rPr lang="en-US" altLang="en-US" sz="2400">
                <a:solidFill>
                  <a:srgbClr val="AE0337"/>
                </a:solidFill>
              </a:rPr>
              <a:t>) = 1.616</a:t>
            </a:r>
          </a:p>
        </p:txBody>
      </p:sp>
      <p:sp>
        <p:nvSpPr>
          <p:cNvPr id="27698" name="Footer Placeholder 2"/>
          <p:cNvSpPr txBox="1">
            <a:spLocks noGrp="1"/>
          </p:cNvSpPr>
          <p:nvPr/>
        </p:nvSpPr>
        <p:spPr bwMode="auto">
          <a:xfrm>
            <a:off x="228600" y="6416675"/>
            <a:ext cx="4343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37931725" indent="-37474525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1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© 2012 Pearson Education, Inc. All rights reserved.</a:t>
            </a:r>
          </a:p>
        </p:txBody>
      </p:sp>
      <p:sp>
        <p:nvSpPr>
          <p:cNvPr id="27699" name="Slide Number Placeholder 3"/>
          <p:cNvSpPr txBox="1">
            <a:spLocks noGrp="1"/>
          </p:cNvSpPr>
          <p:nvPr/>
        </p:nvSpPr>
        <p:spPr bwMode="auto">
          <a:xfrm>
            <a:off x="6854825" y="64166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37931725" indent="-37474525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48CFA235-B4D8-4BF8-8364-C1648E27B5F8}" type="slidenum">
              <a:rPr lang="en-US" altLang="en-US" sz="1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6</a:t>
            </a:fld>
            <a:r>
              <a:rPr lang="en-US" altLang="en-US" sz="1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of 63</a:t>
            </a:r>
          </a:p>
        </p:txBody>
      </p:sp>
    </p:spTree>
    <p:extLst>
      <p:ext uri="{BB962C8B-B14F-4D97-AF65-F5344CB8AC3E}">
        <p14:creationId xmlns:p14="http://schemas.microsoft.com/office/powerpoint/2010/main" val="7144147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1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itchFamily="34" charset="-128"/>
              </a:rPr>
              <a:t>Expected Value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en-US" altLang="en-US" b="1">
                <a:solidFill>
                  <a:schemeClr val="accent2"/>
                </a:solidFill>
              </a:rPr>
              <a:t>Expected value of a discrete random variable </a:t>
            </a:r>
          </a:p>
          <a:p>
            <a:pPr eaLnBrk="1" hangingPunct="1"/>
            <a:r>
              <a:rPr lang="en-US" altLang="en-US"/>
              <a:t>Equal to the mean of the random variable.</a:t>
            </a:r>
          </a:p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E(</a:t>
            </a:r>
            <a:r>
              <a:rPr lang="en-US" altLang="en-US" i="1">
                <a:solidFill>
                  <a:schemeClr val="accent2"/>
                </a:solidFill>
              </a:rPr>
              <a:t>x</a:t>
            </a:r>
            <a:r>
              <a:rPr lang="en-US" altLang="en-US">
                <a:solidFill>
                  <a:schemeClr val="accent2"/>
                </a:solidFill>
              </a:rPr>
              <a:t>) = </a:t>
            </a:r>
            <a:r>
              <a:rPr lang="en-US" altLang="en-US" i="1">
                <a:solidFill>
                  <a:schemeClr val="accent2"/>
                </a:solidFill>
              </a:rPr>
              <a:t>μ</a:t>
            </a:r>
            <a:r>
              <a:rPr lang="en-US" altLang="en-US">
                <a:solidFill>
                  <a:schemeClr val="accent2"/>
                </a:solidFill>
              </a:rPr>
              <a:t> = Σ</a:t>
            </a:r>
            <a:r>
              <a:rPr lang="en-US" altLang="en-US" i="1">
                <a:solidFill>
                  <a:schemeClr val="accent2"/>
                </a:solidFill>
              </a:rPr>
              <a:t>xP</a:t>
            </a:r>
            <a:r>
              <a:rPr lang="en-US" altLang="en-US">
                <a:solidFill>
                  <a:schemeClr val="accent2"/>
                </a:solidFill>
              </a:rPr>
              <a:t>(</a:t>
            </a:r>
            <a:r>
              <a:rPr lang="en-US" altLang="en-US" i="1">
                <a:solidFill>
                  <a:schemeClr val="accent2"/>
                </a:solidFill>
              </a:rPr>
              <a:t>x</a:t>
            </a:r>
            <a:r>
              <a:rPr lang="en-US" altLang="en-US">
                <a:solidFill>
                  <a:schemeClr val="accent2"/>
                </a:solidFill>
              </a:rPr>
              <a:t>)</a:t>
            </a:r>
          </a:p>
          <a:p>
            <a:pPr eaLnBrk="1" hangingPunct="1"/>
            <a:endParaRPr lang="en-US" altLang="en-US"/>
          </a:p>
        </p:txBody>
      </p:sp>
      <p:sp>
        <p:nvSpPr>
          <p:cNvPr id="28676" name="Footer Placeholder 2"/>
          <p:cNvSpPr txBox="1">
            <a:spLocks noGrp="1"/>
          </p:cNvSpPr>
          <p:nvPr/>
        </p:nvSpPr>
        <p:spPr bwMode="auto">
          <a:xfrm>
            <a:off x="228600" y="6416675"/>
            <a:ext cx="4343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37931725" indent="-37474525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1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© 2012 Pearson Education, Inc. All rights reserved.</a:t>
            </a:r>
          </a:p>
        </p:txBody>
      </p:sp>
      <p:sp>
        <p:nvSpPr>
          <p:cNvPr id="28677" name="Slide Number Placeholder 3"/>
          <p:cNvSpPr txBox="1">
            <a:spLocks noGrp="1"/>
          </p:cNvSpPr>
          <p:nvPr/>
        </p:nvSpPr>
        <p:spPr bwMode="auto">
          <a:xfrm>
            <a:off x="6854825" y="64166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37931725" indent="-37474525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5D79F9C9-A365-447E-AF19-B22CEE93063D}" type="slidenum">
              <a:rPr lang="en-US" altLang="en-US" sz="1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7</a:t>
            </a:fld>
            <a:r>
              <a:rPr lang="en-US" altLang="en-US" sz="1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of 63</a:t>
            </a:r>
          </a:p>
        </p:txBody>
      </p:sp>
    </p:spTree>
    <p:extLst>
      <p:ext uri="{BB962C8B-B14F-4D97-AF65-F5344CB8AC3E}">
        <p14:creationId xmlns:p14="http://schemas.microsoft.com/office/powerpoint/2010/main" val="44549861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83BB35"/>
                </a:solidFill>
                <a:ea typeface="ＭＳ Ｐゴシック" pitchFamily="34" charset="-128"/>
              </a:rPr>
              <a:t>Example: Finding an Expected Value</a:t>
            </a:r>
          </a:p>
        </p:txBody>
      </p:sp>
      <p:sp>
        <p:nvSpPr>
          <p:cNvPr id="29699" name="Content Placeholder 8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47813"/>
          </a:xfrm>
        </p:spPr>
        <p:txBody>
          <a:bodyPr/>
          <a:lstStyle/>
          <a:p>
            <a:pPr marL="0" indent="0" eaLnBrk="1" hangingPunct="1">
              <a:buClr>
                <a:schemeClr val="tx1"/>
              </a:buClr>
              <a:buSzPct val="75000"/>
              <a:buFont typeface="Arial" pitchFamily="34" charset="0"/>
              <a:buNone/>
            </a:pPr>
            <a:r>
              <a:rPr lang="en-US" altLang="en-US"/>
              <a:t>At a raffle, 1500 tickets are sold at $2 each for four prizes of $500, $250, $150, and $75. You buy one ticket. What is the expected value of your gain?</a:t>
            </a:r>
          </a:p>
          <a:p>
            <a:pPr marL="0" indent="0" eaLnBrk="1" hangingPunct="1">
              <a:buClr>
                <a:schemeClr val="tx1"/>
              </a:buClr>
              <a:buSzPct val="75000"/>
              <a:buFont typeface="Arial" pitchFamily="34" charset="0"/>
              <a:buNone/>
            </a:pPr>
            <a:endParaRPr lang="en-US" altLang="en-US"/>
          </a:p>
        </p:txBody>
      </p:sp>
      <p:pic>
        <p:nvPicPr>
          <p:cNvPr id="29700" name="Picture 8" descr="C:\Documents and Settings\Lyn\Local Settings\Temporary Internet Files\Content.IE5\0HGJK3SV\MCBS00301_000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3109913"/>
            <a:ext cx="1601787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1" name="Footer Placeholder 2"/>
          <p:cNvSpPr txBox="1">
            <a:spLocks noGrp="1"/>
          </p:cNvSpPr>
          <p:nvPr/>
        </p:nvSpPr>
        <p:spPr bwMode="auto">
          <a:xfrm>
            <a:off x="228600" y="6416675"/>
            <a:ext cx="4343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37931725" indent="-37474525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1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© 2012 Pearson Education, Inc. All rights reserved.</a:t>
            </a:r>
          </a:p>
        </p:txBody>
      </p:sp>
      <p:sp>
        <p:nvSpPr>
          <p:cNvPr id="29702" name="Slide Number Placeholder 3"/>
          <p:cNvSpPr txBox="1">
            <a:spLocks noGrp="1"/>
          </p:cNvSpPr>
          <p:nvPr/>
        </p:nvSpPr>
        <p:spPr bwMode="auto">
          <a:xfrm>
            <a:off x="6854825" y="64166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37931725" indent="-37474525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6AF8C18A-B716-4900-924C-B1773FA9C164}" type="slidenum">
              <a:rPr lang="en-US" altLang="en-US" sz="1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8</a:t>
            </a:fld>
            <a:r>
              <a:rPr lang="en-US" altLang="en-US" sz="1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of 63</a:t>
            </a:r>
          </a:p>
        </p:txBody>
      </p:sp>
    </p:spTree>
    <p:extLst>
      <p:ext uri="{BB962C8B-B14F-4D97-AF65-F5344CB8AC3E}">
        <p14:creationId xmlns:p14="http://schemas.microsoft.com/office/powerpoint/2010/main" val="381622656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83BB35"/>
                </a:solidFill>
                <a:ea typeface="ＭＳ Ｐゴシック" pitchFamily="34" charset="-128"/>
              </a:rPr>
              <a:t>Solution: Finding an Expected Value</a:t>
            </a:r>
          </a:p>
        </p:txBody>
      </p:sp>
      <p:sp>
        <p:nvSpPr>
          <p:cNvPr id="39939" name="Content Placeholder 8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163888"/>
          </a:xfrm>
        </p:spPr>
        <p:txBody>
          <a:bodyPr/>
          <a:lstStyle/>
          <a:p>
            <a:pPr eaLnBrk="1" hangingPunct="1"/>
            <a:r>
              <a:rPr lang="en-US" altLang="en-US"/>
              <a:t>To find the gain for each prize, subtract</a:t>
            </a:r>
            <a:br>
              <a:rPr lang="en-US" altLang="en-US"/>
            </a:br>
            <a:r>
              <a:rPr lang="en-US" altLang="en-US"/>
              <a:t>the price of the ticket from the prize:</a:t>
            </a:r>
          </a:p>
          <a:p>
            <a:pPr lvl="1" eaLnBrk="1" hangingPunct="1"/>
            <a:r>
              <a:rPr lang="en-US" altLang="en-US"/>
              <a:t>Your gain for the $500 prize is $500 – $2 = $498</a:t>
            </a:r>
          </a:p>
          <a:p>
            <a:pPr lvl="1" eaLnBrk="1" hangingPunct="1"/>
            <a:r>
              <a:rPr lang="en-US" altLang="en-US"/>
              <a:t>Your gain for the $250 prize is $250 – $2 = $248</a:t>
            </a:r>
          </a:p>
          <a:p>
            <a:pPr lvl="1" eaLnBrk="1" hangingPunct="1"/>
            <a:r>
              <a:rPr lang="en-US" altLang="en-US"/>
              <a:t>Your gain for the $150 prize is $150 – $2 = $148</a:t>
            </a:r>
          </a:p>
          <a:p>
            <a:pPr lvl="1" eaLnBrk="1" hangingPunct="1"/>
            <a:r>
              <a:rPr lang="en-US" altLang="en-US"/>
              <a:t>Your gain for the $75 prize is $75 – $2 = $73</a:t>
            </a:r>
            <a:br>
              <a:rPr lang="en-US" altLang="en-US"/>
            </a:br>
            <a:endParaRPr lang="en-US" altLang="en-US"/>
          </a:p>
          <a:p>
            <a:pPr eaLnBrk="1" hangingPunct="1"/>
            <a:r>
              <a:rPr lang="en-US" altLang="en-US"/>
              <a:t>If you do not win a prize, your gain is $0 – $2 = –$2</a:t>
            </a:r>
          </a:p>
        </p:txBody>
      </p:sp>
      <p:pic>
        <p:nvPicPr>
          <p:cNvPr id="30724" name="Picture 8" descr="C:\Documents and Settings\Lyn\Local Settings\Temporary Internet Files\Content.IE5\0HGJK3SV\MCBS00301_000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1576388"/>
            <a:ext cx="1601788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5" name="Footer Placeholder 2"/>
          <p:cNvSpPr txBox="1">
            <a:spLocks noGrp="1"/>
          </p:cNvSpPr>
          <p:nvPr/>
        </p:nvSpPr>
        <p:spPr bwMode="auto">
          <a:xfrm>
            <a:off x="228600" y="6416675"/>
            <a:ext cx="4343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37931725" indent="-37474525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1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© 2012 Pearson Education, Inc. All rights reserved.</a:t>
            </a:r>
          </a:p>
        </p:txBody>
      </p:sp>
      <p:sp>
        <p:nvSpPr>
          <p:cNvPr id="30726" name="Slide Number Placeholder 3"/>
          <p:cNvSpPr txBox="1">
            <a:spLocks noGrp="1"/>
          </p:cNvSpPr>
          <p:nvPr/>
        </p:nvSpPr>
        <p:spPr bwMode="auto">
          <a:xfrm>
            <a:off x="6854825" y="64166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37931725" indent="-37474525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Char char="»"/>
              <a:defRPr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4E5A6D51-92D0-4FFD-BDCE-5ED03BEE40E4}" type="slidenum">
              <a:rPr lang="en-US" altLang="en-US" sz="1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9</a:t>
            </a:fld>
            <a:r>
              <a:rPr lang="en-US" altLang="en-US" sz="1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of 63</a:t>
            </a:r>
          </a:p>
        </p:txBody>
      </p:sp>
    </p:spTree>
    <p:extLst>
      <p:ext uri="{BB962C8B-B14F-4D97-AF65-F5344CB8AC3E}">
        <p14:creationId xmlns:p14="http://schemas.microsoft.com/office/powerpoint/2010/main" val="360182000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f4template">
  <a:themeElements>
    <a:clrScheme name="Custom 1">
      <a:dk1>
        <a:sysClr val="windowText" lastClr="000000"/>
      </a:dk1>
      <a:lt1>
        <a:srgbClr val="FFFFFF"/>
      </a:lt1>
      <a:dk2>
        <a:srgbClr val="004988"/>
      </a:dk2>
      <a:lt2>
        <a:srgbClr val="EEECE1"/>
      </a:lt2>
      <a:accent1>
        <a:srgbClr val="D17230"/>
      </a:accent1>
      <a:accent2>
        <a:srgbClr val="AE0337"/>
      </a:accent2>
      <a:accent3>
        <a:srgbClr val="83BB35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 err="1" smtClean="0"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689</Words>
  <Application>Microsoft Macintosh PowerPoint</Application>
  <PresentationFormat>On-screen Show (4:3)</PresentationFormat>
  <Paragraphs>128</Paragraphs>
  <Slides>10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lf4template</vt:lpstr>
      <vt:lpstr>1_Office Theme</vt:lpstr>
      <vt:lpstr>Equation</vt:lpstr>
      <vt:lpstr>Lesson #11</vt:lpstr>
      <vt:lpstr>Mean</vt:lpstr>
      <vt:lpstr>Example: Finding the Mean</vt:lpstr>
      <vt:lpstr>Variance and Standard Deviation</vt:lpstr>
      <vt:lpstr>Example: Finding the Variance and Standard Deviation</vt:lpstr>
      <vt:lpstr>Solution: Finding the Variance and Standard Deviation</vt:lpstr>
      <vt:lpstr>Expected Value</vt:lpstr>
      <vt:lpstr>Example: Finding an Expected Value</vt:lpstr>
      <vt:lpstr>Solution: Finding an Expected Value</vt:lpstr>
      <vt:lpstr>Solution: Finding an Expected Value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#11</dc:title>
  <dc:creator>Bonanome</dc:creator>
  <cp:lastModifiedBy>Marianna Bonanome</cp:lastModifiedBy>
  <cp:revision>3</cp:revision>
  <dcterms:created xsi:type="dcterms:W3CDTF">2013-10-05T17:02:27Z</dcterms:created>
  <dcterms:modified xsi:type="dcterms:W3CDTF">2020-08-12T15:30:11Z</dcterms:modified>
</cp:coreProperties>
</file>