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121"/>
  </p:notesMasterIdLst>
  <p:sldIdLst>
    <p:sldId id="257" r:id="rId2"/>
    <p:sldId id="371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372" r:id="rId14"/>
    <p:sldId id="269" r:id="rId15"/>
    <p:sldId id="452" r:id="rId16"/>
    <p:sldId id="270" r:id="rId17"/>
    <p:sldId id="453" r:id="rId18"/>
    <p:sldId id="454" r:id="rId19"/>
    <p:sldId id="373" r:id="rId20"/>
    <p:sldId id="274" r:id="rId21"/>
    <p:sldId id="275" r:id="rId22"/>
    <p:sldId id="276" r:id="rId23"/>
    <p:sldId id="277" r:id="rId24"/>
    <p:sldId id="280" r:id="rId25"/>
    <p:sldId id="281" r:id="rId26"/>
    <p:sldId id="374" r:id="rId27"/>
    <p:sldId id="282" r:id="rId28"/>
    <p:sldId id="284" r:id="rId29"/>
    <p:sldId id="285" r:id="rId30"/>
    <p:sldId id="286" r:id="rId31"/>
    <p:sldId id="288" r:id="rId32"/>
    <p:sldId id="289" r:id="rId33"/>
    <p:sldId id="376" r:id="rId34"/>
    <p:sldId id="290" r:id="rId35"/>
    <p:sldId id="291" r:id="rId36"/>
    <p:sldId id="292" r:id="rId37"/>
    <p:sldId id="293" r:id="rId38"/>
    <p:sldId id="294" r:id="rId39"/>
    <p:sldId id="296" r:id="rId40"/>
    <p:sldId id="377" r:id="rId41"/>
    <p:sldId id="378" r:id="rId42"/>
    <p:sldId id="379" r:id="rId43"/>
    <p:sldId id="312" r:id="rId44"/>
    <p:sldId id="313" r:id="rId45"/>
    <p:sldId id="395" r:id="rId46"/>
    <p:sldId id="396" r:id="rId47"/>
    <p:sldId id="397" r:id="rId48"/>
    <p:sldId id="433" r:id="rId49"/>
    <p:sldId id="456" r:id="rId50"/>
    <p:sldId id="398" r:id="rId51"/>
    <p:sldId id="314" r:id="rId52"/>
    <p:sldId id="315" r:id="rId53"/>
    <p:sldId id="457" r:id="rId54"/>
    <p:sldId id="321" r:id="rId55"/>
    <p:sldId id="322" r:id="rId56"/>
    <p:sldId id="323" r:id="rId57"/>
    <p:sldId id="324" r:id="rId58"/>
    <p:sldId id="325" r:id="rId59"/>
    <p:sldId id="400" r:id="rId60"/>
    <p:sldId id="401" r:id="rId61"/>
    <p:sldId id="402" r:id="rId62"/>
    <p:sldId id="403" r:id="rId63"/>
    <p:sldId id="404" r:id="rId64"/>
    <p:sldId id="405" r:id="rId65"/>
    <p:sldId id="406" r:id="rId66"/>
    <p:sldId id="332" r:id="rId67"/>
    <p:sldId id="466" r:id="rId68"/>
    <p:sldId id="333" r:id="rId69"/>
    <p:sldId id="407" r:id="rId70"/>
    <p:sldId id="334" r:id="rId71"/>
    <p:sldId id="335" r:id="rId72"/>
    <p:sldId id="458" r:id="rId73"/>
    <p:sldId id="337" r:id="rId74"/>
    <p:sldId id="408" r:id="rId75"/>
    <p:sldId id="338" r:id="rId76"/>
    <p:sldId id="409" r:id="rId77"/>
    <p:sldId id="410" r:id="rId78"/>
    <p:sldId id="411" r:id="rId79"/>
    <p:sldId id="412" r:id="rId80"/>
    <p:sldId id="343" r:id="rId81"/>
    <p:sldId id="344" r:id="rId82"/>
    <p:sldId id="413" r:id="rId83"/>
    <p:sldId id="346" r:id="rId84"/>
    <p:sldId id="347" r:id="rId85"/>
    <p:sldId id="348" r:id="rId86"/>
    <p:sldId id="414" r:id="rId87"/>
    <p:sldId id="350" r:id="rId88"/>
    <p:sldId id="415" r:id="rId89"/>
    <p:sldId id="416" r:id="rId90"/>
    <p:sldId id="353" r:id="rId91"/>
    <p:sldId id="354" r:id="rId92"/>
    <p:sldId id="355" r:id="rId93"/>
    <p:sldId id="356" r:id="rId94"/>
    <p:sldId id="357" r:id="rId95"/>
    <p:sldId id="358" r:id="rId96"/>
    <p:sldId id="359" r:id="rId97"/>
    <p:sldId id="360" r:id="rId98"/>
    <p:sldId id="361" r:id="rId99"/>
    <p:sldId id="417" r:id="rId100"/>
    <p:sldId id="363" r:id="rId101"/>
    <p:sldId id="419" r:id="rId102"/>
    <p:sldId id="364" r:id="rId103"/>
    <p:sldId id="365" r:id="rId104"/>
    <p:sldId id="434" r:id="rId105"/>
    <p:sldId id="367" r:id="rId106"/>
    <p:sldId id="368" r:id="rId107"/>
    <p:sldId id="369" r:id="rId108"/>
    <p:sldId id="421" r:id="rId109"/>
    <p:sldId id="422" r:id="rId110"/>
    <p:sldId id="446" r:id="rId111"/>
    <p:sldId id="459" r:id="rId112"/>
    <p:sldId id="460" r:id="rId113"/>
    <p:sldId id="461" r:id="rId114"/>
    <p:sldId id="462" r:id="rId115"/>
    <p:sldId id="448" r:id="rId116"/>
    <p:sldId id="463" r:id="rId117"/>
    <p:sldId id="464" r:id="rId118"/>
    <p:sldId id="450" r:id="rId119"/>
    <p:sldId id="465" r:id="rId1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7" autoAdjust="0"/>
    <p:restoredTop sz="94660"/>
  </p:normalViewPr>
  <p:slideViewPr>
    <p:cSldViewPr>
      <p:cViewPr>
        <p:scale>
          <a:sx n="123" d="100"/>
          <a:sy n="123" d="100"/>
        </p:scale>
        <p:origin x="1122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43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E8C8C7C8-1433-484C-9E65-ACEEC8442B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635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C28D5212-21A1-42A9-844A-2C74C3DE8774}" type="slidenum">
              <a:rPr lang="en-US">
                <a:latin typeface="Arial" charset="0"/>
              </a:rPr>
              <a:pPr/>
              <a:t>1</a:t>
            </a:fld>
            <a:endParaRPr lang="en-US">
              <a:latin typeface="Arial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785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08F8C4BA-880C-4A2F-9242-AD7F648971F6}" type="slidenum">
              <a:rPr lang="en-US">
                <a:latin typeface="Arial" charset="0"/>
              </a:rPr>
              <a:pPr/>
              <a:t>13</a:t>
            </a:fld>
            <a:endParaRPr lang="en-US">
              <a:latin typeface="Arial" charset="0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44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B18B8581-D447-4B56-9837-67469E696ED3}" type="slidenum">
              <a:rPr lang="en-US">
                <a:latin typeface="Arial" charset="0"/>
              </a:rPr>
              <a:pPr/>
              <a:t>14</a:t>
            </a:fld>
            <a:endParaRPr lang="en-US">
              <a:latin typeface="Arial" charset="0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1359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B18B8581-D447-4B56-9837-67469E696ED3}" type="slidenum">
              <a:rPr lang="en-US">
                <a:latin typeface="Arial" charset="0"/>
              </a:rPr>
              <a:pPr/>
              <a:t>15</a:t>
            </a:fld>
            <a:endParaRPr lang="en-US">
              <a:latin typeface="Arial" charset="0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635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98E2C9A1-7358-4C8E-9A05-A5614DF97396}" type="slidenum">
              <a:rPr lang="en-US">
                <a:latin typeface="Arial" charset="0"/>
              </a:rPr>
              <a:pPr/>
              <a:t>16</a:t>
            </a:fld>
            <a:endParaRPr lang="en-US">
              <a:latin typeface="Arial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090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53C56C46-0DFD-4B64-BA41-7BF4AA78260D}" type="slidenum">
              <a:rPr lang="en-US">
                <a:latin typeface="Arial" charset="0"/>
              </a:rPr>
              <a:pPr/>
              <a:t>17</a:t>
            </a:fld>
            <a:endParaRPr lang="en-US">
              <a:latin typeface="Arial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0950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53C56C46-0DFD-4B64-BA41-7BF4AA78260D}" type="slidenum">
              <a:rPr lang="en-US">
                <a:latin typeface="Arial" charset="0"/>
              </a:rPr>
              <a:pPr/>
              <a:t>18</a:t>
            </a:fld>
            <a:endParaRPr lang="en-US">
              <a:latin typeface="Arial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6656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E95CCC58-3831-40A7-8CF0-169AC7B4F7B9}" type="slidenum">
              <a:rPr lang="en-US">
                <a:latin typeface="Arial" charset="0"/>
              </a:rPr>
              <a:pPr/>
              <a:t>19</a:t>
            </a:fld>
            <a:endParaRPr lang="en-US">
              <a:latin typeface="Arial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5732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5ABA47DE-8760-434C-A6E1-112941156516}" type="slidenum">
              <a:rPr lang="en-US">
                <a:latin typeface="Arial" charset="0"/>
              </a:rPr>
              <a:pPr/>
              <a:t>20</a:t>
            </a:fld>
            <a:endParaRPr lang="en-US">
              <a:latin typeface="Arial" charset="0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809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E5EE8F49-DC0B-42FD-963E-67222B829AC6}" type="slidenum">
              <a:rPr lang="en-US">
                <a:latin typeface="Arial" charset="0"/>
              </a:rPr>
              <a:pPr/>
              <a:t>21</a:t>
            </a:fld>
            <a:endParaRPr lang="en-US">
              <a:latin typeface="Arial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0946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D617C313-B5B3-49A0-9567-260DA364F653}" type="slidenum">
              <a:rPr lang="en-US">
                <a:latin typeface="Arial" charset="0"/>
              </a:rPr>
              <a:pPr/>
              <a:t>23</a:t>
            </a:fld>
            <a:endParaRPr lang="en-US">
              <a:latin typeface="Arial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589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B987403E-922D-4939-A66F-1D45B7C7945E}" type="slidenum">
              <a:rPr lang="en-US">
                <a:latin typeface="Arial" charset="0"/>
              </a:rPr>
              <a:pPr/>
              <a:t>4</a:t>
            </a:fld>
            <a:endParaRPr lang="en-US">
              <a:latin typeface="Arial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3331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8CC55201-A394-4B6B-B20C-5A057591D910}" type="slidenum">
              <a:rPr lang="en-US">
                <a:latin typeface="Arial" charset="0"/>
              </a:rPr>
              <a:pPr/>
              <a:t>24</a:t>
            </a:fld>
            <a:endParaRPr lang="en-US">
              <a:latin typeface="Arial" charset="0"/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3889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876B6F9A-750D-409F-AFAF-FF8BE7798780}" type="slidenum">
              <a:rPr lang="en-US">
                <a:latin typeface="Arial" charset="0"/>
              </a:rPr>
              <a:pPr/>
              <a:t>25</a:t>
            </a:fld>
            <a:endParaRPr lang="en-US">
              <a:latin typeface="Arial" charset="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003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76EDCC2D-21D1-44E9-8D72-2EE275502B7C}" type="slidenum">
              <a:rPr lang="en-US">
                <a:latin typeface="Arial" charset="0"/>
              </a:rPr>
              <a:pPr/>
              <a:t>26</a:t>
            </a:fld>
            <a:endParaRPr lang="en-US">
              <a:latin typeface="Arial" charset="0"/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088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8E5B560E-D3A2-437B-876F-D8F01DF4F34F}" type="slidenum">
              <a:rPr lang="en-US">
                <a:latin typeface="Arial" charset="0"/>
              </a:rPr>
              <a:pPr/>
              <a:t>27</a:t>
            </a:fld>
            <a:endParaRPr lang="en-US">
              <a:latin typeface="Arial" charset="0"/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069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642836E7-BB53-4974-AF53-5479C93BAC31}" type="slidenum">
              <a:rPr lang="en-US">
                <a:latin typeface="Arial" charset="0"/>
              </a:rPr>
              <a:pPr/>
              <a:t>28</a:t>
            </a:fld>
            <a:endParaRPr lang="en-US">
              <a:latin typeface="Arial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1215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4EA22C4A-374A-4D21-BD05-BCE00C041D3A}" type="slidenum">
              <a:rPr lang="en-US">
                <a:latin typeface="Arial" charset="0"/>
              </a:rPr>
              <a:pPr/>
              <a:t>29</a:t>
            </a:fld>
            <a:endParaRPr lang="en-US">
              <a:latin typeface="Arial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196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EE52D12A-049B-4549-B7F4-03AE5E2E0939}" type="slidenum">
              <a:rPr lang="en-US">
                <a:latin typeface="Arial" charset="0"/>
              </a:rPr>
              <a:pPr/>
              <a:t>30</a:t>
            </a:fld>
            <a:endParaRPr lang="en-US">
              <a:latin typeface="Arial" charset="0"/>
            </a:endParaRPr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866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CA9937FF-8D4F-4DD6-87D3-C5E1232DD301}" type="slidenum">
              <a:rPr lang="en-US">
                <a:latin typeface="Arial" charset="0"/>
              </a:rPr>
              <a:pPr/>
              <a:t>31</a:t>
            </a:fld>
            <a:endParaRPr lang="en-US">
              <a:latin typeface="Arial" charset="0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265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705F08E5-33C6-404D-B2E0-EBFDEA5E6307}" type="slidenum">
              <a:rPr lang="en-US">
                <a:latin typeface="Arial" charset="0"/>
              </a:rPr>
              <a:pPr/>
              <a:t>32</a:t>
            </a:fld>
            <a:endParaRPr lang="en-US">
              <a:latin typeface="Arial" charset="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22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3601F5D8-76ED-4E42-8583-2D72A2E30193}" type="slidenum">
              <a:rPr lang="en-US">
                <a:latin typeface="Arial" charset="0"/>
              </a:rPr>
              <a:pPr/>
              <a:t>34</a:t>
            </a:fld>
            <a:endParaRPr lang="en-US">
              <a:latin typeface="Arial" charset="0"/>
            </a:endParaRPr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349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BCC546DF-3523-435C-92FF-2CC13C1F1FED}" type="slidenum">
              <a:rPr lang="en-US">
                <a:latin typeface="Arial" charset="0"/>
              </a:rPr>
              <a:pPr/>
              <a:t>5</a:t>
            </a:fld>
            <a:endParaRPr lang="en-US">
              <a:latin typeface="Arial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9636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6DAA07D4-E019-4246-B9A7-3FA1E8B9C048}" type="slidenum">
              <a:rPr lang="en-US">
                <a:latin typeface="Arial" charset="0"/>
              </a:rPr>
              <a:pPr/>
              <a:t>36</a:t>
            </a:fld>
            <a:endParaRPr lang="en-US">
              <a:latin typeface="Arial" charset="0"/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3052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E8AE827B-8515-4E29-AE95-35B4C1838213}" type="slidenum">
              <a:rPr lang="en-US">
                <a:latin typeface="Arial" charset="0"/>
              </a:rPr>
              <a:pPr/>
              <a:t>37</a:t>
            </a:fld>
            <a:endParaRPr lang="en-US">
              <a:latin typeface="Arial" charset="0"/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761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8A55271B-C0FB-4815-816A-9EB50791D30F}" type="slidenum">
              <a:rPr lang="en-US">
                <a:latin typeface="Arial" charset="0"/>
              </a:rPr>
              <a:pPr/>
              <a:t>38</a:t>
            </a:fld>
            <a:endParaRPr lang="en-US">
              <a:latin typeface="Arial" charset="0"/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445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F3E58B40-F4B6-4431-A748-935A7FAF6092}" type="slidenum">
              <a:rPr lang="en-US">
                <a:latin typeface="Arial" charset="0"/>
              </a:rPr>
              <a:pPr/>
              <a:t>39</a:t>
            </a:fld>
            <a:endParaRPr lang="en-US">
              <a:latin typeface="Arial" charset="0"/>
            </a:endParaRPr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2413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BFC85B59-9005-4502-880F-F27114AC323E}" type="slidenum">
              <a:rPr lang="en-US">
                <a:latin typeface="Arial" charset="0"/>
              </a:rPr>
              <a:pPr/>
              <a:t>40</a:t>
            </a:fld>
            <a:endParaRPr lang="en-US">
              <a:latin typeface="Arial" charset="0"/>
            </a:endParaRPr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193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3E7E9A70-DEC6-4779-8013-AD0E407C644F}" type="slidenum">
              <a:rPr lang="en-US">
                <a:latin typeface="Arial" charset="0"/>
              </a:rPr>
              <a:pPr/>
              <a:t>41</a:t>
            </a:fld>
            <a:endParaRPr lang="en-US">
              <a:latin typeface="Arial" charset="0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9912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8D9B8D17-5ED1-476E-8115-B9BF04043D26}" type="slidenum">
              <a:rPr lang="en-US">
                <a:latin typeface="Arial" charset="0"/>
              </a:rPr>
              <a:pPr/>
              <a:t>42</a:t>
            </a:fld>
            <a:endParaRPr lang="en-US">
              <a:latin typeface="Arial" charset="0"/>
            </a:endParaRPr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3382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6678E0AE-6DB5-414C-89DC-ABE061ADA8E7}" type="slidenum">
              <a:rPr lang="en-US">
                <a:latin typeface="Arial" charset="0"/>
              </a:rPr>
              <a:pPr/>
              <a:t>46</a:t>
            </a:fld>
            <a:endParaRPr lang="en-US">
              <a:latin typeface="Arial" charset="0"/>
            </a:endParaRPr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8338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F8CFDA5D-D8D8-4049-AF75-802AFD14EA9B}" type="slidenum">
              <a:rPr lang="en-US">
                <a:latin typeface="Arial" charset="0"/>
              </a:rPr>
              <a:pPr/>
              <a:t>48</a:t>
            </a:fld>
            <a:endParaRPr lang="en-US">
              <a:latin typeface="Arial" charset="0"/>
            </a:endParaRPr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7088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F8CFDA5D-D8D8-4049-AF75-802AFD14EA9B}" type="slidenum">
              <a:rPr lang="en-US">
                <a:latin typeface="Arial" charset="0"/>
              </a:rPr>
              <a:pPr/>
              <a:t>49</a:t>
            </a:fld>
            <a:endParaRPr lang="en-US">
              <a:latin typeface="Arial" charset="0"/>
            </a:endParaRPr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02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A5A82A85-136A-449C-AF39-265CB344983B}" type="slidenum">
              <a:rPr lang="en-US">
                <a:latin typeface="Arial" charset="0"/>
              </a:rPr>
              <a:pPr/>
              <a:t>6</a:t>
            </a:fld>
            <a:endParaRPr lang="en-US">
              <a:latin typeface="Arial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0747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F8CFDA5D-D8D8-4049-AF75-802AFD14EA9B}" type="slidenum">
              <a:rPr lang="en-US">
                <a:latin typeface="Arial" charset="0"/>
              </a:rPr>
              <a:pPr/>
              <a:t>50</a:t>
            </a:fld>
            <a:endParaRPr lang="en-US">
              <a:latin typeface="Arial" charset="0"/>
            </a:endParaRPr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395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F39524DD-A869-407D-884F-E7444CCF80D7}" type="slidenum">
              <a:rPr lang="en-US">
                <a:latin typeface="Arial" charset="0"/>
              </a:rPr>
              <a:pPr/>
              <a:t>7</a:t>
            </a:fld>
            <a:endParaRPr lang="en-US">
              <a:latin typeface="Arial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808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8443A752-F6EB-469D-89F4-6FCCED0EA369}" type="slidenum">
              <a:rPr lang="en-US">
                <a:latin typeface="Arial" charset="0"/>
              </a:rPr>
              <a:pPr/>
              <a:t>8</a:t>
            </a:fld>
            <a:endParaRPr lang="en-US">
              <a:latin typeface="Arial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73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F4298FEC-080B-4DDE-BF79-09C9B03B758F}" type="slidenum">
              <a:rPr lang="en-US">
                <a:latin typeface="Arial" charset="0"/>
              </a:rPr>
              <a:pPr/>
              <a:t>10</a:t>
            </a:fld>
            <a:endParaRPr lang="en-US">
              <a:latin typeface="Arial" charset="0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60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B8693A10-7C63-4666-A869-426E53FE7693}" type="slidenum">
              <a:rPr lang="en-US">
                <a:latin typeface="Arial" charset="0"/>
              </a:rPr>
              <a:pPr/>
              <a:t>11</a:t>
            </a:fld>
            <a:endParaRPr lang="en-US">
              <a:latin typeface="Arial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412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53C56C46-0DFD-4B64-BA41-7BF4AA78260D}" type="slidenum">
              <a:rPr lang="en-US">
                <a:latin typeface="Arial" charset="0"/>
              </a:rPr>
              <a:pPr/>
              <a:t>12</a:t>
            </a:fld>
            <a:endParaRPr lang="en-US">
              <a:latin typeface="Arial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629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5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53710A-C615-4491-9CFB-F993E24E09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72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E4DC8F-8917-4B77-8E2B-14D905B6EC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21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AC4B88-42B2-4833-9526-445AA5220D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13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56507B-7004-42DE-9B18-8752FD4748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19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A2E51A-6023-45A4-8419-B17A2FCEEA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50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22FDBD-8759-4CF4-8E82-A8710AD094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16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7C69B6-BEDD-4901-8E2E-ABBD582BF4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09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4D33ED-24BC-40DB-BEC7-DD161209CC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890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9E660C-3A61-42DE-9130-A3C51CC367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872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99265D-3492-4FCF-BB3E-5928C98D79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91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1DAE7C-052B-4847-A15E-DF0193E207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78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5A82AA-B654-45C4-82A6-762A629BA6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40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E86A9F-56B3-4F80-8EC9-F5E29949B1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279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9076E4-FB1F-405D-BBA4-4BC9130C95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669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4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64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64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C92CE727-7F6D-4801-825D-AA1258324F0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64871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164872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64873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164874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2"/>
        <a:buChar char="p"/>
        <a:defRPr sz="28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2"/>
        <a:buChar char="n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2"/>
        <a:buChar char="p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charset="2"/>
        <a:buChar char="§"/>
        <a:defRPr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charset="2"/>
        <a:buChar char="§"/>
        <a:defRPr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charset="2"/>
        <a:buChar char="§"/>
        <a:defRPr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charset="2"/>
        <a:buChar char="§"/>
        <a:defRPr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charset="2"/>
        <a:buChar char="§"/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56.wmf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57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2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3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2.w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4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5.w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2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10.bin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2.wmf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3.wmf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4.wmf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5.wmf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6.wmf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7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48.wmf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9.wmf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50.wmf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5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/>
              <a:t>CHAPTER 5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sz="3600" b="1" dirty="0"/>
              <a:t>DISCRETE RANDOM VARIABLES AND THEIR PROBABILITY DISTRIBUTIONS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49486" y="6172200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dirty="0"/>
              <a:t>Examples of Continuous Random Variables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153400" cy="39624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SzPct val="80000"/>
              <a:buFont typeface="Wingdings" charset="2"/>
              <a:buAutoNum type="arabicPeriod"/>
            </a:pPr>
            <a:r>
              <a:rPr lang="en-GB" sz="2000" dirty="0"/>
              <a:t>The length of a room</a:t>
            </a:r>
          </a:p>
          <a:p>
            <a:pPr marL="533400" indent="-533400" eaLnBrk="1" hangingPunct="1">
              <a:lnSpc>
                <a:spcPct val="90000"/>
              </a:lnSpc>
              <a:buSzPct val="80000"/>
              <a:buFont typeface="Wingdings" charset="2"/>
              <a:buAutoNum type="arabicPeriod"/>
            </a:pPr>
            <a:r>
              <a:rPr lang="en-GB" sz="2000" dirty="0"/>
              <a:t>The time taken to commute from home to work</a:t>
            </a:r>
          </a:p>
          <a:p>
            <a:pPr marL="533400" indent="-533400" eaLnBrk="1" hangingPunct="1">
              <a:lnSpc>
                <a:spcPct val="90000"/>
              </a:lnSpc>
              <a:buSzPct val="80000"/>
              <a:buFont typeface="Wingdings" charset="2"/>
              <a:buAutoNum type="arabicPeriod"/>
            </a:pPr>
            <a:r>
              <a:rPr lang="en-GB" sz="2000" dirty="0"/>
              <a:t>The amount of milk in a gallon (note that we do not expect “a gallon” to contain exactly one gallon of milk but either slightly more or slightly less than one gallon)</a:t>
            </a:r>
          </a:p>
          <a:p>
            <a:pPr marL="533400" indent="-533400" eaLnBrk="1" hangingPunct="1">
              <a:lnSpc>
                <a:spcPct val="90000"/>
              </a:lnSpc>
              <a:buSzPct val="80000"/>
              <a:buFont typeface="Wingdings" charset="2"/>
              <a:buAutoNum type="arabicPeriod"/>
            </a:pPr>
            <a:r>
              <a:rPr lang="en-GB" sz="2000" dirty="0"/>
              <a:t>The weight of a letter</a:t>
            </a:r>
          </a:p>
          <a:p>
            <a:pPr marL="533400" indent="-533400" eaLnBrk="1" hangingPunct="1">
              <a:lnSpc>
                <a:spcPct val="90000"/>
              </a:lnSpc>
              <a:buSzPct val="80000"/>
              <a:buFont typeface="Wingdings" charset="2"/>
              <a:buAutoNum type="arabicPeriod"/>
            </a:pPr>
            <a:r>
              <a:rPr lang="en-GB" sz="2000" dirty="0"/>
              <a:t>The price of a house</a:t>
            </a:r>
          </a:p>
          <a:p>
            <a:pPr marL="0" indent="0" eaLnBrk="1" hangingPunct="1">
              <a:lnSpc>
                <a:spcPct val="90000"/>
              </a:lnSpc>
              <a:buSzPct val="80000"/>
              <a:buNone/>
            </a:pPr>
            <a:endParaRPr lang="en-GB" sz="2000" dirty="0"/>
          </a:p>
          <a:p>
            <a:pPr marL="0" indent="0" eaLnBrk="1" hangingPunct="1">
              <a:lnSpc>
                <a:spcPct val="90000"/>
              </a:lnSpc>
              <a:buSzPct val="80000"/>
              <a:buNone/>
            </a:pPr>
            <a:r>
              <a:rPr lang="en-US" sz="2000" dirty="0"/>
              <a:t>Note that money is often treated as a continuous random variable, specifically when there are a large number of unique values.</a:t>
            </a:r>
          </a:p>
          <a:p>
            <a:pPr marL="0" indent="0" eaLnBrk="1" hangingPunct="1">
              <a:lnSpc>
                <a:spcPct val="90000"/>
              </a:lnSpc>
              <a:buSzPct val="80000"/>
              <a:buNone/>
            </a:pPr>
            <a:endParaRPr lang="en-GB" sz="20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dirty="0"/>
              <a:t>Using the Table of Poisson Probabilities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" y="1676400"/>
            <a:ext cx="8486775" cy="4114800"/>
          </a:xfrm>
        </p:spPr>
        <p:txBody>
          <a:bodyPr/>
          <a:lstStyle/>
          <a:p>
            <a:pPr eaLnBrk="1" hangingPunct="1">
              <a:buClr>
                <a:schemeClr val="bg1"/>
              </a:buClr>
            </a:pPr>
            <a:r>
              <a:rPr lang="en-US" sz="2000" dirty="0"/>
              <a:t>The probabilities for a Poisson distribution can also be read from </a:t>
            </a:r>
            <a:r>
              <a:rPr lang="en-GB" sz="2000" dirty="0"/>
              <a:t>Table III in appendix B, the table of Poisson probabilities.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dirty="0"/>
              <a:t>Example 5-21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" y="1600200"/>
            <a:ext cx="8486775" cy="4114800"/>
          </a:xfrm>
        </p:spPr>
        <p:txBody>
          <a:bodyPr/>
          <a:lstStyle/>
          <a:p>
            <a:pPr eaLnBrk="1" hangingPunct="1">
              <a:buClr>
                <a:schemeClr val="bg1"/>
              </a:buClr>
            </a:pPr>
            <a:r>
              <a:rPr lang="en-GB" sz="2000" dirty="0"/>
              <a:t>On average, two new accounts are opened per day at an Imperial Saving Bank branch. Using Table III of Appendix B, find the probability that on a given day the number of new accounts opened at this bank will be</a:t>
            </a:r>
            <a:br>
              <a:rPr lang="en-GB" sz="2000" dirty="0"/>
            </a:br>
            <a:r>
              <a:rPr lang="en-GB" sz="2000" dirty="0"/>
              <a:t>(a) exactly 6	(b) at most 3		(c) at least 7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dirty="0"/>
              <a:t>Table 5.16 Portion of Table III for </a:t>
            </a:r>
            <a:r>
              <a:rPr lang="el-GR" sz="2400" dirty="0">
                <a:latin typeface="Times New Roman" charset="0"/>
                <a:cs typeface="Times New Roman" charset="0"/>
              </a:rPr>
              <a:t>λ</a:t>
            </a:r>
            <a:r>
              <a:rPr lang="en-GB" sz="2400" dirty="0">
                <a:latin typeface="Times New Roman" charset="0"/>
                <a:cs typeface="Times New Roman" charset="0"/>
              </a:rPr>
              <a:t> </a:t>
            </a:r>
            <a:r>
              <a:rPr lang="en-GB" sz="2400" dirty="0">
                <a:cs typeface="Times New Roman" charset="0"/>
              </a:rPr>
              <a:t>= 2.0</a:t>
            </a:r>
            <a:endParaRPr lang="el-GR" sz="2400" dirty="0">
              <a:latin typeface="Times New Roman" charset="0"/>
              <a:cs typeface="Times New Roman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89" y="1569005"/>
            <a:ext cx="7673011" cy="4526995"/>
          </a:xfrm>
          <a:prstGeom prst="rect">
            <a:avLst/>
          </a:prstGeom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dirty="0"/>
              <a:t>Example 5-21: Solution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5493" y="1600200"/>
            <a:ext cx="8382000" cy="4114800"/>
          </a:xfrm>
        </p:spPr>
        <p:txBody>
          <a:bodyPr/>
          <a:lstStyle/>
          <a:p>
            <a:pPr marL="0" indent="0" eaLnBrk="1" hangingPunct="1">
              <a:buSzPct val="85000"/>
              <a:buNone/>
            </a:pPr>
            <a:r>
              <a:rPr lang="en-GB" sz="2000" dirty="0"/>
              <a:t>(a) </a:t>
            </a:r>
            <a:r>
              <a:rPr lang="en-GB" sz="2000" i="1" dirty="0"/>
              <a:t>P</a:t>
            </a:r>
            <a:r>
              <a:rPr lang="en-GB" sz="2000" dirty="0"/>
              <a:t>(6) = .0120</a:t>
            </a:r>
          </a:p>
          <a:p>
            <a:pPr marL="0" indent="0" eaLnBrk="1" hangingPunct="1">
              <a:buSzPct val="85000"/>
              <a:buNone/>
            </a:pPr>
            <a:endParaRPr lang="en-GB" sz="2000" dirty="0"/>
          </a:p>
          <a:p>
            <a:pPr marL="0" indent="0" eaLnBrk="1" hangingPunct="1">
              <a:buSzPct val="85000"/>
              <a:buNone/>
            </a:pPr>
            <a:r>
              <a:rPr lang="en-GB" sz="2000" dirty="0"/>
              <a:t>(b) </a:t>
            </a:r>
            <a:r>
              <a:rPr lang="en-GB" sz="2000" i="1" dirty="0"/>
              <a:t>P</a:t>
            </a:r>
            <a:r>
              <a:rPr lang="en-GB" sz="2000" dirty="0"/>
              <a:t>(at most 3) = </a:t>
            </a:r>
            <a:r>
              <a:rPr lang="en-GB" sz="2000" i="1" dirty="0"/>
              <a:t>P</a:t>
            </a:r>
            <a:r>
              <a:rPr lang="en-GB" sz="2000" dirty="0"/>
              <a:t>(0) + </a:t>
            </a:r>
            <a:r>
              <a:rPr lang="en-GB" sz="2000" i="1" dirty="0"/>
              <a:t>P</a:t>
            </a:r>
            <a:r>
              <a:rPr lang="en-GB" sz="2000" dirty="0"/>
              <a:t>(1) + </a:t>
            </a:r>
            <a:r>
              <a:rPr lang="en-GB" sz="2000" i="1" dirty="0"/>
              <a:t>P</a:t>
            </a:r>
            <a:r>
              <a:rPr lang="en-GB" sz="2000" dirty="0"/>
              <a:t>(2) +  </a:t>
            </a:r>
            <a:r>
              <a:rPr lang="en-GB" sz="2000" i="1" dirty="0"/>
              <a:t>P</a:t>
            </a:r>
            <a:r>
              <a:rPr lang="en-GB" sz="2000" dirty="0"/>
              <a:t>(3)  </a:t>
            </a:r>
          </a:p>
          <a:p>
            <a:pPr marL="0" indent="0" eaLnBrk="1" hangingPunct="1">
              <a:buSzPct val="85000"/>
              <a:buNone/>
            </a:pPr>
            <a:r>
              <a:rPr lang="en-GB" sz="2000" dirty="0"/>
              <a:t>                        =.1353 +.2707 + .2707 + .1804 = .8571</a:t>
            </a:r>
          </a:p>
          <a:p>
            <a:pPr marL="0" indent="0" eaLnBrk="1" hangingPunct="1">
              <a:buSzPct val="85000"/>
              <a:buNone/>
            </a:pPr>
            <a:endParaRPr lang="en-GB" sz="2000" dirty="0"/>
          </a:p>
          <a:p>
            <a:pPr marL="0" indent="0" eaLnBrk="1" hangingPunct="1">
              <a:buSzPct val="85000"/>
              <a:buNone/>
            </a:pPr>
            <a:r>
              <a:rPr lang="en-GB" sz="2000" dirty="0"/>
              <a:t>(c)  </a:t>
            </a:r>
            <a:r>
              <a:rPr lang="en-GB" sz="2000" i="1" dirty="0"/>
              <a:t>P</a:t>
            </a:r>
            <a:r>
              <a:rPr lang="en-GB" sz="2000" dirty="0"/>
              <a:t>(at least 7) = </a:t>
            </a:r>
            <a:r>
              <a:rPr lang="en-GB" sz="2000" i="1" dirty="0"/>
              <a:t>P</a:t>
            </a:r>
            <a:r>
              <a:rPr lang="en-GB" sz="2000" dirty="0"/>
              <a:t>(7) + </a:t>
            </a:r>
            <a:r>
              <a:rPr lang="en-GB" sz="2000" i="1" dirty="0"/>
              <a:t>P</a:t>
            </a:r>
            <a:r>
              <a:rPr lang="en-GB" sz="2000" dirty="0"/>
              <a:t>(8) + </a:t>
            </a:r>
            <a:r>
              <a:rPr lang="en-GB" sz="2000" i="1" dirty="0"/>
              <a:t>P</a:t>
            </a:r>
            <a:r>
              <a:rPr lang="en-GB" sz="2000" dirty="0"/>
              <a:t>(9)</a:t>
            </a:r>
          </a:p>
          <a:p>
            <a:pPr marL="0" indent="0" eaLnBrk="1" hangingPunct="1">
              <a:buSzPct val="85000"/>
              <a:buNone/>
            </a:pPr>
            <a:r>
              <a:rPr lang="en-GB" sz="2000" dirty="0"/>
              <a:t>                         = .0034 + .0009 + .0002 = .0045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dirty="0"/>
              <a:t>Case Study 5-2 Global Birth and Death Rates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76663"/>
            <a:ext cx="6400800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28331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dirty="0"/>
              <a:t>Example 5-22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800975" cy="4114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Clr>
                <a:schemeClr val="bg1"/>
              </a:buClr>
              <a:buNone/>
            </a:pPr>
            <a:r>
              <a:rPr lang="en-GB" sz="2000" dirty="0"/>
              <a:t>An auto salesperson sells an average of .9 car per day. Let </a:t>
            </a:r>
            <a:r>
              <a:rPr lang="en-GB" sz="2000" i="1" dirty="0">
                <a:latin typeface="Times New Roman" charset="0"/>
                <a:cs typeface="Times New Roman" charset="0"/>
              </a:rPr>
              <a:t>x</a:t>
            </a:r>
            <a:r>
              <a:rPr lang="en-GB" sz="2000" dirty="0"/>
              <a:t> be the number of cars sold by this salesperson on any given day. Using the Poisson probability distribution table, write the probability distribution of </a:t>
            </a:r>
            <a:r>
              <a:rPr lang="en-GB" sz="2000" i="1" dirty="0">
                <a:latin typeface="Times New Roman" charset="0"/>
                <a:cs typeface="Times New Roman" charset="0"/>
              </a:rPr>
              <a:t>x</a:t>
            </a:r>
            <a:r>
              <a:rPr lang="en-GB" sz="2000" dirty="0"/>
              <a:t>. Draw a graph of the probability distribution.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dirty="0"/>
              <a:t>Example 5-22: Solution</a:t>
            </a:r>
            <a:br>
              <a:rPr lang="en-GB" sz="2400" dirty="0"/>
            </a:br>
            <a:r>
              <a:rPr lang="en-GB" sz="2400" dirty="0"/>
              <a:t>Table 5.17 Probability Distribution of </a:t>
            </a:r>
            <a:r>
              <a:rPr lang="en-GB" sz="2400" b="1" i="1" dirty="0">
                <a:latin typeface="Times New Roman" charset="0"/>
              </a:rPr>
              <a:t>x</a:t>
            </a:r>
            <a:r>
              <a:rPr lang="en-GB" sz="2400" dirty="0"/>
              <a:t> for </a:t>
            </a:r>
            <a:r>
              <a:rPr lang="el-GR" sz="2400" dirty="0">
                <a:latin typeface="Times New Roman" charset="0"/>
                <a:cs typeface="Times New Roman" charset="0"/>
              </a:rPr>
              <a:t>λ</a:t>
            </a:r>
            <a:r>
              <a:rPr lang="en-GB" sz="2400" dirty="0">
                <a:latin typeface="Times New Roman" charset="0"/>
                <a:cs typeface="Times New Roman" charset="0"/>
              </a:rPr>
              <a:t> </a:t>
            </a:r>
            <a:r>
              <a:rPr lang="en-GB" sz="2400" dirty="0">
                <a:cs typeface="Times New Roman" charset="0"/>
              </a:rPr>
              <a:t>= .9</a:t>
            </a:r>
            <a:endParaRPr lang="el-GR" sz="2400" dirty="0">
              <a:latin typeface="Times New Roman" charset="0"/>
              <a:cs typeface="Times New Roman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997" y="1618997"/>
            <a:ext cx="3258005" cy="3620005"/>
          </a:xfrm>
          <a:prstGeom prst="rect">
            <a:avLst/>
          </a:prstGeom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dirty="0"/>
              <a:t>Example 5-22: Solution </a:t>
            </a:r>
            <a:br>
              <a:rPr lang="en-GB" sz="2400" dirty="0"/>
            </a:br>
            <a:r>
              <a:rPr lang="en-GB" sz="2400" dirty="0"/>
              <a:t>Figure 5.8 Histogram for the Probability Distribution of Table 5.17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76400"/>
            <a:ext cx="4945037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dirty="0"/>
              <a:t>Mean and Standard Deviation of the Poisson Probability Distribution</a:t>
            </a:r>
          </a:p>
        </p:txBody>
      </p:sp>
      <p:graphicFrame>
        <p:nvGraphicFramePr>
          <p:cNvPr id="26626" name="Object 2"/>
          <p:cNvGraphicFramePr>
            <a:graphicFrameLocks noGrp="1" noChangeAspect="1"/>
          </p:cNvGraphicFramePr>
          <p:nvPr>
            <p:ph type="body" idx="1"/>
            <p:extLst>
              <p:ext uri="{D42A27DB-BD31-4B8C-83A1-F6EECF244321}">
                <p14:modId xmlns:p14="http://schemas.microsoft.com/office/powerpoint/2010/main" val="2390616719"/>
              </p:ext>
            </p:extLst>
          </p:nvPr>
        </p:nvGraphicFramePr>
        <p:xfrm>
          <a:off x="2743200" y="1981200"/>
          <a:ext cx="1818499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4" name="Equation" r:id="rId3" imgW="507960" imgH="685800" progId="Equation.3">
                  <p:embed/>
                </p:oleObj>
              </mc:Choice>
              <mc:Fallback>
                <p:oleObj name="Equation" r:id="rId3" imgW="507960" imgH="685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981200"/>
                        <a:ext cx="1818499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dirty="0"/>
              <a:t>Example 5-22 (continued)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8001000" cy="45307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Clr>
                <a:schemeClr val="bg1"/>
              </a:buClr>
              <a:buNone/>
            </a:pPr>
            <a:r>
              <a:rPr lang="en-GB" sz="2000" dirty="0"/>
              <a:t>An auto salesperson sells an average of .9 car per day. Let </a:t>
            </a:r>
            <a:r>
              <a:rPr lang="en-GB" sz="2000" i="1" dirty="0">
                <a:latin typeface="Times New Roman" charset="0"/>
                <a:cs typeface="Times New Roman" charset="0"/>
              </a:rPr>
              <a:t>x</a:t>
            </a:r>
            <a:r>
              <a:rPr lang="en-GB" sz="2000" dirty="0"/>
              <a:t> be the number of cars sold by this salesperson on any given day. Find the mean, variance, and standard deviation.</a:t>
            </a:r>
          </a:p>
        </p:txBody>
      </p:sp>
      <p:graphicFrame>
        <p:nvGraphicFramePr>
          <p:cNvPr id="27650" name="Object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5434779"/>
              </p:ext>
            </p:extLst>
          </p:nvPr>
        </p:nvGraphicFramePr>
        <p:xfrm>
          <a:off x="1752600" y="3200400"/>
          <a:ext cx="54864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9" name="Equation" r:id="rId3" imgW="1587240" imgH="685800" progId="Equation.3">
                  <p:embed/>
                </p:oleObj>
              </mc:Choice>
              <mc:Fallback>
                <p:oleObj name="Equation" r:id="rId3" imgW="1587240" imgH="685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200400"/>
                        <a:ext cx="5486400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39825"/>
          </a:xfrm>
        </p:spPr>
        <p:txBody>
          <a:bodyPr/>
          <a:lstStyle/>
          <a:p>
            <a:pPr eaLnBrk="1" hangingPunct="1"/>
            <a:r>
              <a:rPr lang="en-GB" sz="2400" b="1" dirty="0">
                <a:solidFill>
                  <a:srgbClr val="002060"/>
                </a:solidFill>
              </a:rPr>
              <a:t>5.2 Probability Distribution of a Discrete Random Variable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" y="1600200"/>
            <a:ext cx="8334375" cy="1600200"/>
          </a:xfrm>
        </p:spPr>
        <p:txBody>
          <a:bodyPr/>
          <a:lstStyle/>
          <a:p>
            <a:pPr eaLnBrk="1" hangingPunct="1">
              <a:buFont typeface="Wingdings" charset="2"/>
              <a:buChar char=" "/>
            </a:pPr>
            <a:r>
              <a:rPr lang="en-GB" sz="2000" dirty="0">
                <a:solidFill>
                  <a:schemeClr val="folHlink"/>
                </a:solidFill>
              </a:rPr>
              <a:t>Definition</a:t>
            </a:r>
          </a:p>
          <a:p>
            <a:pPr eaLnBrk="1" hangingPunct="1">
              <a:buFont typeface="Wingdings" charset="2"/>
              <a:buChar char=" "/>
            </a:pPr>
            <a:r>
              <a:rPr lang="en-GB" sz="2000" dirty="0"/>
              <a:t>The </a:t>
            </a:r>
            <a:r>
              <a:rPr lang="en-GB" sz="2000" b="1" i="1" u="sng" dirty="0">
                <a:solidFill>
                  <a:schemeClr val="hlink"/>
                </a:solidFill>
              </a:rPr>
              <a:t>probability distribution of a discrete random variable</a:t>
            </a:r>
            <a:r>
              <a:rPr lang="en-GB" sz="2000" dirty="0"/>
              <a:t> lists all the possible values that the random variable can assume and their corresponding probabilities.</a:t>
            </a:r>
          </a:p>
          <a:p>
            <a:pPr eaLnBrk="1" hangingPunct="1">
              <a:buFont typeface="Wingdings" charset="2"/>
              <a:buChar char=" "/>
            </a:pPr>
            <a:endParaRPr lang="en-GB" sz="20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/>
              <a:t>TI-84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125" y="1525231"/>
            <a:ext cx="2240637" cy="3797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125" y="847725"/>
            <a:ext cx="8229600" cy="603217"/>
          </a:xfrm>
          <a:prstGeom prst="rect">
            <a:avLst/>
          </a:prstGeom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762" y="2514600"/>
            <a:ext cx="3276600" cy="24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66832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/>
              <a:t>TI-84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125" y="1525231"/>
            <a:ext cx="2240637" cy="3797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125" y="847725"/>
            <a:ext cx="8229600" cy="603217"/>
          </a:xfrm>
          <a:prstGeom prst="rect">
            <a:avLst/>
          </a:prstGeom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762" y="2514600"/>
            <a:ext cx="3733800" cy="2808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238481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/>
              <a:t>TI-84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125" y="1525231"/>
            <a:ext cx="2240637" cy="3797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125" y="847725"/>
            <a:ext cx="8229600" cy="603217"/>
          </a:xfrm>
          <a:prstGeom prst="rect">
            <a:avLst/>
          </a:prstGeom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762" y="2438400"/>
            <a:ext cx="4267200" cy="320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0185341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/>
              <a:t>TI-84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125" y="1525231"/>
            <a:ext cx="2240637" cy="3797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125" y="847725"/>
            <a:ext cx="8229600" cy="603217"/>
          </a:xfrm>
          <a:prstGeom prst="rect">
            <a:avLst/>
          </a:prstGeom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762" y="2514600"/>
            <a:ext cx="3352800" cy="2521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74849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/>
              <a:t>TI-84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125" y="1525231"/>
            <a:ext cx="2240637" cy="3797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125" y="847725"/>
            <a:ext cx="8229600" cy="603217"/>
          </a:xfrm>
          <a:prstGeom prst="rect">
            <a:avLst/>
          </a:prstGeom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715" y="2209801"/>
            <a:ext cx="3967909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 bwMode="auto">
          <a:xfrm>
            <a:off x="2684715" y="5181601"/>
            <a:ext cx="396790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91541948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/>
              <a:t>TI-84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178" y="1524000"/>
            <a:ext cx="1671222" cy="4442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125" y="847725"/>
            <a:ext cx="8229600" cy="603217"/>
          </a:xfrm>
          <a:prstGeom prst="rect">
            <a:avLst/>
          </a:prstGeom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7" y="2057400"/>
            <a:ext cx="397192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5102761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/>
              <a:t>TI-84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178" y="1524000"/>
            <a:ext cx="1671222" cy="4442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125" y="847725"/>
            <a:ext cx="8229600" cy="603217"/>
          </a:xfrm>
          <a:prstGeom prst="rect">
            <a:avLst/>
          </a:prstGeom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133600"/>
            <a:ext cx="3871913" cy="3616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970799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/>
              <a:t>TI-84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178" y="1524000"/>
            <a:ext cx="1671222" cy="4442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125" y="847725"/>
            <a:ext cx="8229600" cy="603217"/>
          </a:xfrm>
          <a:prstGeom prst="rect">
            <a:avLst/>
          </a:prstGeom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5" y="2209800"/>
            <a:ext cx="398145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5283206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/>
              <a:t>TI-84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178" y="1524000"/>
            <a:ext cx="1595022" cy="4441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125" y="847725"/>
            <a:ext cx="8229600" cy="603217"/>
          </a:xfrm>
          <a:prstGeom prst="rect">
            <a:avLst/>
          </a:prstGeom>
        </p:spPr>
      </p:pic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95600"/>
            <a:ext cx="6227096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4494023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/>
              <a:t>TI-84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178" y="1524000"/>
            <a:ext cx="1595022" cy="4441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125" y="847725"/>
            <a:ext cx="8229600" cy="603217"/>
          </a:xfrm>
          <a:prstGeom prst="rect">
            <a:avLst/>
          </a:prstGeom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398295"/>
            <a:ext cx="6100952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7169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dirty="0"/>
              <a:t>Example 5-1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600200"/>
            <a:ext cx="8704263" cy="2209800"/>
          </a:xfrm>
        </p:spPr>
        <p:txBody>
          <a:bodyPr/>
          <a:lstStyle/>
          <a:p>
            <a:pPr eaLnBrk="1" hangingPunct="1">
              <a:buFont typeface="Wingdings" charset="2"/>
              <a:buChar char=" "/>
            </a:pPr>
            <a:r>
              <a:rPr lang="en-GB" sz="2000" dirty="0"/>
              <a:t>Recall the frequency and relative frequency distributions of the number of vehicles owned by families given in Table 5.1. That table is reproduced below as Table 5.2. Let </a:t>
            </a:r>
            <a:r>
              <a:rPr lang="en-GB" sz="2000" i="1" dirty="0">
                <a:latin typeface="Times New Roman" charset="0"/>
                <a:cs typeface="Times New Roman" charset="0"/>
              </a:rPr>
              <a:t>x</a:t>
            </a:r>
            <a:r>
              <a:rPr lang="en-GB" sz="2000" dirty="0"/>
              <a:t> be the number of vehicles owned by a randomly selected family. Write the probability distribution of </a:t>
            </a:r>
            <a:r>
              <a:rPr lang="en-GB" sz="2000" i="1" dirty="0">
                <a:latin typeface="Times New Roman" charset="0"/>
                <a:cs typeface="Times New Roman" charset="0"/>
              </a:rPr>
              <a:t>x </a:t>
            </a:r>
            <a:r>
              <a:rPr lang="en-US" sz="2000" dirty="0"/>
              <a:t>and make a histogram for this probability distribution</a:t>
            </a:r>
            <a:r>
              <a:rPr lang="en-GB" sz="2000" dirty="0"/>
              <a:t>.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dirty="0"/>
              <a:t>Table 5.2 Frequency and Relative Frequency Distributions of the Number of Vehicles Owned by Families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153" y="1752089"/>
            <a:ext cx="6763694" cy="365811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dirty="0"/>
              <a:t>Example 5-1: Solution</a:t>
            </a:r>
            <a:br>
              <a:rPr lang="en-GB" sz="2400" dirty="0"/>
            </a:br>
            <a:r>
              <a:rPr lang="en-GB" sz="2400" dirty="0"/>
              <a:t>Table 5.3 Probability Distribution of the Number of Vehicles Owned by Families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752600"/>
            <a:ext cx="6172200" cy="375761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dirty="0"/>
              <a:t>Example 5-1: Solution</a:t>
            </a:r>
            <a:br>
              <a:rPr lang="en-GB" sz="2400" dirty="0"/>
            </a:br>
            <a:r>
              <a:rPr lang="en-GB" sz="2400" dirty="0"/>
              <a:t>Figure 5.1 Histogram for the Probability Distribution of Table 5.3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231" y="1981200"/>
            <a:ext cx="395603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7153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dirty="0"/>
              <a:t>Two Characteristics of a Probability Distribution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52400" y="1524000"/>
            <a:ext cx="8610600" cy="2514600"/>
          </a:xfrm>
        </p:spPr>
        <p:txBody>
          <a:bodyPr/>
          <a:lstStyle/>
          <a:p>
            <a:pPr marL="609600" indent="-609600" eaLnBrk="1" hangingPunct="1">
              <a:buFont typeface="Wingdings" charset="2"/>
              <a:buChar char=" "/>
            </a:pPr>
            <a:r>
              <a:rPr lang="en-GB" sz="2000" dirty="0"/>
              <a:t>The probability distribution of a discrete random variable possesses the following two characteristics.</a:t>
            </a:r>
          </a:p>
          <a:p>
            <a:pPr marL="609600" indent="-609600" eaLnBrk="1" hangingPunct="1">
              <a:buFont typeface="Wingdings" charset="2"/>
              <a:buChar char=" "/>
            </a:pPr>
            <a:endParaRPr lang="en-GB" sz="2400" dirty="0"/>
          </a:p>
          <a:p>
            <a:pPr marL="457200" lvl="1" indent="0" eaLnBrk="1" hangingPunct="1">
              <a:buSzPct val="80000"/>
              <a:buNone/>
            </a:pPr>
            <a:r>
              <a:rPr lang="en-GB" sz="2000" dirty="0"/>
              <a:t>   1. 0 ≤ </a:t>
            </a:r>
            <a:r>
              <a:rPr lang="en-GB" sz="2000" i="1" dirty="0"/>
              <a:t>P</a:t>
            </a:r>
            <a:r>
              <a:rPr lang="en-GB" sz="2000" dirty="0"/>
              <a:t>(</a:t>
            </a:r>
            <a:r>
              <a:rPr lang="en-GB" sz="2000" i="1" dirty="0">
                <a:cs typeface="Times New Roman" charset="0"/>
              </a:rPr>
              <a:t>x</a:t>
            </a:r>
            <a:r>
              <a:rPr lang="en-GB" sz="2000" dirty="0"/>
              <a:t>) ≤ 1 for each value of </a:t>
            </a:r>
            <a:r>
              <a:rPr lang="en-GB" sz="2000" i="1" dirty="0">
                <a:cs typeface="Times New Roman" charset="0"/>
              </a:rPr>
              <a:t>x</a:t>
            </a:r>
          </a:p>
          <a:p>
            <a:pPr marL="457200" lvl="1" indent="0" eaLnBrk="1" hangingPunct="1">
              <a:buSzPct val="80000"/>
              <a:buNone/>
            </a:pPr>
            <a:r>
              <a:rPr lang="en-US" sz="2000" dirty="0">
                <a:cs typeface="Times New Roman" charset="0"/>
              </a:rPr>
              <a:t>   2. </a:t>
            </a:r>
            <a:r>
              <a:rPr lang="el-GR" sz="2000" dirty="0">
                <a:cs typeface="Times New Roman" charset="0"/>
              </a:rPr>
              <a:t>Σ</a:t>
            </a:r>
            <a:r>
              <a:rPr lang="en-US" sz="2000" dirty="0">
                <a:cs typeface="Times New Roman" charset="0"/>
              </a:rPr>
              <a:t> </a:t>
            </a:r>
            <a:r>
              <a:rPr lang="en-GB" sz="2000" i="1" dirty="0"/>
              <a:t>P</a:t>
            </a:r>
            <a:r>
              <a:rPr lang="en-GB" sz="2000" dirty="0"/>
              <a:t>(</a:t>
            </a:r>
            <a:r>
              <a:rPr lang="en-GB" sz="2000" i="1" dirty="0">
                <a:cs typeface="Times New Roman" charset="0"/>
              </a:rPr>
              <a:t>x</a:t>
            </a:r>
            <a:r>
              <a:rPr lang="en-GB" sz="2000" dirty="0"/>
              <a:t>) = 1</a:t>
            </a:r>
            <a:endParaRPr lang="el-GR" sz="20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dirty="0"/>
              <a:t>Example 5-2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600200"/>
            <a:ext cx="8704263" cy="3962400"/>
          </a:xfrm>
        </p:spPr>
        <p:txBody>
          <a:bodyPr/>
          <a:lstStyle/>
          <a:p>
            <a:pPr eaLnBrk="1" hangingPunct="1">
              <a:buFont typeface="Wingdings" charset="2"/>
              <a:buChar char=" "/>
            </a:pPr>
            <a:r>
              <a:rPr lang="en-US" sz="2000" dirty="0"/>
              <a:t>Using the probability distribution listed in Table 5.3 of Example 5–1, find the following probabilities:</a:t>
            </a:r>
          </a:p>
          <a:p>
            <a:pPr eaLnBrk="1" hangingPunct="1">
              <a:buFont typeface="Wingdings" charset="2"/>
              <a:buChar char=" "/>
            </a:pPr>
            <a:r>
              <a:rPr lang="en-US" sz="2000" dirty="0"/>
              <a:t>(a) The probability that a randomly selected family owns two vehicles</a:t>
            </a:r>
          </a:p>
          <a:p>
            <a:pPr eaLnBrk="1" hangingPunct="1">
              <a:buFont typeface="Wingdings" charset="2"/>
              <a:buChar char=" "/>
            </a:pPr>
            <a:r>
              <a:rPr lang="en-US" sz="2000" dirty="0"/>
              <a:t>(b) The probability that a randomly selected family owns at least two vehicles</a:t>
            </a:r>
          </a:p>
          <a:p>
            <a:pPr eaLnBrk="1" hangingPunct="1">
              <a:buFont typeface="Wingdings" charset="2"/>
              <a:buChar char=" "/>
            </a:pPr>
            <a:r>
              <a:rPr lang="en-US" sz="2000" dirty="0"/>
              <a:t>(c) The probability that a randomly selected family owns at most one vehicle</a:t>
            </a:r>
          </a:p>
          <a:p>
            <a:pPr eaLnBrk="1" hangingPunct="1">
              <a:buFont typeface="Wingdings" charset="2"/>
              <a:buChar char=" "/>
            </a:pPr>
            <a:r>
              <a:rPr lang="en-US" sz="2000" dirty="0"/>
              <a:t>(d) The probability that a randomly selected family owns three or more vehicles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94219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dirty="0"/>
              <a:t>Example 5-2: Solution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600200"/>
            <a:ext cx="8704263" cy="4495800"/>
          </a:xfrm>
        </p:spPr>
        <p:txBody>
          <a:bodyPr/>
          <a:lstStyle/>
          <a:p>
            <a:pPr eaLnBrk="1" hangingPunct="1">
              <a:buFont typeface="Wingdings" charset="2"/>
              <a:buChar char=" "/>
            </a:pPr>
            <a:r>
              <a:rPr lang="en-US" sz="2000" dirty="0"/>
              <a:t>Using the probabilities listed in Table 5.3,</a:t>
            </a:r>
          </a:p>
          <a:p>
            <a:pPr eaLnBrk="1" hangingPunct="1">
              <a:buFont typeface="Wingdings" charset="2"/>
              <a:buChar char=" "/>
            </a:pPr>
            <a:r>
              <a:rPr lang="en-US" sz="2000" dirty="0"/>
              <a:t>(a) P(selected family owns two vehicles) = P(2) = .455</a:t>
            </a:r>
          </a:p>
          <a:p>
            <a:pPr eaLnBrk="1" hangingPunct="1">
              <a:buFont typeface="Wingdings" charset="2"/>
              <a:buChar char=" "/>
            </a:pPr>
            <a:endParaRPr lang="en-US" sz="2000" dirty="0"/>
          </a:p>
          <a:p>
            <a:pPr eaLnBrk="1" hangingPunct="1">
              <a:buFont typeface="Wingdings" charset="2"/>
              <a:buChar char=" "/>
            </a:pPr>
            <a:r>
              <a:rPr lang="en-US" sz="2000" dirty="0"/>
              <a:t>(b) P(selected family owns at least two vehicles) </a:t>
            </a:r>
          </a:p>
          <a:p>
            <a:pPr eaLnBrk="1" hangingPunct="1">
              <a:buFont typeface="Wingdings" charset="2"/>
              <a:buChar char=" "/>
            </a:pPr>
            <a:r>
              <a:rPr lang="en-US" sz="2000" dirty="0"/>
              <a:t>     = P(2 or 3 or 4) = P(2) + P(3) + P(4) = .455 + .290 + .080 </a:t>
            </a:r>
          </a:p>
          <a:p>
            <a:pPr eaLnBrk="1" hangingPunct="1">
              <a:buFont typeface="Wingdings" charset="2"/>
              <a:buChar char=" "/>
            </a:pPr>
            <a:r>
              <a:rPr lang="en-US" sz="2000" dirty="0"/>
              <a:t>     = .825</a:t>
            </a:r>
          </a:p>
          <a:p>
            <a:pPr eaLnBrk="1" hangingPunct="1">
              <a:buFont typeface="Wingdings" charset="2"/>
              <a:buChar char=" "/>
            </a:pPr>
            <a:endParaRPr lang="en-US" sz="2000" dirty="0"/>
          </a:p>
          <a:p>
            <a:pPr eaLnBrk="1" hangingPunct="1">
              <a:buFont typeface="Wingdings" charset="2"/>
              <a:buChar char=" "/>
            </a:pPr>
            <a:r>
              <a:rPr lang="en-US" sz="2000" dirty="0"/>
              <a:t>(c) P(selected family owns at most one vehicle)</a:t>
            </a:r>
          </a:p>
          <a:p>
            <a:pPr eaLnBrk="1" hangingPunct="1">
              <a:buFont typeface="Wingdings" charset="2"/>
              <a:buChar char=" "/>
            </a:pPr>
            <a:r>
              <a:rPr lang="en-US" sz="2000" dirty="0"/>
              <a:t>     = P(0 or 1) = P(0) + P(1) = .015 + .160 = .175</a:t>
            </a:r>
          </a:p>
          <a:p>
            <a:pPr eaLnBrk="1" hangingPunct="1">
              <a:buFont typeface="Wingdings" charset="2"/>
              <a:buChar char=" "/>
            </a:pPr>
            <a:endParaRPr lang="en-US" sz="2000" dirty="0"/>
          </a:p>
          <a:p>
            <a:pPr eaLnBrk="1" hangingPunct="1">
              <a:buFont typeface="Wingdings" charset="2"/>
              <a:buChar char=" "/>
            </a:pPr>
            <a:r>
              <a:rPr lang="en-US" sz="2000" dirty="0"/>
              <a:t>(d) P(selected family owns three or more vehicles)</a:t>
            </a:r>
          </a:p>
          <a:p>
            <a:pPr eaLnBrk="1" hangingPunct="1">
              <a:buFont typeface="Wingdings" charset="2"/>
              <a:buChar char=" "/>
            </a:pPr>
            <a:r>
              <a:rPr lang="en-US" sz="2000" dirty="0"/>
              <a:t>     = P(3 or 4) = P(3) + P(4) = .290 + .080 = .370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862074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dirty="0"/>
              <a:t>Example 5-3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52400" y="1600200"/>
            <a:ext cx="8704263" cy="4114800"/>
          </a:xfrm>
        </p:spPr>
        <p:txBody>
          <a:bodyPr/>
          <a:lstStyle/>
          <a:p>
            <a:pPr marL="609600" indent="-609600" eaLnBrk="1" hangingPunct="1">
              <a:buFont typeface="Wingdings" charset="2"/>
              <a:buChar char=" "/>
            </a:pPr>
            <a:r>
              <a:rPr lang="en-GB" sz="2000" dirty="0"/>
              <a:t>Each of the following tables lists certain values of </a:t>
            </a:r>
            <a:r>
              <a:rPr lang="en-GB" sz="2000" i="1" dirty="0"/>
              <a:t>x</a:t>
            </a:r>
            <a:r>
              <a:rPr lang="en-GB" sz="2000" dirty="0"/>
              <a:t> and their probabilities. Determine whether or not each table represents a valid probability distribution. </a:t>
            </a:r>
            <a:endParaRPr lang="el-GR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98" y="2904733"/>
            <a:ext cx="8611802" cy="281026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Opening Example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  <p:sp>
        <p:nvSpPr>
          <p:cNvPr id="3" name="Rectangle 2"/>
          <p:cNvSpPr/>
          <p:nvPr/>
        </p:nvSpPr>
        <p:spPr>
          <a:xfrm>
            <a:off x="409636" y="1425599"/>
            <a:ext cx="83533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Now</a:t>
            </a:r>
            <a:r>
              <a:rPr lang="en-US" spc="-30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that</a:t>
            </a:r>
            <a:r>
              <a:rPr lang="en-US" spc="-25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you</a:t>
            </a:r>
            <a:r>
              <a:rPr lang="en-US" spc="-25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know</a:t>
            </a:r>
            <a:r>
              <a:rPr lang="en-US" spc="-25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n-US" spc="-25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little</a:t>
            </a:r>
            <a:r>
              <a:rPr lang="en-US" spc="-25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about</a:t>
            </a:r>
            <a:r>
              <a:rPr lang="en-US" spc="-25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pc="-10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probability</a:t>
            </a:r>
            <a:r>
              <a:rPr lang="en-US" spc="-15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,</a:t>
            </a:r>
            <a:r>
              <a:rPr lang="en-US" spc="-25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do</a:t>
            </a:r>
            <a:r>
              <a:rPr lang="en-US" spc="-25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you</a:t>
            </a:r>
            <a:r>
              <a:rPr lang="en-US" spc="-25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feel</a:t>
            </a:r>
            <a:r>
              <a:rPr lang="en-US" spc="-25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lucky</a:t>
            </a:r>
            <a:r>
              <a:rPr lang="en-US" spc="-25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enough</a:t>
            </a:r>
            <a:r>
              <a:rPr lang="en-US" spc="-25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US" spc="-25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play</a:t>
            </a:r>
            <a:r>
              <a:rPr lang="en-US" spc="-25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pc="-25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lottery?</a:t>
            </a:r>
            <a:r>
              <a:rPr lang="en-US" spc="-25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If</a:t>
            </a:r>
            <a:r>
              <a:rPr lang="en-US" spc="-25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you</a:t>
            </a:r>
            <a:r>
              <a:rPr lang="en-US" spc="-25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have</a:t>
            </a:r>
            <a:r>
              <a:rPr lang="en-US" spc="-25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$20</a:t>
            </a:r>
            <a:r>
              <a:rPr lang="en-US" spc="130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to spend</a:t>
            </a:r>
            <a:r>
              <a:rPr lang="en-US" spc="5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on</a:t>
            </a:r>
            <a:r>
              <a:rPr lang="en-US" spc="5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lunch </a:t>
            </a:r>
            <a:r>
              <a:rPr lang="en-US" spc="-15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today</a:t>
            </a:r>
            <a:r>
              <a:rPr lang="en-US" spc="-20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,</a:t>
            </a:r>
            <a:r>
              <a:rPr lang="en-US" spc="5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pc="-10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are</a:t>
            </a:r>
            <a:r>
              <a:rPr lang="en-US" spc="5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you</a:t>
            </a:r>
            <a:r>
              <a:rPr lang="en-US" spc="5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willing to</a:t>
            </a:r>
            <a:r>
              <a:rPr lang="en-US" spc="5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spend</a:t>
            </a:r>
            <a:r>
              <a:rPr lang="en-US" spc="5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it</a:t>
            </a:r>
            <a:r>
              <a:rPr lang="en-US" spc="5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all on</a:t>
            </a:r>
            <a:r>
              <a:rPr lang="en-US" spc="5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four</a:t>
            </a:r>
            <a:r>
              <a:rPr lang="en-US" spc="5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$5 lottery</a:t>
            </a:r>
            <a:r>
              <a:rPr lang="en-US" spc="5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tickets</a:t>
            </a:r>
            <a:r>
              <a:rPr lang="en-US" spc="5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US" spc="5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pc="-5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incr</a:t>
            </a:r>
            <a:r>
              <a:rPr lang="en-US" spc="-10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ease</a:t>
            </a:r>
            <a:r>
              <a:rPr lang="en-US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your</a:t>
            </a:r>
            <a:r>
              <a:rPr lang="en-US" spc="5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chance</a:t>
            </a:r>
            <a:r>
              <a:rPr lang="en-US" spc="145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en-US" spc="-25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winning?</a:t>
            </a:r>
            <a:r>
              <a:rPr lang="en-US" spc="-20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Do</a:t>
            </a:r>
            <a:r>
              <a:rPr lang="en-US" spc="-20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you</a:t>
            </a:r>
            <a:r>
              <a:rPr lang="en-US" spc="-20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think</a:t>
            </a:r>
            <a:r>
              <a:rPr lang="en-US" spc="-20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you</a:t>
            </a:r>
            <a:r>
              <a:rPr lang="en-US" spc="-20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will</a:t>
            </a:r>
            <a:r>
              <a:rPr lang="en-US" spc="-20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pc="-5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profit,</a:t>
            </a:r>
            <a:r>
              <a:rPr lang="en-US" spc="-20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on</a:t>
            </a:r>
            <a:r>
              <a:rPr lang="en-US" spc="-20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average,</a:t>
            </a:r>
            <a:r>
              <a:rPr lang="en-US" spc="-20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if</a:t>
            </a:r>
            <a:r>
              <a:rPr lang="en-US" spc="-20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you</a:t>
            </a:r>
            <a:r>
              <a:rPr lang="en-US" spc="-20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continue</a:t>
            </a:r>
            <a:r>
              <a:rPr lang="en-US" spc="-20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buying</a:t>
            </a:r>
            <a:r>
              <a:rPr lang="en-US" spc="-20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lottery</a:t>
            </a:r>
            <a:r>
              <a:rPr lang="en-US" spc="-20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tickets</a:t>
            </a:r>
            <a:r>
              <a:rPr lang="en-US" spc="-20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over</a:t>
            </a:r>
            <a:r>
              <a:rPr lang="en-US" spc="-20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time?</a:t>
            </a:r>
            <a:r>
              <a:rPr lang="en-US" spc="-20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Can</a:t>
            </a:r>
            <a:r>
              <a:rPr lang="en-US" spc="120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lottery</a:t>
            </a:r>
            <a:r>
              <a:rPr lang="en-US" spc="-60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players</a:t>
            </a:r>
            <a:r>
              <a:rPr lang="en-US" spc="-55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beat</a:t>
            </a:r>
            <a:r>
              <a:rPr lang="en-US" spc="-55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pc="-55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state,</a:t>
            </a:r>
            <a:r>
              <a:rPr lang="en-US" spc="-55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on</a:t>
            </a:r>
            <a:r>
              <a:rPr lang="en-US" spc="-55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average?</a:t>
            </a:r>
            <a:r>
              <a:rPr lang="en-US" spc="-55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Not</a:t>
            </a:r>
            <a:r>
              <a:rPr lang="en-US" spc="-55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n-US" spc="-55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chance!</a:t>
            </a:r>
            <a:r>
              <a:rPr lang="en-US" spc="-55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(See</a:t>
            </a:r>
            <a:r>
              <a:rPr lang="en-US" spc="-55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Case</a:t>
            </a:r>
            <a:r>
              <a:rPr lang="en-US" spc="-55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Study</a:t>
            </a:r>
            <a:r>
              <a:rPr lang="en-US" spc="-55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5–1</a:t>
            </a:r>
            <a:r>
              <a:rPr lang="en-US" spc="-55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for</a:t>
            </a:r>
            <a:r>
              <a:rPr lang="en-US" spc="-55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answers.)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dirty="0"/>
              <a:t>Example 5-3: Solution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76400"/>
            <a:ext cx="8559800" cy="4114800"/>
          </a:xfrm>
        </p:spPr>
        <p:txBody>
          <a:bodyPr/>
          <a:lstStyle/>
          <a:p>
            <a:pPr marL="0" indent="0" eaLnBrk="1" hangingPunct="1">
              <a:buSzPct val="80000"/>
              <a:buNone/>
            </a:pPr>
            <a:r>
              <a:rPr lang="en-GB" sz="2000" dirty="0"/>
              <a:t>(a) No, since the sum of all probabilities is not equal to 1.0.</a:t>
            </a:r>
          </a:p>
          <a:p>
            <a:pPr marL="0" indent="0" eaLnBrk="1" hangingPunct="1">
              <a:buSzPct val="80000"/>
              <a:buNone/>
            </a:pPr>
            <a:r>
              <a:rPr lang="en-GB" sz="2000" dirty="0"/>
              <a:t>(b) Yes.</a:t>
            </a:r>
          </a:p>
          <a:p>
            <a:pPr marL="0" indent="0" eaLnBrk="1" hangingPunct="1">
              <a:buSzPct val="80000"/>
              <a:buNone/>
            </a:pPr>
            <a:r>
              <a:rPr lang="en-GB" sz="2000" dirty="0"/>
              <a:t>(c) No, since one of the probabilities is negative.</a:t>
            </a:r>
          </a:p>
          <a:p>
            <a:pPr marL="533400" indent="-533400" eaLnBrk="1" hangingPunct="1">
              <a:buSzPct val="80000"/>
              <a:buFont typeface="Wingdings" charset="2"/>
              <a:buNone/>
            </a:pPr>
            <a:endParaRPr lang="en-GB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dirty="0"/>
              <a:t>Example 5-4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250" y="1560513"/>
            <a:ext cx="8820150" cy="4840287"/>
          </a:xfrm>
        </p:spPr>
        <p:txBody>
          <a:bodyPr/>
          <a:lstStyle/>
          <a:p>
            <a:pPr marL="412750" indent="-412750" eaLnBrk="1" hangingPunct="1">
              <a:buFont typeface="Wingdings" charset="2"/>
              <a:buChar char=" "/>
            </a:pPr>
            <a:r>
              <a:rPr lang="en-GB" sz="2000" dirty="0"/>
              <a:t>The following table lists the probability distribution of the number of breakdowns per week for a machine based on past data.</a:t>
            </a:r>
            <a:br>
              <a:rPr lang="en-GB" sz="2000" dirty="0"/>
            </a:br>
            <a:endParaRPr lang="en-GB" sz="2000" dirty="0"/>
          </a:p>
          <a:p>
            <a:pPr marL="412750" indent="-412750" eaLnBrk="1" hangingPunct="1"/>
            <a:endParaRPr lang="en-GB" dirty="0"/>
          </a:p>
          <a:p>
            <a:pPr marL="412750" indent="-412750" eaLnBrk="1" hangingPunct="1"/>
            <a:endParaRPr lang="en-GB" sz="2400" dirty="0"/>
          </a:p>
          <a:p>
            <a:pPr marL="412750" indent="-412750" eaLnBrk="1" hangingPunct="1"/>
            <a:endParaRPr lang="en-GB" sz="2400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9" y="2838367"/>
            <a:ext cx="8068802" cy="118126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dirty="0"/>
              <a:t>Example 5-4</a:t>
            </a:r>
            <a:endParaRPr lang="en-US" sz="2400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70875" cy="4114800"/>
          </a:xfrm>
        </p:spPr>
        <p:txBody>
          <a:bodyPr/>
          <a:lstStyle/>
          <a:p>
            <a:pPr marL="0" indent="0" eaLnBrk="1" hangingPunct="1">
              <a:buSzPct val="80000"/>
              <a:buNone/>
            </a:pPr>
            <a:r>
              <a:rPr lang="en-GB" sz="2000" dirty="0"/>
              <a:t>Find the probability that the number of breakdowns for this machine during a given week is </a:t>
            </a:r>
          </a:p>
          <a:p>
            <a:pPr marL="0" indent="0" eaLnBrk="1" hangingPunct="1">
              <a:buSzPct val="80000"/>
              <a:buNone/>
            </a:pPr>
            <a:r>
              <a:rPr lang="en-GB" sz="2000" dirty="0"/>
              <a:t>(a) exactly 2</a:t>
            </a:r>
          </a:p>
          <a:p>
            <a:pPr marL="0" indent="0" eaLnBrk="1" hangingPunct="1">
              <a:buSzPct val="80000"/>
              <a:buNone/>
            </a:pPr>
            <a:r>
              <a:rPr lang="en-GB" sz="2000" dirty="0"/>
              <a:t>(b) 0 to 2</a:t>
            </a:r>
          </a:p>
          <a:p>
            <a:pPr marL="0" indent="0" eaLnBrk="1" hangingPunct="1">
              <a:buSzPct val="80000"/>
              <a:buNone/>
            </a:pPr>
            <a:r>
              <a:rPr lang="en-GB" sz="2000" dirty="0"/>
              <a:t>(c) more than 1	</a:t>
            </a:r>
          </a:p>
          <a:p>
            <a:pPr marL="0" indent="0" eaLnBrk="1" hangingPunct="1">
              <a:buSzPct val="80000"/>
              <a:buNone/>
            </a:pPr>
            <a:r>
              <a:rPr lang="en-GB" sz="2000" dirty="0"/>
              <a:t>(d) at most 1</a:t>
            </a:r>
          </a:p>
          <a:p>
            <a:pPr marL="660400" indent="-660400" eaLnBrk="1" hangingPunct="1"/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dirty="0"/>
              <a:t>Example 5-4: Solution</a:t>
            </a:r>
            <a:br>
              <a:rPr lang="en-GB" sz="2400" dirty="0"/>
            </a:br>
            <a:r>
              <a:rPr lang="en-GB" sz="2400" dirty="0"/>
              <a:t>Table 5.4 Probability Distribution of the Number of Breakdowns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762" y="1524000"/>
            <a:ext cx="8631238" cy="1143000"/>
          </a:xfrm>
        </p:spPr>
        <p:txBody>
          <a:bodyPr/>
          <a:lstStyle/>
          <a:p>
            <a:pPr eaLnBrk="1" hangingPunct="1">
              <a:buFont typeface="Wingdings" charset="2"/>
              <a:buChar char=" "/>
            </a:pPr>
            <a:r>
              <a:rPr lang="en-GB" sz="2000" dirty="0"/>
              <a:t>Let </a:t>
            </a:r>
            <a:r>
              <a:rPr lang="en-GB" sz="2000" i="1" dirty="0">
                <a:latin typeface="Times New Roman" charset="0"/>
                <a:cs typeface="Times New Roman" charset="0"/>
              </a:rPr>
              <a:t>x</a:t>
            </a:r>
            <a:r>
              <a:rPr lang="en-GB" sz="2000" dirty="0"/>
              <a:t> denote the number of breakdowns for this machine during a given week. Table 5.4 lists the probability distribution of </a:t>
            </a:r>
            <a:r>
              <a:rPr lang="en-GB" sz="2000" i="1" dirty="0">
                <a:latin typeface="Times New Roman" charset="0"/>
                <a:cs typeface="Times New Roman" charset="0"/>
              </a:rPr>
              <a:t>x</a:t>
            </a:r>
            <a:r>
              <a:rPr lang="en-GB" sz="2000" dirty="0"/>
              <a:t>.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610" y="2590800"/>
            <a:ext cx="3527541" cy="324823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dirty="0"/>
              <a:t>Example 5-4: Solution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89088"/>
            <a:ext cx="8559800" cy="4506912"/>
          </a:xfrm>
        </p:spPr>
        <p:txBody>
          <a:bodyPr/>
          <a:lstStyle/>
          <a:p>
            <a:pPr marL="660400" indent="-660400" eaLnBrk="1" hangingPunct="1">
              <a:buFont typeface="Wingdings" charset="2"/>
              <a:buNone/>
            </a:pPr>
            <a:r>
              <a:rPr lang="en-GB" sz="2000" dirty="0"/>
              <a:t>Using Table 5.4, </a:t>
            </a:r>
          </a:p>
          <a:p>
            <a:pPr marL="660400" indent="-660400" eaLnBrk="1" hangingPunct="1">
              <a:buFont typeface="Wingdings" charset="2"/>
              <a:buNone/>
            </a:pPr>
            <a:r>
              <a:rPr lang="en-GB" sz="2000" dirty="0"/>
              <a:t>(a) </a:t>
            </a:r>
            <a:r>
              <a:rPr lang="en-GB" sz="2000" i="1" dirty="0"/>
              <a:t>P</a:t>
            </a:r>
            <a:r>
              <a:rPr lang="en-GB" sz="2000" dirty="0"/>
              <a:t>(exactly 2 breakdowns) = </a:t>
            </a:r>
            <a:r>
              <a:rPr lang="en-GB" sz="2000" i="1" dirty="0"/>
              <a:t>P</a:t>
            </a:r>
            <a:r>
              <a:rPr lang="en-GB" sz="2000" dirty="0"/>
              <a:t>(2) = </a:t>
            </a:r>
            <a:r>
              <a:rPr lang="en-GB" sz="2000" b="1" dirty="0"/>
              <a:t>.35</a:t>
            </a:r>
          </a:p>
          <a:p>
            <a:pPr marL="660400" indent="-660400" eaLnBrk="1" hangingPunct="1">
              <a:buNone/>
            </a:pPr>
            <a:r>
              <a:rPr lang="en-GB" sz="2000" dirty="0"/>
              <a:t>(b) </a:t>
            </a:r>
            <a:r>
              <a:rPr lang="en-GB" sz="2000" i="1" dirty="0"/>
              <a:t>P</a:t>
            </a:r>
            <a:r>
              <a:rPr lang="en-GB" sz="2000" dirty="0"/>
              <a:t>(0 to 2 breakdowns) = </a:t>
            </a:r>
            <a:r>
              <a:rPr lang="en-GB" sz="2000" i="1" dirty="0"/>
              <a:t>P</a:t>
            </a:r>
            <a:r>
              <a:rPr lang="en-GB" sz="2000" dirty="0"/>
              <a:t>(0 ≤</a:t>
            </a:r>
            <a:r>
              <a:rPr lang="en-GB" sz="2000" i="1" dirty="0"/>
              <a:t> </a:t>
            </a:r>
            <a:r>
              <a:rPr lang="en-GB" sz="2000" i="1" dirty="0">
                <a:latin typeface="Times New Roman" charset="0"/>
                <a:cs typeface="Times New Roman" charset="0"/>
              </a:rPr>
              <a:t>x</a:t>
            </a:r>
            <a:r>
              <a:rPr lang="en-GB" sz="2000" i="1" dirty="0"/>
              <a:t> </a:t>
            </a:r>
            <a:r>
              <a:rPr lang="en-GB" sz="2000" dirty="0"/>
              <a:t>≤ 2) = </a:t>
            </a:r>
            <a:r>
              <a:rPr lang="en-GB" sz="2000" i="1" dirty="0"/>
              <a:t>P</a:t>
            </a:r>
            <a:r>
              <a:rPr lang="en-GB" sz="2000" dirty="0"/>
              <a:t>(0 or 1 or 2)</a:t>
            </a:r>
            <a:br>
              <a:rPr lang="en-GB" sz="2000" dirty="0"/>
            </a:br>
            <a:r>
              <a:rPr lang="en-GB" sz="2000" dirty="0"/>
              <a:t>		                 = </a:t>
            </a:r>
            <a:r>
              <a:rPr lang="en-GB" sz="2000" i="1" dirty="0"/>
              <a:t>P</a:t>
            </a:r>
            <a:r>
              <a:rPr lang="en-GB" sz="2000" dirty="0"/>
              <a:t>(0) + </a:t>
            </a:r>
            <a:r>
              <a:rPr lang="en-GB" sz="2000" i="1" dirty="0"/>
              <a:t>P</a:t>
            </a:r>
            <a:r>
              <a:rPr lang="en-GB" sz="2000" dirty="0"/>
              <a:t>(1) + </a:t>
            </a:r>
            <a:r>
              <a:rPr lang="en-GB" sz="2000" i="1" dirty="0"/>
              <a:t>P</a:t>
            </a:r>
            <a:r>
              <a:rPr lang="en-GB" sz="2000" dirty="0"/>
              <a:t>(2)</a:t>
            </a:r>
            <a:br>
              <a:rPr lang="en-GB" sz="2000" dirty="0"/>
            </a:br>
            <a:r>
              <a:rPr lang="en-GB" sz="2000" dirty="0"/>
              <a:t>                              = .15 + .20 + .35 = </a:t>
            </a:r>
            <a:r>
              <a:rPr lang="en-GB" sz="2000" b="1" dirty="0"/>
              <a:t>.70</a:t>
            </a:r>
          </a:p>
          <a:p>
            <a:pPr marL="660400" indent="-660400" eaLnBrk="1" hangingPunct="1">
              <a:buNone/>
            </a:pPr>
            <a:r>
              <a:rPr lang="en-GB" sz="2000" dirty="0"/>
              <a:t>(c) </a:t>
            </a:r>
            <a:r>
              <a:rPr lang="en-GB" sz="2000" i="1" dirty="0"/>
              <a:t>P</a:t>
            </a:r>
            <a:r>
              <a:rPr lang="en-GB" sz="2000" dirty="0"/>
              <a:t>(more than 1 breakdown) = </a:t>
            </a:r>
            <a:r>
              <a:rPr lang="en-GB" sz="2000" i="1" dirty="0"/>
              <a:t>P</a:t>
            </a:r>
            <a:r>
              <a:rPr lang="en-GB" sz="2000" dirty="0"/>
              <a:t>(</a:t>
            </a:r>
            <a:r>
              <a:rPr lang="en-GB" sz="2000" i="1" dirty="0">
                <a:latin typeface="Times New Roman" charset="0"/>
              </a:rPr>
              <a:t>x</a:t>
            </a:r>
            <a:r>
              <a:rPr lang="en-GB" sz="2000" i="1" dirty="0"/>
              <a:t> </a:t>
            </a:r>
            <a:r>
              <a:rPr lang="en-US" sz="2000" dirty="0"/>
              <a:t>&gt; 1) = </a:t>
            </a:r>
            <a:r>
              <a:rPr lang="en-GB" sz="2000" i="1" dirty="0"/>
              <a:t>P</a:t>
            </a:r>
            <a:r>
              <a:rPr lang="en-GB" sz="2000" dirty="0"/>
              <a:t>(2 or 3)</a:t>
            </a:r>
            <a:br>
              <a:rPr lang="en-US" sz="2000" dirty="0"/>
            </a:br>
            <a:r>
              <a:rPr lang="en-US" sz="2000" dirty="0"/>
              <a:t>		                        = </a:t>
            </a:r>
            <a:r>
              <a:rPr lang="en-US" sz="2000" i="1" dirty="0"/>
              <a:t>P</a:t>
            </a:r>
            <a:r>
              <a:rPr lang="en-US" sz="2000" dirty="0"/>
              <a:t>(2) + </a:t>
            </a:r>
            <a:r>
              <a:rPr lang="en-US" sz="2000" i="1" dirty="0"/>
              <a:t>P</a:t>
            </a:r>
            <a:r>
              <a:rPr lang="en-US" sz="2000" dirty="0"/>
              <a:t>(3) </a:t>
            </a:r>
          </a:p>
          <a:p>
            <a:pPr marL="660400" indent="-660400" eaLnBrk="1" hangingPunct="1">
              <a:buFont typeface="Wingdings" charset="2"/>
              <a:buNone/>
            </a:pPr>
            <a:r>
              <a:rPr lang="en-US" sz="2000" dirty="0"/>
              <a:t>				              = .35 +.30 = </a:t>
            </a:r>
            <a:r>
              <a:rPr lang="en-US" sz="2000" b="1" dirty="0"/>
              <a:t>.65</a:t>
            </a:r>
          </a:p>
          <a:p>
            <a:pPr marL="660400" indent="-660400" eaLnBrk="1" hangingPunct="1">
              <a:buNone/>
            </a:pPr>
            <a:r>
              <a:rPr lang="en-US" sz="2000" dirty="0"/>
              <a:t>(d) </a:t>
            </a:r>
            <a:r>
              <a:rPr lang="en-US" sz="2000" i="1" dirty="0"/>
              <a:t>P</a:t>
            </a:r>
            <a:r>
              <a:rPr lang="en-US" sz="2000" dirty="0"/>
              <a:t>(at most 1 breakdown) = </a:t>
            </a:r>
            <a:r>
              <a:rPr lang="en-US" sz="2000" i="1" dirty="0"/>
              <a:t>P</a:t>
            </a:r>
            <a:r>
              <a:rPr lang="en-US" sz="2000" dirty="0"/>
              <a:t>(</a:t>
            </a:r>
            <a:r>
              <a:rPr lang="en-US" sz="2000" i="1" dirty="0">
                <a:latin typeface="Times New Roman" charset="0"/>
              </a:rPr>
              <a:t>x</a:t>
            </a:r>
            <a:r>
              <a:rPr lang="en-US" sz="2000" i="1" dirty="0"/>
              <a:t> </a:t>
            </a:r>
            <a:r>
              <a:rPr lang="en-GB" sz="2000" dirty="0"/>
              <a:t>≤ 1) = </a:t>
            </a:r>
            <a:r>
              <a:rPr lang="en-GB" sz="2000" i="1" dirty="0"/>
              <a:t>P</a:t>
            </a:r>
            <a:r>
              <a:rPr lang="en-GB" sz="2000" dirty="0"/>
              <a:t>(0 or 1) </a:t>
            </a:r>
            <a:br>
              <a:rPr lang="en-GB" sz="2000" i="1" dirty="0"/>
            </a:br>
            <a:r>
              <a:rPr lang="en-GB" sz="2000" dirty="0"/>
              <a:t>	                               = </a:t>
            </a:r>
            <a:r>
              <a:rPr lang="en-GB" sz="2000" i="1" dirty="0"/>
              <a:t>P</a:t>
            </a:r>
            <a:r>
              <a:rPr lang="en-GB" sz="2000" dirty="0"/>
              <a:t>(0) + </a:t>
            </a:r>
            <a:r>
              <a:rPr lang="en-GB" sz="2000" i="1" dirty="0"/>
              <a:t>P</a:t>
            </a:r>
            <a:r>
              <a:rPr lang="en-GB" sz="2000" dirty="0"/>
              <a:t>(1) </a:t>
            </a:r>
          </a:p>
          <a:p>
            <a:pPr marL="660400" indent="-660400" eaLnBrk="1" hangingPunct="1">
              <a:buFont typeface="Wingdings" charset="2"/>
              <a:buNone/>
            </a:pPr>
            <a:r>
              <a:rPr lang="en-GB" sz="2000" dirty="0"/>
              <a:t>				           = .15 + .20 = </a:t>
            </a:r>
            <a:r>
              <a:rPr lang="en-GB" sz="2000" b="1" dirty="0"/>
              <a:t>.35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dirty="0"/>
              <a:t>Example 5-5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000" y="1600200"/>
            <a:ext cx="8559800" cy="2514600"/>
          </a:xfrm>
        </p:spPr>
        <p:txBody>
          <a:bodyPr/>
          <a:lstStyle/>
          <a:p>
            <a:pPr eaLnBrk="1" hangingPunct="1">
              <a:buFont typeface="Wingdings" charset="2"/>
              <a:buChar char=" "/>
            </a:pPr>
            <a:r>
              <a:rPr lang="en-GB" sz="2000" dirty="0"/>
              <a:t>According to a survey, 60% of all students at a large university suffer from math anxiety. Two students are randomly selected from this university. Let </a:t>
            </a:r>
            <a:r>
              <a:rPr lang="en-GB" sz="2000" i="1" dirty="0">
                <a:latin typeface="Times New Roman" charset="0"/>
                <a:cs typeface="Times New Roman" charset="0"/>
              </a:rPr>
              <a:t>x</a:t>
            </a:r>
            <a:r>
              <a:rPr lang="en-GB" sz="2000" dirty="0"/>
              <a:t> denote the number of students in this sample who suffer from math anxiety. Construct the probability distribution of </a:t>
            </a:r>
            <a:r>
              <a:rPr lang="en-GB" sz="2000" i="1" dirty="0">
                <a:latin typeface="Times New Roman" charset="0"/>
                <a:cs typeface="Times New Roman" charset="0"/>
              </a:rPr>
              <a:t>x</a:t>
            </a:r>
            <a:r>
              <a:rPr lang="en-GB" sz="2000" dirty="0"/>
              <a:t>.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dirty="0"/>
              <a:t>Example 5-5: Solution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937" y="1512888"/>
            <a:ext cx="8704263" cy="45069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Char char=" "/>
            </a:pPr>
            <a:r>
              <a:rPr lang="en-GB" sz="2000" dirty="0"/>
              <a:t>Let us define the following two events:</a:t>
            </a:r>
            <a:br>
              <a:rPr lang="en-GB" sz="2000" dirty="0"/>
            </a:br>
            <a:endParaRPr lang="en-GB" sz="2000" dirty="0"/>
          </a:p>
          <a:p>
            <a:pPr eaLnBrk="1" hangingPunct="1">
              <a:lnSpc>
                <a:spcPct val="90000"/>
              </a:lnSpc>
              <a:buFont typeface="Wingdings" charset="2"/>
              <a:buChar char=" "/>
            </a:pPr>
            <a:r>
              <a:rPr lang="en-GB" sz="2000" dirty="0"/>
              <a:t> 	</a:t>
            </a:r>
            <a:r>
              <a:rPr lang="en-GB" sz="2000" i="1" dirty="0"/>
              <a:t>N</a:t>
            </a:r>
            <a:r>
              <a:rPr lang="en-GB" sz="2000" dirty="0"/>
              <a:t> = the student selected does not suffer from math  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 "/>
            </a:pPr>
            <a:r>
              <a:rPr lang="en-GB" sz="2000" dirty="0"/>
              <a:t>             anxiety   </a:t>
            </a:r>
            <a:br>
              <a:rPr lang="en-GB" sz="2000" dirty="0"/>
            </a:br>
            <a:r>
              <a:rPr lang="en-GB" sz="2000" dirty="0"/>
              <a:t> 	</a:t>
            </a:r>
            <a:r>
              <a:rPr lang="en-GB" sz="2000" i="1" dirty="0"/>
              <a:t>M </a:t>
            </a:r>
            <a:r>
              <a:rPr lang="en-GB" sz="2000" dirty="0"/>
              <a:t>= the student selected suffers from math anxiety</a:t>
            </a:r>
            <a:br>
              <a:rPr lang="en-GB" sz="2000" dirty="0"/>
            </a:br>
            <a:br>
              <a:rPr lang="en-GB" sz="2000" dirty="0"/>
            </a:br>
            <a:r>
              <a:rPr lang="en-GB" sz="2000" dirty="0"/>
              <a:t>	</a:t>
            </a:r>
            <a:r>
              <a:rPr lang="en-GB" sz="2000" i="1" dirty="0"/>
              <a:t>P</a:t>
            </a:r>
            <a:r>
              <a:rPr lang="en-GB" sz="2000" dirty="0"/>
              <a:t>(0) = </a:t>
            </a:r>
            <a:r>
              <a:rPr lang="en-GB" sz="2000" i="1" dirty="0"/>
              <a:t>P</a:t>
            </a:r>
            <a:r>
              <a:rPr lang="en-GB" sz="2000" dirty="0"/>
              <a:t>(</a:t>
            </a:r>
            <a:r>
              <a:rPr lang="en-GB" sz="2000" i="1" dirty="0"/>
              <a:t>NN</a:t>
            </a:r>
            <a:r>
              <a:rPr lang="en-GB" sz="2000" dirty="0"/>
              <a:t>) = .16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 "/>
            </a:pPr>
            <a:br>
              <a:rPr lang="en-GB" sz="2000" dirty="0"/>
            </a:br>
            <a:r>
              <a:rPr lang="en-GB" sz="2000" dirty="0"/>
              <a:t>	</a:t>
            </a:r>
            <a:r>
              <a:rPr lang="en-GB" sz="2000" i="1" dirty="0"/>
              <a:t>P</a:t>
            </a:r>
            <a:r>
              <a:rPr lang="en-GB" sz="2000" dirty="0"/>
              <a:t>(1) = </a:t>
            </a:r>
            <a:r>
              <a:rPr lang="en-GB" sz="2000" i="1" dirty="0"/>
              <a:t>P</a:t>
            </a:r>
            <a:r>
              <a:rPr lang="en-GB" sz="2000" dirty="0"/>
              <a:t>(</a:t>
            </a:r>
            <a:r>
              <a:rPr lang="en-GB" sz="2000" i="1" dirty="0"/>
              <a:t>NM</a:t>
            </a:r>
            <a:r>
              <a:rPr lang="en-GB" sz="2000" dirty="0"/>
              <a:t> or</a:t>
            </a:r>
            <a:r>
              <a:rPr lang="en-GB" sz="2000" i="1" dirty="0"/>
              <a:t> MN</a:t>
            </a:r>
            <a:r>
              <a:rPr lang="en-GB" sz="2000" dirty="0"/>
              <a:t>) = </a:t>
            </a:r>
            <a:r>
              <a:rPr lang="en-GB" sz="2000" i="1" dirty="0"/>
              <a:t>P</a:t>
            </a:r>
            <a:r>
              <a:rPr lang="en-GB" sz="2000" dirty="0"/>
              <a:t>(</a:t>
            </a:r>
            <a:r>
              <a:rPr lang="en-GB" sz="2000" i="1" dirty="0"/>
              <a:t>NM</a:t>
            </a:r>
            <a:r>
              <a:rPr lang="en-GB" sz="2000" dirty="0"/>
              <a:t>) + </a:t>
            </a:r>
            <a:r>
              <a:rPr lang="en-GB" sz="2000" i="1" dirty="0"/>
              <a:t>P</a:t>
            </a:r>
            <a:r>
              <a:rPr lang="en-GB" sz="2000" dirty="0"/>
              <a:t>(</a:t>
            </a:r>
            <a:r>
              <a:rPr lang="en-GB" sz="2000" i="1" dirty="0"/>
              <a:t>MN</a:t>
            </a:r>
            <a:r>
              <a:rPr lang="en-GB" sz="2000" dirty="0"/>
              <a:t>) 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 "/>
            </a:pPr>
            <a:r>
              <a:rPr lang="en-GB" sz="2000" dirty="0"/>
              <a:t>                                    = .24 + .24 = .48</a:t>
            </a:r>
            <a:br>
              <a:rPr lang="en-GB" sz="2000" dirty="0"/>
            </a:br>
            <a:endParaRPr lang="en-GB" sz="2000" dirty="0"/>
          </a:p>
          <a:p>
            <a:pPr eaLnBrk="1" hangingPunct="1">
              <a:lnSpc>
                <a:spcPct val="90000"/>
              </a:lnSpc>
              <a:buFont typeface="Wingdings" charset="2"/>
              <a:buChar char=" "/>
            </a:pPr>
            <a:r>
              <a:rPr lang="en-GB" sz="2000" dirty="0"/>
              <a:t>	</a:t>
            </a:r>
            <a:r>
              <a:rPr lang="en-GB" sz="2000" i="1" dirty="0"/>
              <a:t>P</a:t>
            </a:r>
            <a:r>
              <a:rPr lang="en-GB" sz="2000" dirty="0"/>
              <a:t>(2) = P(</a:t>
            </a:r>
            <a:r>
              <a:rPr lang="en-GB" sz="2000" i="1" dirty="0"/>
              <a:t>MM</a:t>
            </a:r>
            <a:r>
              <a:rPr lang="en-GB" sz="2000" dirty="0"/>
              <a:t>) = .36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dirty="0"/>
              <a:t>Example 5-5: Solution</a:t>
            </a:r>
            <a:br>
              <a:rPr lang="en-GB" sz="2400" dirty="0"/>
            </a:br>
            <a:r>
              <a:rPr lang="en-GB" sz="2400" dirty="0"/>
              <a:t>Figure 5.2 Tree Diagram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352" y="1524000"/>
            <a:ext cx="6515648" cy="4665331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dirty="0"/>
              <a:t>Table 5.5 Probability Distribution of the Number of Students with Math Anxiety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364" y="2157235"/>
            <a:ext cx="5887272" cy="254353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39825"/>
          </a:xfrm>
        </p:spPr>
        <p:txBody>
          <a:bodyPr/>
          <a:lstStyle/>
          <a:p>
            <a:pPr eaLnBrk="1" hangingPunct="1"/>
            <a:r>
              <a:rPr lang="en-GB" sz="2400" b="1" dirty="0">
                <a:solidFill>
                  <a:srgbClr val="002060"/>
                </a:solidFill>
              </a:rPr>
              <a:t>5.3 Mean and Standard Deviation of a Discrete Random Variable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589088"/>
            <a:ext cx="8631238" cy="31353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GB" sz="2400" dirty="0"/>
              <a:t>   </a:t>
            </a:r>
            <a:r>
              <a:rPr lang="en-GB" sz="2000" dirty="0"/>
              <a:t>The </a:t>
            </a:r>
            <a:r>
              <a:rPr lang="en-GB" sz="2000" b="1" i="1" u="sng" dirty="0">
                <a:solidFill>
                  <a:schemeClr val="hlink"/>
                </a:solidFill>
              </a:rPr>
              <a:t>mean of a discrete variable</a:t>
            </a:r>
            <a:r>
              <a:rPr lang="en-GB" sz="2000" i="1" dirty="0"/>
              <a:t> </a:t>
            </a:r>
            <a:r>
              <a:rPr lang="en-GB" sz="2000" i="1" dirty="0">
                <a:latin typeface="Times New Roman" charset="0"/>
              </a:rPr>
              <a:t>x</a:t>
            </a:r>
            <a:r>
              <a:rPr lang="en-GB" sz="2000" dirty="0"/>
              <a:t> is the value that is expected to occur per repetition, on average, if an experiment is repeated a large number of times. It is denoted by </a:t>
            </a:r>
            <a:r>
              <a:rPr lang="en-US" sz="2000" b="1" i="1" dirty="0">
                <a:latin typeface="Times New Roman" charset="0"/>
              </a:rPr>
              <a:t>µ</a:t>
            </a:r>
            <a:r>
              <a:rPr lang="en-US" sz="2000" i="1" dirty="0">
                <a:latin typeface="Times New Roman" charset="0"/>
              </a:rPr>
              <a:t> </a:t>
            </a:r>
            <a:r>
              <a:rPr lang="en-US" sz="2000" dirty="0"/>
              <a:t>and calculated as</a:t>
            </a:r>
          </a:p>
          <a:p>
            <a:pPr algn="ctr"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2000" b="1" i="1" dirty="0">
                <a:latin typeface="Times New Roman" charset="0"/>
                <a:cs typeface="Times New Roman" charset="0"/>
              </a:rPr>
              <a:t>µ = </a:t>
            </a:r>
            <a:r>
              <a:rPr lang="el-GR" sz="2000" b="1" i="1" dirty="0">
                <a:latin typeface="Times New Roman" charset="0"/>
                <a:cs typeface="Times New Roman" charset="0"/>
              </a:rPr>
              <a:t>Σ</a:t>
            </a:r>
            <a:r>
              <a:rPr lang="en-US" sz="2000" b="1" i="1" dirty="0">
                <a:latin typeface="Times New Roman" charset="0"/>
                <a:cs typeface="Times New Roman" charset="0"/>
              </a:rPr>
              <a:t> </a:t>
            </a:r>
            <a:r>
              <a:rPr lang="en-GB" sz="2000" b="1" i="1" dirty="0">
                <a:latin typeface="Times New Roman" charset="0"/>
                <a:cs typeface="Times New Roman" charset="0"/>
              </a:rPr>
              <a:t>x P(x)</a:t>
            </a:r>
          </a:p>
          <a:p>
            <a:pPr algn="ctr" eaLnBrk="1" hangingPunct="1">
              <a:lnSpc>
                <a:spcPct val="80000"/>
              </a:lnSpc>
              <a:buFont typeface="Wingdings" charset="2"/>
              <a:buNone/>
            </a:pPr>
            <a:endParaRPr lang="en-GB" sz="2000" b="1" i="1" dirty="0">
              <a:latin typeface="Times New Roman" charset="0"/>
              <a:cs typeface="Times New Roman" charset="0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GB" sz="2000" dirty="0"/>
              <a:t>    The mean of a discrete random variable </a:t>
            </a:r>
            <a:r>
              <a:rPr lang="en-GB" sz="2000" i="1" dirty="0">
                <a:latin typeface="Times New Roman" charset="0"/>
              </a:rPr>
              <a:t>x</a:t>
            </a:r>
            <a:r>
              <a:rPr lang="en-GB" sz="2000" dirty="0"/>
              <a:t> is also called its expected value and is denoted by </a:t>
            </a:r>
            <a:r>
              <a:rPr lang="en-GB" sz="2000" b="1" i="1" dirty="0">
                <a:latin typeface="Times New Roman" charset="0"/>
              </a:rPr>
              <a:t>E(x)</a:t>
            </a:r>
            <a:r>
              <a:rPr lang="en-GB" sz="2000" i="1" dirty="0">
                <a:latin typeface="Times New Roman" charset="0"/>
              </a:rPr>
              <a:t>;</a:t>
            </a:r>
            <a:r>
              <a:rPr lang="en-GB" sz="2000" dirty="0"/>
              <a:t> that is,</a:t>
            </a:r>
          </a:p>
          <a:p>
            <a:pPr algn="ctr" eaLnBrk="1" hangingPunct="1">
              <a:lnSpc>
                <a:spcPct val="80000"/>
              </a:lnSpc>
              <a:buFont typeface="Wingdings" charset="2"/>
              <a:buNone/>
            </a:pPr>
            <a:r>
              <a:rPr lang="en-GB" sz="2000" b="1" i="1" dirty="0">
                <a:latin typeface="Times New Roman" charset="0"/>
                <a:cs typeface="Times New Roman" charset="0"/>
              </a:rPr>
              <a:t> E(x) = </a:t>
            </a:r>
            <a:r>
              <a:rPr lang="el-GR" sz="2000" b="1" i="1" dirty="0">
                <a:latin typeface="Times New Roman" charset="0"/>
                <a:cs typeface="Times New Roman" charset="0"/>
              </a:rPr>
              <a:t>Σ</a:t>
            </a:r>
            <a:r>
              <a:rPr lang="en-US" sz="2000" b="1" i="1" dirty="0">
                <a:latin typeface="Times New Roman" charset="0"/>
                <a:cs typeface="Times New Roman" charset="0"/>
              </a:rPr>
              <a:t> </a:t>
            </a:r>
            <a:r>
              <a:rPr lang="en-GB" sz="2000" b="1" i="1" dirty="0">
                <a:latin typeface="Times New Roman" charset="0"/>
                <a:cs typeface="Times New Roman" charset="0"/>
              </a:rPr>
              <a:t>x P(x)</a:t>
            </a:r>
            <a:endParaRPr lang="el-GR" sz="2000" b="1" i="1" dirty="0">
              <a:latin typeface="Times New Roman" charset="0"/>
              <a:cs typeface="Times New Roman" charset="0"/>
            </a:endParaRPr>
          </a:p>
          <a:p>
            <a:pPr eaLnBrk="1" hangingPunct="1">
              <a:lnSpc>
                <a:spcPct val="80000"/>
              </a:lnSpc>
            </a:pPr>
            <a:endParaRPr lang="en-GB" sz="2000" b="1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dirty="0">
                <a:solidFill>
                  <a:srgbClr val="002060"/>
                </a:solidFill>
              </a:rPr>
              <a:t>5.1 Random Variables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058694" cy="4114800"/>
          </a:xfrm>
        </p:spPr>
        <p:txBody>
          <a:bodyPr/>
          <a:lstStyle/>
          <a:p>
            <a:pPr eaLnBrk="1" hangingPunct="1"/>
            <a:r>
              <a:rPr lang="en-US" sz="2000" dirty="0"/>
              <a:t>Discrete Random Variable</a:t>
            </a:r>
          </a:p>
          <a:p>
            <a:pPr eaLnBrk="1" hangingPunct="1"/>
            <a:r>
              <a:rPr lang="en-US" sz="2000" dirty="0"/>
              <a:t>Continuous Random Variable</a:t>
            </a:r>
          </a:p>
          <a:p>
            <a:pPr eaLnBrk="1" hangingPunct="1">
              <a:buFont typeface="Wingdings" charset="2"/>
              <a:buNone/>
            </a:pPr>
            <a:endParaRPr lang="en-US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dirty="0"/>
              <a:t>Example 5-6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" y="1524000"/>
            <a:ext cx="8496300" cy="4435475"/>
          </a:xfrm>
        </p:spPr>
        <p:txBody>
          <a:bodyPr/>
          <a:lstStyle/>
          <a:p>
            <a:pPr eaLnBrk="1" hangingPunct="1">
              <a:buFont typeface="Wingdings" charset="2"/>
              <a:buChar char=" "/>
            </a:pPr>
            <a:r>
              <a:rPr lang="en-US" sz="2000" dirty="0"/>
              <a:t>The following table lists the number of breakdowns per week and their probabilities for a machine based on past data.</a:t>
            </a:r>
          </a:p>
          <a:p>
            <a:pPr eaLnBrk="1" hangingPunct="1">
              <a:buFont typeface="Wingdings" charset="2"/>
              <a:buChar char=" "/>
            </a:pPr>
            <a:endParaRPr lang="en-US" sz="2000" dirty="0"/>
          </a:p>
          <a:p>
            <a:pPr eaLnBrk="1" hangingPunct="1">
              <a:buFont typeface="Wingdings" charset="2"/>
              <a:buChar char=" "/>
            </a:pPr>
            <a:endParaRPr lang="en-US" sz="2000" dirty="0"/>
          </a:p>
          <a:p>
            <a:pPr eaLnBrk="1" hangingPunct="1">
              <a:buFont typeface="Wingdings" charset="2"/>
              <a:buChar char=" "/>
            </a:pPr>
            <a:endParaRPr lang="en-US" sz="2000" dirty="0"/>
          </a:p>
          <a:p>
            <a:pPr eaLnBrk="1" hangingPunct="1">
              <a:buFont typeface="Wingdings" charset="2"/>
              <a:buChar char=" "/>
            </a:pPr>
            <a:endParaRPr lang="en-US" sz="2000" dirty="0"/>
          </a:p>
          <a:p>
            <a:pPr eaLnBrk="1" hangingPunct="1">
              <a:buFont typeface="Wingdings" charset="2"/>
              <a:buChar char=" "/>
            </a:pPr>
            <a:endParaRPr lang="en-US" sz="2000" dirty="0"/>
          </a:p>
          <a:p>
            <a:pPr eaLnBrk="1" hangingPunct="1">
              <a:buFont typeface="Wingdings" charset="2"/>
              <a:buChar char=" "/>
            </a:pPr>
            <a:endParaRPr lang="en-US" sz="2000" dirty="0"/>
          </a:p>
          <a:p>
            <a:pPr eaLnBrk="1" hangingPunct="1">
              <a:buFont typeface="Wingdings" charset="2"/>
              <a:buChar char=" "/>
            </a:pPr>
            <a:endParaRPr lang="en-US" sz="2000" dirty="0"/>
          </a:p>
          <a:p>
            <a:pPr eaLnBrk="1" hangingPunct="1">
              <a:buFont typeface="Wingdings" charset="2"/>
              <a:buChar char=" "/>
            </a:pPr>
            <a:r>
              <a:rPr lang="en-US" sz="2000" dirty="0"/>
              <a:t>Find the mean number of breakdowns per week for this machine.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133600"/>
            <a:ext cx="3695548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dirty="0"/>
              <a:t>Example 5-6: Solution</a:t>
            </a:r>
            <a:br>
              <a:rPr lang="en-GB" sz="2400" dirty="0"/>
            </a:br>
            <a:r>
              <a:rPr lang="en-GB" sz="2400" dirty="0"/>
              <a:t>Table 5.6 Calculating the Mean for the Probability Distribution of Breakdowns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7543800" cy="4500563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endParaRPr lang="en-GB" sz="2400" dirty="0"/>
          </a:p>
          <a:p>
            <a:pPr eaLnBrk="1" hangingPunct="1">
              <a:buFont typeface="Wingdings" charset="2"/>
              <a:buNone/>
            </a:pPr>
            <a:endParaRPr lang="en-GB" sz="2400" dirty="0"/>
          </a:p>
          <a:p>
            <a:pPr eaLnBrk="1" hangingPunct="1">
              <a:buFont typeface="Wingdings" charset="2"/>
              <a:buNone/>
            </a:pPr>
            <a:endParaRPr lang="en-GB" sz="2400" dirty="0"/>
          </a:p>
          <a:p>
            <a:pPr eaLnBrk="1" hangingPunct="1">
              <a:buFont typeface="Wingdings" charset="2"/>
              <a:buNone/>
            </a:pPr>
            <a:endParaRPr lang="en-GB" sz="2400" dirty="0"/>
          </a:p>
          <a:p>
            <a:pPr eaLnBrk="1" hangingPunct="1">
              <a:buFont typeface="Wingdings" charset="2"/>
              <a:buNone/>
            </a:pPr>
            <a:endParaRPr lang="en-GB" sz="2400" dirty="0"/>
          </a:p>
          <a:p>
            <a:pPr eaLnBrk="1" hangingPunct="1">
              <a:buFont typeface="Wingdings" charset="2"/>
              <a:buNone/>
            </a:pPr>
            <a:endParaRPr lang="en-GB" sz="2400" dirty="0"/>
          </a:p>
          <a:p>
            <a:pPr eaLnBrk="1" hangingPunct="1">
              <a:buFont typeface="Wingdings" charset="2"/>
              <a:buNone/>
            </a:pPr>
            <a:endParaRPr lang="en-GB" sz="2400" dirty="0"/>
          </a:p>
          <a:p>
            <a:pPr eaLnBrk="1" hangingPunct="1">
              <a:buFont typeface="Wingdings" charset="2"/>
              <a:buNone/>
            </a:pPr>
            <a:endParaRPr lang="en-GB" sz="2400" dirty="0"/>
          </a:p>
          <a:p>
            <a:pPr eaLnBrk="1" hangingPunct="1">
              <a:buFont typeface="Wingdings" charset="2"/>
              <a:buNone/>
            </a:pPr>
            <a:endParaRPr lang="en-GB" sz="2400" dirty="0"/>
          </a:p>
          <a:p>
            <a:pPr eaLnBrk="1" hangingPunct="1">
              <a:buFont typeface="Wingdings" charset="2"/>
              <a:buNone/>
            </a:pPr>
            <a:r>
              <a:rPr lang="en-GB" sz="2000" dirty="0"/>
              <a:t>The mean is  </a:t>
            </a:r>
            <a:r>
              <a:rPr lang="en-US" sz="2000" i="1" dirty="0"/>
              <a:t>µ = </a:t>
            </a:r>
            <a:r>
              <a:rPr lang="el-GR" sz="2000" i="1" dirty="0"/>
              <a:t>Σ</a:t>
            </a:r>
            <a:r>
              <a:rPr lang="en-GB" sz="2000" i="1" dirty="0"/>
              <a:t>x P(x) </a:t>
            </a:r>
            <a:r>
              <a:rPr lang="en-GB" sz="2000" dirty="0"/>
              <a:t>= 1.80</a:t>
            </a:r>
          </a:p>
          <a:p>
            <a:pPr eaLnBrk="1" hangingPunct="1"/>
            <a:endParaRPr lang="en-GB" sz="2400" dirty="0">
              <a:latin typeface="Times New Roman" charset="0"/>
              <a:cs typeface="Times New Roman" charset="0"/>
            </a:endParaRPr>
          </a:p>
          <a:p>
            <a:pPr eaLnBrk="1" hangingPunct="1"/>
            <a:endParaRPr lang="en-GB" sz="2400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153" y="1995287"/>
            <a:ext cx="6039693" cy="286742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39825"/>
          </a:xfrm>
        </p:spPr>
        <p:txBody>
          <a:bodyPr/>
          <a:lstStyle/>
          <a:p>
            <a:pPr eaLnBrk="1" hangingPunct="1"/>
            <a:r>
              <a:rPr lang="en-GB" sz="2400" dirty="0"/>
              <a:t>Standard Deviation of a Discrete Random Variable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595438"/>
            <a:ext cx="8534400" cy="2747962"/>
          </a:xfrm>
        </p:spPr>
        <p:txBody>
          <a:bodyPr/>
          <a:lstStyle/>
          <a:p>
            <a:pPr eaLnBrk="1" hangingPunct="1">
              <a:buFont typeface="Wingdings" charset="2"/>
              <a:buChar char=" "/>
            </a:pPr>
            <a:r>
              <a:rPr lang="en-GB" sz="2000" dirty="0"/>
              <a:t>The </a:t>
            </a:r>
            <a:r>
              <a:rPr lang="en-GB" sz="2000" b="1" i="1" u="sng" dirty="0">
                <a:solidFill>
                  <a:schemeClr val="hlink"/>
                </a:solidFill>
              </a:rPr>
              <a:t>standard deviation of a discrete random variable</a:t>
            </a:r>
            <a:r>
              <a:rPr lang="en-GB" sz="2000" dirty="0"/>
              <a:t> </a:t>
            </a:r>
            <a:r>
              <a:rPr lang="en-GB" sz="2000" i="1" dirty="0">
                <a:latin typeface="Times New Roman" charset="0"/>
                <a:cs typeface="Times New Roman" charset="0"/>
              </a:rPr>
              <a:t>x</a:t>
            </a:r>
            <a:r>
              <a:rPr lang="en-GB" sz="2000" dirty="0"/>
              <a:t> measures the spread of its probability distribution and is computed as</a:t>
            </a:r>
          </a:p>
          <a:p>
            <a:pPr eaLnBrk="1" hangingPunct="1"/>
            <a:endParaRPr lang="en-GB" sz="2000" dirty="0"/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08115222"/>
              </p:ext>
            </p:extLst>
          </p:nvPr>
        </p:nvGraphicFramePr>
        <p:xfrm>
          <a:off x="2127169" y="2819400"/>
          <a:ext cx="38482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Equation" r:id="rId4" imgW="1333440" imgH="304560" progId="Equation.3">
                  <p:embed/>
                </p:oleObj>
              </mc:Choice>
              <mc:Fallback>
                <p:oleObj name="Equation" r:id="rId4" imgW="1333440" imgH="3045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169" y="2819400"/>
                        <a:ext cx="384825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dirty="0"/>
              <a:t>Case Study 5-1 All State Lottery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368" y="1752600"/>
            <a:ext cx="5659079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dirty="0"/>
              <a:t>Example 5-7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2713" y="1524000"/>
            <a:ext cx="8497887" cy="4114800"/>
          </a:xfrm>
        </p:spPr>
        <p:txBody>
          <a:bodyPr/>
          <a:lstStyle/>
          <a:p>
            <a:pPr eaLnBrk="1" hangingPunct="1">
              <a:buFont typeface="Wingdings" charset="2"/>
              <a:buChar char=" "/>
            </a:pPr>
            <a:r>
              <a:rPr lang="en-GB" sz="2000" dirty="0" err="1"/>
              <a:t>Baier’s</a:t>
            </a:r>
            <a:r>
              <a:rPr lang="en-GB" sz="2000" dirty="0"/>
              <a:t> Electronics manufactures computer parts that are supplied to many computer companies. Despite the fact that two quality control inspectors at </a:t>
            </a:r>
            <a:r>
              <a:rPr lang="en-GB" sz="2000" dirty="0" err="1"/>
              <a:t>Baier’s</a:t>
            </a:r>
            <a:r>
              <a:rPr lang="en-GB" sz="2000" dirty="0"/>
              <a:t> Electronics check every part for defects before it is shipped to another company, a few defective parts do pass through these inspections undetected. Let </a:t>
            </a:r>
            <a:r>
              <a:rPr lang="en-GB" sz="2000" i="1" dirty="0">
                <a:latin typeface="Times New Roman" charset="0"/>
                <a:cs typeface="Times New Roman" charset="0"/>
              </a:rPr>
              <a:t>x</a:t>
            </a:r>
            <a:r>
              <a:rPr lang="en-GB" sz="2000" dirty="0"/>
              <a:t> denote the number of defective computer parts in a shipment of 400. The following table gives the probability distribution of </a:t>
            </a:r>
            <a:r>
              <a:rPr lang="en-GB" sz="2000" i="1" dirty="0">
                <a:latin typeface="Times New Roman" charset="0"/>
                <a:cs typeface="Times New Roman" charset="0"/>
              </a:rPr>
              <a:t>x</a:t>
            </a:r>
            <a:r>
              <a:rPr lang="en-GB" sz="2000" dirty="0"/>
              <a:t>.</a:t>
            </a:r>
            <a:br>
              <a:rPr lang="en-GB" sz="2000" dirty="0"/>
            </a:br>
            <a:endParaRPr lang="en-GB" sz="20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Example 5-7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415338" cy="3011487"/>
          </a:xfrm>
        </p:spPr>
        <p:txBody>
          <a:bodyPr/>
          <a:lstStyle/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>
              <a:buFont typeface="Wingdings" charset="2"/>
              <a:buNone/>
            </a:pPr>
            <a:r>
              <a:rPr lang="en-US" sz="2000" dirty="0"/>
              <a:t>Compute the standard deviation of </a:t>
            </a:r>
            <a:r>
              <a:rPr lang="en-US" sz="2000" i="1" dirty="0">
                <a:latin typeface="Times New Roman" charset="0"/>
              </a:rPr>
              <a:t>x</a:t>
            </a:r>
            <a:r>
              <a:rPr lang="en-US" sz="2000" dirty="0"/>
              <a:t>. 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02191"/>
            <a:ext cx="8145236" cy="1161268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dirty="0"/>
              <a:t>Example 5-7: Solution</a:t>
            </a:r>
            <a:br>
              <a:rPr lang="en-GB" sz="2400" dirty="0"/>
            </a:br>
            <a:r>
              <a:rPr lang="en-GB" sz="2400" dirty="0"/>
              <a:t>Table 5.7 Computations to Find the Standard Deviation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08" y="1675889"/>
            <a:ext cx="8535592" cy="3658111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dirty="0"/>
              <a:t>Example 5-7: Solution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9950942"/>
              </p:ext>
            </p:extLst>
          </p:nvPr>
        </p:nvGraphicFramePr>
        <p:xfrm>
          <a:off x="762000" y="1905000"/>
          <a:ext cx="70993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Equation" r:id="rId4" imgW="3784320" imgH="1041120" progId="Equation.DSMT4">
                  <p:embed/>
                </p:oleObj>
              </mc:Choice>
              <mc:Fallback>
                <p:oleObj name="Equation" r:id="rId4" imgW="3784320" imgH="104112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905000"/>
                        <a:ext cx="7099300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dirty="0"/>
              <a:t>Example 5-8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" y="1508125"/>
            <a:ext cx="8486775" cy="4435475"/>
          </a:xfrm>
        </p:spPr>
        <p:txBody>
          <a:bodyPr/>
          <a:lstStyle/>
          <a:p>
            <a:pPr eaLnBrk="1" hangingPunct="1">
              <a:buFont typeface="Wingdings" charset="2"/>
              <a:buChar char=" "/>
            </a:pPr>
            <a:r>
              <a:rPr lang="en-GB" sz="2000" dirty="0"/>
              <a:t>Loraine Corporation is planning to market a new makeup product. According to the analysis made by the financial department of the company, it will earn an annual profit of $4.5 million if this product has high sales and an annual profit of $ 1.2 million if the sales are mediocre, and it will lose $2.3 million a year if the sales are low. The probabilities of these three scenarios are .32, .51 and .17 respectively.</a:t>
            </a:r>
          </a:p>
          <a:p>
            <a:pPr eaLnBrk="1" hangingPunct="1">
              <a:buFont typeface="Wingdings" charset="2"/>
              <a:buChar char=" "/>
            </a:pPr>
            <a:endParaRPr lang="en-GB" sz="2000" dirty="0"/>
          </a:p>
          <a:p>
            <a:pPr marL="0" indent="0" eaLnBrk="1" hangingPunct="1">
              <a:buSzPct val="85000"/>
              <a:buNone/>
            </a:pPr>
            <a:r>
              <a:rPr lang="en-GB" sz="2000" dirty="0"/>
              <a:t>    (a) Let </a:t>
            </a:r>
            <a:r>
              <a:rPr lang="en-GB" sz="2000" i="1" dirty="0">
                <a:latin typeface="Times New Roman" charset="0"/>
              </a:rPr>
              <a:t>x</a:t>
            </a:r>
            <a:r>
              <a:rPr lang="en-GB" sz="2000" dirty="0"/>
              <a:t> be the profits (in millions of dollars) earned per </a:t>
            </a:r>
          </a:p>
          <a:p>
            <a:pPr marL="0" indent="0" eaLnBrk="1" hangingPunct="1">
              <a:buSzPct val="85000"/>
              <a:buNone/>
            </a:pPr>
            <a:r>
              <a:rPr lang="en-GB" sz="2000" dirty="0"/>
              <a:t>         annum from this product by the company. Write the </a:t>
            </a:r>
          </a:p>
          <a:p>
            <a:pPr marL="0" indent="0" eaLnBrk="1" hangingPunct="1">
              <a:buSzPct val="85000"/>
              <a:buNone/>
            </a:pPr>
            <a:r>
              <a:rPr lang="en-GB" sz="2000" dirty="0"/>
              <a:t>         probability distribution of </a:t>
            </a:r>
            <a:r>
              <a:rPr lang="en-GB" sz="2000" i="1" dirty="0">
                <a:latin typeface="Times New Roman" charset="0"/>
              </a:rPr>
              <a:t>x</a:t>
            </a:r>
            <a:r>
              <a:rPr lang="en-GB" sz="2000" dirty="0"/>
              <a:t>.</a:t>
            </a:r>
          </a:p>
          <a:p>
            <a:pPr marL="0" indent="0" eaLnBrk="1" hangingPunct="1">
              <a:buSzPct val="85000"/>
              <a:buNone/>
            </a:pPr>
            <a:r>
              <a:rPr lang="en-GB" sz="2000" dirty="0"/>
              <a:t>    (b) Calculate the mean and the standard deviation of </a:t>
            </a:r>
            <a:r>
              <a:rPr lang="en-GB" sz="2000" i="1" dirty="0">
                <a:latin typeface="Times New Roman" charset="0"/>
              </a:rPr>
              <a:t>x</a:t>
            </a:r>
            <a:r>
              <a:rPr lang="en-GB" sz="2000" dirty="0"/>
              <a:t>.</a:t>
            </a:r>
          </a:p>
          <a:p>
            <a:pPr eaLnBrk="1" hangingPunct="1">
              <a:buFont typeface="Wingdings" charset="2"/>
              <a:buChar char=" "/>
            </a:pPr>
            <a:br>
              <a:rPr lang="en-GB" sz="2000" dirty="0"/>
            </a:br>
            <a:endParaRPr lang="en-GB" sz="2000" i="1" dirty="0">
              <a:latin typeface="Times New Roman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dirty="0"/>
              <a:t>Example 5-8: Solution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199438" cy="4114800"/>
          </a:xfrm>
        </p:spPr>
        <p:txBody>
          <a:bodyPr/>
          <a:lstStyle/>
          <a:p>
            <a:pPr marL="609600" indent="-609600" eaLnBrk="1" hangingPunct="1">
              <a:buFont typeface="Wingdings" charset="2"/>
              <a:buNone/>
            </a:pPr>
            <a:r>
              <a:rPr lang="en-GB" sz="2000" dirty="0"/>
              <a:t>(a)  The table below lists the probability distribution of </a:t>
            </a:r>
            <a:r>
              <a:rPr lang="en-GB" sz="2000" i="1" dirty="0">
                <a:latin typeface="Times New Roman" charset="0"/>
                <a:cs typeface="Times New Roman" charset="0"/>
              </a:rPr>
              <a:t>x</a:t>
            </a:r>
            <a:r>
              <a:rPr lang="en-GB" sz="2000" dirty="0"/>
              <a:t>.  Note that because </a:t>
            </a:r>
            <a:r>
              <a:rPr lang="en-GB" sz="2000" i="1" dirty="0">
                <a:latin typeface="Times New Roman" charset="0"/>
                <a:cs typeface="Times New Roman" charset="0"/>
              </a:rPr>
              <a:t>x</a:t>
            </a:r>
            <a:r>
              <a:rPr lang="en-GB" sz="2000" dirty="0"/>
              <a:t> denotes profits earned by the company, the loss is written as a </a:t>
            </a:r>
            <a:r>
              <a:rPr lang="en-GB" sz="2000" i="1" dirty="0"/>
              <a:t>negative profit </a:t>
            </a:r>
            <a:r>
              <a:rPr lang="en-GB" sz="2000" dirty="0"/>
              <a:t>in the table.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048000"/>
            <a:ext cx="3020037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dirty="0"/>
              <a:t>Table 5.1 Frequency and Relative Frequency Distributions of the Number of Vehicles Owned by Families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72" y="1600200"/>
            <a:ext cx="8078328" cy="329611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dirty="0"/>
              <a:t>Example 5-8: Solution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01000" cy="4530725"/>
          </a:xfrm>
        </p:spPr>
        <p:txBody>
          <a:bodyPr/>
          <a:lstStyle/>
          <a:p>
            <a:pPr marL="609600" indent="-609600" eaLnBrk="1" hangingPunct="1">
              <a:buFont typeface="Wingdings" charset="2"/>
              <a:buNone/>
            </a:pPr>
            <a:r>
              <a:rPr lang="en-GB" sz="2000" dirty="0"/>
              <a:t>(b) Table 5.8 shows all the calculations needed for the computation of the mean and standard deviations of </a:t>
            </a:r>
            <a:r>
              <a:rPr lang="en-GB" sz="2000" i="1" dirty="0">
                <a:latin typeface="Times New Roman" charset="0"/>
                <a:cs typeface="Times New Roman" charset="0"/>
              </a:rPr>
              <a:t>x</a:t>
            </a:r>
            <a:r>
              <a:rPr lang="en-GB" sz="2000" dirty="0"/>
              <a:t>.  </a:t>
            </a:r>
          </a:p>
        </p:txBody>
      </p:sp>
      <p:graphicFrame>
        <p:nvGraphicFramePr>
          <p:cNvPr id="3074" name="Object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20361055"/>
              </p:ext>
            </p:extLst>
          </p:nvPr>
        </p:nvGraphicFramePr>
        <p:xfrm>
          <a:off x="1364457" y="2667000"/>
          <a:ext cx="5694362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Equation" r:id="rId4" imgW="2666880" imgH="774360" progId="Equation.3">
                  <p:embed/>
                </p:oleObj>
              </mc:Choice>
              <mc:Fallback>
                <p:oleObj name="Equation" r:id="rId4" imgW="2666880" imgH="7743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4457" y="2667000"/>
                        <a:ext cx="5694362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dirty="0"/>
              <a:t>Table 5.8 Computations to Find the Mean and Standard Deviation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40" y="1809407"/>
            <a:ext cx="8487960" cy="2457793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dirty="0"/>
              <a:t>Interpretation of the Standard Deviation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1"/>
            <a:ext cx="7696200" cy="3276600"/>
          </a:xfrm>
        </p:spPr>
        <p:txBody>
          <a:bodyPr/>
          <a:lstStyle/>
          <a:p>
            <a:pPr marL="609600" indent="-609600" eaLnBrk="1" hangingPunct="1">
              <a:buFont typeface="Wingdings" charset="2"/>
              <a:buNone/>
            </a:pPr>
            <a:r>
              <a:rPr lang="en-GB" sz="2000" dirty="0"/>
              <a:t>The standard deviation of a discrete random variable can </a:t>
            </a:r>
          </a:p>
          <a:p>
            <a:pPr marL="609600" indent="-609600" eaLnBrk="1" hangingPunct="1">
              <a:buFont typeface="Wingdings" charset="2"/>
              <a:buNone/>
            </a:pPr>
            <a:r>
              <a:rPr lang="en-GB" sz="2000" dirty="0"/>
              <a:t>be interpreted or used the same way as the standard </a:t>
            </a:r>
          </a:p>
          <a:p>
            <a:pPr marL="609600" indent="-609600" eaLnBrk="1" hangingPunct="1">
              <a:buFont typeface="Wingdings" charset="2"/>
              <a:buNone/>
            </a:pPr>
            <a:r>
              <a:rPr lang="en-GB" sz="2000" dirty="0"/>
              <a:t>deviation of a data set in Section 3.4 of Chapter 3.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746E85-550B-45E8-BA00-F59EF7895A0B}"/>
              </a:ext>
            </a:extLst>
          </p:cNvPr>
          <p:cNvSpPr/>
          <p:nvPr/>
        </p:nvSpPr>
        <p:spPr>
          <a:xfrm>
            <a:off x="381000" y="3423834"/>
            <a:ext cx="38862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GB" dirty="0"/>
              <a:t>The </a:t>
            </a:r>
            <a:r>
              <a:rPr lang="en-GB" b="1" dirty="0"/>
              <a:t>standard deviation</a:t>
            </a:r>
            <a:r>
              <a:rPr lang="en-GB" dirty="0"/>
              <a:t> is the most-used measure of dispersion. </a:t>
            </a:r>
          </a:p>
          <a:p>
            <a:pPr eaLnBrk="1" hangingPunct="1"/>
            <a:endParaRPr lang="en-GB" dirty="0"/>
          </a:p>
          <a:p>
            <a:pPr eaLnBrk="1" hangingPunct="1"/>
            <a:r>
              <a:rPr lang="en-GB" dirty="0"/>
              <a:t>The value of the standard deviation tells how closely the values of a data set are clustered around the mean.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6F8828-F5ED-4F4C-AC45-1E1244432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913" y="3089275"/>
            <a:ext cx="4677345" cy="28194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4F944D7-ECF2-4051-A7F0-BABD913B3D96}"/>
              </a:ext>
            </a:extLst>
          </p:cNvPr>
          <p:cNvCxnSpPr/>
          <p:nvPr/>
        </p:nvCxnSpPr>
        <p:spPr bwMode="auto">
          <a:xfrm>
            <a:off x="4953000" y="2667000"/>
            <a:ext cx="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1775"/>
            <a:ext cx="8229600" cy="1139825"/>
          </a:xfrm>
        </p:spPr>
        <p:txBody>
          <a:bodyPr/>
          <a:lstStyle/>
          <a:p>
            <a:pPr eaLnBrk="1" hangingPunct="1"/>
            <a:r>
              <a:rPr lang="en-US" sz="2400" b="1" dirty="0">
                <a:solidFill>
                  <a:srgbClr val="002060"/>
                </a:solidFill>
              </a:rPr>
              <a:t>5.4 The Binomial Probability Distribution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600200"/>
            <a:ext cx="8343900" cy="2819400"/>
          </a:xfrm>
        </p:spPr>
        <p:txBody>
          <a:bodyPr/>
          <a:lstStyle/>
          <a:p>
            <a:pPr eaLnBrk="1" hangingPunct="1"/>
            <a:r>
              <a:rPr lang="en-US" sz="2000" dirty="0"/>
              <a:t>The Binomial Experiment</a:t>
            </a:r>
          </a:p>
          <a:p>
            <a:pPr eaLnBrk="1" hangingPunct="1"/>
            <a:r>
              <a:rPr lang="en-US" sz="2000" dirty="0"/>
              <a:t>The Binomial Probability Distribution and Binomial Formula</a:t>
            </a:r>
          </a:p>
          <a:p>
            <a:pPr eaLnBrk="1" hangingPunct="1"/>
            <a:r>
              <a:rPr lang="en-US" sz="2000" dirty="0"/>
              <a:t>Using the Table of Binomial Probabilities</a:t>
            </a:r>
          </a:p>
          <a:p>
            <a:pPr eaLnBrk="1" hangingPunct="1"/>
            <a:r>
              <a:rPr lang="en-US" sz="2000" dirty="0"/>
              <a:t>Probability of Success and the Shape of the Binomial Distribution</a:t>
            </a:r>
          </a:p>
          <a:p>
            <a:pPr eaLnBrk="1" hangingPunct="1"/>
            <a:r>
              <a:rPr lang="en-US" sz="2000" dirty="0"/>
              <a:t>Mean and Standard Deviation of the Binomial Distribution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The Binomial Experiment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6262" y="1600200"/>
            <a:ext cx="8186738" cy="4435475"/>
          </a:xfrm>
        </p:spPr>
        <p:txBody>
          <a:bodyPr/>
          <a:lstStyle/>
          <a:p>
            <a:pPr marL="609600" indent="-609600" eaLnBrk="1" hangingPunct="1">
              <a:buFont typeface="Wingdings" charset="2"/>
              <a:buNone/>
            </a:pPr>
            <a:r>
              <a:rPr lang="en-US" sz="2000" dirty="0">
                <a:solidFill>
                  <a:schemeClr val="folHlink"/>
                </a:solidFill>
              </a:rPr>
              <a:t>Conditions of a Binomial Experiment</a:t>
            </a:r>
          </a:p>
          <a:p>
            <a:pPr marL="609600" indent="-609600" eaLnBrk="1" hangingPunct="1">
              <a:buFont typeface="Wingdings" charset="2"/>
              <a:buNone/>
            </a:pPr>
            <a:endParaRPr lang="en-US" sz="2000" dirty="0"/>
          </a:p>
          <a:p>
            <a:pPr marL="609600" indent="-609600" eaLnBrk="1" hangingPunct="1">
              <a:buFont typeface="Wingdings" charset="2"/>
              <a:buNone/>
            </a:pPr>
            <a:r>
              <a:rPr lang="en-US" sz="2000" dirty="0"/>
              <a:t>A binomial experiment must satisfy the following four </a:t>
            </a:r>
          </a:p>
          <a:p>
            <a:pPr marL="609600" indent="-609600" eaLnBrk="1" hangingPunct="1">
              <a:buFont typeface="Wingdings" charset="2"/>
              <a:buNone/>
            </a:pPr>
            <a:r>
              <a:rPr lang="en-US" sz="2000" dirty="0"/>
              <a:t>conditions.</a:t>
            </a:r>
          </a:p>
          <a:p>
            <a:pPr marL="457200" lvl="1" indent="0" eaLnBrk="1" hangingPunct="1">
              <a:buSzPct val="80000"/>
              <a:buNone/>
            </a:pPr>
            <a:r>
              <a:rPr lang="en-US" sz="2000" dirty="0"/>
              <a:t>1. There are </a:t>
            </a:r>
            <a:r>
              <a:rPr lang="en-US" sz="2000" i="1" dirty="0">
                <a:latin typeface="Times New Roman" charset="0"/>
              </a:rPr>
              <a:t>n</a:t>
            </a:r>
            <a:r>
              <a:rPr lang="en-US" sz="2000" dirty="0"/>
              <a:t> identical trials.</a:t>
            </a:r>
          </a:p>
          <a:p>
            <a:pPr marL="457200" lvl="1" indent="0" eaLnBrk="1" hangingPunct="1">
              <a:buSzPct val="80000"/>
              <a:buNone/>
            </a:pPr>
            <a:r>
              <a:rPr lang="en-US" sz="2000" dirty="0"/>
              <a:t>2. Each trail has only two possible outcomes (or events).</a:t>
            </a:r>
          </a:p>
          <a:p>
            <a:pPr marL="457200" lvl="1" indent="0" eaLnBrk="1" hangingPunct="1">
              <a:buSzPct val="80000"/>
              <a:buNone/>
            </a:pPr>
            <a:r>
              <a:rPr lang="en-US" sz="2000" dirty="0"/>
              <a:t>3. The probabilities of the two outcomes (or events) </a:t>
            </a:r>
          </a:p>
          <a:p>
            <a:pPr marL="457200" lvl="1" indent="0" eaLnBrk="1" hangingPunct="1">
              <a:buSzPct val="80000"/>
              <a:buNone/>
            </a:pPr>
            <a:r>
              <a:rPr lang="en-US" sz="2000" dirty="0"/>
              <a:t>    remain constant for each trial.</a:t>
            </a:r>
          </a:p>
          <a:p>
            <a:pPr marL="457200" lvl="1" indent="0" eaLnBrk="1" hangingPunct="1">
              <a:buSzPct val="80000"/>
              <a:buNone/>
            </a:pPr>
            <a:r>
              <a:rPr lang="en-US" sz="2000" dirty="0"/>
              <a:t>4. The trials are independent.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Example 5-9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125" y="1600200"/>
            <a:ext cx="8270875" cy="1752600"/>
          </a:xfrm>
        </p:spPr>
        <p:txBody>
          <a:bodyPr/>
          <a:lstStyle/>
          <a:p>
            <a:pPr eaLnBrk="1" hangingPunct="1">
              <a:buFont typeface="Wingdings" charset="2"/>
              <a:buChar char=" "/>
            </a:pPr>
            <a:r>
              <a:rPr lang="en-GB" sz="2000" dirty="0"/>
              <a:t>Consider the experiment consisting of 10 tosses of a coin.  Determine whether it is a binomial experiment.</a:t>
            </a:r>
            <a:endParaRPr lang="en-US" sz="20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dirty="0"/>
              <a:t>Example 5-9: Solution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00200"/>
            <a:ext cx="8229600" cy="4530725"/>
          </a:xfrm>
        </p:spPr>
        <p:txBody>
          <a:bodyPr/>
          <a:lstStyle/>
          <a:p>
            <a:pPr eaLnBrk="1" hangingPunct="1">
              <a:buFont typeface="Wingdings" charset="2"/>
              <a:buChar char=" "/>
            </a:pPr>
            <a:r>
              <a:rPr lang="en-GB" sz="2000" dirty="0"/>
              <a:t>1. There are a total of 10 trials (tosses), and they are all identical. Here, n=10.</a:t>
            </a:r>
          </a:p>
          <a:p>
            <a:pPr eaLnBrk="1" hangingPunct="1">
              <a:buFont typeface="Wingdings" charset="2"/>
              <a:buChar char=" "/>
            </a:pPr>
            <a:r>
              <a:rPr lang="en-GB" sz="2000" dirty="0"/>
              <a:t>2. Each trial (toss) has only two possible outcomes: a head and a tail.</a:t>
            </a:r>
          </a:p>
          <a:p>
            <a:pPr eaLnBrk="1" hangingPunct="1">
              <a:buFont typeface="Wingdings" charset="2"/>
              <a:buChar char=" "/>
            </a:pPr>
            <a:r>
              <a:rPr lang="en-GB" sz="2000" dirty="0"/>
              <a:t>3. The probability of obtaining a head (a success) is ½ and that of a tail (a failure) is ½ for any toss. That is, </a:t>
            </a:r>
          </a:p>
          <a:p>
            <a:pPr eaLnBrk="1" hangingPunct="1">
              <a:buFont typeface="Wingdings" charset="2"/>
              <a:buChar char=" "/>
            </a:pPr>
            <a:r>
              <a:rPr lang="en-GB" sz="2000" dirty="0"/>
              <a:t>        </a:t>
            </a:r>
            <a:r>
              <a:rPr lang="en-GB" sz="2000" i="1" dirty="0"/>
              <a:t>p </a:t>
            </a:r>
            <a:r>
              <a:rPr lang="en-GB" sz="2000" dirty="0"/>
              <a:t>= P(H) = ½    and   </a:t>
            </a:r>
            <a:r>
              <a:rPr lang="en-GB" sz="2000" i="1" dirty="0"/>
              <a:t>q </a:t>
            </a:r>
            <a:r>
              <a:rPr lang="en-GB" sz="2000" dirty="0"/>
              <a:t>= P(T) = ½</a:t>
            </a:r>
          </a:p>
          <a:p>
            <a:pPr eaLnBrk="1" hangingPunct="1">
              <a:buFont typeface="Wingdings" charset="2"/>
              <a:buChar char=" "/>
            </a:pPr>
            <a:r>
              <a:rPr lang="en-GB" sz="2000" dirty="0"/>
              <a:t>4. The trials (tosses) are independent.</a:t>
            </a:r>
          </a:p>
          <a:p>
            <a:pPr eaLnBrk="1" hangingPunct="1">
              <a:buFont typeface="Wingdings" charset="2"/>
              <a:buChar char=" "/>
            </a:pPr>
            <a:endParaRPr lang="en-GB" sz="2000" dirty="0"/>
          </a:p>
          <a:p>
            <a:pPr eaLnBrk="1" hangingPunct="1">
              <a:buFont typeface="Wingdings" charset="2"/>
              <a:buChar char=" "/>
            </a:pPr>
            <a:r>
              <a:rPr lang="en-GB" sz="2000" dirty="0"/>
              <a:t>Consequently, the experiment consisting of 10 tosses is a binomial experiment.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Example 5-10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" y="1524000"/>
            <a:ext cx="8486775" cy="4114800"/>
          </a:xfrm>
        </p:spPr>
        <p:txBody>
          <a:bodyPr/>
          <a:lstStyle/>
          <a:p>
            <a:pPr eaLnBrk="1" hangingPunct="1">
              <a:buFont typeface="Wingdings" charset="2"/>
              <a:buChar char=" "/>
            </a:pPr>
            <a:r>
              <a:rPr lang="en-GB" sz="2000" dirty="0"/>
              <a:t>(a) </a:t>
            </a:r>
            <a:r>
              <a:rPr lang="en-US" sz="2000" dirty="0"/>
              <a:t>Seventy five percent of students at a college with a large student population use Instagram. A sample of five students from this college is selected, and these students are asked whether or not they use Instagram.  </a:t>
            </a:r>
            <a:r>
              <a:rPr lang="en-GB" sz="2000" dirty="0"/>
              <a:t>Is this experiment a binomial experiment?</a:t>
            </a:r>
          </a:p>
          <a:p>
            <a:pPr eaLnBrk="1" hangingPunct="1">
              <a:buFont typeface="Wingdings" charset="2"/>
              <a:buChar char=" "/>
            </a:pPr>
            <a:r>
              <a:rPr lang="en-GB" sz="2000" dirty="0"/>
              <a:t>(b) </a:t>
            </a:r>
            <a:r>
              <a:rPr lang="en-US" sz="2000" dirty="0"/>
              <a:t>In a group of 12 students at a college, 9 use Instagram. Five students are selected from this group of 12 and are asked whether or not they use Instagram. </a:t>
            </a:r>
            <a:r>
              <a:rPr lang="en-GB" sz="2000" dirty="0"/>
              <a:t>Is this experiment a binomial experiment?</a:t>
            </a:r>
            <a:endParaRPr lang="en-US" sz="20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dirty="0"/>
              <a:t>Example 5-10: Solution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65275"/>
            <a:ext cx="8610600" cy="4530725"/>
          </a:xfrm>
        </p:spPr>
        <p:txBody>
          <a:bodyPr/>
          <a:lstStyle/>
          <a:p>
            <a:pPr eaLnBrk="1" hangingPunct="1">
              <a:buFont typeface="Wingdings" charset="2"/>
              <a:buChar char=" "/>
            </a:pPr>
            <a:r>
              <a:rPr lang="en-GB" sz="2000" dirty="0"/>
              <a:t>(a) We check whether all four conditions of the binomial probability distribution are satisfied.</a:t>
            </a:r>
          </a:p>
          <a:p>
            <a:pPr eaLnBrk="1" hangingPunct="1">
              <a:buFont typeface="Wingdings" charset="2"/>
              <a:buChar char=" "/>
            </a:pPr>
            <a:r>
              <a:rPr lang="en-GB" sz="2000" dirty="0"/>
              <a:t>1. This example consists of five identical trials.  </a:t>
            </a:r>
          </a:p>
          <a:p>
            <a:pPr eaLnBrk="1" hangingPunct="1">
              <a:buFont typeface="Wingdings" charset="2"/>
              <a:buChar char=" "/>
            </a:pPr>
            <a:r>
              <a:rPr lang="en-GB" sz="2000" dirty="0"/>
              <a:t>2. Each trial has two outcomes: </a:t>
            </a:r>
            <a:r>
              <a:rPr lang="en-US" sz="2000" dirty="0"/>
              <a:t>a student uses Instagram, or a student does not use Instagram</a:t>
            </a:r>
            <a:r>
              <a:rPr lang="en-GB" sz="2000" dirty="0"/>
              <a:t>.</a:t>
            </a:r>
          </a:p>
          <a:p>
            <a:pPr eaLnBrk="1" hangingPunct="1">
              <a:buFont typeface="Wingdings" charset="2"/>
              <a:buChar char=" "/>
            </a:pPr>
            <a:r>
              <a:rPr lang="en-GB" sz="2000" dirty="0"/>
              <a:t>3. The probability </a:t>
            </a:r>
            <a:r>
              <a:rPr lang="en-GB" sz="2000" i="1" dirty="0"/>
              <a:t>p</a:t>
            </a:r>
            <a:r>
              <a:rPr lang="en-GB" sz="2000" dirty="0"/>
              <a:t> that </a:t>
            </a:r>
            <a:r>
              <a:rPr lang="en-US" sz="2000" dirty="0"/>
              <a:t>a student uses Instagram is .75</a:t>
            </a:r>
            <a:r>
              <a:rPr lang="en-GB" sz="2000" dirty="0"/>
              <a:t>. The probability </a:t>
            </a:r>
            <a:r>
              <a:rPr lang="en-GB" sz="2000" i="1" dirty="0"/>
              <a:t>q</a:t>
            </a:r>
            <a:r>
              <a:rPr lang="en-GB" sz="2000" dirty="0"/>
              <a:t> that </a:t>
            </a:r>
            <a:r>
              <a:rPr lang="en-US" sz="2000" dirty="0"/>
              <a:t>a student does not use Instagram is .25</a:t>
            </a:r>
            <a:r>
              <a:rPr lang="en-GB" sz="2000" dirty="0"/>
              <a:t>. </a:t>
            </a:r>
          </a:p>
          <a:p>
            <a:pPr eaLnBrk="1" hangingPunct="1">
              <a:buFont typeface="Wingdings" charset="2"/>
              <a:buChar char=" "/>
            </a:pPr>
            <a:r>
              <a:rPr lang="en-GB" sz="2000" dirty="0"/>
              <a:t>4. Each trial (student) is independent.</a:t>
            </a:r>
          </a:p>
          <a:p>
            <a:pPr eaLnBrk="1" hangingPunct="1">
              <a:buFont typeface="Wingdings" charset="2"/>
              <a:buChar char=" "/>
            </a:pPr>
            <a:endParaRPr lang="en-GB" sz="2000" dirty="0"/>
          </a:p>
          <a:p>
            <a:pPr eaLnBrk="1" hangingPunct="1">
              <a:buFont typeface="Wingdings" charset="2"/>
              <a:buChar char=" "/>
            </a:pPr>
            <a:r>
              <a:rPr lang="en-GB" sz="2000" dirty="0"/>
              <a:t>Because all four conditions of a binomial experiment are satisfied, this is an example of a binomial experiment.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2197613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dirty="0"/>
              <a:t>Example 5-10: Solution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547812"/>
            <a:ext cx="8458200" cy="4929188"/>
          </a:xfrm>
        </p:spPr>
        <p:txBody>
          <a:bodyPr/>
          <a:lstStyle/>
          <a:p>
            <a:pPr eaLnBrk="1" hangingPunct="1">
              <a:buFont typeface="Wingdings" charset="2"/>
              <a:buChar char=" "/>
            </a:pPr>
            <a:r>
              <a:rPr lang="en-GB" sz="2000" dirty="0"/>
              <a:t>(b)</a:t>
            </a:r>
          </a:p>
          <a:p>
            <a:pPr eaLnBrk="1" hangingPunct="1">
              <a:buFont typeface="Wingdings" charset="2"/>
              <a:buChar char=" "/>
            </a:pPr>
            <a:r>
              <a:rPr lang="en-GB" sz="2000" dirty="0"/>
              <a:t>1. This example consists of five identical trials.  </a:t>
            </a:r>
          </a:p>
          <a:p>
            <a:pPr eaLnBrk="1" hangingPunct="1">
              <a:buFont typeface="Wingdings" charset="2"/>
              <a:buChar char=" "/>
            </a:pPr>
            <a:r>
              <a:rPr lang="en-GB" sz="2000" dirty="0"/>
              <a:t>2. Each trial has two outcomes: </a:t>
            </a:r>
            <a:r>
              <a:rPr lang="en-US" sz="2000" dirty="0"/>
              <a:t>a student uses Instagram or a student does not use Instagram. </a:t>
            </a:r>
            <a:endParaRPr lang="en-GB" sz="2000" dirty="0"/>
          </a:p>
          <a:p>
            <a:pPr eaLnBrk="1" hangingPunct="1">
              <a:buFont typeface="Wingdings" charset="2"/>
              <a:buChar char=" "/>
            </a:pPr>
            <a:r>
              <a:rPr lang="en-GB" sz="2000" dirty="0"/>
              <a:t>3. The probability </a:t>
            </a:r>
            <a:r>
              <a:rPr lang="en-GB" sz="2000" i="1" dirty="0"/>
              <a:t>p</a:t>
            </a:r>
            <a:r>
              <a:rPr lang="en-GB" sz="2000" dirty="0"/>
              <a:t> is that </a:t>
            </a:r>
            <a:r>
              <a:rPr lang="en-US" sz="2000" dirty="0"/>
              <a:t>a student uses Instagram</a:t>
            </a:r>
            <a:r>
              <a:rPr lang="en-GB" sz="2000" dirty="0"/>
              <a:t>. The probability </a:t>
            </a:r>
            <a:r>
              <a:rPr lang="en-GB" sz="2000" i="1" dirty="0"/>
              <a:t>q</a:t>
            </a:r>
            <a:r>
              <a:rPr lang="en-GB" sz="2000" dirty="0"/>
              <a:t> is that </a:t>
            </a:r>
            <a:r>
              <a:rPr lang="en-US" sz="2000" dirty="0"/>
              <a:t>a student does not use Instagram</a:t>
            </a:r>
            <a:r>
              <a:rPr lang="en-GB" sz="2000" dirty="0"/>
              <a:t>. They do not remain constant for each selection. </a:t>
            </a:r>
            <a:r>
              <a:rPr lang="en-US" sz="2000" dirty="0"/>
              <a:t>The probability of each outcome changes with each selection depending on what happened in the previous selections.</a:t>
            </a:r>
            <a:r>
              <a:rPr lang="en-GB" sz="2000" dirty="0"/>
              <a:t>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49094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dirty="0"/>
              <a:t>Random Variables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062" y="1600200"/>
            <a:ext cx="8415338" cy="1981200"/>
          </a:xfrm>
        </p:spPr>
        <p:txBody>
          <a:bodyPr/>
          <a:lstStyle/>
          <a:p>
            <a:pPr eaLnBrk="1" hangingPunct="1">
              <a:buFont typeface="Wingdings" charset="2"/>
              <a:buChar char=" "/>
            </a:pPr>
            <a:r>
              <a:rPr lang="en-GB" sz="2000" dirty="0">
                <a:solidFill>
                  <a:schemeClr val="folHlink"/>
                </a:solidFill>
              </a:rPr>
              <a:t>Definition</a:t>
            </a:r>
          </a:p>
          <a:p>
            <a:pPr eaLnBrk="1" hangingPunct="1">
              <a:buFont typeface="Wingdings" charset="2"/>
              <a:buChar char=" "/>
            </a:pPr>
            <a:r>
              <a:rPr lang="en-GB" sz="2000" dirty="0"/>
              <a:t>A </a:t>
            </a:r>
            <a:r>
              <a:rPr lang="en-GB" sz="2000" b="1" i="1" u="sng" dirty="0">
                <a:solidFill>
                  <a:schemeClr val="hlink"/>
                </a:solidFill>
              </a:rPr>
              <a:t>random variable</a:t>
            </a:r>
            <a:r>
              <a:rPr lang="en-GB" sz="2000" dirty="0"/>
              <a:t> is a variable whose value is determined by the outcome of a random experiment.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dirty="0"/>
              <a:t>Example 5-10: Solution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547812"/>
            <a:ext cx="8458200" cy="4929188"/>
          </a:xfrm>
        </p:spPr>
        <p:txBody>
          <a:bodyPr/>
          <a:lstStyle/>
          <a:p>
            <a:pPr eaLnBrk="1" hangingPunct="1">
              <a:buFont typeface="Wingdings" charset="2"/>
              <a:buChar char=" "/>
            </a:pPr>
            <a:r>
              <a:rPr lang="en-GB" sz="2000" dirty="0"/>
              <a:t>(b)</a:t>
            </a:r>
          </a:p>
          <a:p>
            <a:pPr eaLnBrk="1" hangingPunct="1">
              <a:buFont typeface="Wingdings" charset="2"/>
              <a:buChar char=" "/>
            </a:pPr>
            <a:r>
              <a:rPr lang="en-GB" sz="2000" dirty="0"/>
              <a:t>4. Because </a:t>
            </a:r>
            <a:r>
              <a:rPr lang="en-GB" sz="2000" i="1" dirty="0"/>
              <a:t>p</a:t>
            </a:r>
            <a:r>
              <a:rPr lang="en-GB" sz="2000" dirty="0"/>
              <a:t> and </a:t>
            </a:r>
            <a:r>
              <a:rPr lang="en-GB" sz="2000" i="1" dirty="0"/>
              <a:t>q</a:t>
            </a:r>
            <a:r>
              <a:rPr lang="en-GB" sz="2000" dirty="0"/>
              <a:t> do not remain constant for each selection, the trials are not independent.</a:t>
            </a:r>
          </a:p>
          <a:p>
            <a:pPr eaLnBrk="1" hangingPunct="1">
              <a:buFont typeface="Wingdings" charset="2"/>
              <a:buChar char=" "/>
            </a:pPr>
            <a:endParaRPr lang="en-GB" sz="2000" dirty="0"/>
          </a:p>
          <a:p>
            <a:pPr eaLnBrk="1" hangingPunct="1">
              <a:buFont typeface="Wingdings" charset="2"/>
              <a:buChar char=" "/>
            </a:pPr>
            <a:r>
              <a:rPr lang="en-GB" sz="2000" dirty="0"/>
              <a:t>Given that the third and fourth conditions of a binomial experiment are not satisfied, this is not an example of a binomial experiment.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The Binomial Probability Distribution and Binomial Formula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000" y="1600200"/>
            <a:ext cx="8559800" cy="45799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charset="2"/>
              <a:buChar char=" "/>
            </a:pPr>
            <a:r>
              <a:rPr lang="en-GB" sz="2000" dirty="0"/>
              <a:t>For a binomial experiment, the probability of exactly </a:t>
            </a:r>
            <a:r>
              <a:rPr lang="en-GB" sz="2000" i="1" dirty="0">
                <a:latin typeface="Times New Roman" charset="0"/>
                <a:cs typeface="Times New Roman" charset="0"/>
              </a:rPr>
              <a:t>x </a:t>
            </a:r>
            <a:r>
              <a:rPr lang="en-GB" sz="2000" dirty="0"/>
              <a:t>successes in </a:t>
            </a:r>
            <a:r>
              <a:rPr lang="en-GB" sz="2000" i="1" dirty="0">
                <a:latin typeface="Times New Roman" charset="0"/>
                <a:cs typeface="Times New Roman" charset="0"/>
              </a:rPr>
              <a:t>n</a:t>
            </a:r>
            <a:r>
              <a:rPr lang="en-GB" sz="2000" dirty="0"/>
              <a:t> trials is given by the binomial formula</a:t>
            </a:r>
          </a:p>
          <a:p>
            <a:pPr eaLnBrk="1" hangingPunct="1">
              <a:lnSpc>
                <a:spcPct val="80000"/>
              </a:lnSpc>
              <a:buFont typeface="Wingdings" charset="2"/>
              <a:buChar char=" "/>
            </a:pPr>
            <a:br>
              <a:rPr lang="en-GB" sz="2000" dirty="0"/>
            </a:br>
            <a:endParaRPr lang="en-GB" sz="2000" dirty="0"/>
          </a:p>
          <a:p>
            <a:pPr eaLnBrk="1" hangingPunct="1">
              <a:lnSpc>
                <a:spcPct val="80000"/>
              </a:lnSpc>
              <a:buFont typeface="Wingdings" charset="2"/>
              <a:buChar char=" "/>
            </a:pPr>
            <a:endParaRPr lang="en-GB" sz="2000" dirty="0"/>
          </a:p>
          <a:p>
            <a:pPr eaLnBrk="1" hangingPunct="1">
              <a:lnSpc>
                <a:spcPct val="80000"/>
              </a:lnSpc>
              <a:buFont typeface="Wingdings" charset="2"/>
              <a:buChar char=" "/>
            </a:pPr>
            <a:endParaRPr lang="en-GB" sz="2000" dirty="0"/>
          </a:p>
          <a:p>
            <a:pPr eaLnBrk="1" hangingPunct="1">
              <a:lnSpc>
                <a:spcPct val="80000"/>
              </a:lnSpc>
              <a:buFont typeface="Wingdings" charset="2"/>
              <a:buChar char=" "/>
            </a:pPr>
            <a:r>
              <a:rPr lang="en-GB" sz="2000" dirty="0"/>
              <a:t> where</a:t>
            </a:r>
          </a:p>
          <a:p>
            <a:pPr eaLnBrk="1" hangingPunct="1">
              <a:lnSpc>
                <a:spcPct val="80000"/>
              </a:lnSpc>
              <a:buFont typeface="Wingdings" charset="2"/>
              <a:buChar char=" "/>
            </a:pPr>
            <a:r>
              <a:rPr lang="en-GB" sz="2000" dirty="0"/>
              <a:t>            </a:t>
            </a:r>
            <a:r>
              <a:rPr lang="en-GB" sz="2000" i="1" dirty="0">
                <a:latin typeface="Times New Roman" charset="0"/>
                <a:cs typeface="Times New Roman" charset="0"/>
              </a:rPr>
              <a:t>n</a:t>
            </a:r>
            <a:r>
              <a:rPr lang="en-GB" sz="2000" dirty="0"/>
              <a:t> = total number of trials</a:t>
            </a:r>
          </a:p>
          <a:p>
            <a:pPr eaLnBrk="1" hangingPunct="1">
              <a:lnSpc>
                <a:spcPct val="80000"/>
              </a:lnSpc>
              <a:buFont typeface="Wingdings" charset="2"/>
              <a:buChar char=" "/>
            </a:pPr>
            <a:r>
              <a:rPr lang="en-GB" sz="2000" i="1" dirty="0">
                <a:latin typeface="Times New Roman" charset="0"/>
                <a:cs typeface="Times New Roman" charset="0"/>
              </a:rPr>
              <a:t>                 p</a:t>
            </a:r>
            <a:r>
              <a:rPr lang="en-GB" sz="2000" dirty="0"/>
              <a:t> = probability of success</a:t>
            </a:r>
          </a:p>
          <a:p>
            <a:pPr eaLnBrk="1" hangingPunct="1">
              <a:lnSpc>
                <a:spcPct val="80000"/>
              </a:lnSpc>
              <a:buFont typeface="Wingdings" charset="2"/>
              <a:buChar char=" "/>
            </a:pPr>
            <a:r>
              <a:rPr lang="en-GB" sz="2000" dirty="0"/>
              <a:t>            </a:t>
            </a:r>
            <a:r>
              <a:rPr lang="en-GB" sz="2000" i="1" dirty="0">
                <a:latin typeface="Times New Roman" charset="0"/>
                <a:cs typeface="Times New Roman" charset="0"/>
              </a:rPr>
              <a:t>q</a:t>
            </a:r>
            <a:r>
              <a:rPr lang="en-GB" sz="2000" dirty="0"/>
              <a:t> = 1 – </a:t>
            </a:r>
            <a:r>
              <a:rPr lang="en-GB" sz="2000" i="1" dirty="0">
                <a:latin typeface="Times New Roman" charset="0"/>
                <a:cs typeface="Times New Roman" charset="0"/>
              </a:rPr>
              <a:t>p</a:t>
            </a:r>
            <a:r>
              <a:rPr lang="en-GB" sz="2000" dirty="0"/>
              <a:t> = probability of failure</a:t>
            </a:r>
          </a:p>
          <a:p>
            <a:pPr eaLnBrk="1" hangingPunct="1">
              <a:lnSpc>
                <a:spcPct val="80000"/>
              </a:lnSpc>
              <a:buFont typeface="Wingdings" charset="2"/>
              <a:buChar char=" "/>
            </a:pPr>
            <a:r>
              <a:rPr lang="en-GB" sz="2000" dirty="0"/>
              <a:t>            </a:t>
            </a:r>
            <a:r>
              <a:rPr lang="en-GB" sz="2000" i="1" dirty="0">
                <a:latin typeface="Times New Roman" charset="0"/>
                <a:cs typeface="Times New Roman" charset="0"/>
              </a:rPr>
              <a:t>x</a:t>
            </a:r>
            <a:r>
              <a:rPr lang="en-GB" sz="2000" dirty="0"/>
              <a:t> = number of successes in </a:t>
            </a:r>
            <a:r>
              <a:rPr lang="en-GB" sz="2000" i="1" dirty="0">
                <a:latin typeface="Times New Roman" charset="0"/>
                <a:cs typeface="Times New Roman" charset="0"/>
              </a:rPr>
              <a:t>n</a:t>
            </a:r>
            <a:r>
              <a:rPr lang="en-GB" sz="2000" dirty="0"/>
              <a:t> trials</a:t>
            </a:r>
          </a:p>
          <a:p>
            <a:pPr eaLnBrk="1" hangingPunct="1">
              <a:lnSpc>
                <a:spcPct val="80000"/>
              </a:lnSpc>
              <a:buFont typeface="Wingdings" charset="2"/>
              <a:buChar char=" "/>
            </a:pPr>
            <a:r>
              <a:rPr lang="en-GB" sz="2000" dirty="0"/>
              <a:t>        </a:t>
            </a:r>
            <a:r>
              <a:rPr lang="en-GB" sz="2000" i="1" dirty="0">
                <a:latin typeface="Times New Roman" charset="0"/>
                <a:cs typeface="Times New Roman" charset="0"/>
              </a:rPr>
              <a:t>n</a:t>
            </a:r>
            <a:r>
              <a:rPr lang="en-GB" sz="2000" dirty="0"/>
              <a:t> - </a:t>
            </a:r>
            <a:r>
              <a:rPr lang="en-GB" sz="2000" i="1" dirty="0">
                <a:latin typeface="Times New Roman" charset="0"/>
                <a:cs typeface="Times New Roman" charset="0"/>
              </a:rPr>
              <a:t>x</a:t>
            </a:r>
            <a:r>
              <a:rPr lang="en-GB" sz="2000" dirty="0"/>
              <a:t> = number of failures in </a:t>
            </a:r>
            <a:r>
              <a:rPr lang="en-GB" sz="2000" i="1" dirty="0">
                <a:latin typeface="Times New Roman" charset="0"/>
                <a:cs typeface="Times New Roman" charset="0"/>
              </a:rPr>
              <a:t>n</a:t>
            </a:r>
            <a:r>
              <a:rPr lang="en-GB" sz="2000" dirty="0"/>
              <a:t> trials</a:t>
            </a:r>
            <a:endParaRPr lang="en-US" sz="2000" dirty="0"/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286916"/>
              </p:ext>
            </p:extLst>
          </p:nvPr>
        </p:nvGraphicFramePr>
        <p:xfrm>
          <a:off x="2895600" y="2362200"/>
          <a:ext cx="2895600" cy="741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0" name="Equation" r:id="rId3" imgW="1104840" imgH="241200" progId="Equation.DSMT4">
                  <p:embed/>
                </p:oleObj>
              </mc:Choice>
              <mc:Fallback>
                <p:oleObj name="Equation" r:id="rId3" imgW="1104840" imgH="241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362200"/>
                        <a:ext cx="2895600" cy="7414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Example 5-11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" y="1600200"/>
            <a:ext cx="8486775" cy="4114800"/>
          </a:xfrm>
        </p:spPr>
        <p:txBody>
          <a:bodyPr/>
          <a:lstStyle/>
          <a:p>
            <a:pPr eaLnBrk="1" hangingPunct="1">
              <a:buFont typeface="Wingdings" charset="2"/>
              <a:buChar char=" "/>
            </a:pPr>
            <a:r>
              <a:rPr lang="en-US" sz="2000" dirty="0"/>
              <a:t>Seventy five percent of students at a college with a large student population use the social media site Instagram. Three students are randomly selected from this college. What is the probability that exactly two of these three students use Instagram</a:t>
            </a:r>
            <a:r>
              <a:rPr lang="en-GB" sz="2000" dirty="0"/>
              <a:t>?</a:t>
            </a:r>
            <a:endParaRPr lang="en-US" sz="20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Example 5-11: Solution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2888"/>
            <a:ext cx="8551863" cy="178494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Here, we are given that:</a:t>
            </a:r>
          </a:p>
          <a:p>
            <a:pPr marL="0" indent="0">
              <a:buNone/>
            </a:pPr>
            <a:r>
              <a:rPr lang="en-US" sz="2000" i="1" dirty="0"/>
              <a:t>  n </a:t>
            </a:r>
            <a:r>
              <a:rPr lang="en-US" sz="2000" dirty="0"/>
              <a:t>= 3, </a:t>
            </a:r>
            <a:r>
              <a:rPr lang="en-US" sz="2000" i="1" dirty="0"/>
              <a:t>x </a:t>
            </a:r>
            <a:r>
              <a:rPr lang="en-US" sz="2000" dirty="0"/>
              <a:t>= 2, and </a:t>
            </a:r>
            <a:r>
              <a:rPr lang="en-US" sz="2000" i="1" dirty="0"/>
              <a:t>p </a:t>
            </a:r>
            <a:r>
              <a:rPr lang="en-US" sz="2000" dirty="0"/>
              <a:t>= .75 </a:t>
            </a:r>
          </a:p>
          <a:p>
            <a:pPr marL="0" indent="0">
              <a:buNone/>
            </a:pPr>
            <a:r>
              <a:rPr lang="en-GB" sz="2000" dirty="0"/>
              <a:t>The probability of two successes is denoted by P(x=2) or P(2).</a:t>
            </a:r>
            <a:br>
              <a:rPr lang="en-GB" sz="2000" dirty="0"/>
            </a:br>
            <a:br>
              <a:rPr lang="en-GB" sz="2000" dirty="0"/>
            </a:br>
            <a:br>
              <a:rPr lang="en-GB" sz="2000" dirty="0"/>
            </a:br>
            <a:endParaRPr lang="en-GB" sz="2000" dirty="0"/>
          </a:p>
          <a:p>
            <a:pPr marL="0" indent="0">
              <a:buNone/>
            </a:pPr>
            <a:r>
              <a:rPr lang="en-GB" sz="2000" dirty="0"/>
              <a:t>          </a:t>
            </a:r>
          </a:p>
          <a:p>
            <a:pPr marL="0" indent="0">
              <a:buNone/>
            </a:pPr>
            <a:r>
              <a:rPr lang="en-GB" sz="2000" dirty="0"/>
              <a:t> </a:t>
            </a:r>
            <a:br>
              <a:rPr lang="en-GB" sz="2000" dirty="0"/>
            </a:br>
            <a:endParaRPr lang="en-US" sz="2000" dirty="0"/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sz="20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00570"/>
            <a:ext cx="8702660" cy="2553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18623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Example 5-12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" y="1524000"/>
            <a:ext cx="8486775" cy="4651375"/>
          </a:xfrm>
        </p:spPr>
        <p:txBody>
          <a:bodyPr/>
          <a:lstStyle/>
          <a:p>
            <a:pPr marL="381000" indent="-381000" eaLnBrk="1" hangingPunct="1">
              <a:lnSpc>
                <a:spcPct val="90000"/>
              </a:lnSpc>
              <a:buFont typeface="Wingdings" charset="2"/>
              <a:buChar char=" "/>
            </a:pPr>
            <a:r>
              <a:rPr lang="en-GB" sz="2000" dirty="0"/>
              <a:t>At the Express House Delivery Service, providing high-quality service to customers is the top priority of the management. The company guarantees a refund of all charges if a package it is delivering does not arrive at its destination by the specified time. It is known from past data that despite all efforts, 2% of the packages mailed through this company do not arrive at their destinations within the specified time. Suppose a corporation mails 10 packages through Express House Delivery Service on a certain day.</a:t>
            </a:r>
            <a:endParaRPr lang="en-US" sz="20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Example 5-12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3862" y="1676400"/>
            <a:ext cx="8396288" cy="4114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GB" sz="2000" dirty="0"/>
              <a:t>(a) Find the probability that exactly one of these 10 packages will not arrive at its destination within the specified time.</a:t>
            </a:r>
          </a:p>
          <a:p>
            <a:pPr marL="0" indent="0" eaLnBrk="1" hangingPunct="1">
              <a:buNone/>
            </a:pPr>
            <a:endParaRPr lang="en-GB" sz="2000" dirty="0"/>
          </a:p>
          <a:p>
            <a:pPr marL="0" indent="0" eaLnBrk="1" hangingPunct="1">
              <a:buNone/>
            </a:pPr>
            <a:r>
              <a:rPr lang="en-GB" sz="2000" dirty="0"/>
              <a:t>(b) Find the probability that at most one of these 10 packages will not arrive at its destination within the specified time.</a:t>
            </a:r>
            <a:endParaRPr lang="en-US" sz="20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Example 5-12: Solution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44488" y="1600200"/>
            <a:ext cx="8955088" cy="1600200"/>
          </a:xfrm>
        </p:spPr>
        <p:txBody>
          <a:bodyPr/>
          <a:lstStyle/>
          <a:p>
            <a:pPr eaLnBrk="1" hangingPunct="1">
              <a:buFont typeface="Wingdings" charset="2"/>
              <a:buChar char=" "/>
            </a:pPr>
            <a:r>
              <a:rPr lang="en-GB" sz="2000" dirty="0"/>
              <a:t>	</a:t>
            </a:r>
            <a:r>
              <a:rPr lang="en-GB" sz="2000" i="1" dirty="0">
                <a:latin typeface="Times New Roman" charset="0"/>
                <a:cs typeface="Times New Roman" charset="0"/>
              </a:rPr>
              <a:t>n</a:t>
            </a:r>
            <a:r>
              <a:rPr lang="en-GB" sz="2000" dirty="0"/>
              <a:t> = total number of packages mailed = 10 </a:t>
            </a:r>
            <a:br>
              <a:rPr lang="en-GB" sz="2000" dirty="0"/>
            </a:br>
            <a:r>
              <a:rPr lang="en-GB" sz="2000" dirty="0"/>
              <a:t>	</a:t>
            </a:r>
            <a:r>
              <a:rPr lang="en-GB" sz="2000" i="1" dirty="0">
                <a:latin typeface="Times New Roman" charset="0"/>
                <a:cs typeface="Times New Roman" charset="0"/>
              </a:rPr>
              <a:t>p</a:t>
            </a:r>
            <a:r>
              <a:rPr lang="en-GB" sz="2000" dirty="0"/>
              <a:t> = </a:t>
            </a:r>
            <a:r>
              <a:rPr lang="en-GB" sz="2000" i="1" dirty="0"/>
              <a:t>P</a:t>
            </a:r>
            <a:r>
              <a:rPr lang="en-GB" sz="2000" dirty="0"/>
              <a:t>(success) = .02 </a:t>
            </a:r>
            <a:br>
              <a:rPr lang="en-GB" sz="2000" dirty="0"/>
            </a:br>
            <a:r>
              <a:rPr lang="en-GB" sz="2000" dirty="0"/>
              <a:t>	</a:t>
            </a:r>
            <a:r>
              <a:rPr lang="en-GB" sz="2000" i="1" dirty="0">
                <a:latin typeface="Times New Roman" charset="0"/>
                <a:cs typeface="Times New Roman" charset="0"/>
              </a:rPr>
              <a:t>q</a:t>
            </a:r>
            <a:r>
              <a:rPr lang="en-GB" sz="2000" dirty="0"/>
              <a:t> =</a:t>
            </a:r>
            <a:r>
              <a:rPr lang="en-GB" sz="2000" i="1" dirty="0"/>
              <a:t> P</a:t>
            </a:r>
            <a:r>
              <a:rPr lang="en-GB" sz="2000" dirty="0"/>
              <a:t>(failure) = 1 – .02 = .98</a:t>
            </a:r>
            <a:endParaRPr lang="en-US" sz="20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Example 5-12: Solution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76400"/>
            <a:ext cx="8704263" cy="4579938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charset="2"/>
              <a:buChar char=" "/>
            </a:pPr>
            <a:r>
              <a:rPr lang="en-GB" sz="2000" i="1" dirty="0">
                <a:latin typeface="Times New Roman" charset="0"/>
                <a:cs typeface="Times New Roman" charset="0"/>
              </a:rPr>
              <a:t>x</a:t>
            </a:r>
            <a:r>
              <a:rPr lang="en-GB" sz="2000" dirty="0"/>
              <a:t> = number of successes = 1</a:t>
            </a:r>
            <a:br>
              <a:rPr lang="en-GB" sz="2000" dirty="0"/>
            </a:br>
            <a:r>
              <a:rPr lang="en-GB" sz="2000" dirty="0"/>
              <a:t>   </a:t>
            </a:r>
            <a:r>
              <a:rPr lang="en-GB" sz="2000" i="1" dirty="0">
                <a:latin typeface="Times New Roman" charset="0"/>
                <a:cs typeface="Times New Roman" charset="0"/>
              </a:rPr>
              <a:t>n</a:t>
            </a:r>
            <a:r>
              <a:rPr lang="en-GB" sz="2000" dirty="0"/>
              <a:t> – </a:t>
            </a:r>
            <a:r>
              <a:rPr lang="en-GB" sz="2000" i="1" dirty="0">
                <a:latin typeface="Times New Roman" charset="0"/>
                <a:cs typeface="Times New Roman" charset="0"/>
              </a:rPr>
              <a:t>x </a:t>
            </a:r>
            <a:r>
              <a:rPr lang="en-GB" sz="2000" dirty="0"/>
              <a:t> = number of failures = 10 – 1 = 9</a:t>
            </a:r>
          </a:p>
          <a:p>
            <a:pPr algn="ctr" eaLnBrk="1" hangingPunct="1">
              <a:lnSpc>
                <a:spcPct val="90000"/>
              </a:lnSpc>
              <a:buFont typeface="Wingdings" charset="2"/>
              <a:buChar char=" "/>
            </a:pPr>
            <a:endParaRPr lang="en-GB" sz="2000" dirty="0"/>
          </a:p>
          <a:p>
            <a:pPr algn="ctr" eaLnBrk="1" hangingPunct="1">
              <a:lnSpc>
                <a:spcPct val="90000"/>
              </a:lnSpc>
              <a:buFont typeface="Wingdings" charset="2"/>
              <a:buChar char=" "/>
            </a:pPr>
            <a:endParaRPr lang="en-GB" sz="2000" dirty="0"/>
          </a:p>
          <a:p>
            <a:pPr algn="ctr" eaLnBrk="1" hangingPunct="1">
              <a:lnSpc>
                <a:spcPct val="90000"/>
              </a:lnSpc>
              <a:buFont typeface="Wingdings" charset="2"/>
              <a:buChar char=" "/>
            </a:pPr>
            <a:endParaRPr lang="en-GB" sz="2000" dirty="0"/>
          </a:p>
          <a:p>
            <a:pPr algn="ctr" eaLnBrk="1" hangingPunct="1">
              <a:lnSpc>
                <a:spcPct val="90000"/>
              </a:lnSpc>
              <a:buFont typeface="Wingdings" charset="2"/>
              <a:buChar char=" "/>
            </a:pPr>
            <a:endParaRPr lang="en-GB" sz="2000" dirty="0"/>
          </a:p>
          <a:p>
            <a:pPr eaLnBrk="1" hangingPunct="1">
              <a:lnSpc>
                <a:spcPct val="90000"/>
              </a:lnSpc>
              <a:buFont typeface="Wingdings" charset="2"/>
              <a:buChar char=" "/>
            </a:pPr>
            <a:endParaRPr lang="en-GB" sz="2000" dirty="0"/>
          </a:p>
          <a:p>
            <a:pPr eaLnBrk="1" hangingPunct="1">
              <a:lnSpc>
                <a:spcPct val="90000"/>
              </a:lnSpc>
              <a:buFont typeface="Wingdings" charset="2"/>
              <a:buChar char=" "/>
            </a:pPr>
            <a:endParaRPr lang="en-GB" sz="2000" dirty="0"/>
          </a:p>
          <a:p>
            <a:pPr eaLnBrk="1" hangingPunct="1">
              <a:lnSpc>
                <a:spcPct val="90000"/>
              </a:lnSpc>
              <a:buFont typeface="Wingdings" charset="2"/>
              <a:buChar char=" "/>
            </a:pPr>
            <a:endParaRPr lang="en-GB" sz="2000" dirty="0"/>
          </a:p>
          <a:p>
            <a:pPr eaLnBrk="1" hangingPunct="1">
              <a:lnSpc>
                <a:spcPct val="90000"/>
              </a:lnSpc>
              <a:buFont typeface="Wingdings" charset="2"/>
              <a:buChar char=" "/>
            </a:pPr>
            <a:r>
              <a:rPr lang="en-GB" sz="2000" dirty="0"/>
              <a:t>Thus, there is a .1667 probability that exactly one of the 10 packages mailed will not arrive at its destination within the specified time.</a:t>
            </a:r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0653048"/>
              </p:ext>
            </p:extLst>
          </p:nvPr>
        </p:nvGraphicFramePr>
        <p:xfrm>
          <a:off x="1219200" y="2438400"/>
          <a:ext cx="7194776" cy="1516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4" name="Equation" r:id="rId3" imgW="3149280" imgH="660240" progId="Equation.3">
                  <p:embed/>
                </p:oleObj>
              </mc:Choice>
              <mc:Fallback>
                <p:oleObj name="Equation" r:id="rId3" imgW="3149280" imgH="6602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438400"/>
                        <a:ext cx="7194776" cy="15167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611188" y="2205038"/>
            <a:ext cx="11525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+mn-lt"/>
                <a:cs typeface="Arial" charset="0"/>
              </a:rPr>
              <a:t>(a)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Example 5-12: Solution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676401"/>
            <a:ext cx="8070850" cy="4419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SzPct val="85000"/>
              <a:buNone/>
            </a:pPr>
            <a:r>
              <a:rPr lang="en-GB" sz="2000" dirty="0"/>
              <a:t>(b) At most one of the ten packages is given by the sum of the probabilities of </a:t>
            </a:r>
            <a:r>
              <a:rPr lang="en-GB" sz="2000" dirty="0">
                <a:sym typeface="Mathematica1" pitchFamily="2" charset="2"/>
              </a:rPr>
              <a:t> </a:t>
            </a:r>
            <a:r>
              <a:rPr lang="en-GB" sz="2000" i="1" dirty="0">
                <a:latin typeface="Times New Roman" charset="0"/>
                <a:sym typeface="Mathematica1" pitchFamily="2" charset="2"/>
              </a:rPr>
              <a:t>x</a:t>
            </a:r>
            <a:r>
              <a:rPr lang="en-GB" sz="2000" dirty="0">
                <a:sym typeface="Mathematica1" pitchFamily="2" charset="2"/>
              </a:rPr>
              <a:t> = 0 and </a:t>
            </a:r>
            <a:r>
              <a:rPr lang="en-GB" sz="2000" i="1" dirty="0">
                <a:latin typeface="Times New Roman" charset="0"/>
                <a:sym typeface="Mathematica1" pitchFamily="2" charset="2"/>
              </a:rPr>
              <a:t>x</a:t>
            </a:r>
            <a:r>
              <a:rPr lang="en-GB" sz="2000" dirty="0">
                <a:sym typeface="Mathematica1" pitchFamily="2" charset="2"/>
              </a:rPr>
              <a:t> = 1</a:t>
            </a:r>
          </a:p>
          <a:p>
            <a:pPr marL="609600" indent="-609600" eaLnBrk="1" hangingPunct="1">
              <a:lnSpc>
                <a:spcPct val="90000"/>
              </a:lnSpc>
              <a:buSzPct val="85000"/>
              <a:buFont typeface="Wingdings" charset="2"/>
              <a:buAutoNum type="alphaLcParenR" startAt="2"/>
            </a:pPr>
            <a:endParaRPr lang="en-GB" sz="2000" dirty="0">
              <a:sym typeface="Mathematica1" pitchFamily="2" charset="2"/>
            </a:endParaRPr>
          </a:p>
          <a:p>
            <a:pPr marL="609600" indent="-609600" eaLnBrk="1" hangingPunct="1">
              <a:lnSpc>
                <a:spcPct val="90000"/>
              </a:lnSpc>
              <a:buSzPct val="85000"/>
              <a:buFont typeface="Wingdings" charset="2"/>
              <a:buAutoNum type="alphaLcParenR" startAt="2"/>
            </a:pPr>
            <a:endParaRPr lang="en-GB" sz="2000" dirty="0">
              <a:sym typeface="Mathematica1" pitchFamily="2" charset="2"/>
            </a:endParaRPr>
          </a:p>
          <a:p>
            <a:pPr marL="609600" indent="-609600" eaLnBrk="1" hangingPunct="1">
              <a:lnSpc>
                <a:spcPct val="90000"/>
              </a:lnSpc>
              <a:buSzPct val="85000"/>
              <a:buFont typeface="Wingdings" charset="2"/>
              <a:buAutoNum type="alphaLcParenR" startAt="2"/>
            </a:pPr>
            <a:endParaRPr lang="en-GB" sz="2000" dirty="0">
              <a:sym typeface="Mathematica1" pitchFamily="2" charset="2"/>
            </a:endParaRPr>
          </a:p>
          <a:p>
            <a:pPr marL="609600" indent="-609600" eaLnBrk="1" hangingPunct="1">
              <a:lnSpc>
                <a:spcPct val="90000"/>
              </a:lnSpc>
              <a:buSzPct val="85000"/>
              <a:buFont typeface="Wingdings" charset="2"/>
              <a:buAutoNum type="alphaLcParenR" startAt="2"/>
            </a:pPr>
            <a:endParaRPr lang="en-GB" sz="2000" dirty="0">
              <a:sym typeface="Mathematica1" pitchFamily="2" charset="2"/>
            </a:endParaRPr>
          </a:p>
          <a:p>
            <a:pPr marL="609600" indent="-609600" eaLnBrk="1" hangingPunct="1">
              <a:lnSpc>
                <a:spcPct val="90000"/>
              </a:lnSpc>
              <a:buSzPct val="85000"/>
              <a:buFont typeface="Wingdings" charset="2"/>
              <a:buAutoNum type="alphaLcParenR" startAt="2"/>
            </a:pPr>
            <a:endParaRPr lang="en-GB" sz="2000" dirty="0">
              <a:sym typeface="Mathematica1" pitchFamily="2" charset="2"/>
            </a:endParaRPr>
          </a:p>
          <a:p>
            <a:pPr marL="609600" indent="-609600" eaLnBrk="1" hangingPunct="1">
              <a:lnSpc>
                <a:spcPct val="90000"/>
              </a:lnSpc>
              <a:buFont typeface="Wingdings" charset="2"/>
              <a:buChar char=" "/>
            </a:pPr>
            <a:endParaRPr lang="en-GB" sz="2000" dirty="0"/>
          </a:p>
          <a:p>
            <a:pPr marL="609600" indent="-609600" eaLnBrk="1" hangingPunct="1">
              <a:lnSpc>
                <a:spcPct val="90000"/>
              </a:lnSpc>
              <a:buFont typeface="Wingdings" charset="2"/>
              <a:buChar char=" "/>
            </a:pPr>
            <a:endParaRPr lang="en-GB" sz="2000" dirty="0"/>
          </a:p>
          <a:p>
            <a:pPr marL="609600" indent="-609600" eaLnBrk="1" hangingPunct="1">
              <a:lnSpc>
                <a:spcPct val="90000"/>
              </a:lnSpc>
              <a:buFont typeface="Wingdings" charset="2"/>
              <a:buChar char=" "/>
            </a:pPr>
            <a:endParaRPr lang="en-GB" sz="20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GB" sz="2000" dirty="0"/>
              <a:t>Thus, the probability that at most one of the 10 packages mailed will not arrive at its destination within the specified time is .9838.</a:t>
            </a:r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0760733"/>
              </p:ext>
            </p:extLst>
          </p:nvPr>
        </p:nvGraphicFramePr>
        <p:xfrm>
          <a:off x="1274482" y="2425246"/>
          <a:ext cx="6955118" cy="1918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7" name="Equation" r:id="rId3" imgW="3225600" imgH="888840" progId="Equation.3">
                  <p:embed/>
                </p:oleObj>
              </mc:Choice>
              <mc:Fallback>
                <p:oleObj name="Equation" r:id="rId3" imgW="3225600" imgH="8888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4482" y="2425246"/>
                        <a:ext cx="6955118" cy="1918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dirty="0"/>
              <a:t>Example 5-13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062" y="1524000"/>
            <a:ext cx="8415338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Char char=" "/>
            </a:pPr>
            <a:r>
              <a:rPr lang="en-US" sz="2000" dirty="0"/>
              <a:t>According to a survey, 33% of American employees do not plan to change their jobs in the near future. Let </a:t>
            </a:r>
            <a:r>
              <a:rPr lang="en-US" sz="2000" i="1" dirty="0"/>
              <a:t>x </a:t>
            </a:r>
            <a:r>
              <a:rPr lang="en-US" sz="2000" dirty="0"/>
              <a:t>denote the number of employees in a random sample of three American employees who do not plan to change their jobs in the near future. Write the probability distribution of </a:t>
            </a:r>
            <a:r>
              <a:rPr lang="en-US" sz="2000" i="1" dirty="0"/>
              <a:t>x </a:t>
            </a:r>
            <a:r>
              <a:rPr lang="en-US" sz="2000" dirty="0"/>
              <a:t>and draw a histogram for this probability distribution</a:t>
            </a:r>
            <a:r>
              <a:rPr lang="en-GB" sz="2000" dirty="0"/>
              <a:t>.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dirty="0"/>
              <a:t>Discrete Random Variable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062" y="1524000"/>
            <a:ext cx="8415338" cy="1752600"/>
          </a:xfrm>
        </p:spPr>
        <p:txBody>
          <a:bodyPr/>
          <a:lstStyle/>
          <a:p>
            <a:pPr eaLnBrk="1" hangingPunct="1">
              <a:buFont typeface="Wingdings" charset="2"/>
              <a:buChar char=" "/>
            </a:pPr>
            <a:r>
              <a:rPr lang="en-GB" sz="2000" dirty="0">
                <a:solidFill>
                  <a:schemeClr val="folHlink"/>
                </a:solidFill>
              </a:rPr>
              <a:t>Definition</a:t>
            </a:r>
            <a:r>
              <a:rPr lang="en-GB" sz="2000" dirty="0"/>
              <a:t> </a:t>
            </a:r>
          </a:p>
          <a:p>
            <a:pPr eaLnBrk="1" hangingPunct="1">
              <a:buFont typeface="Wingdings" charset="2"/>
              <a:buChar char=" "/>
            </a:pPr>
            <a:r>
              <a:rPr lang="en-GB" sz="2000" dirty="0"/>
              <a:t>A </a:t>
            </a:r>
            <a:r>
              <a:rPr lang="en-GB" sz="2000" i="1" dirty="0"/>
              <a:t>random variable</a:t>
            </a:r>
            <a:r>
              <a:rPr lang="en-GB" sz="2000" dirty="0"/>
              <a:t> that assumes countable values is called a </a:t>
            </a:r>
            <a:r>
              <a:rPr lang="en-GB" sz="2000" b="1" i="1" u="sng" dirty="0">
                <a:solidFill>
                  <a:schemeClr val="hlink"/>
                </a:solidFill>
              </a:rPr>
              <a:t>discrete random variable</a:t>
            </a:r>
            <a:r>
              <a:rPr lang="en-GB" sz="2000" dirty="0"/>
              <a:t>.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dirty="0"/>
              <a:t>Example 5-13: Solution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2" y="1600200"/>
            <a:ext cx="8415338" cy="2514600"/>
          </a:xfrm>
        </p:spPr>
        <p:txBody>
          <a:bodyPr/>
          <a:lstStyle/>
          <a:p>
            <a:pPr eaLnBrk="1" hangingPunct="1"/>
            <a:r>
              <a:rPr lang="en-GB" sz="2000" dirty="0"/>
              <a:t> </a:t>
            </a:r>
            <a:r>
              <a:rPr lang="en-GB" sz="2000" i="1" dirty="0">
                <a:latin typeface="Times New Roman" charset="0"/>
              </a:rPr>
              <a:t>n</a:t>
            </a:r>
            <a:r>
              <a:rPr lang="en-GB" sz="2000" dirty="0"/>
              <a:t> = total employees in the sample = 3</a:t>
            </a:r>
          </a:p>
          <a:p>
            <a:pPr eaLnBrk="1" hangingPunct="1"/>
            <a:r>
              <a:rPr lang="en-GB" sz="2000" dirty="0"/>
              <a:t> </a:t>
            </a:r>
            <a:r>
              <a:rPr lang="en-GB" sz="2000" i="1" dirty="0">
                <a:latin typeface="Times New Roman" charset="0"/>
              </a:rPr>
              <a:t>p</a:t>
            </a:r>
            <a:r>
              <a:rPr lang="en-GB" sz="2000" dirty="0"/>
              <a:t> = </a:t>
            </a:r>
            <a:r>
              <a:rPr lang="en-GB" sz="2000" i="1" dirty="0"/>
              <a:t>P</a:t>
            </a:r>
            <a:r>
              <a:rPr lang="en-GB" sz="2000" dirty="0"/>
              <a:t>(</a:t>
            </a:r>
            <a:r>
              <a:rPr lang="en-US" sz="2000" dirty="0"/>
              <a:t>an employee does not plan to change his/her job in the near future)</a:t>
            </a:r>
            <a:r>
              <a:rPr lang="en-GB" sz="2000" dirty="0"/>
              <a:t> = .33</a:t>
            </a:r>
          </a:p>
          <a:p>
            <a:pPr eaLnBrk="1" hangingPunct="1"/>
            <a:r>
              <a:rPr lang="en-GB" sz="2000" dirty="0"/>
              <a:t> </a:t>
            </a:r>
            <a:r>
              <a:rPr lang="en-GB" sz="2000" i="1" dirty="0">
                <a:latin typeface="Times New Roman" charset="0"/>
              </a:rPr>
              <a:t>q</a:t>
            </a:r>
            <a:r>
              <a:rPr lang="en-GB" sz="2000" dirty="0"/>
              <a:t> = P(</a:t>
            </a:r>
            <a:r>
              <a:rPr lang="en-US" sz="2000" dirty="0"/>
              <a:t>an employee does plan to change his/her job in the near future</a:t>
            </a:r>
            <a:r>
              <a:rPr lang="en-GB" sz="2000" dirty="0"/>
              <a:t>) </a:t>
            </a:r>
          </a:p>
          <a:p>
            <a:pPr marL="0" indent="0" eaLnBrk="1" hangingPunct="1">
              <a:buNone/>
            </a:pPr>
            <a:r>
              <a:rPr lang="en-GB" sz="2000" dirty="0"/>
              <a:t>        = 1 - .33 = .67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dirty="0"/>
              <a:t>Example 5-13: Solution</a:t>
            </a:r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6862957"/>
              </p:ext>
            </p:extLst>
          </p:nvPr>
        </p:nvGraphicFramePr>
        <p:xfrm>
          <a:off x="925513" y="1676400"/>
          <a:ext cx="6623050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8" name="Equation" r:id="rId3" imgW="2946240" imgH="241200" progId="Equation.3">
                  <p:embed/>
                </p:oleObj>
              </mc:Choice>
              <mc:Fallback>
                <p:oleObj name="Equation" r:id="rId3" imgW="2946240" imgH="241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513" y="1676400"/>
                        <a:ext cx="6623050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812818"/>
              </p:ext>
            </p:extLst>
          </p:nvPr>
        </p:nvGraphicFramePr>
        <p:xfrm>
          <a:off x="976313" y="2362200"/>
          <a:ext cx="6584950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9" name="Equation" r:id="rId5" imgW="2908080" imgH="241200" progId="Equation.3">
                  <p:embed/>
                </p:oleObj>
              </mc:Choice>
              <mc:Fallback>
                <p:oleObj name="Equation" r:id="rId5" imgW="2908080" imgH="241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313" y="2362200"/>
                        <a:ext cx="6584950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9818874"/>
              </p:ext>
            </p:extLst>
          </p:nvPr>
        </p:nvGraphicFramePr>
        <p:xfrm>
          <a:off x="884238" y="3048000"/>
          <a:ext cx="6748462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0" name="Equation" r:id="rId7" imgW="2958840" imgH="241200" progId="Equation.3">
                  <p:embed/>
                </p:oleObj>
              </mc:Choice>
              <mc:Fallback>
                <p:oleObj name="Equation" r:id="rId7" imgW="2958840" imgH="24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238" y="3048000"/>
                        <a:ext cx="6748462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5059685"/>
              </p:ext>
            </p:extLst>
          </p:nvPr>
        </p:nvGraphicFramePr>
        <p:xfrm>
          <a:off x="901700" y="3733800"/>
          <a:ext cx="6659563" cy="590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1" name="Equation" r:id="rId9" imgW="2946240" imgH="241200" progId="Equation.3">
                  <p:embed/>
                </p:oleObj>
              </mc:Choice>
              <mc:Fallback>
                <p:oleObj name="Equation" r:id="rId9" imgW="294624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700" y="3733800"/>
                        <a:ext cx="6659563" cy="5908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dirty="0"/>
              <a:t>Example 5-13: Solution</a:t>
            </a:r>
            <a:br>
              <a:rPr lang="en-GB" sz="2400" dirty="0"/>
            </a:br>
            <a:r>
              <a:rPr lang="en-GB" sz="2400" dirty="0"/>
              <a:t>Table 5.9 Probability Distribution of </a:t>
            </a:r>
            <a:r>
              <a:rPr lang="en-GB" sz="2400" b="1" i="1" dirty="0">
                <a:latin typeface="Times New Roman" charset="0"/>
              </a:rPr>
              <a:t>x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00200"/>
            <a:ext cx="4386478" cy="4417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dirty="0"/>
              <a:t>Figure 5.3 Histogram for the Probability Distribution of Table 5.9</a:t>
            </a:r>
          </a:p>
        </p:txBody>
      </p:sp>
      <p:sp>
        <p:nvSpPr>
          <p:cNvPr id="103427" name="Text Box 4"/>
          <p:cNvSpPr txBox="1">
            <a:spLocks noChangeArrowheads="1"/>
          </p:cNvSpPr>
          <p:nvPr/>
        </p:nvSpPr>
        <p:spPr bwMode="auto">
          <a:xfrm>
            <a:off x="2484438" y="5373688"/>
            <a:ext cx="5905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Tahoma" charset="0"/>
              <a:cs typeface="Arial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76400"/>
            <a:ext cx="5439541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dirty="0"/>
              <a:t>Using the Table of Binomial Probabilities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343900" cy="2895600"/>
          </a:xfrm>
        </p:spPr>
        <p:txBody>
          <a:bodyPr/>
          <a:lstStyle/>
          <a:p>
            <a:pPr eaLnBrk="1" hangingPunct="1">
              <a:buFont typeface="Wingdings" charset="2"/>
              <a:buChar char=" "/>
            </a:pPr>
            <a:endParaRPr lang="en-GB" sz="2000" dirty="0">
              <a:solidFill>
                <a:schemeClr val="folHlink"/>
              </a:solidFill>
            </a:endParaRPr>
          </a:p>
          <a:p>
            <a:pPr eaLnBrk="1" hangingPunct="1">
              <a:buFont typeface="Wingdings" charset="2"/>
              <a:buChar char=" "/>
            </a:pPr>
            <a:r>
              <a:rPr lang="en-US" sz="2000" dirty="0"/>
              <a:t>The probabilities for a binomial experiment can also be read from </a:t>
            </a:r>
            <a:r>
              <a:rPr lang="en-GB" sz="2000" dirty="0"/>
              <a:t>Table I in Appendix B, the table of binomial probabilities.</a:t>
            </a:r>
          </a:p>
          <a:p>
            <a:pPr eaLnBrk="1" hangingPunct="1">
              <a:buFont typeface="Wingdings" charset="2"/>
              <a:buChar char=" "/>
            </a:pPr>
            <a:r>
              <a:rPr lang="en-GB" sz="2000" dirty="0"/>
              <a:t>This lists the probabilities of </a:t>
            </a:r>
            <a:r>
              <a:rPr lang="en-GB" sz="2000" i="1" dirty="0">
                <a:latin typeface="Times New Roman" charset="0"/>
              </a:rPr>
              <a:t>x</a:t>
            </a:r>
            <a:r>
              <a:rPr lang="en-GB" sz="2000" dirty="0"/>
              <a:t> for </a:t>
            </a:r>
            <a:r>
              <a:rPr lang="en-GB" sz="2000" i="1" dirty="0"/>
              <a:t>n </a:t>
            </a:r>
            <a:r>
              <a:rPr lang="en-GB" sz="2000" dirty="0"/>
              <a:t>= 1 to </a:t>
            </a:r>
            <a:r>
              <a:rPr lang="en-GB" sz="2000" i="1" dirty="0"/>
              <a:t>n </a:t>
            </a:r>
            <a:r>
              <a:rPr lang="en-GB" sz="2000" dirty="0"/>
              <a:t>= 25.</a:t>
            </a:r>
          </a:p>
          <a:p>
            <a:pPr eaLnBrk="1" hangingPunct="1">
              <a:buFont typeface="Wingdings" charset="2"/>
              <a:buChar char=" "/>
            </a:pPr>
            <a:r>
              <a:rPr lang="en-GB" sz="2000" dirty="0"/>
              <a:t>This lists the probabilities of </a:t>
            </a:r>
            <a:r>
              <a:rPr lang="en-GB" sz="2000" i="1" dirty="0">
                <a:latin typeface="Times New Roman" charset="0"/>
              </a:rPr>
              <a:t>x</a:t>
            </a:r>
            <a:r>
              <a:rPr lang="en-GB" sz="2000" dirty="0"/>
              <a:t> for selected values of </a:t>
            </a:r>
            <a:r>
              <a:rPr lang="en-GB" sz="2000" i="1" dirty="0"/>
              <a:t>p</a:t>
            </a:r>
            <a:r>
              <a:rPr lang="en-GB" sz="2000" dirty="0"/>
              <a:t>.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dirty="0"/>
              <a:t>Example 5-14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3862" y="1524000"/>
            <a:ext cx="8415338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According to a survey, 30% of college students said that they spend too much time on Facebook. (The remaining 70% said that they do not spend too much time on Facebook or had no opinion.) Suppose this result holds true for the current population of all college students. A random sample of six college students is selected. Using Table I of Appendix B, answer the following</a:t>
            </a:r>
            <a:r>
              <a:rPr lang="en-GB" sz="2000" dirty="0"/>
              <a:t>.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dirty="0"/>
              <a:t>Example 5-14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1"/>
            <a:ext cx="8415338" cy="2743200"/>
          </a:xfrm>
        </p:spPr>
        <p:txBody>
          <a:bodyPr/>
          <a:lstStyle/>
          <a:p>
            <a:pPr marL="457200" lvl="1" indent="0" eaLnBrk="1" hangingPunct="1">
              <a:lnSpc>
                <a:spcPct val="80000"/>
              </a:lnSpc>
              <a:buSzPct val="80000"/>
              <a:buNone/>
            </a:pPr>
            <a:r>
              <a:rPr lang="en-GB" sz="2000" dirty="0"/>
              <a:t>(a) Find the probability that exactly three </a:t>
            </a:r>
            <a:r>
              <a:rPr lang="en-US" sz="2000" dirty="0"/>
              <a:t>of these six college students will say that they spend too much time on Facebook</a:t>
            </a:r>
            <a:r>
              <a:rPr lang="en-GB" sz="2000" dirty="0"/>
              <a:t>.</a:t>
            </a:r>
          </a:p>
          <a:p>
            <a:pPr marL="457200" lvl="1" indent="0" eaLnBrk="1" hangingPunct="1">
              <a:lnSpc>
                <a:spcPct val="80000"/>
              </a:lnSpc>
              <a:buSzPct val="80000"/>
              <a:buNone/>
            </a:pPr>
            <a:r>
              <a:rPr lang="en-GB" sz="2000" dirty="0"/>
              <a:t>(b) Find the probability that </a:t>
            </a:r>
            <a:r>
              <a:rPr lang="en-US" sz="2000" dirty="0"/>
              <a:t>at most two of these six college students will say that they spend too much time on Facebook</a:t>
            </a:r>
            <a:r>
              <a:rPr lang="en-GB" sz="2000" dirty="0"/>
              <a:t>.</a:t>
            </a:r>
          </a:p>
          <a:p>
            <a:pPr marL="457200" lvl="1" indent="0" eaLnBrk="1" hangingPunct="1">
              <a:lnSpc>
                <a:spcPct val="80000"/>
              </a:lnSpc>
              <a:buSzPct val="80000"/>
              <a:buNone/>
            </a:pPr>
            <a:r>
              <a:rPr lang="en-GB" sz="2000" dirty="0"/>
              <a:t>(c) Find the probability that </a:t>
            </a:r>
            <a:r>
              <a:rPr lang="en-US" sz="2000" dirty="0"/>
              <a:t>at least three of these six college students will say that they spend too much time on Facebook</a:t>
            </a:r>
            <a:r>
              <a:rPr lang="en-GB" sz="2000" dirty="0"/>
              <a:t>.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dirty="0"/>
              <a:t>Example 5-14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1"/>
            <a:ext cx="8415338" cy="2209800"/>
          </a:xfrm>
        </p:spPr>
        <p:txBody>
          <a:bodyPr/>
          <a:lstStyle/>
          <a:p>
            <a:pPr marL="457200" lvl="1" indent="0" eaLnBrk="1" hangingPunct="1">
              <a:lnSpc>
                <a:spcPct val="80000"/>
              </a:lnSpc>
              <a:buSzPct val="80000"/>
              <a:buNone/>
            </a:pPr>
            <a:r>
              <a:rPr lang="en-GB" sz="2000" dirty="0"/>
              <a:t>(d) Find the probability that </a:t>
            </a:r>
            <a:r>
              <a:rPr lang="en-US" sz="2000" dirty="0"/>
              <a:t>one to three of these six college students will say that they spend too much time on Facebook</a:t>
            </a:r>
            <a:r>
              <a:rPr lang="en-GB" sz="2000" dirty="0"/>
              <a:t>.</a:t>
            </a:r>
          </a:p>
          <a:p>
            <a:pPr marL="457200" lvl="1" indent="0" eaLnBrk="1" hangingPunct="1">
              <a:lnSpc>
                <a:spcPct val="80000"/>
              </a:lnSpc>
              <a:buSzPct val="80000"/>
              <a:buNone/>
            </a:pPr>
            <a:r>
              <a:rPr lang="en-GB" sz="2000" dirty="0"/>
              <a:t>(e) Let x be the number </a:t>
            </a:r>
            <a:r>
              <a:rPr lang="en-US" sz="2000" dirty="0"/>
              <a:t>in a random sample of six college students who will say that they spend too much time on Facebook. Write the probability distribution of </a:t>
            </a:r>
            <a:r>
              <a:rPr lang="en-US" sz="2000" i="1" dirty="0"/>
              <a:t>x </a:t>
            </a:r>
            <a:r>
              <a:rPr lang="en-US" sz="2000" dirty="0"/>
              <a:t>and draw a histogram for this probability distribution</a:t>
            </a:r>
            <a:r>
              <a:rPr lang="en-GB" sz="2000" dirty="0"/>
              <a:t>.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80715163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dirty="0"/>
              <a:t>Table 5.10 Determining </a:t>
            </a:r>
            <a:r>
              <a:rPr lang="en-GB" sz="2400" i="1" dirty="0"/>
              <a:t>P</a:t>
            </a:r>
            <a:r>
              <a:rPr lang="en-GB" sz="2400" dirty="0"/>
              <a:t>(</a:t>
            </a:r>
            <a:r>
              <a:rPr lang="en-GB" sz="2400" b="1" i="1" dirty="0">
                <a:latin typeface="Times New Roman" charset="0"/>
              </a:rPr>
              <a:t>x</a:t>
            </a:r>
            <a:r>
              <a:rPr lang="en-GB" sz="2400" dirty="0"/>
              <a:t> = 3) for </a:t>
            </a:r>
            <a:r>
              <a:rPr lang="en-GB" sz="2400" b="1" i="1" dirty="0">
                <a:latin typeface="Times New Roman" charset="0"/>
              </a:rPr>
              <a:t>n</a:t>
            </a:r>
            <a:r>
              <a:rPr lang="en-GB" sz="2400" dirty="0"/>
              <a:t> = 6 and </a:t>
            </a:r>
            <a:r>
              <a:rPr lang="en-GB" sz="2400" b="1" i="1" dirty="0">
                <a:latin typeface="Times New Roman" charset="0"/>
              </a:rPr>
              <a:t>p</a:t>
            </a:r>
            <a:r>
              <a:rPr lang="en-GB" sz="2400" dirty="0"/>
              <a:t> = .30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21265"/>
            <a:ext cx="8458200" cy="3788935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172450" cy="1462088"/>
          </a:xfrm>
        </p:spPr>
        <p:txBody>
          <a:bodyPr/>
          <a:lstStyle/>
          <a:p>
            <a:pPr eaLnBrk="1" hangingPunct="1"/>
            <a:r>
              <a:rPr lang="en-GB" sz="2400" dirty="0"/>
              <a:t>Table 5.11 Portion of Table I for </a:t>
            </a:r>
            <a:r>
              <a:rPr lang="en-GB" sz="2400" b="1" i="1" dirty="0">
                <a:latin typeface="Times New Roman" charset="0"/>
              </a:rPr>
              <a:t>n</a:t>
            </a:r>
            <a:r>
              <a:rPr lang="en-GB" sz="2400" dirty="0"/>
              <a:t> = 6 and </a:t>
            </a:r>
            <a:r>
              <a:rPr lang="en-GB" sz="2400" b="1" i="1" dirty="0">
                <a:latin typeface="Times New Roman" charset="0"/>
              </a:rPr>
              <a:t>p</a:t>
            </a:r>
            <a:r>
              <a:rPr lang="en-GB" sz="2400" dirty="0"/>
              <a:t>= .30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260" y="1675857"/>
            <a:ext cx="4153480" cy="38867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dirty="0"/>
              <a:t>Examples of Discrete Random Variables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000" y="1600200"/>
            <a:ext cx="8312150" cy="4114800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buSzPct val="80000"/>
              <a:buFont typeface="Wingdings" charset="2"/>
              <a:buAutoNum type="arabicPeriod"/>
            </a:pPr>
            <a:r>
              <a:rPr lang="en-GB" sz="2000" dirty="0"/>
              <a:t>The number of cars sold at a dealership during a given month</a:t>
            </a:r>
          </a:p>
          <a:p>
            <a:pPr marL="533400" indent="-533400" eaLnBrk="1" hangingPunct="1">
              <a:lnSpc>
                <a:spcPct val="80000"/>
              </a:lnSpc>
              <a:buSzPct val="80000"/>
              <a:buFont typeface="Wingdings" charset="2"/>
              <a:buAutoNum type="arabicPeriod"/>
            </a:pPr>
            <a:r>
              <a:rPr lang="en-GB" sz="2000" dirty="0"/>
              <a:t>The number of houses in a certain block</a:t>
            </a:r>
          </a:p>
          <a:p>
            <a:pPr marL="533400" indent="-533400" eaLnBrk="1" hangingPunct="1">
              <a:lnSpc>
                <a:spcPct val="80000"/>
              </a:lnSpc>
              <a:buSzPct val="80000"/>
              <a:buFont typeface="Wingdings" charset="2"/>
              <a:buAutoNum type="arabicPeriod"/>
            </a:pPr>
            <a:r>
              <a:rPr lang="en-GB" sz="2000" dirty="0"/>
              <a:t>The number of fish caught on a fishing trip</a:t>
            </a:r>
          </a:p>
          <a:p>
            <a:pPr marL="533400" indent="-533400" eaLnBrk="1" hangingPunct="1">
              <a:lnSpc>
                <a:spcPct val="80000"/>
              </a:lnSpc>
              <a:buSzPct val="80000"/>
              <a:buFont typeface="Wingdings" charset="2"/>
              <a:buAutoNum type="arabicPeriod"/>
            </a:pPr>
            <a:r>
              <a:rPr lang="en-GB" sz="2000" dirty="0"/>
              <a:t>The number of complaints received at the office of an airline on a given day</a:t>
            </a:r>
          </a:p>
          <a:p>
            <a:pPr marL="533400" indent="-533400" eaLnBrk="1" hangingPunct="1">
              <a:lnSpc>
                <a:spcPct val="80000"/>
              </a:lnSpc>
              <a:buSzPct val="80000"/>
              <a:buFont typeface="Wingdings" charset="2"/>
              <a:buAutoNum type="arabicPeriod"/>
            </a:pPr>
            <a:r>
              <a:rPr lang="en-GB" sz="2000" dirty="0"/>
              <a:t>The number of customers who visit a bank during any given hour</a:t>
            </a:r>
          </a:p>
          <a:p>
            <a:pPr marL="533400" indent="-533400" eaLnBrk="1" hangingPunct="1">
              <a:lnSpc>
                <a:spcPct val="80000"/>
              </a:lnSpc>
              <a:buSzPct val="80000"/>
              <a:buFont typeface="Wingdings" charset="2"/>
              <a:buAutoNum type="arabicPeriod"/>
            </a:pPr>
            <a:r>
              <a:rPr lang="en-GB" sz="2000" dirty="0"/>
              <a:t>The number of heads obtained in three tosses of a coin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dirty="0"/>
              <a:t>Example 5-14: Solution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9150" cy="4114800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buSzPct val="80000"/>
              <a:buFont typeface="Wingdings" charset="2"/>
              <a:buNone/>
            </a:pPr>
            <a:r>
              <a:rPr lang="en-GB" sz="2000" dirty="0"/>
              <a:t>(a) </a:t>
            </a:r>
            <a:r>
              <a:rPr lang="en-GB" sz="2000" i="1" dirty="0"/>
              <a:t>P</a:t>
            </a:r>
            <a:r>
              <a:rPr lang="en-GB" sz="2000" dirty="0"/>
              <a:t>(3) = </a:t>
            </a:r>
            <a:r>
              <a:rPr lang="en-GB" sz="2000" b="1" dirty="0"/>
              <a:t>.1852</a:t>
            </a:r>
          </a:p>
          <a:p>
            <a:pPr marL="533400" indent="-533400" eaLnBrk="1" hangingPunct="1">
              <a:lnSpc>
                <a:spcPct val="80000"/>
              </a:lnSpc>
              <a:buSzPct val="80000"/>
              <a:buFont typeface="Wingdings" charset="2"/>
              <a:buNone/>
            </a:pPr>
            <a:endParaRPr lang="en-GB" sz="2000" b="1" dirty="0"/>
          </a:p>
          <a:p>
            <a:pPr marL="533400" indent="-533400" eaLnBrk="1" hangingPunct="1">
              <a:lnSpc>
                <a:spcPct val="80000"/>
              </a:lnSpc>
              <a:buSzPct val="80000"/>
              <a:buFont typeface="Wingdings" charset="2"/>
              <a:buNone/>
            </a:pPr>
            <a:r>
              <a:rPr lang="en-GB" sz="2000" dirty="0"/>
              <a:t>(b) </a:t>
            </a:r>
            <a:r>
              <a:rPr lang="en-GB" sz="2000" i="1" dirty="0"/>
              <a:t>P</a:t>
            </a:r>
            <a:r>
              <a:rPr lang="en-GB" sz="2000" dirty="0"/>
              <a:t>(at most 2) = </a:t>
            </a:r>
            <a:r>
              <a:rPr lang="en-GB" sz="2000" i="1" dirty="0"/>
              <a:t>P</a:t>
            </a:r>
            <a:r>
              <a:rPr lang="en-GB" sz="2000" dirty="0"/>
              <a:t>(0 or 1 or 2)</a:t>
            </a:r>
          </a:p>
          <a:p>
            <a:pPr marL="533400" indent="-533400" eaLnBrk="1" hangingPunct="1">
              <a:lnSpc>
                <a:spcPct val="80000"/>
              </a:lnSpc>
              <a:buSzPct val="80000"/>
              <a:buFont typeface="Wingdings" charset="2"/>
              <a:buNone/>
            </a:pPr>
            <a:r>
              <a:rPr lang="en-GB" sz="2000" dirty="0"/>
              <a:t>                         = </a:t>
            </a:r>
            <a:r>
              <a:rPr lang="en-GB" sz="2000" i="1" dirty="0"/>
              <a:t>P</a:t>
            </a:r>
            <a:r>
              <a:rPr lang="en-GB" sz="2000" dirty="0"/>
              <a:t>(0) + </a:t>
            </a:r>
            <a:r>
              <a:rPr lang="en-GB" sz="2000" i="1" dirty="0"/>
              <a:t>P</a:t>
            </a:r>
            <a:r>
              <a:rPr lang="en-GB" sz="2000" dirty="0"/>
              <a:t>(1) + </a:t>
            </a:r>
            <a:r>
              <a:rPr lang="en-GB" sz="2000" i="1" dirty="0"/>
              <a:t>P</a:t>
            </a:r>
            <a:r>
              <a:rPr lang="en-GB" sz="2000" dirty="0"/>
              <a:t>(2)</a:t>
            </a:r>
          </a:p>
          <a:p>
            <a:pPr marL="533400" indent="-533400" eaLnBrk="1" hangingPunct="1">
              <a:lnSpc>
                <a:spcPct val="80000"/>
              </a:lnSpc>
              <a:buSzPct val="80000"/>
              <a:buFont typeface="Wingdings" charset="2"/>
              <a:buNone/>
            </a:pPr>
            <a:r>
              <a:rPr lang="en-GB" sz="2000" dirty="0"/>
              <a:t>      	               = .1176 + .3025 + .3241 = </a:t>
            </a:r>
            <a:r>
              <a:rPr lang="en-GB" sz="2000" b="1" dirty="0"/>
              <a:t>.7442</a:t>
            </a:r>
          </a:p>
          <a:p>
            <a:pPr marL="533400" indent="-533400" eaLnBrk="1" hangingPunct="1">
              <a:lnSpc>
                <a:spcPct val="80000"/>
              </a:lnSpc>
              <a:buSzPct val="80000"/>
              <a:buFont typeface="Wingdings" charset="2"/>
              <a:buNone/>
            </a:pPr>
            <a:endParaRPr lang="en-GB" sz="2000" b="1" dirty="0"/>
          </a:p>
          <a:p>
            <a:pPr marL="533400" indent="-533400" eaLnBrk="1" hangingPunct="1">
              <a:lnSpc>
                <a:spcPct val="80000"/>
              </a:lnSpc>
              <a:buSzPct val="80000"/>
              <a:buFont typeface="Wingdings" charset="2"/>
              <a:buNone/>
            </a:pPr>
            <a:r>
              <a:rPr lang="en-GB" sz="2000" dirty="0"/>
              <a:t>(c) </a:t>
            </a:r>
            <a:r>
              <a:rPr lang="en-GB" sz="2000" i="1" dirty="0"/>
              <a:t>P</a:t>
            </a:r>
            <a:r>
              <a:rPr lang="en-GB" sz="2000" dirty="0"/>
              <a:t>(at least 3) = P(3 or 4 or 5 or 6)</a:t>
            </a:r>
          </a:p>
          <a:p>
            <a:pPr marL="533400" indent="-533400" eaLnBrk="1" hangingPunct="1">
              <a:lnSpc>
                <a:spcPct val="80000"/>
              </a:lnSpc>
              <a:buSzPct val="80000"/>
              <a:buFont typeface="Wingdings" charset="2"/>
              <a:buNone/>
            </a:pPr>
            <a:r>
              <a:rPr lang="en-GB" sz="2000" dirty="0"/>
              <a:t>        	              = </a:t>
            </a:r>
            <a:r>
              <a:rPr lang="en-GB" sz="2000" i="1" dirty="0"/>
              <a:t>P</a:t>
            </a:r>
            <a:r>
              <a:rPr lang="en-GB" sz="2000" dirty="0"/>
              <a:t>(3) + </a:t>
            </a:r>
            <a:r>
              <a:rPr lang="en-GB" sz="2000" i="1" dirty="0"/>
              <a:t>P</a:t>
            </a:r>
            <a:r>
              <a:rPr lang="en-GB" sz="2000" dirty="0"/>
              <a:t>(4) + </a:t>
            </a:r>
            <a:r>
              <a:rPr lang="en-GB" sz="2000" i="1" dirty="0"/>
              <a:t>P</a:t>
            </a:r>
            <a:r>
              <a:rPr lang="en-GB" sz="2000" dirty="0"/>
              <a:t>(5) + </a:t>
            </a:r>
            <a:r>
              <a:rPr lang="en-GB" sz="2000" i="1" dirty="0"/>
              <a:t>P</a:t>
            </a:r>
            <a:r>
              <a:rPr lang="en-GB" sz="2000" dirty="0"/>
              <a:t>(6)                                                                     	              = .1852 + .0595 + .0102 + .0007       	                      </a:t>
            </a:r>
          </a:p>
          <a:p>
            <a:pPr marL="533400" indent="-533400" eaLnBrk="1" hangingPunct="1">
              <a:lnSpc>
                <a:spcPct val="80000"/>
              </a:lnSpc>
              <a:buSzPct val="80000"/>
              <a:buFont typeface="Wingdings" charset="2"/>
              <a:buNone/>
            </a:pPr>
            <a:r>
              <a:rPr lang="en-GB" sz="2000" dirty="0"/>
              <a:t>                        = </a:t>
            </a:r>
            <a:r>
              <a:rPr lang="en-GB" sz="2000" b="1" dirty="0"/>
              <a:t>.2556</a:t>
            </a:r>
          </a:p>
          <a:p>
            <a:pPr marL="533400" indent="-533400" eaLnBrk="1" hangingPunct="1">
              <a:lnSpc>
                <a:spcPct val="80000"/>
              </a:lnSpc>
              <a:buSzPct val="80000"/>
              <a:buFont typeface="Wingdings" charset="2"/>
              <a:buNone/>
            </a:pPr>
            <a:endParaRPr lang="en-GB" sz="2000" b="1" dirty="0"/>
          </a:p>
          <a:p>
            <a:pPr marL="533400" indent="-533400" eaLnBrk="1" hangingPunct="1">
              <a:lnSpc>
                <a:spcPct val="80000"/>
              </a:lnSpc>
              <a:buSzPct val="80000"/>
              <a:buFont typeface="Wingdings" charset="2"/>
              <a:buNone/>
            </a:pPr>
            <a:r>
              <a:rPr lang="en-GB" sz="2000" dirty="0"/>
              <a:t>(d) </a:t>
            </a:r>
            <a:r>
              <a:rPr lang="en-GB" sz="2000" i="1" dirty="0"/>
              <a:t>P</a:t>
            </a:r>
            <a:r>
              <a:rPr lang="en-GB" sz="2000" dirty="0"/>
              <a:t>(1 to 3) = </a:t>
            </a:r>
            <a:r>
              <a:rPr lang="en-GB" sz="2000" i="1" dirty="0"/>
              <a:t>P</a:t>
            </a:r>
            <a:r>
              <a:rPr lang="en-GB" sz="2000" dirty="0"/>
              <a:t>(1) + </a:t>
            </a:r>
            <a:r>
              <a:rPr lang="en-GB" sz="2000" i="1" dirty="0"/>
              <a:t>P</a:t>
            </a:r>
            <a:r>
              <a:rPr lang="en-GB" sz="2000" dirty="0"/>
              <a:t>(2) + </a:t>
            </a:r>
            <a:r>
              <a:rPr lang="en-GB" sz="2000" i="1" dirty="0"/>
              <a:t>P</a:t>
            </a:r>
            <a:r>
              <a:rPr lang="en-GB" sz="2000" dirty="0"/>
              <a:t>(3) </a:t>
            </a:r>
          </a:p>
          <a:p>
            <a:pPr marL="533400" indent="-533400" eaLnBrk="1" hangingPunct="1">
              <a:lnSpc>
                <a:spcPct val="80000"/>
              </a:lnSpc>
              <a:buSzPct val="80000"/>
              <a:buFont typeface="Wingdings" charset="2"/>
              <a:buNone/>
            </a:pPr>
            <a:r>
              <a:rPr lang="en-GB" sz="2000" dirty="0"/>
              <a:t>                    = .3025 + .3241 + .1852 = </a:t>
            </a:r>
            <a:r>
              <a:rPr lang="en-GB" sz="2000" b="1" dirty="0"/>
              <a:t>.8118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172450" cy="1462088"/>
          </a:xfrm>
        </p:spPr>
        <p:txBody>
          <a:bodyPr/>
          <a:lstStyle/>
          <a:p>
            <a:pPr eaLnBrk="1" hangingPunct="1"/>
            <a:r>
              <a:rPr lang="en-GB" sz="2400" dirty="0"/>
              <a:t>Example 5-14: Solution</a:t>
            </a:r>
            <a:br>
              <a:rPr lang="en-GB" sz="2400" dirty="0"/>
            </a:br>
            <a:r>
              <a:rPr lang="en-GB" sz="2400" dirty="0"/>
              <a:t>Table 5.12 Probability Distribution of </a:t>
            </a:r>
            <a:r>
              <a:rPr lang="en-GB" sz="2400" b="1" i="1" dirty="0">
                <a:latin typeface="Times New Roman" charset="0"/>
              </a:rPr>
              <a:t>x</a:t>
            </a:r>
            <a:r>
              <a:rPr lang="en-GB" sz="2400" dirty="0"/>
              <a:t> for </a:t>
            </a:r>
            <a:r>
              <a:rPr lang="en-GB" sz="2400" b="1" i="1" dirty="0">
                <a:latin typeface="Times New Roman" charset="0"/>
              </a:rPr>
              <a:t>n</a:t>
            </a:r>
            <a:r>
              <a:rPr lang="en-GB" sz="2400" dirty="0"/>
              <a:t> = 6 and </a:t>
            </a:r>
            <a:r>
              <a:rPr lang="en-GB" sz="2400" b="1" i="1" dirty="0">
                <a:latin typeface="Times New Roman" charset="0"/>
              </a:rPr>
              <a:t>p</a:t>
            </a:r>
            <a:r>
              <a:rPr lang="en-GB" sz="2400" dirty="0"/>
              <a:t>= .30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385" y="1633182"/>
            <a:ext cx="4334480" cy="3629532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4391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2"/>
              <a:buChar char="p"/>
              <a:defRPr sz="28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Char char="n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charset="2"/>
              <a:buChar char="p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533400" indent="-533400" eaLnBrk="1" hangingPunct="1">
              <a:lnSpc>
                <a:spcPct val="80000"/>
              </a:lnSpc>
              <a:buSzPct val="80000"/>
              <a:buFont typeface="Wingdings" charset="2"/>
              <a:buNone/>
            </a:pPr>
            <a:r>
              <a:rPr lang="en-GB" sz="2000" kern="0" dirty="0"/>
              <a:t>(e)</a:t>
            </a:r>
            <a:endParaRPr lang="en-GB" sz="2000" b="1" kern="0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172450" cy="1462088"/>
          </a:xfrm>
        </p:spPr>
        <p:txBody>
          <a:bodyPr/>
          <a:lstStyle/>
          <a:p>
            <a:pPr eaLnBrk="1" hangingPunct="1"/>
            <a:r>
              <a:rPr lang="en-GB" sz="2400" dirty="0"/>
              <a:t>Example 5-14: Solution</a:t>
            </a:r>
            <a:br>
              <a:rPr lang="en-GB" sz="2400" dirty="0"/>
            </a:br>
            <a:r>
              <a:rPr lang="en-GB" sz="2400" dirty="0"/>
              <a:t>Figure 5.4 Histogram for the Probability Distribution of </a:t>
            </a:r>
            <a:r>
              <a:rPr lang="en-GB" sz="2400" b="1" i="1" dirty="0">
                <a:latin typeface="Times New Roman" charset="0"/>
              </a:rPr>
              <a:t>x</a:t>
            </a:r>
            <a:endParaRPr lang="en-GB" sz="24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4391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2"/>
              <a:buChar char="p"/>
              <a:defRPr sz="28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Char char="n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charset="2"/>
              <a:buChar char="p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533400" indent="-533400" eaLnBrk="1" hangingPunct="1">
              <a:lnSpc>
                <a:spcPct val="80000"/>
              </a:lnSpc>
              <a:buSzPct val="80000"/>
              <a:buFont typeface="Wingdings" charset="2"/>
              <a:buNone/>
            </a:pPr>
            <a:r>
              <a:rPr lang="en-GB" sz="2000" kern="0" dirty="0"/>
              <a:t>(e)</a:t>
            </a:r>
            <a:endParaRPr lang="en-GB" sz="2000" b="1" kern="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28800"/>
            <a:ext cx="5029200" cy="3874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022333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dirty="0"/>
              <a:t>Probability of Success and the Shape of the Binomial Distribution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1" y="1676400"/>
            <a:ext cx="8147050" cy="4114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GB" sz="2000" dirty="0"/>
              <a:t>For any number of trials </a:t>
            </a:r>
            <a:r>
              <a:rPr lang="en-GB" sz="2000" i="1" dirty="0"/>
              <a:t>n</a:t>
            </a:r>
            <a:r>
              <a:rPr lang="en-GB" sz="2000" dirty="0"/>
              <a:t>:</a:t>
            </a:r>
          </a:p>
          <a:p>
            <a:pPr marL="0" indent="0" eaLnBrk="1" hangingPunct="1">
              <a:buNone/>
            </a:pPr>
            <a:endParaRPr lang="en-GB" sz="2000" dirty="0"/>
          </a:p>
          <a:p>
            <a:pPr marL="0" indent="0" eaLnBrk="1" hangingPunct="1">
              <a:buNone/>
            </a:pPr>
            <a:r>
              <a:rPr lang="en-GB" sz="2000" dirty="0"/>
              <a:t>1. The binomial probability distribution is symmetric if </a:t>
            </a:r>
            <a:r>
              <a:rPr lang="en-GB" sz="2000" i="1" dirty="0">
                <a:latin typeface="Times New Roman" charset="0"/>
                <a:cs typeface="Times New Roman" charset="0"/>
              </a:rPr>
              <a:t>p</a:t>
            </a:r>
            <a:r>
              <a:rPr lang="en-GB" sz="2000" dirty="0"/>
              <a:t> =.50.</a:t>
            </a:r>
          </a:p>
          <a:p>
            <a:pPr marL="0" indent="0" eaLnBrk="1" hangingPunct="1">
              <a:buNone/>
            </a:pPr>
            <a:endParaRPr lang="en-GB" sz="2000" dirty="0"/>
          </a:p>
          <a:p>
            <a:pPr marL="0" indent="0" eaLnBrk="1" hangingPunct="1">
              <a:buNone/>
            </a:pPr>
            <a:r>
              <a:rPr lang="en-GB" sz="2000" dirty="0"/>
              <a:t>2. The binomial probability distribution is skewed to the right if </a:t>
            </a:r>
            <a:r>
              <a:rPr lang="en-GB" sz="2000" i="1" dirty="0">
                <a:latin typeface="Times New Roman" charset="0"/>
                <a:cs typeface="Times New Roman" charset="0"/>
              </a:rPr>
              <a:t>p</a:t>
            </a:r>
            <a:r>
              <a:rPr lang="en-GB" sz="2000" dirty="0"/>
              <a:t> is less than .50.</a:t>
            </a:r>
          </a:p>
          <a:p>
            <a:pPr marL="0" indent="0" eaLnBrk="1" hangingPunct="1">
              <a:buNone/>
            </a:pPr>
            <a:endParaRPr lang="en-GB" sz="2000" dirty="0"/>
          </a:p>
          <a:p>
            <a:pPr marL="0" indent="0" eaLnBrk="1" hangingPunct="1">
              <a:buNone/>
            </a:pPr>
            <a:r>
              <a:rPr lang="en-GB" sz="2000" dirty="0"/>
              <a:t>3. The binomial probability distribution is skewed to the left if </a:t>
            </a:r>
            <a:r>
              <a:rPr lang="en-GB" sz="2000" i="1" dirty="0">
                <a:latin typeface="Times New Roman" charset="0"/>
              </a:rPr>
              <a:t>p</a:t>
            </a:r>
            <a:r>
              <a:rPr lang="en-GB" sz="2000" dirty="0"/>
              <a:t> is greater than .50.</a:t>
            </a:r>
            <a:br>
              <a:rPr lang="en-GB" sz="2000" dirty="0"/>
            </a:br>
            <a:endParaRPr lang="en-GB" sz="20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172450" cy="1462088"/>
          </a:xfrm>
        </p:spPr>
        <p:txBody>
          <a:bodyPr/>
          <a:lstStyle/>
          <a:p>
            <a:pPr eaLnBrk="1" hangingPunct="1"/>
            <a:r>
              <a:rPr lang="en-GB" sz="2400" dirty="0"/>
              <a:t>Table 5.13 Probability Distribution of </a:t>
            </a:r>
            <a:r>
              <a:rPr lang="en-GB" sz="2400" b="1" i="1" dirty="0">
                <a:latin typeface="Times New Roman" charset="0"/>
              </a:rPr>
              <a:t>x</a:t>
            </a:r>
            <a:r>
              <a:rPr lang="en-GB" sz="2400" dirty="0"/>
              <a:t> for </a:t>
            </a:r>
            <a:r>
              <a:rPr lang="en-GB" sz="2400" b="1" i="1" dirty="0">
                <a:latin typeface="Times New Roman" charset="0"/>
              </a:rPr>
              <a:t>n</a:t>
            </a:r>
            <a:r>
              <a:rPr lang="en-GB" sz="2400" dirty="0"/>
              <a:t> = 4 and </a:t>
            </a:r>
            <a:r>
              <a:rPr lang="en-GB" sz="2400" b="1" i="1" dirty="0">
                <a:latin typeface="Times New Roman" charset="0"/>
              </a:rPr>
              <a:t>p</a:t>
            </a:r>
            <a:r>
              <a:rPr lang="en-GB" sz="2400" dirty="0"/>
              <a:t>= .50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598" y="1828800"/>
            <a:ext cx="3570202" cy="3267276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Figure 5.5 Histogram for the Probability Distribution of Table 5.13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85" y="1905000"/>
            <a:ext cx="4419601" cy="340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35452"/>
            <a:ext cx="8172450" cy="826635"/>
          </a:xfrm>
        </p:spPr>
        <p:txBody>
          <a:bodyPr/>
          <a:lstStyle/>
          <a:p>
            <a:pPr eaLnBrk="1" hangingPunct="1"/>
            <a:r>
              <a:rPr lang="en-GB" sz="2400" dirty="0"/>
              <a:t>Table 5.14 Probability Distribution of </a:t>
            </a:r>
            <a:r>
              <a:rPr lang="en-GB" sz="2400" b="1" i="1" dirty="0">
                <a:latin typeface="Times New Roman" charset="0"/>
              </a:rPr>
              <a:t>x</a:t>
            </a:r>
            <a:r>
              <a:rPr lang="en-GB" sz="2400" dirty="0"/>
              <a:t> for </a:t>
            </a:r>
            <a:r>
              <a:rPr lang="en-GB" sz="2400" b="1" i="1" dirty="0">
                <a:latin typeface="Times New Roman" charset="0"/>
              </a:rPr>
              <a:t>n</a:t>
            </a:r>
            <a:r>
              <a:rPr lang="en-GB" sz="2400" dirty="0"/>
              <a:t> = 4 and </a:t>
            </a:r>
            <a:r>
              <a:rPr lang="en-GB" sz="2400" b="1" i="1" dirty="0">
                <a:latin typeface="Times New Roman" charset="0"/>
              </a:rPr>
              <a:t>p</a:t>
            </a:r>
            <a:r>
              <a:rPr lang="en-GB" sz="2400" dirty="0"/>
              <a:t>= .30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050" y="1990524"/>
            <a:ext cx="3219900" cy="2876952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Figure 5.6 Histogram for the Probability Distribution of Table 5.14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660" y="1752600"/>
            <a:ext cx="4419601" cy="3405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172450" cy="1462088"/>
          </a:xfrm>
        </p:spPr>
        <p:txBody>
          <a:bodyPr/>
          <a:lstStyle/>
          <a:p>
            <a:pPr eaLnBrk="1" hangingPunct="1"/>
            <a:r>
              <a:rPr lang="en-GB" sz="2400" dirty="0"/>
              <a:t>Table 5.15 Probability Distribution of </a:t>
            </a:r>
            <a:r>
              <a:rPr lang="en-GB" sz="2400" b="1" i="1" dirty="0">
                <a:latin typeface="Times New Roman" charset="0"/>
              </a:rPr>
              <a:t>x</a:t>
            </a:r>
            <a:r>
              <a:rPr lang="en-GB" sz="2400" dirty="0"/>
              <a:t> for </a:t>
            </a:r>
            <a:r>
              <a:rPr lang="en-GB" sz="2400" b="1" i="1" dirty="0">
                <a:latin typeface="Times New Roman" charset="0"/>
              </a:rPr>
              <a:t>n</a:t>
            </a:r>
            <a:r>
              <a:rPr lang="en-GB" sz="2400" dirty="0"/>
              <a:t> = 4 and </a:t>
            </a:r>
            <a:r>
              <a:rPr lang="en-GB" sz="2400" b="1" i="1" dirty="0">
                <a:latin typeface="Times New Roman" charset="0"/>
              </a:rPr>
              <a:t>p</a:t>
            </a:r>
            <a:r>
              <a:rPr lang="en-GB" sz="2400" dirty="0"/>
              <a:t>= .80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752600"/>
            <a:ext cx="3894686" cy="3613045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Figure 5.7 Histogram for the Probability Distribution of Table 5.15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621" y="1676400"/>
            <a:ext cx="4969330" cy="3828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dirty="0"/>
              <a:t>Continuous Random Variable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0650" y="1600199"/>
            <a:ext cx="8642350" cy="2514601"/>
          </a:xfrm>
        </p:spPr>
        <p:txBody>
          <a:bodyPr/>
          <a:lstStyle/>
          <a:p>
            <a:pPr eaLnBrk="1" hangingPunct="1">
              <a:buFont typeface="Wingdings" charset="2"/>
              <a:buChar char=" "/>
            </a:pPr>
            <a:r>
              <a:rPr lang="en-GB" sz="2000" dirty="0">
                <a:solidFill>
                  <a:schemeClr val="folHlink"/>
                </a:solidFill>
              </a:rPr>
              <a:t>Definition</a:t>
            </a:r>
          </a:p>
          <a:p>
            <a:pPr eaLnBrk="1" hangingPunct="1">
              <a:buFont typeface="Wingdings" charset="2"/>
              <a:buChar char=" "/>
            </a:pPr>
            <a:r>
              <a:rPr lang="en-GB" sz="2000" dirty="0"/>
              <a:t> A random variable that can assume any value contained in one or more intervals is called a </a:t>
            </a:r>
            <a:r>
              <a:rPr lang="en-GB" sz="2000" b="1" i="1" u="sng" dirty="0">
                <a:solidFill>
                  <a:schemeClr val="hlink"/>
                </a:solidFill>
              </a:rPr>
              <a:t>continuous random variable</a:t>
            </a:r>
            <a:r>
              <a:rPr lang="en-GB" sz="2000" dirty="0"/>
              <a:t>.</a:t>
            </a:r>
          </a:p>
          <a:p>
            <a:pPr eaLnBrk="1" hangingPunct="1">
              <a:buFont typeface="Wingdings" charset="2"/>
              <a:buChar char=" "/>
            </a:pPr>
            <a:endParaRPr lang="en-GB" sz="20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dirty="0"/>
              <a:t>Mean and Standard Deviation of the Binomial Distribution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937" y="1600200"/>
            <a:ext cx="8780463" cy="3200400"/>
          </a:xfrm>
        </p:spPr>
        <p:txBody>
          <a:bodyPr/>
          <a:lstStyle/>
          <a:p>
            <a:pPr eaLnBrk="1" hangingPunct="1">
              <a:buClr>
                <a:schemeClr val="bg1"/>
              </a:buClr>
            </a:pPr>
            <a:r>
              <a:rPr lang="en-GB" sz="2000" dirty="0"/>
              <a:t>The </a:t>
            </a:r>
            <a:r>
              <a:rPr lang="en-GB" sz="2000" b="1" i="1" u="sng" dirty="0">
                <a:solidFill>
                  <a:schemeClr val="hlink"/>
                </a:solidFill>
              </a:rPr>
              <a:t>mean</a:t>
            </a:r>
            <a:r>
              <a:rPr lang="en-GB" sz="2000" dirty="0"/>
              <a:t> and </a:t>
            </a:r>
            <a:r>
              <a:rPr lang="en-GB" sz="2000" b="1" i="1" u="sng" dirty="0">
                <a:solidFill>
                  <a:schemeClr val="hlink"/>
                </a:solidFill>
              </a:rPr>
              <a:t>standard deviation</a:t>
            </a:r>
            <a:r>
              <a:rPr lang="en-GB" sz="2000" dirty="0"/>
              <a:t> of a </a:t>
            </a:r>
            <a:r>
              <a:rPr lang="en-GB" sz="2000" b="1" i="1" u="sng" dirty="0">
                <a:solidFill>
                  <a:schemeClr val="hlink"/>
                </a:solidFill>
              </a:rPr>
              <a:t>binomial distribution</a:t>
            </a:r>
            <a:r>
              <a:rPr lang="en-GB" sz="2000" dirty="0"/>
              <a:t> are, respectively,</a:t>
            </a:r>
          </a:p>
          <a:p>
            <a:pPr eaLnBrk="1" hangingPunct="1">
              <a:buClr>
                <a:schemeClr val="bg1"/>
              </a:buClr>
            </a:pPr>
            <a:endParaRPr lang="en-GB" sz="2000" dirty="0"/>
          </a:p>
          <a:p>
            <a:pPr eaLnBrk="1" hangingPunct="1">
              <a:buClr>
                <a:schemeClr val="bg1"/>
              </a:buClr>
            </a:pPr>
            <a:endParaRPr lang="en-GB" sz="2000" dirty="0"/>
          </a:p>
          <a:p>
            <a:pPr eaLnBrk="1" hangingPunct="1">
              <a:buClr>
                <a:schemeClr val="bg1"/>
              </a:buClr>
            </a:pPr>
            <a:endParaRPr lang="en-GB" sz="2000" dirty="0"/>
          </a:p>
          <a:p>
            <a:pPr eaLnBrk="1" hangingPunct="1">
              <a:buClr>
                <a:schemeClr val="bg1"/>
              </a:buClr>
            </a:pPr>
            <a:r>
              <a:rPr lang="en-GB" sz="2000" dirty="0"/>
              <a:t>where </a:t>
            </a:r>
            <a:r>
              <a:rPr lang="en-GB" sz="2000" i="1" dirty="0">
                <a:latin typeface="Times New Roman" charset="0"/>
                <a:cs typeface="Times New Roman" charset="0"/>
              </a:rPr>
              <a:t>n</a:t>
            </a:r>
            <a:r>
              <a:rPr lang="en-GB" sz="2000" dirty="0"/>
              <a:t> is the total number of trials, </a:t>
            </a:r>
            <a:r>
              <a:rPr lang="en-GB" sz="2000" i="1" dirty="0">
                <a:latin typeface="Times New Roman" charset="0"/>
                <a:cs typeface="Times New Roman" charset="0"/>
              </a:rPr>
              <a:t>p</a:t>
            </a:r>
            <a:r>
              <a:rPr lang="en-GB" sz="2000" dirty="0"/>
              <a:t> is the probability of success, and </a:t>
            </a:r>
            <a:r>
              <a:rPr lang="en-GB" sz="2000" i="1" dirty="0">
                <a:latin typeface="Times New Roman" charset="0"/>
                <a:cs typeface="Times New Roman" charset="0"/>
              </a:rPr>
              <a:t>q</a:t>
            </a:r>
            <a:r>
              <a:rPr lang="en-GB" sz="2000" dirty="0"/>
              <a:t> is the probability of failure.</a:t>
            </a:r>
          </a:p>
          <a:p>
            <a:pPr eaLnBrk="1" hangingPunct="1"/>
            <a:endParaRPr lang="en-GB" sz="2000" dirty="0"/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5547928"/>
              </p:ext>
            </p:extLst>
          </p:nvPr>
        </p:nvGraphicFramePr>
        <p:xfrm>
          <a:off x="1547813" y="2438401"/>
          <a:ext cx="3709987" cy="600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5" name="Equation" r:id="rId3" imgW="1765080" imgH="253800" progId="Equation.3">
                  <p:embed/>
                </p:oleObj>
              </mc:Choice>
              <mc:Fallback>
                <p:oleObj name="Equation" r:id="rId3" imgW="1765080" imgH="253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2438401"/>
                        <a:ext cx="3709987" cy="6001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dirty="0"/>
              <a:t>Example 5-15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7325" y="1524000"/>
            <a:ext cx="8270875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bg1"/>
              </a:buClr>
            </a:pPr>
            <a:r>
              <a:rPr lang="en-US" sz="2000" dirty="0"/>
              <a:t>According to a Pew Research Center survey released on May 12, 2015, 22.8% of U.S. adults do not have a religious affiliation (</a:t>
            </a:r>
            <a:r>
              <a:rPr lang="en-US" sz="2000" i="1" dirty="0"/>
              <a:t>Time</a:t>
            </a:r>
            <a:r>
              <a:rPr lang="en-US" sz="2000" dirty="0"/>
              <a:t>, May 25, 2015). Assume that this result is true for the current population of U.S. adults. A sample of 50 U.S. adults is randomly selected. Let </a:t>
            </a:r>
            <a:r>
              <a:rPr lang="en-US" sz="2000" i="1" dirty="0"/>
              <a:t>x </a:t>
            </a:r>
            <a:r>
              <a:rPr lang="en-US" sz="2000" dirty="0"/>
              <a:t>be the number of adults in this sample who do not have a religious affiliation. Find the mean and standard deviation of the probability distribution of </a:t>
            </a:r>
            <a:r>
              <a:rPr lang="en-US" sz="2000" i="1" dirty="0"/>
              <a:t>x</a:t>
            </a:r>
            <a:r>
              <a:rPr lang="en-GB" sz="2000" dirty="0"/>
              <a:t>.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dirty="0"/>
              <a:t>Example 5-15: Solution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65275"/>
            <a:ext cx="8077200" cy="4530725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chemeClr val="folHlink"/>
              </a:buClr>
              <a:buSzTx/>
              <a:buFont typeface="Wingdings" charset="2"/>
              <a:buNone/>
            </a:pPr>
            <a:r>
              <a:rPr lang="en-US" sz="2000" i="1" dirty="0"/>
              <a:t>n</a:t>
            </a:r>
            <a:r>
              <a:rPr lang="en-US" sz="2000" dirty="0"/>
              <a:t> = 50,    </a:t>
            </a:r>
            <a:r>
              <a:rPr lang="en-US" sz="2000" i="1" dirty="0"/>
              <a:t>p</a:t>
            </a:r>
            <a:r>
              <a:rPr lang="en-US" sz="2000" dirty="0"/>
              <a:t> = .228,    and     q = .772</a:t>
            </a:r>
          </a:p>
          <a:p>
            <a:pPr eaLnBrk="1" hangingPunct="1">
              <a:spcBef>
                <a:spcPct val="50000"/>
              </a:spcBef>
              <a:buClr>
                <a:schemeClr val="folHlink"/>
              </a:buClr>
              <a:buSzTx/>
              <a:buFont typeface="Wingdings" charset="2"/>
              <a:buNone/>
            </a:pPr>
            <a:r>
              <a:rPr lang="en-US" sz="2000" dirty="0"/>
              <a:t>Using the formulas for the mean and standard deviation of </a:t>
            </a:r>
          </a:p>
          <a:p>
            <a:pPr eaLnBrk="1" hangingPunct="1">
              <a:spcBef>
                <a:spcPct val="50000"/>
              </a:spcBef>
              <a:buClr>
                <a:schemeClr val="folHlink"/>
              </a:buClr>
              <a:buSzTx/>
              <a:buFont typeface="Wingdings" charset="2"/>
              <a:buNone/>
            </a:pPr>
            <a:r>
              <a:rPr lang="en-US" sz="2000" dirty="0"/>
              <a:t>the binomial distribution,</a:t>
            </a:r>
          </a:p>
          <a:p>
            <a:pPr eaLnBrk="1" hangingPunct="1">
              <a:spcBef>
                <a:spcPct val="50000"/>
              </a:spcBef>
              <a:buClr>
                <a:schemeClr val="folHlink"/>
              </a:buClr>
              <a:buSzTx/>
              <a:buFont typeface="Wingdings" charset="2"/>
              <a:buNone/>
            </a:pPr>
            <a:endParaRPr lang="en-US" sz="2000" dirty="0"/>
          </a:p>
          <a:p>
            <a:pPr eaLnBrk="1" hangingPunct="1">
              <a:spcBef>
                <a:spcPct val="50000"/>
              </a:spcBef>
              <a:buClr>
                <a:schemeClr val="folHlink"/>
              </a:buClr>
              <a:buSzTx/>
              <a:buFont typeface="Wingdings" charset="2"/>
              <a:buNone/>
            </a:pPr>
            <a:endParaRPr lang="en-US" sz="2000" dirty="0"/>
          </a:p>
          <a:p>
            <a:pPr eaLnBrk="1" hangingPunct="1">
              <a:spcBef>
                <a:spcPct val="50000"/>
              </a:spcBef>
              <a:buClr>
                <a:schemeClr val="folHlink"/>
              </a:buClr>
              <a:buSzTx/>
              <a:buFont typeface="Wingdings" charset="2"/>
              <a:buNone/>
            </a:pPr>
            <a:endParaRPr lang="en-US" sz="2000" dirty="0"/>
          </a:p>
          <a:p>
            <a:pPr eaLnBrk="1" hangingPunct="1">
              <a:spcBef>
                <a:spcPct val="50000"/>
              </a:spcBef>
              <a:buClr>
                <a:schemeClr val="folHlink"/>
              </a:buClr>
              <a:buSzTx/>
              <a:buFont typeface="Wingdings" charset="2"/>
              <a:buNone/>
            </a:pPr>
            <a:endParaRPr lang="en-US" sz="2000" dirty="0"/>
          </a:p>
          <a:p>
            <a:pPr eaLnBrk="1" hangingPunct="1">
              <a:spcBef>
                <a:spcPct val="50000"/>
              </a:spcBef>
              <a:buClr>
                <a:schemeClr val="folHlink"/>
              </a:buClr>
              <a:buSzTx/>
              <a:buFont typeface="Wingdings" charset="2"/>
              <a:buNone/>
            </a:pPr>
            <a:endParaRPr lang="en-US" sz="2000" dirty="0"/>
          </a:p>
          <a:p>
            <a:pPr eaLnBrk="1" hangingPunct="1">
              <a:spcBef>
                <a:spcPct val="50000"/>
              </a:spcBef>
              <a:buClr>
                <a:schemeClr val="folHlink"/>
              </a:buClr>
              <a:buSzTx/>
              <a:buFont typeface="Wingdings" charset="2"/>
              <a:buNone/>
            </a:pPr>
            <a:endParaRPr lang="en-US" sz="2000" dirty="0"/>
          </a:p>
        </p:txBody>
      </p:sp>
      <p:graphicFrame>
        <p:nvGraphicFramePr>
          <p:cNvPr id="17410" name="Object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61546153"/>
              </p:ext>
            </p:extLst>
          </p:nvPr>
        </p:nvGraphicFramePr>
        <p:xfrm>
          <a:off x="1260475" y="3079750"/>
          <a:ext cx="5534025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9" name="Equation" r:id="rId3" imgW="2476440" imgH="482400" progId="Equation.3">
                  <p:embed/>
                </p:oleObj>
              </mc:Choice>
              <mc:Fallback>
                <p:oleObj name="Equation" r:id="rId3" imgW="2476440" imgH="482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475" y="3079750"/>
                        <a:ext cx="5534025" cy="1077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39825"/>
          </a:xfrm>
        </p:spPr>
        <p:txBody>
          <a:bodyPr/>
          <a:lstStyle/>
          <a:p>
            <a:pPr eaLnBrk="1" hangingPunct="1"/>
            <a:r>
              <a:rPr lang="en-GB" sz="2400" b="1" dirty="0">
                <a:solidFill>
                  <a:srgbClr val="002060"/>
                </a:solidFill>
              </a:rPr>
              <a:t>5.5. The Hypergeometric Probability Distribution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925" y="1524000"/>
            <a:ext cx="8270875" cy="4114800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GB" sz="2000" dirty="0"/>
              <a:t>Let</a:t>
            </a:r>
          </a:p>
          <a:p>
            <a:pPr lvl="1" eaLnBrk="1" hangingPunct="1">
              <a:buClr>
                <a:schemeClr val="bg1"/>
              </a:buClr>
            </a:pPr>
            <a:r>
              <a:rPr lang="en-GB" sz="2000" dirty="0"/>
              <a:t>     </a:t>
            </a:r>
            <a:r>
              <a:rPr lang="en-GB" sz="2000" i="1" dirty="0">
                <a:latin typeface="Times New Roman" charset="0"/>
                <a:cs typeface="Times New Roman" charset="0"/>
              </a:rPr>
              <a:t>N</a:t>
            </a:r>
            <a:r>
              <a:rPr lang="en-GB" sz="2000" dirty="0"/>
              <a:t> = total number of elements in the population</a:t>
            </a:r>
          </a:p>
          <a:p>
            <a:pPr lvl="1" eaLnBrk="1" hangingPunct="1">
              <a:buClr>
                <a:schemeClr val="bg1"/>
              </a:buClr>
            </a:pPr>
            <a:r>
              <a:rPr lang="en-GB" sz="2000" dirty="0"/>
              <a:t>      </a:t>
            </a:r>
            <a:r>
              <a:rPr lang="en-GB" sz="2000" i="1" dirty="0">
                <a:latin typeface="Times New Roman" charset="0"/>
                <a:cs typeface="Times New Roman" charset="0"/>
              </a:rPr>
              <a:t>r</a:t>
            </a:r>
            <a:r>
              <a:rPr lang="en-GB" sz="2000" dirty="0"/>
              <a:t> = number of successes in the population</a:t>
            </a:r>
          </a:p>
          <a:p>
            <a:pPr lvl="1" eaLnBrk="1" hangingPunct="1">
              <a:buClr>
                <a:schemeClr val="bg1"/>
              </a:buClr>
            </a:pPr>
            <a:r>
              <a:rPr lang="en-GB" sz="2000" i="1" dirty="0">
                <a:latin typeface="Times New Roman" charset="0"/>
                <a:cs typeface="Times New Roman" charset="0"/>
              </a:rPr>
              <a:t>N</a:t>
            </a:r>
            <a:r>
              <a:rPr lang="en-GB" sz="2000" dirty="0"/>
              <a:t> – </a:t>
            </a:r>
            <a:r>
              <a:rPr lang="en-GB" sz="2000" i="1" dirty="0">
                <a:latin typeface="Times New Roman" charset="0"/>
                <a:cs typeface="Times New Roman" charset="0"/>
              </a:rPr>
              <a:t>r</a:t>
            </a:r>
            <a:r>
              <a:rPr lang="en-GB" sz="2000" dirty="0"/>
              <a:t> = number of failures in the population</a:t>
            </a:r>
          </a:p>
          <a:p>
            <a:pPr lvl="1" eaLnBrk="1" hangingPunct="1">
              <a:buClr>
                <a:schemeClr val="bg1"/>
              </a:buClr>
            </a:pPr>
            <a:r>
              <a:rPr lang="en-GB" sz="2000" dirty="0"/>
              <a:t>     </a:t>
            </a:r>
            <a:r>
              <a:rPr lang="en-GB" sz="2000" i="1" dirty="0">
                <a:latin typeface="Times New Roman" charset="0"/>
                <a:cs typeface="Times New Roman" charset="0"/>
              </a:rPr>
              <a:t>n</a:t>
            </a:r>
            <a:r>
              <a:rPr lang="en-GB" sz="2000" dirty="0"/>
              <a:t> = number of trials (sample size)</a:t>
            </a:r>
          </a:p>
          <a:p>
            <a:pPr lvl="1" eaLnBrk="1" hangingPunct="1">
              <a:buClr>
                <a:schemeClr val="bg1"/>
              </a:buClr>
            </a:pPr>
            <a:r>
              <a:rPr lang="en-GB" sz="2000" dirty="0"/>
              <a:t>     </a:t>
            </a:r>
            <a:r>
              <a:rPr lang="en-GB" sz="2000" i="1" dirty="0">
                <a:latin typeface="Times New Roman" charset="0"/>
                <a:cs typeface="Times New Roman" charset="0"/>
              </a:rPr>
              <a:t>x</a:t>
            </a:r>
            <a:r>
              <a:rPr lang="en-GB" sz="2000" dirty="0"/>
              <a:t> = number of successes in </a:t>
            </a:r>
            <a:r>
              <a:rPr lang="en-GB" sz="2000" i="1" dirty="0">
                <a:latin typeface="Times New Roman" charset="0"/>
                <a:cs typeface="Times New Roman" charset="0"/>
              </a:rPr>
              <a:t>n</a:t>
            </a:r>
            <a:r>
              <a:rPr lang="en-GB" sz="2000" dirty="0"/>
              <a:t> trials</a:t>
            </a:r>
          </a:p>
          <a:p>
            <a:pPr lvl="1" eaLnBrk="1" hangingPunct="1">
              <a:buClr>
                <a:schemeClr val="bg1"/>
              </a:buClr>
            </a:pPr>
            <a:r>
              <a:rPr lang="en-GB" sz="2000" i="1" dirty="0">
                <a:latin typeface="Times New Roman" charset="0"/>
                <a:cs typeface="Times New Roman" charset="0"/>
              </a:rPr>
              <a:t>n</a:t>
            </a:r>
            <a:r>
              <a:rPr lang="en-GB" sz="2000" dirty="0"/>
              <a:t> – </a:t>
            </a:r>
            <a:r>
              <a:rPr lang="en-GB" sz="2000" i="1" dirty="0">
                <a:latin typeface="Times New Roman" charset="0"/>
                <a:cs typeface="Times New Roman" charset="0"/>
              </a:rPr>
              <a:t>x</a:t>
            </a:r>
            <a:r>
              <a:rPr lang="en-GB" sz="2000" dirty="0"/>
              <a:t> = number of failures in </a:t>
            </a:r>
            <a:r>
              <a:rPr lang="en-GB" sz="2000" i="1" dirty="0">
                <a:latin typeface="Times New Roman" charset="0"/>
                <a:cs typeface="Times New Roman" charset="0"/>
              </a:rPr>
              <a:t>n</a:t>
            </a:r>
            <a:r>
              <a:rPr lang="en-GB" sz="2000" dirty="0"/>
              <a:t> trials</a:t>
            </a:r>
          </a:p>
          <a:p>
            <a:pPr lvl="1" eaLnBrk="1" hangingPunct="1">
              <a:buFont typeface="Wingdings" charset="2"/>
              <a:buNone/>
            </a:pPr>
            <a:r>
              <a:rPr lang="en-GB" sz="2000" dirty="0"/>
              <a:t> 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The Hypergeometric Probability Distribution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752600"/>
            <a:ext cx="8137525" cy="4114800"/>
          </a:xfrm>
        </p:spPr>
        <p:txBody>
          <a:bodyPr/>
          <a:lstStyle/>
          <a:p>
            <a:pPr eaLnBrk="1" hangingPunct="1">
              <a:buClr>
                <a:schemeClr val="bg1"/>
              </a:buClr>
            </a:pPr>
            <a:r>
              <a:rPr lang="en-GB" sz="2000" dirty="0"/>
              <a:t>The probability of </a:t>
            </a:r>
            <a:r>
              <a:rPr lang="en-GB" sz="2000" i="1" dirty="0">
                <a:latin typeface="Times New Roman" charset="0"/>
              </a:rPr>
              <a:t>x</a:t>
            </a:r>
            <a:r>
              <a:rPr lang="en-GB" sz="2000" dirty="0"/>
              <a:t> successes in </a:t>
            </a:r>
            <a:r>
              <a:rPr lang="en-GB" sz="2000" i="1" dirty="0">
                <a:latin typeface="Times New Roman" charset="0"/>
              </a:rPr>
              <a:t>n</a:t>
            </a:r>
            <a:r>
              <a:rPr lang="en-GB" sz="2000" dirty="0"/>
              <a:t> trials is given by</a:t>
            </a:r>
          </a:p>
        </p:txBody>
      </p:sp>
      <p:graphicFrame>
        <p:nvGraphicFramePr>
          <p:cNvPr id="18434" name="Object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70085019"/>
              </p:ext>
            </p:extLst>
          </p:nvPr>
        </p:nvGraphicFramePr>
        <p:xfrm>
          <a:off x="2057400" y="2709863"/>
          <a:ext cx="3657600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3" name="Equation" r:id="rId3" imgW="1358640" imgH="431640" progId="Equation.3">
                  <p:embed/>
                </p:oleObj>
              </mc:Choice>
              <mc:Fallback>
                <p:oleObj name="Equation" r:id="rId3" imgW="135864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709863"/>
                        <a:ext cx="3657600" cy="116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dirty="0"/>
              <a:t>Example 5-16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125" y="1524000"/>
            <a:ext cx="8270875" cy="3124200"/>
          </a:xfrm>
        </p:spPr>
        <p:txBody>
          <a:bodyPr/>
          <a:lstStyle/>
          <a:p>
            <a:pPr marL="0" indent="0" eaLnBrk="1" hangingPunct="1">
              <a:buClr>
                <a:schemeClr val="bg1"/>
              </a:buClr>
              <a:buNone/>
            </a:pPr>
            <a:r>
              <a:rPr lang="en-GB" sz="2000" dirty="0"/>
              <a:t>Brown Manufacturing makes auto parts that are sold to auto dealers. Last week the company shipped 25 auto parts to a dealer. Later, it found out that 5 of those parts were defective.  By the time the company manager contacted the dealer, 4 auto parts from that shipment had already been sold. What is the probability that 3 of those 4 parts were good parts and 1 was defective?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dirty="0"/>
              <a:t>Example 5-16: Solution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3400" cy="4530725"/>
          </a:xfrm>
        </p:spPr>
        <p:txBody>
          <a:bodyPr/>
          <a:lstStyle/>
          <a:p>
            <a:pPr eaLnBrk="1" hangingPunct="1">
              <a:buClr>
                <a:schemeClr val="bg1"/>
              </a:buClr>
            </a:pPr>
            <a:r>
              <a:rPr lang="en-GB" sz="2000" i="1" dirty="0">
                <a:latin typeface="Times New Roman" charset="0"/>
              </a:rPr>
              <a:t>N</a:t>
            </a:r>
            <a:r>
              <a:rPr lang="en-GB" sz="2000" dirty="0"/>
              <a:t> = 25, </a:t>
            </a:r>
            <a:r>
              <a:rPr lang="en-GB" sz="2000" i="1" dirty="0">
                <a:latin typeface="Times New Roman" charset="0"/>
              </a:rPr>
              <a:t>r</a:t>
            </a:r>
            <a:r>
              <a:rPr lang="en-GB" sz="2000" dirty="0"/>
              <a:t> = 20, </a:t>
            </a:r>
            <a:r>
              <a:rPr lang="en-GB" sz="2000" i="1" dirty="0">
                <a:latin typeface="Times New Roman" charset="0"/>
              </a:rPr>
              <a:t>N – r</a:t>
            </a:r>
            <a:r>
              <a:rPr lang="en-GB" sz="2000" dirty="0"/>
              <a:t> = 5, </a:t>
            </a:r>
            <a:r>
              <a:rPr lang="en-GB" sz="2000" i="1" dirty="0">
                <a:latin typeface="Times New Roman" charset="0"/>
              </a:rPr>
              <a:t>n</a:t>
            </a:r>
            <a:r>
              <a:rPr lang="en-GB" sz="2000" dirty="0"/>
              <a:t> = 4, </a:t>
            </a:r>
            <a:r>
              <a:rPr lang="en-GB" sz="2000" i="1" dirty="0">
                <a:latin typeface="Times New Roman" charset="0"/>
              </a:rPr>
              <a:t>x</a:t>
            </a:r>
            <a:r>
              <a:rPr lang="en-GB" sz="2000" dirty="0"/>
              <a:t> = 3, </a:t>
            </a:r>
            <a:r>
              <a:rPr lang="en-GB" sz="2000" i="1" dirty="0">
                <a:latin typeface="Times New Roman" charset="0"/>
              </a:rPr>
              <a:t>n – x</a:t>
            </a:r>
            <a:r>
              <a:rPr lang="en-GB" sz="2000" dirty="0"/>
              <a:t> = 1</a:t>
            </a:r>
          </a:p>
          <a:p>
            <a:pPr eaLnBrk="1" hangingPunct="1">
              <a:buClr>
                <a:schemeClr val="bg1"/>
              </a:buClr>
            </a:pPr>
            <a:endParaRPr lang="en-GB" sz="2000" dirty="0"/>
          </a:p>
          <a:p>
            <a:pPr eaLnBrk="1" hangingPunct="1">
              <a:buClr>
                <a:schemeClr val="bg1"/>
              </a:buClr>
            </a:pPr>
            <a:endParaRPr lang="en-GB" sz="2000" dirty="0"/>
          </a:p>
          <a:p>
            <a:pPr eaLnBrk="1" hangingPunct="1">
              <a:buClr>
                <a:schemeClr val="bg1"/>
              </a:buClr>
            </a:pPr>
            <a:endParaRPr lang="en-GB" sz="2000" dirty="0"/>
          </a:p>
          <a:p>
            <a:pPr eaLnBrk="1" hangingPunct="1">
              <a:buClr>
                <a:schemeClr val="bg1"/>
              </a:buClr>
            </a:pPr>
            <a:endParaRPr lang="en-GB" sz="2000" dirty="0"/>
          </a:p>
          <a:p>
            <a:pPr eaLnBrk="1" hangingPunct="1">
              <a:buClr>
                <a:schemeClr val="bg1"/>
              </a:buClr>
            </a:pPr>
            <a:endParaRPr lang="en-GB" sz="2000" dirty="0"/>
          </a:p>
          <a:p>
            <a:pPr eaLnBrk="1" hangingPunct="1">
              <a:buClr>
                <a:schemeClr val="bg1"/>
              </a:buClr>
            </a:pPr>
            <a:endParaRPr lang="en-GB" sz="2000" dirty="0"/>
          </a:p>
          <a:p>
            <a:pPr eaLnBrk="1" hangingPunct="1">
              <a:buClr>
                <a:schemeClr val="bg1"/>
              </a:buClr>
              <a:buFont typeface="Wingdings" charset="2"/>
              <a:buNone/>
            </a:pPr>
            <a:r>
              <a:rPr lang="en-GB" sz="2000" dirty="0"/>
              <a:t>   </a:t>
            </a:r>
          </a:p>
          <a:p>
            <a:pPr eaLnBrk="1" hangingPunct="1">
              <a:buClr>
                <a:schemeClr val="bg1"/>
              </a:buClr>
              <a:buFont typeface="Wingdings" charset="2"/>
              <a:buNone/>
            </a:pPr>
            <a:r>
              <a:rPr lang="en-GB" sz="2000" dirty="0"/>
              <a:t>    </a:t>
            </a:r>
          </a:p>
          <a:p>
            <a:pPr eaLnBrk="1" hangingPunct="1">
              <a:buClr>
                <a:schemeClr val="bg1"/>
              </a:buClr>
              <a:buFont typeface="Wingdings" charset="2"/>
              <a:buNone/>
            </a:pPr>
            <a:r>
              <a:rPr lang="en-GB" sz="2000" dirty="0"/>
              <a:t>    Thus, the probability that three of the four parts sold are good and one is defective is .4506.</a:t>
            </a:r>
          </a:p>
        </p:txBody>
      </p:sp>
      <p:graphicFrame>
        <p:nvGraphicFramePr>
          <p:cNvPr id="19458" name="Object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03218384"/>
              </p:ext>
            </p:extLst>
          </p:nvPr>
        </p:nvGraphicFramePr>
        <p:xfrm>
          <a:off x="788988" y="2133600"/>
          <a:ext cx="7107237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8" name="Equation" r:id="rId3" imgW="3517560" imgH="1244520" progId="Equation.3">
                  <p:embed/>
                </p:oleObj>
              </mc:Choice>
              <mc:Fallback>
                <p:oleObj name="Equation" r:id="rId3" imgW="3517560" imgH="124452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988" y="2133600"/>
                        <a:ext cx="7107237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dirty="0"/>
              <a:t>Example 5-17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362950" cy="4114800"/>
          </a:xfrm>
        </p:spPr>
        <p:txBody>
          <a:bodyPr/>
          <a:lstStyle/>
          <a:p>
            <a:pPr marL="0" indent="0" eaLnBrk="1" hangingPunct="1">
              <a:buClr>
                <a:schemeClr val="bg1"/>
              </a:buClr>
              <a:buNone/>
            </a:pPr>
            <a:r>
              <a:rPr lang="en-GB" sz="2000" dirty="0"/>
              <a:t>Dawn Corporation has 12 employees who hold managerial positions. Of them, 7 are female and 5 are male. The company is planning to send 3 of these 12 managers to a conference. If 3 managers are randomly selected out of 12,</a:t>
            </a:r>
          </a:p>
          <a:p>
            <a:pPr marL="0" indent="0" eaLnBrk="1" hangingPunct="1">
              <a:buClr>
                <a:schemeClr val="bg1"/>
              </a:buClr>
              <a:buNone/>
            </a:pPr>
            <a:r>
              <a:rPr lang="en-GB" sz="2000" dirty="0"/>
              <a:t> (a) Find the probability that all 3 of them are female</a:t>
            </a:r>
          </a:p>
          <a:p>
            <a:pPr marL="0" indent="0" eaLnBrk="1" hangingPunct="1">
              <a:buClr>
                <a:schemeClr val="bg1"/>
              </a:buClr>
              <a:buNone/>
            </a:pPr>
            <a:r>
              <a:rPr lang="en-GB" sz="2000" dirty="0"/>
              <a:t> (b) Find the probability that at most 1 of them is a female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dirty="0"/>
              <a:t>Example 5-17: Solution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641475"/>
            <a:ext cx="8153400" cy="45307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Clr>
                <a:schemeClr val="bg1"/>
              </a:buClr>
              <a:buNone/>
            </a:pPr>
            <a:r>
              <a:rPr lang="en-GB" sz="2000" dirty="0"/>
              <a:t>   (a)</a:t>
            </a:r>
            <a:r>
              <a:rPr lang="en-GB" sz="2000" i="1" dirty="0">
                <a:latin typeface="Times New Roman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Clr>
                <a:schemeClr val="bg1"/>
              </a:buClr>
              <a:buNone/>
            </a:pPr>
            <a:r>
              <a:rPr lang="en-GB" sz="2000" i="1" dirty="0">
                <a:latin typeface="Times New Roman" charset="0"/>
              </a:rPr>
              <a:t>      N</a:t>
            </a:r>
            <a:r>
              <a:rPr lang="en-GB" sz="2000" dirty="0"/>
              <a:t> = 12, </a:t>
            </a:r>
            <a:r>
              <a:rPr lang="en-GB" sz="2000" i="1" dirty="0">
                <a:latin typeface="Times New Roman" charset="0"/>
              </a:rPr>
              <a:t>r</a:t>
            </a:r>
            <a:r>
              <a:rPr lang="en-GB" sz="2000" dirty="0"/>
              <a:t> = 7, </a:t>
            </a:r>
            <a:r>
              <a:rPr lang="en-GB" sz="2000" i="1" dirty="0">
                <a:latin typeface="Times New Roman" charset="0"/>
              </a:rPr>
              <a:t>N – r</a:t>
            </a:r>
            <a:r>
              <a:rPr lang="en-GB" sz="2000" dirty="0"/>
              <a:t> = 5, </a:t>
            </a:r>
            <a:r>
              <a:rPr lang="en-GB" sz="2000" i="1" dirty="0">
                <a:latin typeface="Times New Roman" charset="0"/>
              </a:rPr>
              <a:t>n</a:t>
            </a:r>
            <a:r>
              <a:rPr lang="en-GB" sz="2000" dirty="0"/>
              <a:t> = 3, </a:t>
            </a:r>
            <a:r>
              <a:rPr lang="en-GB" sz="2000" i="1" dirty="0">
                <a:latin typeface="Times New Roman" charset="0"/>
              </a:rPr>
              <a:t>x</a:t>
            </a:r>
            <a:r>
              <a:rPr lang="en-GB" sz="2000" dirty="0"/>
              <a:t> = 3, </a:t>
            </a:r>
            <a:r>
              <a:rPr lang="en-GB" sz="2000" i="1" dirty="0">
                <a:latin typeface="Times New Roman" charset="0"/>
              </a:rPr>
              <a:t>n – x</a:t>
            </a:r>
            <a:r>
              <a:rPr lang="en-GB" sz="2000" dirty="0"/>
              <a:t> = 0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</a:pPr>
            <a:endParaRPr lang="en-GB" sz="2000" dirty="0"/>
          </a:p>
          <a:p>
            <a:pPr eaLnBrk="1" hangingPunct="1">
              <a:lnSpc>
                <a:spcPct val="90000"/>
              </a:lnSpc>
              <a:buClr>
                <a:schemeClr val="bg1"/>
              </a:buClr>
            </a:pPr>
            <a:endParaRPr lang="en-GB" sz="2000" dirty="0"/>
          </a:p>
          <a:p>
            <a:pPr eaLnBrk="1" hangingPunct="1">
              <a:lnSpc>
                <a:spcPct val="90000"/>
              </a:lnSpc>
              <a:buClr>
                <a:schemeClr val="bg1"/>
              </a:buClr>
            </a:pPr>
            <a:endParaRPr lang="en-GB" sz="2000" dirty="0"/>
          </a:p>
          <a:p>
            <a:pPr eaLnBrk="1" hangingPunct="1">
              <a:lnSpc>
                <a:spcPct val="90000"/>
              </a:lnSpc>
              <a:buClr>
                <a:schemeClr val="bg1"/>
              </a:buClr>
            </a:pPr>
            <a:endParaRPr lang="en-GB" sz="2000" dirty="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sz="2000" dirty="0"/>
              <a:t>  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sz="2000" dirty="0"/>
              <a:t>    Thus, the probability that all 3 of managers selected are female is .1591.</a:t>
            </a:r>
          </a:p>
        </p:txBody>
      </p:sp>
      <p:graphicFrame>
        <p:nvGraphicFramePr>
          <p:cNvPr id="20482" name="Object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43941420"/>
              </p:ext>
            </p:extLst>
          </p:nvPr>
        </p:nvGraphicFramePr>
        <p:xfrm>
          <a:off x="860425" y="2779713"/>
          <a:ext cx="6453188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1" name="Equation" r:id="rId3" imgW="3162240" imgH="431640" progId="Equation.3">
                  <p:embed/>
                </p:oleObj>
              </mc:Choice>
              <mc:Fallback>
                <p:oleObj name="Equation" r:id="rId3" imgW="316224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425" y="2779713"/>
                        <a:ext cx="6453188" cy="881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dirty="0"/>
              <a:t>Example 5-17: Solution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41475"/>
            <a:ext cx="81534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bg1"/>
              </a:buClr>
            </a:pPr>
            <a:r>
              <a:rPr lang="en-GB" sz="2000" dirty="0"/>
              <a:t>(b)</a:t>
            </a:r>
            <a:r>
              <a:rPr lang="en-GB" sz="2000" i="1" dirty="0">
                <a:latin typeface="Times New Roman" charset="0"/>
              </a:rPr>
              <a:t> 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</a:pPr>
            <a:r>
              <a:rPr lang="en-GB" sz="2000" i="1" dirty="0">
                <a:latin typeface="Times New Roman" charset="0"/>
              </a:rPr>
              <a:t>N</a:t>
            </a:r>
            <a:r>
              <a:rPr lang="en-GB" sz="2000" dirty="0"/>
              <a:t> = 12, </a:t>
            </a:r>
            <a:r>
              <a:rPr lang="en-GB" sz="2000" i="1" dirty="0">
                <a:latin typeface="Times New Roman" charset="0"/>
              </a:rPr>
              <a:t>r</a:t>
            </a:r>
            <a:r>
              <a:rPr lang="en-GB" sz="2000" dirty="0"/>
              <a:t> = 7, </a:t>
            </a:r>
            <a:r>
              <a:rPr lang="en-GB" sz="2000" i="1" dirty="0">
                <a:latin typeface="Times New Roman" charset="0"/>
              </a:rPr>
              <a:t>N – r</a:t>
            </a:r>
            <a:r>
              <a:rPr lang="en-GB" sz="2000" dirty="0"/>
              <a:t> = 5, </a:t>
            </a:r>
            <a:r>
              <a:rPr lang="en-GB" sz="2000" i="1" dirty="0">
                <a:latin typeface="Times New Roman" charset="0"/>
              </a:rPr>
              <a:t>n</a:t>
            </a:r>
            <a:r>
              <a:rPr lang="en-GB" sz="2000" dirty="0"/>
              <a:t> = 3, </a:t>
            </a:r>
            <a:r>
              <a:rPr lang="en-GB" sz="2000" i="1" dirty="0">
                <a:latin typeface="Times New Roman" charset="0"/>
              </a:rPr>
              <a:t>x</a:t>
            </a:r>
            <a:r>
              <a:rPr lang="en-GB" sz="2000" dirty="0"/>
              <a:t> = 0 and 1, </a:t>
            </a:r>
            <a:r>
              <a:rPr lang="en-GB" sz="2000" i="1" dirty="0">
                <a:latin typeface="Times New Roman" charset="0"/>
              </a:rPr>
              <a:t>n – x</a:t>
            </a:r>
            <a:r>
              <a:rPr lang="en-GB" sz="2000" dirty="0"/>
              <a:t> = 3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</a:pPr>
            <a:endParaRPr lang="en-GB" sz="2400" dirty="0"/>
          </a:p>
          <a:p>
            <a:pPr eaLnBrk="1" hangingPunct="1">
              <a:lnSpc>
                <a:spcPct val="90000"/>
              </a:lnSpc>
              <a:buClr>
                <a:schemeClr val="bg1"/>
              </a:buClr>
            </a:pPr>
            <a:endParaRPr lang="en-GB" sz="2400" dirty="0"/>
          </a:p>
          <a:p>
            <a:pPr eaLnBrk="1" hangingPunct="1">
              <a:lnSpc>
                <a:spcPct val="90000"/>
              </a:lnSpc>
              <a:buClr>
                <a:schemeClr val="bg1"/>
              </a:buClr>
            </a:pPr>
            <a:endParaRPr lang="en-GB" sz="2400" dirty="0"/>
          </a:p>
          <a:p>
            <a:pPr eaLnBrk="1" hangingPunct="1">
              <a:lnSpc>
                <a:spcPct val="90000"/>
              </a:lnSpc>
              <a:buClr>
                <a:schemeClr val="bg1"/>
              </a:buClr>
            </a:pPr>
            <a:endParaRPr lang="en-GB" sz="2400" dirty="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sz="2400" dirty="0"/>
              <a:t>  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sz="2400" dirty="0"/>
              <a:t>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sz="2400" dirty="0"/>
              <a:t>   </a:t>
            </a:r>
            <a:r>
              <a:rPr lang="en-GB" sz="2000" dirty="0"/>
              <a:t>Thus, the probability that at most 1 of 3 managers selected is female is .3637.</a:t>
            </a:r>
          </a:p>
        </p:txBody>
      </p:sp>
      <p:graphicFrame>
        <p:nvGraphicFramePr>
          <p:cNvPr id="21506" name="Object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22339984"/>
              </p:ext>
            </p:extLst>
          </p:nvPr>
        </p:nvGraphicFramePr>
        <p:xfrm>
          <a:off x="1341438" y="2590800"/>
          <a:ext cx="6308725" cy="222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5" name="Equation" r:id="rId3" imgW="3174840" imgH="1117440" progId="Equation.3">
                  <p:embed/>
                </p:oleObj>
              </mc:Choice>
              <mc:Fallback>
                <p:oleObj name="Equation" r:id="rId3" imgW="3174840" imgH="11174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1438" y="2590800"/>
                        <a:ext cx="6308725" cy="222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dirty="0"/>
              <a:t>Continuous Random Variable</a:t>
            </a:r>
            <a:endParaRPr lang="en-US" sz="24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29" y="1752600"/>
            <a:ext cx="8383171" cy="2114845"/>
          </a:xfrm>
          <a:prstGeom prst="rect">
            <a:avLst/>
          </a:prstGeo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39825"/>
          </a:xfrm>
        </p:spPr>
        <p:txBody>
          <a:bodyPr/>
          <a:lstStyle/>
          <a:p>
            <a:pPr eaLnBrk="1" hangingPunct="1"/>
            <a:r>
              <a:rPr lang="en-GB" sz="2400" b="1" dirty="0">
                <a:solidFill>
                  <a:srgbClr val="002060"/>
                </a:solidFill>
              </a:rPr>
              <a:t>5.6 The Poisson Probability Distribution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225" y="1600200"/>
            <a:ext cx="8054975" cy="1905000"/>
          </a:xfrm>
        </p:spPr>
        <p:txBody>
          <a:bodyPr/>
          <a:lstStyle/>
          <a:p>
            <a:pPr eaLnBrk="1" hangingPunct="1"/>
            <a:r>
              <a:rPr lang="en-US" sz="2000" dirty="0"/>
              <a:t>Using the Table of Poisson probabilities</a:t>
            </a:r>
          </a:p>
          <a:p>
            <a:pPr eaLnBrk="1" hangingPunct="1"/>
            <a:r>
              <a:rPr lang="en-US" sz="2000" dirty="0"/>
              <a:t>Mean and Standard Deviation of the Poisson Probability Distribution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The Poisson Probability Distribution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7924800" cy="4114800"/>
          </a:xfrm>
        </p:spPr>
        <p:txBody>
          <a:bodyPr/>
          <a:lstStyle/>
          <a:p>
            <a:pPr marL="0" indent="0" eaLnBrk="1" hangingPunct="1">
              <a:buClr>
                <a:schemeClr val="bg1"/>
              </a:buClr>
              <a:buNone/>
            </a:pPr>
            <a:r>
              <a:rPr lang="en-GB" sz="2000" dirty="0">
                <a:solidFill>
                  <a:schemeClr val="hlink"/>
                </a:solidFill>
              </a:rPr>
              <a:t>Conditions to Apply the Poisson Probability Distribution</a:t>
            </a:r>
          </a:p>
          <a:p>
            <a:pPr marL="609600" indent="-609600" eaLnBrk="1" hangingPunct="1">
              <a:buClr>
                <a:schemeClr val="bg1"/>
              </a:buClr>
            </a:pPr>
            <a:endParaRPr lang="en-GB" sz="2000" dirty="0"/>
          </a:p>
          <a:p>
            <a:pPr marL="0" indent="0" eaLnBrk="1" hangingPunct="1">
              <a:buClr>
                <a:schemeClr val="bg1"/>
              </a:buClr>
              <a:buNone/>
            </a:pPr>
            <a:r>
              <a:rPr lang="en-GB" sz="2000" dirty="0"/>
              <a:t>The following three conditions must be satisfied to apply the Poisson probability distribution.</a:t>
            </a:r>
          </a:p>
          <a:p>
            <a:pPr marL="457200" lvl="1" indent="0" eaLnBrk="1" hangingPunct="1">
              <a:buSzPct val="80000"/>
              <a:buNone/>
            </a:pPr>
            <a:r>
              <a:rPr lang="en-GB" sz="2000" dirty="0">
                <a:cs typeface="Times New Roman" charset="0"/>
              </a:rPr>
              <a:t>1.  </a:t>
            </a:r>
            <a:r>
              <a:rPr lang="en-GB" sz="2000" i="1" dirty="0">
                <a:latin typeface="Times New Roman" charset="0"/>
                <a:cs typeface="Times New Roman" charset="0"/>
              </a:rPr>
              <a:t>x</a:t>
            </a:r>
            <a:r>
              <a:rPr lang="en-GB" sz="2000" dirty="0"/>
              <a:t> is a discrete random variable.</a:t>
            </a:r>
          </a:p>
          <a:p>
            <a:pPr marL="457200" lvl="1" indent="0" eaLnBrk="1" hangingPunct="1">
              <a:buSzPct val="80000"/>
              <a:buNone/>
            </a:pPr>
            <a:r>
              <a:rPr lang="en-GB" sz="2000" dirty="0"/>
              <a:t>2. The occurrences are random.</a:t>
            </a:r>
            <a:endParaRPr lang="en-US" sz="2000" dirty="0"/>
          </a:p>
          <a:p>
            <a:pPr marL="457200" lvl="1" indent="0" eaLnBrk="1" hangingPunct="1">
              <a:buSzPct val="80000"/>
              <a:buNone/>
            </a:pPr>
            <a:r>
              <a:rPr lang="en-GB" sz="2000" dirty="0"/>
              <a:t>3. The occurrences are independent.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dirty="0"/>
              <a:t>Examples of Poisson Probability Distribution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00200"/>
            <a:ext cx="8486775" cy="3276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GB" sz="2000" dirty="0"/>
              <a:t>1. The number of accidents that occur on a given highway during a 1-week period.</a:t>
            </a:r>
          </a:p>
          <a:p>
            <a:pPr marL="0" indent="0" eaLnBrk="1" hangingPunct="1">
              <a:buNone/>
            </a:pPr>
            <a:endParaRPr lang="en-GB" sz="2000" dirty="0"/>
          </a:p>
          <a:p>
            <a:pPr marL="0" indent="0" eaLnBrk="1" hangingPunct="1">
              <a:buNone/>
            </a:pPr>
            <a:r>
              <a:rPr lang="en-GB" sz="2000" dirty="0"/>
              <a:t>2. The number of customers entering a grocery store during a 1–hour interval.</a:t>
            </a:r>
          </a:p>
          <a:p>
            <a:pPr marL="0" indent="0" eaLnBrk="1" hangingPunct="1">
              <a:buNone/>
            </a:pPr>
            <a:endParaRPr lang="en-GB" sz="2000" dirty="0"/>
          </a:p>
          <a:p>
            <a:pPr marL="0" indent="0" eaLnBrk="1" hangingPunct="1">
              <a:buNone/>
            </a:pPr>
            <a:r>
              <a:rPr lang="en-GB" sz="2000" dirty="0"/>
              <a:t>3. The number of television sets sold at a department store during a given week.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dirty="0"/>
              <a:t>The Poisson Probability Distribution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250237" cy="4419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bg1"/>
              </a:buClr>
            </a:pPr>
            <a:r>
              <a:rPr lang="en-GB" sz="2000" dirty="0">
                <a:solidFill>
                  <a:schemeClr val="hlink"/>
                </a:solidFill>
              </a:rPr>
              <a:t>Poisson Probability Distribution Formula</a:t>
            </a:r>
          </a:p>
          <a:p>
            <a:pPr eaLnBrk="1" hangingPunct="1">
              <a:lnSpc>
                <a:spcPct val="80000"/>
              </a:lnSpc>
              <a:buClr>
                <a:schemeClr val="bg1"/>
              </a:buClr>
            </a:pPr>
            <a:endParaRPr lang="en-GB" sz="2000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bg1"/>
              </a:buClr>
            </a:pPr>
            <a:r>
              <a:rPr lang="en-GB" sz="2000" dirty="0"/>
              <a:t>According to the </a:t>
            </a:r>
            <a:r>
              <a:rPr lang="en-GB" sz="2000" b="1" i="1" u="sng" dirty="0">
                <a:solidFill>
                  <a:schemeClr val="hlink"/>
                </a:solidFill>
              </a:rPr>
              <a:t>Poisson probability distribution</a:t>
            </a:r>
            <a:r>
              <a:rPr lang="en-GB" sz="2000" dirty="0"/>
              <a:t>, the probability of </a:t>
            </a:r>
            <a:r>
              <a:rPr lang="en-GB" sz="2000" i="1" dirty="0">
                <a:latin typeface="Times New Roman" charset="0"/>
              </a:rPr>
              <a:t>x</a:t>
            </a:r>
            <a:r>
              <a:rPr lang="en-GB" sz="2000" dirty="0"/>
              <a:t> occurrences in an interval is</a:t>
            </a:r>
          </a:p>
          <a:p>
            <a:pPr eaLnBrk="1" hangingPunct="1">
              <a:lnSpc>
                <a:spcPct val="80000"/>
              </a:lnSpc>
              <a:buClr>
                <a:schemeClr val="bg1"/>
              </a:buClr>
            </a:pPr>
            <a:endParaRPr lang="en-GB" sz="2000" dirty="0"/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charset="2"/>
              <a:buNone/>
            </a:pPr>
            <a:endParaRPr lang="en-GB" sz="2000" dirty="0"/>
          </a:p>
          <a:p>
            <a:pPr eaLnBrk="1" hangingPunct="1">
              <a:lnSpc>
                <a:spcPct val="80000"/>
              </a:lnSpc>
              <a:buClr>
                <a:schemeClr val="bg1"/>
              </a:buClr>
            </a:pPr>
            <a:endParaRPr lang="en-GB" sz="2000" dirty="0"/>
          </a:p>
          <a:p>
            <a:pPr eaLnBrk="1" hangingPunct="1">
              <a:lnSpc>
                <a:spcPct val="80000"/>
              </a:lnSpc>
              <a:buClr>
                <a:schemeClr val="bg1"/>
              </a:buClr>
            </a:pPr>
            <a:endParaRPr lang="en-GB" sz="2000" dirty="0"/>
          </a:p>
          <a:p>
            <a:pPr eaLnBrk="1" hangingPunct="1">
              <a:lnSpc>
                <a:spcPct val="80000"/>
              </a:lnSpc>
              <a:buClr>
                <a:schemeClr val="bg1"/>
              </a:buClr>
            </a:pPr>
            <a:endParaRPr lang="en-GB" sz="2000" dirty="0"/>
          </a:p>
          <a:p>
            <a:pPr eaLnBrk="1" hangingPunct="1">
              <a:lnSpc>
                <a:spcPct val="80000"/>
              </a:lnSpc>
              <a:buClr>
                <a:schemeClr val="bg1"/>
              </a:buClr>
            </a:pPr>
            <a:r>
              <a:rPr lang="en-GB" sz="2000" dirty="0"/>
              <a:t>where </a:t>
            </a:r>
            <a:r>
              <a:rPr lang="en-GB" sz="2000" i="1" dirty="0">
                <a:cs typeface="Times New Roman" charset="0"/>
              </a:rPr>
              <a:t>λ</a:t>
            </a:r>
            <a:r>
              <a:rPr lang="en-GB" sz="2000" dirty="0"/>
              <a:t> (pronounced </a:t>
            </a:r>
            <a:r>
              <a:rPr lang="en-GB" sz="2000" i="1" dirty="0">
                <a:latin typeface="Times New Roman" charset="0"/>
              </a:rPr>
              <a:t>lambda</a:t>
            </a:r>
            <a:r>
              <a:rPr lang="en-GB" sz="2000" dirty="0"/>
              <a:t>) is the mean number of occurrences in that interval and the value of </a:t>
            </a:r>
            <a:r>
              <a:rPr lang="en-GB" sz="2000" i="1" dirty="0">
                <a:latin typeface="Times New Roman" charset="0"/>
                <a:cs typeface="Times New Roman" charset="0"/>
              </a:rPr>
              <a:t>e</a:t>
            </a:r>
            <a:r>
              <a:rPr lang="en-GB" sz="2000" dirty="0"/>
              <a:t> is approximately 2.71828.</a:t>
            </a:r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4599362"/>
              </p:ext>
            </p:extLst>
          </p:nvPr>
        </p:nvGraphicFramePr>
        <p:xfrm>
          <a:off x="2438400" y="2971801"/>
          <a:ext cx="3132807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9" name="Equation" r:id="rId3" imgW="888840" imgH="419040" progId="Equation.3">
                  <p:embed/>
                </p:oleObj>
              </mc:Choice>
              <mc:Fallback>
                <p:oleObj name="Equation" r:id="rId3" imgW="888840" imgH="419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971801"/>
                        <a:ext cx="3132807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dirty="0"/>
              <a:t>Example 5-18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" y="1524000"/>
            <a:ext cx="8486775" cy="2438400"/>
          </a:xfrm>
        </p:spPr>
        <p:txBody>
          <a:bodyPr/>
          <a:lstStyle/>
          <a:p>
            <a:pPr eaLnBrk="1" hangingPunct="1">
              <a:buClr>
                <a:schemeClr val="bg1"/>
              </a:buClr>
            </a:pPr>
            <a:r>
              <a:rPr lang="en-GB" sz="2000" dirty="0"/>
              <a:t>On average, a household receives 9.5 telemarketing phone calls per week. Using the Poisson distribution formula, find the probability that a randomly selected household receives exactly 6 telemarketing phone calls during a given week.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dirty="0"/>
              <a:t>Example 5-18: Solution</a:t>
            </a:r>
          </a:p>
        </p:txBody>
      </p:sp>
      <p:graphicFrame>
        <p:nvGraphicFramePr>
          <p:cNvPr id="23554" name="Object 2"/>
          <p:cNvGraphicFramePr>
            <a:graphicFrameLocks noGrp="1" noChangeAspect="1"/>
          </p:cNvGraphicFramePr>
          <p:nvPr>
            <p:ph type="body" idx="1"/>
            <p:extLst>
              <p:ext uri="{D42A27DB-BD31-4B8C-83A1-F6EECF244321}">
                <p14:modId xmlns:p14="http://schemas.microsoft.com/office/powerpoint/2010/main" val="1417109036"/>
              </p:ext>
            </p:extLst>
          </p:nvPr>
        </p:nvGraphicFramePr>
        <p:xfrm>
          <a:off x="1163638" y="1828800"/>
          <a:ext cx="6129337" cy="227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2" name="Equation" r:id="rId3" imgW="2743200" imgH="1015920" progId="Equation.3">
                  <p:embed/>
                </p:oleObj>
              </mc:Choice>
              <mc:Fallback>
                <p:oleObj name="Equation" r:id="rId3" imgW="2743200" imgH="101592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3638" y="1828800"/>
                        <a:ext cx="6129337" cy="227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dirty="0"/>
              <a:t>Example 5-19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" y="1600200"/>
            <a:ext cx="8486775" cy="4114800"/>
          </a:xfrm>
        </p:spPr>
        <p:txBody>
          <a:bodyPr/>
          <a:lstStyle/>
          <a:p>
            <a:pPr eaLnBrk="1" hangingPunct="1">
              <a:buClr>
                <a:schemeClr val="bg1"/>
              </a:buClr>
            </a:pPr>
            <a:r>
              <a:rPr lang="en-GB" sz="2000" dirty="0"/>
              <a:t>A washing machine in a </a:t>
            </a:r>
            <a:r>
              <a:rPr lang="en-GB" sz="2000" dirty="0" err="1"/>
              <a:t>laundromat</a:t>
            </a:r>
            <a:r>
              <a:rPr lang="en-GB" sz="2000" dirty="0"/>
              <a:t> breaks down an average of three times per month. Using the Poisson probability distribution formula, find the probability that during the next month this machine will have</a:t>
            </a:r>
            <a:br>
              <a:rPr lang="en-GB" sz="2000" dirty="0"/>
            </a:br>
            <a:br>
              <a:rPr lang="en-GB" sz="2000" dirty="0"/>
            </a:br>
            <a:r>
              <a:rPr lang="en-GB" sz="2000" dirty="0"/>
              <a:t>  (a) exactly two breakdowns</a:t>
            </a:r>
            <a:br>
              <a:rPr lang="en-GB" sz="2000" dirty="0"/>
            </a:br>
            <a:r>
              <a:rPr lang="en-GB" sz="2000" dirty="0"/>
              <a:t>  (b) at most one breakdown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dirty="0"/>
              <a:t>Example 5-19: Solution</a:t>
            </a:r>
          </a:p>
        </p:txBody>
      </p:sp>
      <p:graphicFrame>
        <p:nvGraphicFramePr>
          <p:cNvPr id="24578" name="Object 2"/>
          <p:cNvGraphicFramePr>
            <a:graphicFrameLocks noGrp="1" noChangeAspect="1"/>
          </p:cNvGraphicFramePr>
          <p:nvPr>
            <p:ph type="body" idx="1"/>
            <p:extLst>
              <p:ext uri="{D42A27DB-BD31-4B8C-83A1-F6EECF244321}">
                <p14:modId xmlns:p14="http://schemas.microsoft.com/office/powerpoint/2010/main" val="210853803"/>
              </p:ext>
            </p:extLst>
          </p:nvPr>
        </p:nvGraphicFramePr>
        <p:xfrm>
          <a:off x="598488" y="1676400"/>
          <a:ext cx="6411912" cy="3614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6" name="Equation" r:id="rId3" imgW="3784320" imgH="2133360" progId="Equation.DSMT4">
                  <p:embed/>
                </p:oleObj>
              </mc:Choice>
              <mc:Fallback>
                <p:oleObj name="Equation" r:id="rId3" imgW="3784320" imgH="21333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488" y="1676400"/>
                        <a:ext cx="6411912" cy="36149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dirty="0"/>
              <a:t>Example 5-20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001000" cy="41148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Clr>
                <a:schemeClr val="bg1"/>
              </a:buClr>
              <a:buNone/>
            </a:pPr>
            <a:r>
              <a:rPr lang="en-GB" sz="2000" dirty="0"/>
              <a:t>Cynthia’s Mail Order Company provides free examination of its products for 7 days. If not completely satisfied, a customer can return the product within that period and get a full refund. According to past records of the company, an average of 2 of every 10 products sold by this company are returned for a refund. Using the Poisson probability distribution formula, find the probability that exactly 6 of the 40 products sold by this company on a given day will be returned for a refund.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dirty="0"/>
              <a:t>Example 5-20: Solution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9248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2000" i="1" dirty="0"/>
              <a:t>  </a:t>
            </a:r>
            <a:r>
              <a:rPr lang="el-GR" sz="2000" dirty="0">
                <a:latin typeface="Times New Roman" charset="0"/>
              </a:rPr>
              <a:t>λ</a:t>
            </a:r>
            <a:r>
              <a:rPr lang="en-US" sz="2000" dirty="0">
                <a:latin typeface="Times New Roman" charset="0"/>
              </a:rPr>
              <a:t> </a:t>
            </a:r>
            <a:r>
              <a:rPr lang="en-US" sz="2000" dirty="0"/>
              <a:t>= 8,  </a:t>
            </a:r>
            <a:r>
              <a:rPr lang="en-US" sz="2000" i="1" dirty="0">
                <a:latin typeface="Times New Roman" charset="0"/>
              </a:rPr>
              <a:t>x</a:t>
            </a:r>
            <a:r>
              <a:rPr lang="en-US" sz="2000" dirty="0"/>
              <a:t> = 6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sz="2000" dirty="0"/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sz="2000" dirty="0"/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sz="2000" dirty="0"/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sz="2000" dirty="0"/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sz="2000" dirty="0"/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2000" dirty="0"/>
              <a:t>  Thus, the probability is .1221 that exactly 6 products out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2000" dirty="0"/>
              <a:t>  of 40 sold on a given day will be returned.</a:t>
            </a:r>
            <a:endParaRPr lang="en-GB" sz="1800" dirty="0"/>
          </a:p>
        </p:txBody>
      </p:sp>
      <p:graphicFrame>
        <p:nvGraphicFramePr>
          <p:cNvPr id="25602" name="Object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3183200"/>
              </p:ext>
            </p:extLst>
          </p:nvPr>
        </p:nvGraphicFramePr>
        <p:xfrm>
          <a:off x="1028700" y="2133600"/>
          <a:ext cx="6858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1" name="Equation" r:id="rId3" imgW="3429000" imgH="419040" progId="Equation.3">
                  <p:embed/>
                </p:oleObj>
              </mc:Choice>
              <mc:Fallback>
                <p:oleObj name="Equation" r:id="rId3" imgW="3429000" imgH="419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2133600"/>
                        <a:ext cx="6858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049486" y="6222547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                          Prem Mann, </a:t>
            </a:r>
            <a:r>
              <a:rPr lang="en-US" sz="1400" i="1" dirty="0"/>
              <a:t>Introductory Statistics</a:t>
            </a:r>
            <a:r>
              <a:rPr lang="en-US" sz="1400" dirty="0"/>
              <a:t>, </a:t>
            </a:r>
            <a:r>
              <a:rPr lang="en-US" sz="1400" i="1" dirty="0"/>
              <a:t>9/E</a:t>
            </a:r>
            <a:r>
              <a:rPr lang="en-US" sz="1400" dirty="0"/>
              <a:t> Copyright © 2015 John Wiley &amp; Sons. All rights reserved.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ve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1045</TotalTime>
  <Words>7766</Words>
  <Application>Microsoft Office PowerPoint</Application>
  <PresentationFormat>On-screen Show (4:3)</PresentationFormat>
  <Paragraphs>610</Paragraphs>
  <Slides>119</Slides>
  <Notes>40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119</vt:i4>
      </vt:variant>
    </vt:vector>
  </HeadingPairs>
  <TitlesOfParts>
    <vt:vector size="127" baseType="lpstr">
      <vt:lpstr>Arial</vt:lpstr>
      <vt:lpstr>Garamond</vt:lpstr>
      <vt:lpstr>Tahoma</vt:lpstr>
      <vt:lpstr>Times New Roman</vt:lpstr>
      <vt:lpstr>Verdana</vt:lpstr>
      <vt:lpstr>Wingdings</vt:lpstr>
      <vt:lpstr>Level</vt:lpstr>
      <vt:lpstr>Equation</vt:lpstr>
      <vt:lpstr>CHAPTER 5</vt:lpstr>
      <vt:lpstr>Opening Example</vt:lpstr>
      <vt:lpstr>5.1 Random Variables</vt:lpstr>
      <vt:lpstr>Table 5.1 Frequency and Relative Frequency Distributions of the Number of Vehicles Owned by Families</vt:lpstr>
      <vt:lpstr>Random Variables</vt:lpstr>
      <vt:lpstr>Discrete Random Variable</vt:lpstr>
      <vt:lpstr>Examples of Discrete Random Variables</vt:lpstr>
      <vt:lpstr>Continuous Random Variable</vt:lpstr>
      <vt:lpstr>Continuous Random Variable</vt:lpstr>
      <vt:lpstr>Examples of Continuous Random Variables</vt:lpstr>
      <vt:lpstr>5.2 Probability Distribution of a Discrete Random Variable</vt:lpstr>
      <vt:lpstr>Example 5-1</vt:lpstr>
      <vt:lpstr>Table 5.2 Frequency and Relative Frequency Distributions of the Number of Vehicles Owned by Families</vt:lpstr>
      <vt:lpstr>Example 5-1: Solution Table 5.3 Probability Distribution of the Number of Vehicles Owned by Families</vt:lpstr>
      <vt:lpstr>Example 5-1: Solution Figure 5.1 Histogram for the Probability Distribution of Table 5.3</vt:lpstr>
      <vt:lpstr>Two Characteristics of a Probability Distribution</vt:lpstr>
      <vt:lpstr>Example 5-2</vt:lpstr>
      <vt:lpstr>Example 5-2: Solution</vt:lpstr>
      <vt:lpstr>Example 5-3</vt:lpstr>
      <vt:lpstr>Example 5-3: Solution</vt:lpstr>
      <vt:lpstr>Example 5-4</vt:lpstr>
      <vt:lpstr>Example 5-4</vt:lpstr>
      <vt:lpstr>Example 5-4: Solution Table 5.4 Probability Distribution of the Number of Breakdowns </vt:lpstr>
      <vt:lpstr>Example 5-4: Solution</vt:lpstr>
      <vt:lpstr>Example 5-5</vt:lpstr>
      <vt:lpstr>Example 5-5: Solution</vt:lpstr>
      <vt:lpstr>Example 5-5: Solution Figure 5.2 Tree Diagram</vt:lpstr>
      <vt:lpstr>Table 5.5 Probability Distribution of the Number of Students with Math Anxiety</vt:lpstr>
      <vt:lpstr>5.3 Mean and Standard Deviation of a Discrete Random Variable</vt:lpstr>
      <vt:lpstr>Example 5-6</vt:lpstr>
      <vt:lpstr>Example 5-6: Solution Table 5.6 Calculating the Mean for the Probability Distribution of Breakdowns</vt:lpstr>
      <vt:lpstr>Standard Deviation of a Discrete Random Variable</vt:lpstr>
      <vt:lpstr>Case Study 5-1 All State Lottery</vt:lpstr>
      <vt:lpstr>Example 5-7</vt:lpstr>
      <vt:lpstr>Example 5-7</vt:lpstr>
      <vt:lpstr>Example 5-7: Solution Table 5.7 Computations to Find the Standard Deviation</vt:lpstr>
      <vt:lpstr>Example 5-7: Solution</vt:lpstr>
      <vt:lpstr>Example 5-8</vt:lpstr>
      <vt:lpstr>Example 5-8: Solution</vt:lpstr>
      <vt:lpstr>Example 5-8: Solution</vt:lpstr>
      <vt:lpstr>Table 5.8 Computations to Find the Mean and Standard Deviation</vt:lpstr>
      <vt:lpstr>Interpretation of the Standard Deviation</vt:lpstr>
      <vt:lpstr>5.4 The Binomial Probability Distribution</vt:lpstr>
      <vt:lpstr>The Binomial Experiment</vt:lpstr>
      <vt:lpstr>Example 5-9</vt:lpstr>
      <vt:lpstr>Example 5-9: Solution</vt:lpstr>
      <vt:lpstr>Example 5-10</vt:lpstr>
      <vt:lpstr>Example 5-10: Solution</vt:lpstr>
      <vt:lpstr>Example 5-10: Solution</vt:lpstr>
      <vt:lpstr>Example 5-10: Solution</vt:lpstr>
      <vt:lpstr>The Binomial Probability Distribution and Binomial Formula</vt:lpstr>
      <vt:lpstr>Example 5-11</vt:lpstr>
      <vt:lpstr>Example 5-11: Solution</vt:lpstr>
      <vt:lpstr>Example 5-12</vt:lpstr>
      <vt:lpstr>Example 5-12</vt:lpstr>
      <vt:lpstr>Example 5-12: Solution</vt:lpstr>
      <vt:lpstr>Example 5-12: Solution</vt:lpstr>
      <vt:lpstr>Example 5-12: Solution</vt:lpstr>
      <vt:lpstr>Example 5-13</vt:lpstr>
      <vt:lpstr>Example 5-13: Solution</vt:lpstr>
      <vt:lpstr>Example 5-13: Solution</vt:lpstr>
      <vt:lpstr>Example 5-13: Solution Table 5.9 Probability Distribution of x</vt:lpstr>
      <vt:lpstr>Figure 5.3 Histogram for the Probability Distribution of Table 5.9</vt:lpstr>
      <vt:lpstr>Using the Table of Binomial Probabilities</vt:lpstr>
      <vt:lpstr>Example 5-14</vt:lpstr>
      <vt:lpstr>Example 5-14</vt:lpstr>
      <vt:lpstr>Example 5-14</vt:lpstr>
      <vt:lpstr>Table 5.10 Determining P(x = 3) for n = 6 and p = .30</vt:lpstr>
      <vt:lpstr>Table 5.11 Portion of Table I for n = 6 and p= .30</vt:lpstr>
      <vt:lpstr>Example 5-14: Solution</vt:lpstr>
      <vt:lpstr>Example 5-14: Solution Table 5.12 Probability Distribution of x for n = 6 and p= .30</vt:lpstr>
      <vt:lpstr>Example 5-14: Solution Figure 5.4 Histogram for the Probability Distribution of x</vt:lpstr>
      <vt:lpstr>Probability of Success and the Shape of the Binomial Distribution</vt:lpstr>
      <vt:lpstr>Table 5.13 Probability Distribution of x for n = 4 and p= .50</vt:lpstr>
      <vt:lpstr>Figure 5.5 Histogram for the Probability Distribution of Table 5.13</vt:lpstr>
      <vt:lpstr>Table 5.14 Probability Distribution of x for n = 4 and p= .30</vt:lpstr>
      <vt:lpstr>Figure 5.6 Histogram for the Probability Distribution of Table 5.14</vt:lpstr>
      <vt:lpstr>Table 5.15 Probability Distribution of x for n = 4 and p= .80</vt:lpstr>
      <vt:lpstr>Figure 5.7 Histogram for the Probability Distribution of Table 5.15</vt:lpstr>
      <vt:lpstr>Mean and Standard Deviation of the Binomial Distribution</vt:lpstr>
      <vt:lpstr>Example 5-15</vt:lpstr>
      <vt:lpstr>Example 5-15: Solution</vt:lpstr>
      <vt:lpstr>5.5. The Hypergeometric Probability Distribution</vt:lpstr>
      <vt:lpstr>The Hypergeometric Probability Distribution</vt:lpstr>
      <vt:lpstr>Example 5-16</vt:lpstr>
      <vt:lpstr>Example 5-16: Solution</vt:lpstr>
      <vt:lpstr>Example 5-17</vt:lpstr>
      <vt:lpstr>Example 5-17: Solution</vt:lpstr>
      <vt:lpstr>Example 5-17: Solution</vt:lpstr>
      <vt:lpstr>5.6 The Poisson Probability Distribution</vt:lpstr>
      <vt:lpstr>The Poisson Probability Distribution</vt:lpstr>
      <vt:lpstr>Examples of Poisson Probability Distribution</vt:lpstr>
      <vt:lpstr>The Poisson Probability Distribution</vt:lpstr>
      <vt:lpstr>Example 5-18</vt:lpstr>
      <vt:lpstr>Example 5-18: Solution</vt:lpstr>
      <vt:lpstr>Example 5-19</vt:lpstr>
      <vt:lpstr>Example 5-19: Solution</vt:lpstr>
      <vt:lpstr>Example 5-20</vt:lpstr>
      <vt:lpstr>Example 5-20: Solution</vt:lpstr>
      <vt:lpstr>Using the Table of Poisson Probabilities</vt:lpstr>
      <vt:lpstr>Example 5-21</vt:lpstr>
      <vt:lpstr>Table 5.16 Portion of Table III for λ = 2.0</vt:lpstr>
      <vt:lpstr>Example 5-21: Solution</vt:lpstr>
      <vt:lpstr>Case Study 5-2 Global Birth and Death Rates</vt:lpstr>
      <vt:lpstr>Example 5-22</vt:lpstr>
      <vt:lpstr>Example 5-22: Solution Table 5.17 Probability Distribution of x for λ = .9</vt:lpstr>
      <vt:lpstr>Example 5-22: Solution  Figure 5.8 Histogram for the Probability Distribution of Table 5.17</vt:lpstr>
      <vt:lpstr>Mean and Standard Deviation of the Poisson Probability Distribution</vt:lpstr>
      <vt:lpstr>Example 5-22 (continued)</vt:lpstr>
      <vt:lpstr>TI-84</vt:lpstr>
      <vt:lpstr>TI-84</vt:lpstr>
      <vt:lpstr>TI-84</vt:lpstr>
      <vt:lpstr>TI-84</vt:lpstr>
      <vt:lpstr>TI-84</vt:lpstr>
      <vt:lpstr>TI-84</vt:lpstr>
      <vt:lpstr>TI-84</vt:lpstr>
      <vt:lpstr>TI-84</vt:lpstr>
      <vt:lpstr>TI-84</vt:lpstr>
      <vt:lpstr>TI-84</vt:lpstr>
    </vt:vector>
  </TitlesOfParts>
  <Company>Cal Poly Pomona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5:</dc:title>
  <dc:creator>hoonkim</dc:creator>
  <cp:lastModifiedBy>Mingla</cp:lastModifiedBy>
  <cp:revision>69</cp:revision>
  <dcterms:created xsi:type="dcterms:W3CDTF">2009-12-09T07:12:53Z</dcterms:created>
  <dcterms:modified xsi:type="dcterms:W3CDTF">2020-03-08T18:46:58Z</dcterms:modified>
</cp:coreProperties>
</file>