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p:regular r:id="rId20"/>
      <p:bold r:id="rId21"/>
      <p:italic r:id="rId22"/>
      <p:boldItalic r:id="rId23"/>
    </p:embeddedFont>
    <p:embeddedFont>
      <p:font typeface="Nunito"/>
      <p:regular r:id="rId24"/>
      <p:bold r:id="rId25"/>
      <p:italic r:id="rId26"/>
      <p:boldItalic r:id="rId27"/>
    </p:embeddedFont>
    <p:embeddedFont>
      <p:font typeface="Maven Pro"/>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22" Type="http://schemas.openxmlformats.org/officeDocument/2006/relationships/font" Target="fonts/Roboto-italic.fntdata"/><Relationship Id="rId21" Type="http://schemas.openxmlformats.org/officeDocument/2006/relationships/font" Target="fonts/Roboto-bold.fntdata"/><Relationship Id="rId24" Type="http://schemas.openxmlformats.org/officeDocument/2006/relationships/font" Target="fonts/Nunito-regular.fntdata"/><Relationship Id="rId23" Type="http://schemas.openxmlformats.org/officeDocument/2006/relationships/font" Target="fonts/Robo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italic.fntdata"/><Relationship Id="rId25" Type="http://schemas.openxmlformats.org/officeDocument/2006/relationships/font" Target="fonts/Nunito-bold.fntdata"/><Relationship Id="rId28" Type="http://schemas.openxmlformats.org/officeDocument/2006/relationships/font" Target="fonts/MavenPro-regular.fntdata"/><Relationship Id="rId27"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avenPro-bold.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d652eae797_1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d652eae797_1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d9021a191e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d9021a191e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d652eae797_2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d652eae797_2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d652eae797_2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d652eae797_2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d652eae797_2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d652eae797_2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d652eae797_3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d652eae797_3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d9021a191e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d9021a191e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d9a847928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d9a847928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d652eae7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d652eae7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d652eae797_1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d652eae797_1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d652eae797_3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d652eae797_3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3875bb8b2076079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3875bb8b2076079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d652eae797_1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d652eae797_1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1480875" y="348801"/>
            <a:ext cx="4255500" cy="1938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Success is a </a:t>
            </a:r>
            <a:r>
              <a:rPr lang="en"/>
              <a:t>Treasure</a:t>
            </a:r>
            <a:r>
              <a:rPr lang="en"/>
              <a:t> </a:t>
            </a:r>
            <a:endParaRPr/>
          </a:p>
        </p:txBody>
      </p:sp>
      <p:sp>
        <p:nvSpPr>
          <p:cNvPr id="278" name="Google Shape;278;p13"/>
          <p:cNvSpPr txBox="1"/>
          <p:nvPr>
            <p:ph idx="1" type="subTitle"/>
          </p:nvPr>
        </p:nvSpPr>
        <p:spPr>
          <a:xfrm>
            <a:off x="793975" y="2287700"/>
            <a:ext cx="4255500" cy="14808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SzPts val="358"/>
              <a:buNone/>
            </a:pPr>
            <a:r>
              <a:t/>
            </a:r>
            <a:endParaRPr sz="2310"/>
          </a:p>
          <a:p>
            <a:pPr indent="0" lvl="0" marL="0" rtl="0" algn="l">
              <a:lnSpc>
                <a:spcPct val="80000"/>
              </a:lnSpc>
              <a:spcBef>
                <a:spcPts val="0"/>
              </a:spcBef>
              <a:spcAft>
                <a:spcPts val="0"/>
              </a:spcAft>
              <a:buSzPts val="358"/>
              <a:buNone/>
            </a:pPr>
            <a:r>
              <a:t/>
            </a:r>
            <a:endParaRPr sz="2310"/>
          </a:p>
          <a:p>
            <a:pPr indent="0" lvl="0" marL="0" rtl="0" algn="l">
              <a:lnSpc>
                <a:spcPct val="80000"/>
              </a:lnSpc>
              <a:spcBef>
                <a:spcPts val="0"/>
              </a:spcBef>
              <a:spcAft>
                <a:spcPts val="0"/>
              </a:spcAft>
              <a:buSzPts val="358"/>
              <a:buNone/>
            </a:pPr>
            <a:r>
              <a:rPr lang="en" sz="2310"/>
              <a:t>Raecine </a:t>
            </a:r>
            <a:endParaRPr sz="2310"/>
          </a:p>
          <a:p>
            <a:pPr indent="0" lvl="0" marL="0" rtl="0" algn="l">
              <a:lnSpc>
                <a:spcPct val="80000"/>
              </a:lnSpc>
              <a:spcBef>
                <a:spcPts val="0"/>
              </a:spcBef>
              <a:spcAft>
                <a:spcPts val="0"/>
              </a:spcAft>
              <a:buSzPts val="358"/>
              <a:buNone/>
            </a:pPr>
            <a:r>
              <a:rPr lang="en" sz="2310"/>
              <a:t>Keven</a:t>
            </a:r>
            <a:endParaRPr sz="2310"/>
          </a:p>
          <a:p>
            <a:pPr indent="0" lvl="0" marL="0" rtl="0" algn="l">
              <a:lnSpc>
                <a:spcPct val="80000"/>
              </a:lnSpc>
              <a:spcBef>
                <a:spcPts val="0"/>
              </a:spcBef>
              <a:spcAft>
                <a:spcPts val="0"/>
              </a:spcAft>
              <a:buSzPts val="358"/>
              <a:buNone/>
            </a:pPr>
            <a:r>
              <a:rPr lang="en" sz="2310"/>
              <a:t>Nirvi</a:t>
            </a:r>
            <a:endParaRPr sz="2310"/>
          </a:p>
          <a:p>
            <a:pPr indent="0" lvl="0" marL="0" rtl="0" algn="l">
              <a:lnSpc>
                <a:spcPct val="80000"/>
              </a:lnSpc>
              <a:spcBef>
                <a:spcPts val="0"/>
              </a:spcBef>
              <a:spcAft>
                <a:spcPts val="0"/>
              </a:spcAft>
              <a:buSzPts val="358"/>
              <a:buNone/>
            </a:pPr>
            <a:r>
              <a:rPr lang="en" sz="2310"/>
              <a:t>Jonathan</a:t>
            </a:r>
            <a:r>
              <a:rPr lang="en" sz="2310"/>
              <a:t> </a:t>
            </a:r>
            <a:endParaRPr sz="231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22"/>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Results</a:t>
            </a:r>
            <a:r>
              <a:rPr lang="en"/>
              <a:t> Cont.</a:t>
            </a:r>
            <a:endParaRPr/>
          </a:p>
        </p:txBody>
      </p:sp>
      <p:sp>
        <p:nvSpPr>
          <p:cNvPr id="333" name="Google Shape;333;p22"/>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34" name="Google Shape;334;p22"/>
          <p:cNvPicPr preferRelativeResize="0"/>
          <p:nvPr/>
        </p:nvPicPr>
        <p:blipFill>
          <a:blip r:embed="rId3">
            <a:alphaModFix/>
          </a:blip>
          <a:stretch>
            <a:fillRect/>
          </a:stretch>
        </p:blipFill>
        <p:spPr>
          <a:xfrm>
            <a:off x="68250" y="1541275"/>
            <a:ext cx="5547826" cy="2251300"/>
          </a:xfrm>
          <a:prstGeom prst="rect">
            <a:avLst/>
          </a:prstGeom>
          <a:noFill/>
          <a:ln>
            <a:noFill/>
          </a:ln>
        </p:spPr>
      </p:pic>
      <p:pic>
        <p:nvPicPr>
          <p:cNvPr id="335" name="Google Shape;335;p22"/>
          <p:cNvPicPr preferRelativeResize="0"/>
          <p:nvPr/>
        </p:nvPicPr>
        <p:blipFill>
          <a:blip r:embed="rId4">
            <a:alphaModFix/>
          </a:blip>
          <a:stretch>
            <a:fillRect/>
          </a:stretch>
        </p:blipFill>
        <p:spPr>
          <a:xfrm>
            <a:off x="4252892" y="2731601"/>
            <a:ext cx="5222350" cy="2111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23"/>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Results Cont.</a:t>
            </a:r>
            <a:endParaRPr/>
          </a:p>
        </p:txBody>
      </p:sp>
      <p:sp>
        <p:nvSpPr>
          <p:cNvPr id="341" name="Google Shape;341;p23"/>
          <p:cNvSpPr txBox="1"/>
          <p:nvPr/>
        </p:nvSpPr>
        <p:spPr>
          <a:xfrm>
            <a:off x="855800" y="3056875"/>
            <a:ext cx="1761300" cy="3693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None/>
            </a:pPr>
            <a:r>
              <a:rPr lang="en" sz="1200">
                <a:latin typeface="Nunito"/>
                <a:ea typeface="Nunito"/>
                <a:cs typeface="Nunito"/>
                <a:sym typeface="Nunito"/>
              </a:rPr>
              <a:t>Not happy at all</a:t>
            </a:r>
            <a:endParaRPr sz="1200">
              <a:latin typeface="Nunito"/>
              <a:ea typeface="Nunito"/>
              <a:cs typeface="Nunito"/>
              <a:sym typeface="Nunito"/>
            </a:endParaRPr>
          </a:p>
        </p:txBody>
      </p:sp>
      <p:pic>
        <p:nvPicPr>
          <p:cNvPr id="342" name="Google Shape;342;p23"/>
          <p:cNvPicPr preferRelativeResize="0"/>
          <p:nvPr/>
        </p:nvPicPr>
        <p:blipFill>
          <a:blip r:embed="rId3">
            <a:alphaModFix/>
          </a:blip>
          <a:stretch>
            <a:fillRect/>
          </a:stretch>
        </p:blipFill>
        <p:spPr>
          <a:xfrm>
            <a:off x="4470425" y="1597875"/>
            <a:ext cx="4315950" cy="2645650"/>
          </a:xfrm>
          <a:prstGeom prst="rect">
            <a:avLst/>
          </a:prstGeom>
          <a:noFill/>
          <a:ln>
            <a:noFill/>
          </a:ln>
        </p:spPr>
      </p:pic>
      <p:pic>
        <p:nvPicPr>
          <p:cNvPr id="343" name="Google Shape;343;p23"/>
          <p:cNvPicPr preferRelativeResize="0"/>
          <p:nvPr/>
        </p:nvPicPr>
        <p:blipFill>
          <a:blip r:embed="rId4">
            <a:alphaModFix/>
          </a:blip>
          <a:stretch>
            <a:fillRect/>
          </a:stretch>
        </p:blipFill>
        <p:spPr>
          <a:xfrm>
            <a:off x="116713" y="1597875"/>
            <a:ext cx="4279369" cy="2645650"/>
          </a:xfrm>
          <a:prstGeom prst="rect">
            <a:avLst/>
          </a:prstGeom>
          <a:noFill/>
          <a:ln>
            <a:noFill/>
          </a:ln>
        </p:spPr>
      </p:pic>
      <p:sp>
        <p:nvSpPr>
          <p:cNvPr id="344" name="Google Shape;344;p23"/>
          <p:cNvSpPr txBox="1"/>
          <p:nvPr/>
        </p:nvSpPr>
        <p:spPr>
          <a:xfrm>
            <a:off x="796850" y="2846000"/>
            <a:ext cx="1355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Nunito"/>
                <a:ea typeface="Nunito"/>
                <a:cs typeface="Nunito"/>
                <a:sym typeface="Nunito"/>
              </a:rPr>
              <a:t>Not happy</a:t>
            </a:r>
            <a:endParaRPr>
              <a:latin typeface="Nunito"/>
              <a:ea typeface="Nunito"/>
              <a:cs typeface="Nunito"/>
              <a:sym typeface="Nunito"/>
            </a:endParaRPr>
          </a:p>
        </p:txBody>
      </p:sp>
      <p:sp>
        <p:nvSpPr>
          <p:cNvPr id="345" name="Google Shape;345;p23"/>
          <p:cNvSpPr txBox="1"/>
          <p:nvPr/>
        </p:nvSpPr>
        <p:spPr>
          <a:xfrm>
            <a:off x="1744175" y="2235400"/>
            <a:ext cx="11487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latin typeface="Nunito"/>
                <a:ea typeface="Nunito"/>
                <a:cs typeface="Nunito"/>
                <a:sym typeface="Nunito"/>
              </a:rPr>
              <a:t>Neutral </a:t>
            </a:r>
            <a:endParaRPr sz="1300">
              <a:latin typeface="Nunito"/>
              <a:ea typeface="Nunito"/>
              <a:cs typeface="Nunito"/>
              <a:sym typeface="Nunito"/>
            </a:endParaRPr>
          </a:p>
        </p:txBody>
      </p:sp>
      <p:sp>
        <p:nvSpPr>
          <p:cNvPr id="346" name="Google Shape;346;p23"/>
          <p:cNvSpPr txBox="1"/>
          <p:nvPr/>
        </p:nvSpPr>
        <p:spPr>
          <a:xfrm>
            <a:off x="3340375" y="2974100"/>
            <a:ext cx="10557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latin typeface="Nunito"/>
                <a:ea typeface="Nunito"/>
                <a:cs typeface="Nunito"/>
                <a:sym typeface="Nunito"/>
              </a:rPr>
              <a:t>Very Happy </a:t>
            </a:r>
            <a:endParaRPr sz="1300">
              <a:latin typeface="Nunito"/>
              <a:ea typeface="Nunito"/>
              <a:cs typeface="Nunito"/>
              <a:sym typeface="Nunito"/>
            </a:endParaRPr>
          </a:p>
        </p:txBody>
      </p:sp>
      <p:sp>
        <p:nvSpPr>
          <p:cNvPr id="347" name="Google Shape;347;p23"/>
          <p:cNvSpPr txBox="1"/>
          <p:nvPr/>
        </p:nvSpPr>
        <p:spPr>
          <a:xfrm>
            <a:off x="3115075" y="2299200"/>
            <a:ext cx="9729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latin typeface="Nunito"/>
                <a:ea typeface="Nunito"/>
                <a:cs typeface="Nunito"/>
                <a:sym typeface="Nunito"/>
              </a:rPr>
              <a:t>Content</a:t>
            </a:r>
            <a:endParaRPr sz="1300">
              <a:latin typeface="Nunito"/>
              <a:ea typeface="Nunito"/>
              <a:cs typeface="Nunito"/>
              <a:sym typeface="Nuni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2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Conclusion</a:t>
            </a:r>
            <a:endParaRPr/>
          </a:p>
        </p:txBody>
      </p:sp>
      <p:sp>
        <p:nvSpPr>
          <p:cNvPr id="353" name="Google Shape;353;p24"/>
          <p:cNvSpPr txBox="1"/>
          <p:nvPr>
            <p:ph idx="1" type="body"/>
          </p:nvPr>
        </p:nvSpPr>
        <p:spPr>
          <a:xfrm>
            <a:off x="1130775" y="1741175"/>
            <a:ext cx="7203600" cy="27906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4800"/>
              <a:t>72.5% of people have a college degree, 63.6% of people have at least a 3.0 GPA or higher, 54.2% of people are working, 50% of people are either somewhat happy, content, or very happy with their current level of success.</a:t>
            </a:r>
            <a:endParaRPr sz="4800"/>
          </a:p>
          <a:p>
            <a:pPr indent="0" lvl="0" marL="0" rtl="0" algn="l">
              <a:spcBef>
                <a:spcPts val="1200"/>
              </a:spcBef>
              <a:spcAft>
                <a:spcPts val="0"/>
              </a:spcAft>
              <a:buNone/>
            </a:pPr>
            <a:r>
              <a:rPr lang="en" sz="4800"/>
              <a:t>There is a strong correlation between attending college, having a GPA of 3.0 or higher, obtaining a job, and being content with your current level of success.</a:t>
            </a:r>
            <a:endParaRPr sz="4800"/>
          </a:p>
          <a:p>
            <a:pPr indent="0" lvl="0" marL="0" rtl="0" algn="l">
              <a:spcBef>
                <a:spcPts val="1200"/>
              </a:spcBef>
              <a:spcAft>
                <a:spcPts val="0"/>
              </a:spcAft>
              <a:buNone/>
            </a:pPr>
            <a:r>
              <a:rPr lang="en" sz="4800"/>
              <a:t>Based on the data we collected from our survey, we concluded that all of our hypotheses were proven true. </a:t>
            </a:r>
            <a:endParaRPr sz="4800"/>
          </a:p>
          <a:p>
            <a:pPr indent="0" lvl="0" marL="0" rtl="0" algn="l">
              <a:spcBef>
                <a:spcPts val="1200"/>
              </a:spcBef>
              <a:spcAft>
                <a:spcPts val="0"/>
              </a:spcAft>
              <a:buNone/>
            </a:pPr>
            <a:r>
              <a:rPr lang="en" sz="4800"/>
              <a:t>Our data was definitely skewed because we sent our survey to people in this class and our peers so the sample size was limited to people around the same age. Another factor is whether the people answered each question honestly.</a:t>
            </a:r>
            <a:endParaRPr sz="4800"/>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Ur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2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Implications</a:t>
            </a:r>
            <a:endParaRPr/>
          </a:p>
        </p:txBody>
      </p:sp>
      <p:sp>
        <p:nvSpPr>
          <p:cNvPr id="359" name="Google Shape;359;p25"/>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From our experiment, we were able to see that education, GPA and having a job have an impact on success. </a:t>
            </a:r>
            <a:endParaRPr/>
          </a:p>
          <a:p>
            <a:pPr indent="0" lvl="0" marL="0" rtl="0" algn="l">
              <a:spcBef>
                <a:spcPts val="1200"/>
              </a:spcBef>
              <a:spcAft>
                <a:spcPts val="0"/>
              </a:spcAft>
              <a:buNone/>
            </a:pPr>
            <a:r>
              <a:rPr lang="en"/>
              <a:t>An improvement for less bias data would be to spread out the sample size and the age range of the participants.</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26"/>
          <p:cNvSpPr txBox="1"/>
          <p:nvPr>
            <p:ph type="title"/>
          </p:nvPr>
        </p:nvSpPr>
        <p:spPr>
          <a:xfrm>
            <a:off x="1056750" y="2072100"/>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Introduction</a:t>
            </a:r>
            <a:endParaRPr/>
          </a:p>
        </p:txBody>
      </p:sp>
      <p:sp>
        <p:nvSpPr>
          <p:cNvPr id="284" name="Google Shape;284;p14"/>
          <p:cNvSpPr txBox="1"/>
          <p:nvPr>
            <p:ph idx="1" type="body"/>
          </p:nvPr>
        </p:nvSpPr>
        <p:spPr>
          <a:xfrm>
            <a:off x="1103975" y="1597875"/>
            <a:ext cx="7030500" cy="2898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00"/>
              <a:t>Success means to achieve our planned goals in life. Each person has their own aims which they think of as Success. Some might think good grades, to be wealthy, to have a healthy family, to earn good income and such other purposes in life. Our group thinks success means to acquire good education, to learn new things and </a:t>
            </a:r>
            <a:r>
              <a:rPr lang="en" sz="1700"/>
              <a:t>being happy with your accomplishments in life. There is one key towards success which is to work hard and be educated.</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does Success mean to us </a:t>
            </a:r>
            <a:endParaRPr/>
          </a:p>
        </p:txBody>
      </p:sp>
      <p:sp>
        <p:nvSpPr>
          <p:cNvPr id="290" name="Google Shape;290;p15"/>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en">
                <a:solidFill>
                  <a:srgbClr val="262626"/>
                </a:solidFill>
              </a:rPr>
              <a:t>Keven - Success to me means being responsible in life despite the challenges in life and being able to create a </a:t>
            </a:r>
            <a:r>
              <a:rPr lang="en">
                <a:solidFill>
                  <a:srgbClr val="262626"/>
                </a:solidFill>
              </a:rPr>
              <a:t>sustainable</a:t>
            </a:r>
            <a:r>
              <a:rPr lang="en">
                <a:solidFill>
                  <a:srgbClr val="262626"/>
                </a:solidFill>
              </a:rPr>
              <a:t> life such as </a:t>
            </a:r>
            <a:r>
              <a:rPr lang="en">
                <a:solidFill>
                  <a:srgbClr val="262626"/>
                </a:solidFill>
              </a:rPr>
              <a:t>earring</a:t>
            </a:r>
            <a:r>
              <a:rPr lang="en">
                <a:solidFill>
                  <a:srgbClr val="262626"/>
                </a:solidFill>
              </a:rPr>
              <a:t> a lot of money owning a nice house and having a degree from college. </a:t>
            </a:r>
            <a:endParaRPr>
              <a:solidFill>
                <a:srgbClr val="262626"/>
              </a:solidFill>
            </a:endParaRPr>
          </a:p>
          <a:p>
            <a:pPr indent="0" lvl="0" marL="0" rtl="0" algn="l">
              <a:lnSpc>
                <a:spcPct val="95000"/>
              </a:lnSpc>
              <a:spcBef>
                <a:spcPts val="1200"/>
              </a:spcBef>
              <a:spcAft>
                <a:spcPts val="0"/>
              </a:spcAft>
              <a:buNone/>
            </a:pPr>
            <a:r>
              <a:rPr lang="en">
                <a:solidFill>
                  <a:srgbClr val="262626"/>
                </a:solidFill>
              </a:rPr>
              <a:t>Jonathan - To me, being successful means to be happy and </a:t>
            </a:r>
            <a:r>
              <a:rPr lang="en">
                <a:solidFill>
                  <a:srgbClr val="262626"/>
                </a:solidFill>
              </a:rPr>
              <a:t>content</a:t>
            </a:r>
            <a:r>
              <a:rPr lang="en">
                <a:solidFill>
                  <a:srgbClr val="262626"/>
                </a:solidFill>
              </a:rPr>
              <a:t> with your accomplishments in life.</a:t>
            </a:r>
            <a:endParaRPr>
              <a:solidFill>
                <a:srgbClr val="262626"/>
              </a:solidFill>
            </a:endParaRPr>
          </a:p>
          <a:p>
            <a:pPr indent="0" lvl="0" marL="0" rtl="0" algn="l">
              <a:lnSpc>
                <a:spcPct val="95000"/>
              </a:lnSpc>
              <a:spcBef>
                <a:spcPts val="1200"/>
              </a:spcBef>
              <a:spcAft>
                <a:spcPts val="0"/>
              </a:spcAft>
              <a:buNone/>
            </a:pPr>
            <a:r>
              <a:rPr lang="en">
                <a:solidFill>
                  <a:srgbClr val="262626"/>
                </a:solidFill>
              </a:rPr>
              <a:t>Raecine- Success is defined by happiness and creating wealth for yourself and generations to come. </a:t>
            </a:r>
            <a:endParaRPr>
              <a:solidFill>
                <a:srgbClr val="262626"/>
              </a:solidFill>
            </a:endParaRPr>
          </a:p>
          <a:p>
            <a:pPr indent="0" lvl="0" marL="0" rtl="0" algn="l">
              <a:lnSpc>
                <a:spcPct val="95000"/>
              </a:lnSpc>
              <a:spcBef>
                <a:spcPts val="1200"/>
              </a:spcBef>
              <a:spcAft>
                <a:spcPts val="1200"/>
              </a:spcAft>
              <a:buNone/>
            </a:pPr>
            <a:r>
              <a:rPr lang="en">
                <a:solidFill>
                  <a:srgbClr val="262626"/>
                </a:solidFill>
              </a:rPr>
              <a:t>Nirvi - For me, s</a:t>
            </a:r>
            <a:r>
              <a:rPr lang="en">
                <a:solidFill>
                  <a:srgbClr val="262626"/>
                </a:solidFill>
              </a:rPr>
              <a:t>uccess means to achieve your goals, acquire good education, learning new things and to be happy in life.</a:t>
            </a:r>
            <a:endParaRPr>
              <a:solidFill>
                <a:srgbClr val="26262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Hypothesis </a:t>
            </a:r>
            <a:endParaRPr/>
          </a:p>
        </p:txBody>
      </p:sp>
      <p:sp>
        <p:nvSpPr>
          <p:cNvPr id="296" name="Google Shape;296;p1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1600"/>
              <a:t>C</a:t>
            </a:r>
            <a:r>
              <a:rPr lang="en" sz="1700"/>
              <a:t>onsidering all of these different </a:t>
            </a:r>
            <a:r>
              <a:rPr lang="en" sz="1700"/>
              <a:t>variables we needed a hypothesis that will be able to answer all of our questions. Thus, we came up with the following: </a:t>
            </a:r>
            <a:endParaRPr sz="1700"/>
          </a:p>
          <a:p>
            <a:pPr indent="0" lvl="0" marL="0" rtl="0" algn="l">
              <a:spcBef>
                <a:spcPts val="1200"/>
              </a:spcBef>
              <a:spcAft>
                <a:spcPts val="0"/>
              </a:spcAft>
              <a:buNone/>
            </a:pPr>
            <a:r>
              <a:rPr b="1" lang="en" sz="1700"/>
              <a:t>If a person attends college and maintains a high GPA, they will be happy with their current level of Success. </a:t>
            </a:r>
            <a:endParaRPr b="1" sz="1700"/>
          </a:p>
          <a:p>
            <a:pPr indent="0" lvl="0" marL="0" rtl="0" algn="l">
              <a:spcBef>
                <a:spcPts val="1200"/>
              </a:spcBef>
              <a:spcAft>
                <a:spcPts val="0"/>
              </a:spcAft>
              <a:buNone/>
            </a:pPr>
            <a:r>
              <a:rPr b="1" lang="en" sz="1700"/>
              <a:t>If a  person attends college then they will have a high chance of being currently employed.</a:t>
            </a:r>
            <a:endParaRPr b="1" sz="17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Measures</a:t>
            </a:r>
            <a:endParaRPr/>
          </a:p>
        </p:txBody>
      </p:sp>
      <p:sp>
        <p:nvSpPr>
          <p:cNvPr id="302" name="Google Shape;302;p17"/>
          <p:cNvSpPr txBox="1"/>
          <p:nvPr>
            <p:ph idx="1" type="body"/>
          </p:nvPr>
        </p:nvSpPr>
        <p:spPr>
          <a:xfrm>
            <a:off x="807225" y="1597875"/>
            <a:ext cx="7280100" cy="3187800"/>
          </a:xfrm>
          <a:prstGeom prst="rect">
            <a:avLst/>
          </a:prstGeom>
        </p:spPr>
        <p:txBody>
          <a:bodyPr anchorCtr="0" anchor="t" bIns="91425" lIns="91425" spcFirstLastPara="1" rIns="91425" wrap="square" tIns="91425">
            <a:normAutofit fontScale="25000" lnSpcReduction="20000"/>
          </a:bodyPr>
          <a:lstStyle/>
          <a:p>
            <a:pPr indent="0" lvl="0" marL="0" rtl="0" algn="l">
              <a:lnSpc>
                <a:spcPct val="200000"/>
              </a:lnSpc>
              <a:spcBef>
                <a:spcPts val="0"/>
              </a:spcBef>
              <a:spcAft>
                <a:spcPts val="0"/>
              </a:spcAft>
              <a:buNone/>
            </a:pPr>
            <a:r>
              <a:rPr lang="en" sz="5195">
                <a:solidFill>
                  <a:srgbClr val="262626"/>
                </a:solidFill>
                <a:highlight>
                  <a:srgbClr val="FFFFFF"/>
                </a:highlight>
                <a:latin typeface="Arial"/>
                <a:ea typeface="Arial"/>
                <a:cs typeface="Arial"/>
                <a:sym typeface="Arial"/>
              </a:rPr>
              <a:t> </a:t>
            </a:r>
            <a:r>
              <a:rPr lang="en" sz="5195">
                <a:solidFill>
                  <a:srgbClr val="000000"/>
                </a:solidFill>
                <a:highlight>
                  <a:schemeClr val="lt2"/>
                </a:highlight>
                <a:latin typeface="Arial"/>
                <a:ea typeface="Arial"/>
                <a:cs typeface="Arial"/>
                <a:sym typeface="Arial"/>
              </a:rPr>
              <a:t> </a:t>
            </a:r>
            <a:r>
              <a:rPr b="1" lang="en" sz="5195">
                <a:solidFill>
                  <a:srgbClr val="000000"/>
                </a:solidFill>
                <a:highlight>
                  <a:schemeClr val="lt2"/>
                </a:highlight>
                <a:latin typeface="Arial"/>
                <a:ea typeface="Arial"/>
                <a:cs typeface="Arial"/>
                <a:sym typeface="Arial"/>
              </a:rPr>
              <a:t>Markers</a:t>
            </a:r>
            <a:r>
              <a:rPr lang="en" sz="5195">
                <a:solidFill>
                  <a:srgbClr val="000000"/>
                </a:solidFill>
                <a:highlight>
                  <a:schemeClr val="lt2"/>
                </a:highlight>
                <a:latin typeface="Arial"/>
                <a:ea typeface="Arial"/>
                <a:cs typeface="Arial"/>
                <a:sym typeface="Arial"/>
              </a:rPr>
              <a:t> -</a:t>
            </a:r>
            <a:endParaRPr sz="5195">
              <a:solidFill>
                <a:srgbClr val="000000"/>
              </a:solidFill>
              <a:highlight>
                <a:schemeClr val="lt2"/>
              </a:highlight>
              <a:latin typeface="Arial"/>
              <a:ea typeface="Arial"/>
              <a:cs typeface="Arial"/>
              <a:sym typeface="Arial"/>
            </a:endParaRPr>
          </a:p>
          <a:p>
            <a:pPr indent="0" lvl="0" marL="0" rtl="0" algn="l">
              <a:lnSpc>
                <a:spcPct val="200000"/>
              </a:lnSpc>
              <a:spcBef>
                <a:spcPts val="0"/>
              </a:spcBef>
              <a:spcAft>
                <a:spcPts val="0"/>
              </a:spcAft>
              <a:buNone/>
            </a:pPr>
            <a:r>
              <a:rPr lang="en" sz="5195">
                <a:solidFill>
                  <a:srgbClr val="262626"/>
                </a:solidFill>
                <a:highlight>
                  <a:srgbClr val="FFFFFF"/>
                </a:highlight>
                <a:latin typeface="Arial"/>
                <a:ea typeface="Arial"/>
                <a:cs typeface="Arial"/>
                <a:sym typeface="Arial"/>
              </a:rPr>
              <a:t>A qualitative marker of success can be the person's overall happiness. </a:t>
            </a:r>
            <a:endParaRPr sz="5195">
              <a:solidFill>
                <a:srgbClr val="262626"/>
              </a:solidFill>
              <a:highlight>
                <a:srgbClr val="FFFFFF"/>
              </a:highlight>
              <a:latin typeface="Arial"/>
              <a:ea typeface="Arial"/>
              <a:cs typeface="Arial"/>
              <a:sym typeface="Arial"/>
            </a:endParaRPr>
          </a:p>
          <a:p>
            <a:pPr indent="0" lvl="0" marL="0" rtl="0" algn="l">
              <a:lnSpc>
                <a:spcPct val="200000"/>
              </a:lnSpc>
              <a:spcBef>
                <a:spcPts val="0"/>
              </a:spcBef>
              <a:spcAft>
                <a:spcPts val="0"/>
              </a:spcAft>
              <a:buNone/>
            </a:pPr>
            <a:r>
              <a:rPr lang="en" sz="5195">
                <a:solidFill>
                  <a:srgbClr val="262626"/>
                </a:solidFill>
                <a:highlight>
                  <a:srgbClr val="FFFFFF"/>
                </a:highlight>
                <a:latin typeface="Arial"/>
                <a:ea typeface="Arial"/>
                <a:cs typeface="Arial"/>
                <a:sym typeface="Arial"/>
              </a:rPr>
              <a:t>A quantitative marker of success can be the number of achievements or goals that they completed. </a:t>
            </a:r>
            <a:endParaRPr sz="5195">
              <a:solidFill>
                <a:srgbClr val="262626"/>
              </a:solidFill>
              <a:highlight>
                <a:srgbClr val="FFFFFF"/>
              </a:highlight>
              <a:latin typeface="Arial"/>
              <a:ea typeface="Arial"/>
              <a:cs typeface="Arial"/>
              <a:sym typeface="Arial"/>
            </a:endParaRPr>
          </a:p>
          <a:p>
            <a:pPr indent="0" lvl="0" marL="0" rtl="0" algn="l">
              <a:lnSpc>
                <a:spcPct val="200000"/>
              </a:lnSpc>
              <a:spcBef>
                <a:spcPts val="0"/>
              </a:spcBef>
              <a:spcAft>
                <a:spcPts val="0"/>
              </a:spcAft>
              <a:buNone/>
            </a:pPr>
            <a:r>
              <a:rPr lang="en" sz="5195">
                <a:solidFill>
                  <a:srgbClr val="262626"/>
                </a:solidFill>
                <a:highlight>
                  <a:srgbClr val="FFFFFF"/>
                </a:highlight>
                <a:latin typeface="Arial"/>
                <a:ea typeface="Arial"/>
                <a:cs typeface="Arial"/>
                <a:sym typeface="Arial"/>
              </a:rPr>
              <a:t> </a:t>
            </a:r>
            <a:endParaRPr sz="5195">
              <a:solidFill>
                <a:srgbClr val="262626"/>
              </a:solidFill>
              <a:highlight>
                <a:srgbClr val="FFFFFF"/>
              </a:highlight>
              <a:latin typeface="Arial"/>
              <a:ea typeface="Arial"/>
              <a:cs typeface="Arial"/>
              <a:sym typeface="Arial"/>
            </a:endParaRPr>
          </a:p>
          <a:p>
            <a:pPr indent="0" lvl="0" marL="0" rtl="0" algn="l">
              <a:lnSpc>
                <a:spcPct val="200000"/>
              </a:lnSpc>
              <a:spcBef>
                <a:spcPts val="0"/>
              </a:spcBef>
              <a:spcAft>
                <a:spcPts val="0"/>
              </a:spcAft>
              <a:buNone/>
            </a:pPr>
            <a:r>
              <a:rPr b="1" lang="en" sz="5195">
                <a:solidFill>
                  <a:srgbClr val="000000"/>
                </a:solidFill>
                <a:highlight>
                  <a:schemeClr val="lt2"/>
                </a:highlight>
                <a:latin typeface="Arial"/>
                <a:ea typeface="Arial"/>
                <a:cs typeface="Arial"/>
                <a:sym typeface="Arial"/>
              </a:rPr>
              <a:t>Predictors- </a:t>
            </a:r>
            <a:endParaRPr b="1" sz="5195">
              <a:solidFill>
                <a:srgbClr val="000000"/>
              </a:solidFill>
              <a:highlight>
                <a:schemeClr val="lt2"/>
              </a:highlight>
              <a:latin typeface="Arial"/>
              <a:ea typeface="Arial"/>
              <a:cs typeface="Arial"/>
              <a:sym typeface="Arial"/>
            </a:endParaRPr>
          </a:p>
          <a:p>
            <a:pPr indent="0" lvl="0" marL="0" rtl="0" algn="l">
              <a:lnSpc>
                <a:spcPct val="200000"/>
              </a:lnSpc>
              <a:spcBef>
                <a:spcPts val="0"/>
              </a:spcBef>
              <a:spcAft>
                <a:spcPts val="0"/>
              </a:spcAft>
              <a:buNone/>
            </a:pPr>
            <a:r>
              <a:rPr lang="en" sz="5195">
                <a:solidFill>
                  <a:srgbClr val="262626"/>
                </a:solidFill>
                <a:highlight>
                  <a:srgbClr val="FFFFFF"/>
                </a:highlight>
                <a:latin typeface="Arial"/>
                <a:ea typeface="Arial"/>
                <a:cs typeface="Arial"/>
                <a:sym typeface="Arial"/>
              </a:rPr>
              <a:t>Qualitative predictor of success, we can say that if a person attended a college after high school that person would achieve higher opportunities of success based on the type of degree they obtained or the GPA they obtained in school. </a:t>
            </a:r>
            <a:endParaRPr sz="5195">
              <a:solidFill>
                <a:srgbClr val="262626"/>
              </a:solidFill>
              <a:highlight>
                <a:srgbClr val="FFFFFF"/>
              </a:highlight>
              <a:latin typeface="Arial"/>
              <a:ea typeface="Arial"/>
              <a:cs typeface="Arial"/>
              <a:sym typeface="Arial"/>
            </a:endParaRPr>
          </a:p>
          <a:p>
            <a:pPr indent="0" lvl="0" marL="0" rtl="0" algn="l">
              <a:lnSpc>
                <a:spcPct val="200000"/>
              </a:lnSpc>
              <a:spcBef>
                <a:spcPts val="0"/>
              </a:spcBef>
              <a:spcAft>
                <a:spcPts val="0"/>
              </a:spcAft>
              <a:buNone/>
            </a:pPr>
            <a:r>
              <a:t/>
            </a:r>
            <a:endParaRPr sz="5195">
              <a:solidFill>
                <a:srgbClr val="262626"/>
              </a:solidFill>
              <a:highlight>
                <a:srgbClr val="FFFFFF"/>
              </a:highlight>
              <a:latin typeface="Arial"/>
              <a:ea typeface="Arial"/>
              <a:cs typeface="Arial"/>
              <a:sym typeface="Arial"/>
            </a:endParaRPr>
          </a:p>
          <a:p>
            <a:pPr indent="0" lvl="0" marL="0" rtl="0" algn="l">
              <a:lnSpc>
                <a:spcPct val="200000"/>
              </a:lnSpc>
              <a:spcBef>
                <a:spcPts val="0"/>
              </a:spcBef>
              <a:spcAft>
                <a:spcPts val="0"/>
              </a:spcAft>
              <a:buNone/>
            </a:pPr>
            <a:r>
              <a:t/>
            </a:r>
            <a:endParaRPr sz="5195">
              <a:solidFill>
                <a:srgbClr val="262626"/>
              </a:solidFill>
              <a:highlight>
                <a:srgbClr val="FFFFFF"/>
              </a:highlight>
              <a:latin typeface="Arial"/>
              <a:ea typeface="Arial"/>
              <a:cs typeface="Arial"/>
              <a:sym typeface="Arial"/>
            </a:endParaRPr>
          </a:p>
          <a:p>
            <a:pPr indent="0" lvl="0" marL="0" rtl="0" algn="l">
              <a:lnSpc>
                <a:spcPct val="200000"/>
              </a:lnSpc>
              <a:spcBef>
                <a:spcPts val="0"/>
              </a:spcBef>
              <a:spcAft>
                <a:spcPts val="0"/>
              </a:spcAft>
              <a:buNone/>
            </a:pPr>
            <a:r>
              <a:t/>
            </a:r>
            <a:endParaRPr sz="1050">
              <a:solidFill>
                <a:srgbClr val="262626"/>
              </a:solidFill>
              <a:highlight>
                <a:srgbClr val="FFFFFF"/>
              </a:highlight>
              <a:latin typeface="Arial"/>
              <a:ea typeface="Arial"/>
              <a:cs typeface="Arial"/>
              <a:sym typeface="Arial"/>
            </a:endParaRPr>
          </a:p>
          <a:p>
            <a:pPr indent="0" lvl="0" marL="0" rtl="0" algn="l">
              <a:lnSpc>
                <a:spcPct val="200000"/>
              </a:lnSpc>
              <a:spcBef>
                <a:spcPts val="0"/>
              </a:spcBef>
              <a:spcAft>
                <a:spcPts val="0"/>
              </a:spcAft>
              <a:buNone/>
            </a:pPr>
            <a:r>
              <a:t/>
            </a:r>
            <a:endParaRPr b="1" sz="1050">
              <a:solidFill>
                <a:srgbClr val="262626"/>
              </a:solidFill>
              <a:highlight>
                <a:srgbClr val="FFFFFF"/>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Data Collection</a:t>
            </a:r>
            <a:endParaRPr/>
          </a:p>
        </p:txBody>
      </p:sp>
      <p:sp>
        <p:nvSpPr>
          <p:cNvPr id="308" name="Google Shape;308;p18"/>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four question survey was created:</a:t>
            </a:r>
            <a:endParaRPr/>
          </a:p>
          <a:p>
            <a:pPr indent="-311150" lvl="0" marL="457200" rtl="0" algn="l">
              <a:spcBef>
                <a:spcPts val="1200"/>
              </a:spcBef>
              <a:spcAft>
                <a:spcPts val="0"/>
              </a:spcAft>
              <a:buSzPts val="1300"/>
              <a:buAutoNum type="arabicPeriod"/>
            </a:pPr>
            <a:r>
              <a:rPr lang="en" sz="1200">
                <a:solidFill>
                  <a:srgbClr val="202124"/>
                </a:solidFill>
                <a:highlight>
                  <a:schemeClr val="lt1"/>
                </a:highlight>
                <a:latin typeface="Roboto"/>
                <a:ea typeface="Roboto"/>
                <a:cs typeface="Roboto"/>
                <a:sym typeface="Roboto"/>
              </a:rPr>
              <a:t>What is your highest level of education?</a:t>
            </a:r>
            <a:endParaRPr sz="1200">
              <a:solidFill>
                <a:srgbClr val="202124"/>
              </a:solidFill>
              <a:highlight>
                <a:schemeClr val="lt1"/>
              </a:highlight>
              <a:latin typeface="Roboto"/>
              <a:ea typeface="Roboto"/>
              <a:cs typeface="Roboto"/>
              <a:sym typeface="Roboto"/>
            </a:endParaRPr>
          </a:p>
          <a:p>
            <a:pPr indent="-304800" lvl="0" marL="457200" rtl="0" algn="l">
              <a:spcBef>
                <a:spcPts val="0"/>
              </a:spcBef>
              <a:spcAft>
                <a:spcPts val="0"/>
              </a:spcAft>
              <a:buClr>
                <a:srgbClr val="202124"/>
              </a:buClr>
              <a:buSzPts val="1200"/>
              <a:buFont typeface="Roboto"/>
              <a:buAutoNum type="arabicPeriod"/>
            </a:pPr>
            <a:r>
              <a:rPr lang="en" sz="1200">
                <a:solidFill>
                  <a:srgbClr val="202124"/>
                </a:solidFill>
                <a:highlight>
                  <a:schemeClr val="lt1"/>
                </a:highlight>
                <a:latin typeface="Roboto"/>
                <a:ea typeface="Roboto"/>
                <a:cs typeface="Roboto"/>
                <a:sym typeface="Roboto"/>
              </a:rPr>
              <a:t>What was your college GPA?(NA if you never went to college)?</a:t>
            </a:r>
            <a:endParaRPr sz="1200">
              <a:solidFill>
                <a:srgbClr val="202124"/>
              </a:solidFill>
              <a:highlight>
                <a:schemeClr val="lt1"/>
              </a:highlight>
              <a:latin typeface="Roboto"/>
              <a:ea typeface="Roboto"/>
              <a:cs typeface="Roboto"/>
              <a:sym typeface="Roboto"/>
            </a:endParaRPr>
          </a:p>
          <a:p>
            <a:pPr indent="-304800" lvl="0" marL="457200" rtl="0" algn="l">
              <a:spcBef>
                <a:spcPts val="0"/>
              </a:spcBef>
              <a:spcAft>
                <a:spcPts val="0"/>
              </a:spcAft>
              <a:buClr>
                <a:srgbClr val="202124"/>
              </a:buClr>
              <a:buSzPts val="1200"/>
              <a:buFont typeface="Roboto"/>
              <a:buAutoNum type="arabicPeriod"/>
            </a:pPr>
            <a:r>
              <a:rPr lang="en" sz="1200">
                <a:solidFill>
                  <a:srgbClr val="202124"/>
                </a:solidFill>
                <a:highlight>
                  <a:schemeClr val="lt1"/>
                </a:highlight>
                <a:latin typeface="Roboto"/>
                <a:ea typeface="Roboto"/>
                <a:cs typeface="Roboto"/>
                <a:sym typeface="Roboto"/>
              </a:rPr>
              <a:t>Are you currently employed and if so, do enjoy what you do?</a:t>
            </a:r>
            <a:endParaRPr sz="1200">
              <a:solidFill>
                <a:srgbClr val="202124"/>
              </a:solidFill>
              <a:highlight>
                <a:schemeClr val="lt1"/>
              </a:highlight>
              <a:latin typeface="Roboto"/>
              <a:ea typeface="Roboto"/>
              <a:cs typeface="Roboto"/>
              <a:sym typeface="Roboto"/>
            </a:endParaRPr>
          </a:p>
          <a:p>
            <a:pPr indent="-304800" lvl="0" marL="457200" rtl="0" algn="l">
              <a:spcBef>
                <a:spcPts val="0"/>
              </a:spcBef>
              <a:spcAft>
                <a:spcPts val="0"/>
              </a:spcAft>
              <a:buClr>
                <a:srgbClr val="202124"/>
              </a:buClr>
              <a:buSzPts val="1200"/>
              <a:buFont typeface="Roboto"/>
              <a:buAutoNum type="arabicPeriod"/>
            </a:pPr>
            <a:r>
              <a:rPr lang="en" sz="1200">
                <a:solidFill>
                  <a:srgbClr val="202124"/>
                </a:solidFill>
                <a:highlight>
                  <a:schemeClr val="lt1"/>
                </a:highlight>
                <a:latin typeface="Roboto"/>
                <a:ea typeface="Roboto"/>
                <a:cs typeface="Roboto"/>
                <a:sym typeface="Roboto"/>
              </a:rPr>
              <a:t>How happy are you with your current level of success?</a:t>
            </a:r>
            <a:endParaRPr sz="1200">
              <a:solidFill>
                <a:srgbClr val="202124"/>
              </a:solidFill>
              <a:highlight>
                <a:schemeClr val="lt1"/>
              </a:highlight>
              <a:latin typeface="Roboto"/>
              <a:ea typeface="Roboto"/>
              <a:cs typeface="Roboto"/>
              <a:sym typeface="Roboto"/>
            </a:endParaRPr>
          </a:p>
          <a:p>
            <a:pPr indent="0" lvl="0" marL="0" rtl="0" algn="l">
              <a:spcBef>
                <a:spcPts val="1200"/>
              </a:spcBef>
              <a:spcAft>
                <a:spcPts val="1200"/>
              </a:spcAft>
              <a:buNone/>
            </a:pPr>
            <a:r>
              <a:rPr lang="en" sz="1200">
                <a:solidFill>
                  <a:srgbClr val="202124"/>
                </a:solidFill>
                <a:highlight>
                  <a:schemeClr val="lt1"/>
                </a:highlight>
                <a:latin typeface="Roboto"/>
                <a:ea typeface="Roboto"/>
                <a:cs typeface="Roboto"/>
                <a:sym typeface="Roboto"/>
              </a:rPr>
              <a:t>https://docs.google.com/forms/d/e/1FAIpQLSeIucE46YgM1onulru2oLmZx_KhyRWgzpi5lE-9kWbzi88JLw/viewform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19"/>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Sample Description</a:t>
            </a:r>
            <a:endParaRPr/>
          </a:p>
        </p:txBody>
      </p:sp>
      <p:sp>
        <p:nvSpPr>
          <p:cNvPr id="314" name="Google Shape;314;p19"/>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00"/>
              <a:t>Our Final Data consisted of 45 respondents from different backgrounds like people with different </a:t>
            </a:r>
            <a:r>
              <a:rPr lang="en" sz="1700"/>
              <a:t>degrees,different work status,different success levels and different GPAs. We did not ask for any personal information like which college, address etc because it was not relevant for our survey. We think that data coming from people of  different backgrounds would give good assumption of where people stand in success based on their degrees,GPA and work status.</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0"/>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Statistical Analysis </a:t>
            </a:r>
            <a:endParaRPr/>
          </a:p>
        </p:txBody>
      </p:sp>
      <p:sp>
        <p:nvSpPr>
          <p:cNvPr id="320" name="Google Shape;320;p20"/>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results from the google form came in the from of a pie chart and we decided to use pie charts to display the data because it is easy to see the data visually.</a:t>
            </a:r>
            <a:endParaRPr/>
          </a:p>
          <a:p>
            <a:pPr indent="0" lvl="0" marL="0" rtl="0" algn="l">
              <a:spcBef>
                <a:spcPts val="1200"/>
              </a:spcBef>
              <a:spcAft>
                <a:spcPts val="1200"/>
              </a:spcAft>
              <a:buNone/>
            </a:pPr>
            <a:r>
              <a:rPr lang="en"/>
              <a:t>We also graphed the data points on a scatter plot for college GPA and Current level of </a:t>
            </a:r>
            <a:r>
              <a:rPr lang="en"/>
              <a:t>happiness so we could compare the correlation between the two which made it easy to prove or disprove our hypotheses.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Results</a:t>
            </a:r>
            <a:endParaRPr/>
          </a:p>
        </p:txBody>
      </p:sp>
      <p:pic>
        <p:nvPicPr>
          <p:cNvPr id="326" name="Google Shape;326;p21"/>
          <p:cNvPicPr preferRelativeResize="0"/>
          <p:nvPr/>
        </p:nvPicPr>
        <p:blipFill>
          <a:blip r:embed="rId3">
            <a:alphaModFix/>
          </a:blip>
          <a:stretch>
            <a:fillRect/>
          </a:stretch>
        </p:blipFill>
        <p:spPr>
          <a:xfrm>
            <a:off x="148350" y="1539702"/>
            <a:ext cx="5083274" cy="2062750"/>
          </a:xfrm>
          <a:prstGeom prst="rect">
            <a:avLst/>
          </a:prstGeom>
          <a:noFill/>
          <a:ln>
            <a:noFill/>
          </a:ln>
        </p:spPr>
      </p:pic>
      <p:pic>
        <p:nvPicPr>
          <p:cNvPr id="327" name="Google Shape;327;p21"/>
          <p:cNvPicPr preferRelativeResize="0"/>
          <p:nvPr/>
        </p:nvPicPr>
        <p:blipFill>
          <a:blip r:embed="rId4">
            <a:alphaModFix/>
          </a:blip>
          <a:stretch>
            <a:fillRect/>
          </a:stretch>
        </p:blipFill>
        <p:spPr>
          <a:xfrm>
            <a:off x="4212600" y="2859450"/>
            <a:ext cx="4735924" cy="19218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