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0"/>
  </p:normalViewPr>
  <p:slideViewPr>
    <p:cSldViewPr snapToGrid="0">
      <p:cViewPr varScale="1">
        <p:scale>
          <a:sx n="122" d="100"/>
          <a:sy n="122" d="100"/>
        </p:scale>
        <p:origin x="8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0BCAE-267F-481D-9E30-1E627EACE31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DF01E81-0465-4B7A-BCCE-F581433EFFC3}">
      <dgm:prSet/>
      <dgm:spPr/>
      <dgm:t>
        <a:bodyPr/>
        <a:lstStyle/>
        <a:p>
          <a:r>
            <a:rPr lang="en-US"/>
            <a:t>Mahin Monsoor, Romy Robielos II, Aban Waleed, XuHui D</a:t>
          </a:r>
        </a:p>
      </dgm:t>
    </dgm:pt>
    <dgm:pt modelId="{1C21BAC5-5024-413E-AE36-E5F913ED56A9}" type="parTrans" cxnId="{6F70F2C7-D0FD-4079-9DFE-7C65FE9557CB}">
      <dgm:prSet/>
      <dgm:spPr/>
      <dgm:t>
        <a:bodyPr/>
        <a:lstStyle/>
        <a:p>
          <a:endParaRPr lang="en-US"/>
        </a:p>
      </dgm:t>
    </dgm:pt>
    <dgm:pt modelId="{008BC0C7-4662-42B3-B96D-62291984038A}" type="sibTrans" cxnId="{6F70F2C7-D0FD-4079-9DFE-7C65FE9557CB}">
      <dgm:prSet/>
      <dgm:spPr/>
      <dgm:t>
        <a:bodyPr/>
        <a:lstStyle/>
        <a:p>
          <a:endParaRPr lang="en-US"/>
        </a:p>
      </dgm:t>
    </dgm:pt>
    <dgm:pt modelId="{1646E267-CA30-445D-90B4-F95A751BFF13}">
      <dgm:prSet/>
      <dgm:spPr/>
      <dgm:t>
        <a:bodyPr/>
        <a:lstStyle/>
        <a:p>
          <a:r>
            <a:rPr lang="en-US"/>
            <a:t>Dr. Mariana Bonanome</a:t>
          </a:r>
        </a:p>
      </dgm:t>
    </dgm:pt>
    <dgm:pt modelId="{4025BE9C-C0A1-4C39-AADB-9DC323AECB10}" type="parTrans" cxnId="{023811FD-9720-4E06-A665-E84AC5F4BF9F}">
      <dgm:prSet/>
      <dgm:spPr/>
      <dgm:t>
        <a:bodyPr/>
        <a:lstStyle/>
        <a:p>
          <a:endParaRPr lang="en-US"/>
        </a:p>
      </dgm:t>
    </dgm:pt>
    <dgm:pt modelId="{378DFA47-7E90-4008-BB08-EAAE7F2DA3A0}" type="sibTrans" cxnId="{023811FD-9720-4E06-A665-E84AC5F4BF9F}">
      <dgm:prSet/>
      <dgm:spPr/>
      <dgm:t>
        <a:bodyPr/>
        <a:lstStyle/>
        <a:p>
          <a:endParaRPr lang="en-US"/>
        </a:p>
      </dgm:t>
    </dgm:pt>
    <dgm:pt modelId="{1C1DE5CE-F152-4F97-AA83-25D6153E6A58}">
      <dgm:prSet/>
      <dgm:spPr/>
      <dgm:t>
        <a:bodyPr/>
        <a:lstStyle/>
        <a:p>
          <a:r>
            <a:rPr lang="en-US"/>
            <a:t>MAT 1372 - OL50</a:t>
          </a:r>
        </a:p>
      </dgm:t>
    </dgm:pt>
    <dgm:pt modelId="{49DBE4A0-5636-41C3-A094-BF143F2903B0}" type="parTrans" cxnId="{A3C99AD1-DEE2-4704-AA01-EBA00126C663}">
      <dgm:prSet/>
      <dgm:spPr/>
      <dgm:t>
        <a:bodyPr/>
        <a:lstStyle/>
        <a:p>
          <a:endParaRPr lang="en-US"/>
        </a:p>
      </dgm:t>
    </dgm:pt>
    <dgm:pt modelId="{696CE551-D204-4631-B0F8-B86364ED9D7B}" type="sibTrans" cxnId="{A3C99AD1-DEE2-4704-AA01-EBA00126C663}">
      <dgm:prSet/>
      <dgm:spPr/>
      <dgm:t>
        <a:bodyPr/>
        <a:lstStyle/>
        <a:p>
          <a:endParaRPr lang="en-US"/>
        </a:p>
      </dgm:t>
    </dgm:pt>
    <dgm:pt modelId="{29762DD6-BFEC-8E42-9CA3-C514A4BE4AF6}" type="pres">
      <dgm:prSet presAssocID="{3870BCAE-267F-481D-9E30-1E627EACE31D}" presName="linear" presStyleCnt="0">
        <dgm:presLayoutVars>
          <dgm:animLvl val="lvl"/>
          <dgm:resizeHandles val="exact"/>
        </dgm:presLayoutVars>
      </dgm:prSet>
      <dgm:spPr/>
    </dgm:pt>
    <dgm:pt modelId="{B42136B1-DC0B-B24D-8905-698F4E58B9F4}" type="pres">
      <dgm:prSet presAssocID="{7DF01E81-0465-4B7A-BCCE-F581433EFFC3}" presName="parentText" presStyleLbl="node1" presStyleIdx="0" presStyleCnt="3">
        <dgm:presLayoutVars>
          <dgm:chMax val="0"/>
          <dgm:bulletEnabled val="1"/>
        </dgm:presLayoutVars>
      </dgm:prSet>
      <dgm:spPr/>
    </dgm:pt>
    <dgm:pt modelId="{78DC1B03-8C23-1440-90B9-153058C296FE}" type="pres">
      <dgm:prSet presAssocID="{008BC0C7-4662-42B3-B96D-62291984038A}" presName="spacer" presStyleCnt="0"/>
      <dgm:spPr/>
    </dgm:pt>
    <dgm:pt modelId="{C5D2DCF8-2567-E44C-A7ED-85329D9A4F1B}" type="pres">
      <dgm:prSet presAssocID="{1646E267-CA30-445D-90B4-F95A751BFF13}" presName="parentText" presStyleLbl="node1" presStyleIdx="1" presStyleCnt="3">
        <dgm:presLayoutVars>
          <dgm:chMax val="0"/>
          <dgm:bulletEnabled val="1"/>
        </dgm:presLayoutVars>
      </dgm:prSet>
      <dgm:spPr/>
    </dgm:pt>
    <dgm:pt modelId="{D3C54EFE-9FF3-2E48-A104-57F952E1134B}" type="pres">
      <dgm:prSet presAssocID="{378DFA47-7E90-4008-BB08-EAAE7F2DA3A0}" presName="spacer" presStyleCnt="0"/>
      <dgm:spPr/>
    </dgm:pt>
    <dgm:pt modelId="{616AA7C6-FCEF-0843-B774-1406E7C466F0}" type="pres">
      <dgm:prSet presAssocID="{1C1DE5CE-F152-4F97-AA83-25D6153E6A58}" presName="parentText" presStyleLbl="node1" presStyleIdx="2" presStyleCnt="3">
        <dgm:presLayoutVars>
          <dgm:chMax val="0"/>
          <dgm:bulletEnabled val="1"/>
        </dgm:presLayoutVars>
      </dgm:prSet>
      <dgm:spPr/>
    </dgm:pt>
  </dgm:ptLst>
  <dgm:cxnLst>
    <dgm:cxn modelId="{0F4FB32F-11FF-DC47-ACC6-67BA7983D96D}" type="presOf" srcId="{7DF01E81-0465-4B7A-BCCE-F581433EFFC3}" destId="{B42136B1-DC0B-B24D-8905-698F4E58B9F4}" srcOrd="0" destOrd="0" presId="urn:microsoft.com/office/officeart/2005/8/layout/vList2"/>
    <dgm:cxn modelId="{2023AF43-77C5-8346-884B-B28652BAFA29}" type="presOf" srcId="{1C1DE5CE-F152-4F97-AA83-25D6153E6A58}" destId="{616AA7C6-FCEF-0843-B774-1406E7C466F0}" srcOrd="0" destOrd="0" presId="urn:microsoft.com/office/officeart/2005/8/layout/vList2"/>
    <dgm:cxn modelId="{98B69F55-5C2A-5D4A-81C5-4DADA39B4ACE}" type="presOf" srcId="{3870BCAE-267F-481D-9E30-1E627EACE31D}" destId="{29762DD6-BFEC-8E42-9CA3-C514A4BE4AF6}" srcOrd="0" destOrd="0" presId="urn:microsoft.com/office/officeart/2005/8/layout/vList2"/>
    <dgm:cxn modelId="{6F70F2C7-D0FD-4079-9DFE-7C65FE9557CB}" srcId="{3870BCAE-267F-481D-9E30-1E627EACE31D}" destId="{7DF01E81-0465-4B7A-BCCE-F581433EFFC3}" srcOrd="0" destOrd="0" parTransId="{1C21BAC5-5024-413E-AE36-E5F913ED56A9}" sibTransId="{008BC0C7-4662-42B3-B96D-62291984038A}"/>
    <dgm:cxn modelId="{A3C99AD1-DEE2-4704-AA01-EBA00126C663}" srcId="{3870BCAE-267F-481D-9E30-1E627EACE31D}" destId="{1C1DE5CE-F152-4F97-AA83-25D6153E6A58}" srcOrd="2" destOrd="0" parTransId="{49DBE4A0-5636-41C3-A094-BF143F2903B0}" sibTransId="{696CE551-D204-4631-B0F8-B86364ED9D7B}"/>
    <dgm:cxn modelId="{2030ABE2-CC2F-FD43-A8B3-B3B5E5E3200A}" type="presOf" srcId="{1646E267-CA30-445D-90B4-F95A751BFF13}" destId="{C5D2DCF8-2567-E44C-A7ED-85329D9A4F1B}" srcOrd="0" destOrd="0" presId="urn:microsoft.com/office/officeart/2005/8/layout/vList2"/>
    <dgm:cxn modelId="{023811FD-9720-4E06-A665-E84AC5F4BF9F}" srcId="{3870BCAE-267F-481D-9E30-1E627EACE31D}" destId="{1646E267-CA30-445D-90B4-F95A751BFF13}" srcOrd="1" destOrd="0" parTransId="{4025BE9C-C0A1-4C39-AADB-9DC323AECB10}" sibTransId="{378DFA47-7E90-4008-BB08-EAAE7F2DA3A0}"/>
    <dgm:cxn modelId="{EBECD350-AB5A-5A49-A611-102D8C7BA3E5}" type="presParOf" srcId="{29762DD6-BFEC-8E42-9CA3-C514A4BE4AF6}" destId="{B42136B1-DC0B-B24D-8905-698F4E58B9F4}" srcOrd="0" destOrd="0" presId="urn:microsoft.com/office/officeart/2005/8/layout/vList2"/>
    <dgm:cxn modelId="{A2A17B3C-FE84-D645-813D-412F96EFC974}" type="presParOf" srcId="{29762DD6-BFEC-8E42-9CA3-C514A4BE4AF6}" destId="{78DC1B03-8C23-1440-90B9-153058C296FE}" srcOrd="1" destOrd="0" presId="urn:microsoft.com/office/officeart/2005/8/layout/vList2"/>
    <dgm:cxn modelId="{AB33A968-8500-F646-98FB-FE75BCD1E5B7}" type="presParOf" srcId="{29762DD6-BFEC-8E42-9CA3-C514A4BE4AF6}" destId="{C5D2DCF8-2567-E44C-A7ED-85329D9A4F1B}" srcOrd="2" destOrd="0" presId="urn:microsoft.com/office/officeart/2005/8/layout/vList2"/>
    <dgm:cxn modelId="{251BA44D-2C82-C44A-A01A-663DC3DDAA8D}" type="presParOf" srcId="{29762DD6-BFEC-8E42-9CA3-C514A4BE4AF6}" destId="{D3C54EFE-9FF3-2E48-A104-57F952E1134B}" srcOrd="3" destOrd="0" presId="urn:microsoft.com/office/officeart/2005/8/layout/vList2"/>
    <dgm:cxn modelId="{53076437-C64C-E34C-828B-0E03B052387F}" type="presParOf" srcId="{29762DD6-BFEC-8E42-9CA3-C514A4BE4AF6}" destId="{616AA7C6-FCEF-0843-B774-1406E7C466F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36B1-DC0B-B24D-8905-698F4E58B9F4}">
      <dsp:nvSpPr>
        <dsp:cNvPr id="0" name=""/>
        <dsp:cNvSpPr/>
      </dsp:nvSpPr>
      <dsp:spPr>
        <a:xfrm>
          <a:off x="0" y="118717"/>
          <a:ext cx="4908899" cy="107406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Mahin Monsoor, Romy Robielos II, Aban Waleed, XuHui D</a:t>
          </a:r>
        </a:p>
      </dsp:txBody>
      <dsp:txXfrm>
        <a:off x="52431" y="171148"/>
        <a:ext cx="4804037" cy="969198"/>
      </dsp:txXfrm>
    </dsp:sp>
    <dsp:sp modelId="{C5D2DCF8-2567-E44C-A7ED-85329D9A4F1B}">
      <dsp:nvSpPr>
        <dsp:cNvPr id="0" name=""/>
        <dsp:cNvSpPr/>
      </dsp:nvSpPr>
      <dsp:spPr>
        <a:xfrm>
          <a:off x="0" y="1270538"/>
          <a:ext cx="4908899" cy="1074060"/>
        </a:xfrm>
        <a:prstGeom prst="roundRect">
          <a:avLst/>
        </a:prstGeom>
        <a:gradFill rotWithShape="0">
          <a:gsLst>
            <a:gs pos="0">
              <a:schemeClr val="accent2">
                <a:hueOff val="-1555074"/>
                <a:satOff val="-8227"/>
                <a:lumOff val="-3137"/>
                <a:alphaOff val="0"/>
                <a:tint val="98000"/>
                <a:lumMod val="100000"/>
              </a:schemeClr>
            </a:gs>
            <a:gs pos="100000">
              <a:schemeClr val="accent2">
                <a:hueOff val="-1555074"/>
                <a:satOff val="-8227"/>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Dr. Mariana Bonanome</a:t>
          </a:r>
        </a:p>
      </dsp:txBody>
      <dsp:txXfrm>
        <a:off x="52431" y="1322969"/>
        <a:ext cx="4804037" cy="969198"/>
      </dsp:txXfrm>
    </dsp:sp>
    <dsp:sp modelId="{616AA7C6-FCEF-0843-B774-1406E7C466F0}">
      <dsp:nvSpPr>
        <dsp:cNvPr id="0" name=""/>
        <dsp:cNvSpPr/>
      </dsp:nvSpPr>
      <dsp:spPr>
        <a:xfrm>
          <a:off x="0" y="2422357"/>
          <a:ext cx="4908899" cy="1074060"/>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MAT 1372 - OL50</a:t>
          </a:r>
        </a:p>
      </dsp:txBody>
      <dsp:txXfrm>
        <a:off x="52431" y="2474788"/>
        <a:ext cx="4804037"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b1d867f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b1d867f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b1d867f6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b1d867f6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b1d867f6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b1d867f6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b1d867f6d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b1d867f6d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b1d867f6d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b1d867f6d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b1d867f6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b1d867f6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b1d867f6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b1d867f6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b1d867f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b1d867f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b1d867f6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b1d867f6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b1d867f6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b1d867f6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1d867f6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b1d867f6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b1d867f6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b1d867f6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b1d867f6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b1d867f6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b1d867f6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b1d867f6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b1d867f6d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b1d867f6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073494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571011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84825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84159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91258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577107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23487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Title 1"/>
          <p:cNvSpPr>
            <a:spLocks noGrp="1"/>
          </p:cNvSpPr>
          <p:nvPr>
            <p:ph type="title"/>
          </p:nvPr>
        </p:nvSpPr>
        <p:spPr>
          <a:xfrm>
            <a:off x="514351" y="457201"/>
            <a:ext cx="7598569" cy="1092200"/>
          </a:xfrm>
        </p:spPr>
        <p:txBody>
          <a:bodyPr/>
          <a:lstStyle/>
          <a:p>
            <a:r>
              <a:rPr lang="en-US"/>
              <a:t>Click to edit Master title style</a:t>
            </a:r>
            <a:endParaRPr lang="en-US" dirty="0"/>
          </a:p>
        </p:txBody>
      </p:sp>
    </p:spTree>
    <p:extLst>
      <p:ext uri="{BB962C8B-B14F-4D97-AF65-F5344CB8AC3E}">
        <p14:creationId xmlns:p14="http://schemas.microsoft.com/office/powerpoint/2010/main" val="7219428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9849640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874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946313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87251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41368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63425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97449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932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66246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70704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5/12/21</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94499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pic>
        <p:nvPicPr>
          <p:cNvPr id="61" name="Picture 60">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useBgFill="1">
        <p:nvSpPr>
          <p:cNvPr id="63" name="Rectangle 62">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3094482" cy="5143501"/>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4"/>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4" name="Google Shape;54;p13"/>
          <p:cNvSpPr txBox="1">
            <a:spLocks noGrp="1"/>
          </p:cNvSpPr>
          <p:nvPr>
            <p:ph type="ctrTitle"/>
          </p:nvPr>
        </p:nvSpPr>
        <p:spPr>
          <a:xfrm>
            <a:off x="514350" y="482599"/>
            <a:ext cx="1943100" cy="3746500"/>
          </a:xfrm>
          <a:prstGeom prst="rect">
            <a:avLst/>
          </a:prstGeom>
        </p:spPr>
        <p:txBody>
          <a:bodyPr spcFirstLastPara="1" vert="horz" lIns="91440" tIns="45720" rIns="91440" bIns="45720" rtlCol="0" anchor="ctr" anchorCtr="0">
            <a:normAutofit/>
          </a:bodyPr>
          <a:lstStyle/>
          <a:p>
            <a:pPr marL="0" lvl="0" indent="0" algn="l" defTabSz="457200">
              <a:spcAft>
                <a:spcPts val="0"/>
              </a:spcAft>
            </a:pPr>
            <a:r>
              <a:rPr lang="en-US" sz="2800">
                <a:solidFill>
                  <a:srgbClr val="FFFFFF"/>
                </a:solidFill>
              </a:rPr>
              <a:t>Definition of Success </a:t>
            </a:r>
          </a:p>
        </p:txBody>
      </p:sp>
      <p:graphicFrame>
        <p:nvGraphicFramePr>
          <p:cNvPr id="57" name="Google Shape;55;p13">
            <a:extLst>
              <a:ext uri="{FF2B5EF4-FFF2-40B4-BE49-F238E27FC236}">
                <a16:creationId xmlns:a16="http://schemas.microsoft.com/office/drawing/2014/main" id="{2096C421-2605-4859-9833-93C903384924}"/>
              </a:ext>
            </a:extLst>
          </p:cNvPr>
          <p:cNvGraphicFramePr/>
          <p:nvPr>
            <p:extLst>
              <p:ext uri="{D42A27DB-BD31-4B8C-83A1-F6EECF244321}">
                <p14:modId xmlns:p14="http://schemas.microsoft.com/office/powerpoint/2010/main" val="2311751703"/>
              </p:ext>
            </p:extLst>
          </p:nvPr>
        </p:nvGraphicFramePr>
        <p:xfrm>
          <a:off x="3606450" y="676275"/>
          <a:ext cx="4908900" cy="361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Statistical Analysis Pt 2. </a:t>
            </a:r>
            <a:endParaRPr/>
          </a:p>
        </p:txBody>
      </p:sp>
      <p:sp>
        <p:nvSpPr>
          <p:cNvPr id="109" name="Google Shape;109;p22"/>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11150" algn="l" rtl="0">
              <a:lnSpc>
                <a:spcPct val="150000"/>
              </a:lnSpc>
              <a:spcBef>
                <a:spcPts val="0"/>
              </a:spcBef>
              <a:spcAft>
                <a:spcPts val="0"/>
              </a:spcAft>
              <a:buClr>
                <a:schemeClr val="dk1"/>
              </a:buClr>
              <a:buSzPts val="1300"/>
              <a:buFont typeface="Courier New" panose="02070309020205020404" pitchFamily="49" charset="0"/>
              <a:buChar char="o"/>
            </a:pPr>
            <a:r>
              <a:rPr lang="en" sz="1400" dirty="0"/>
              <a:t>For our next hypothesis, we were going to analyze how each level of degree affects the position of your workplace</a:t>
            </a:r>
            <a:endParaRPr sz="1400" dirty="0"/>
          </a:p>
          <a:p>
            <a:pPr marL="457200" lvl="0" indent="-311150" algn="l" rtl="0">
              <a:lnSpc>
                <a:spcPct val="150000"/>
              </a:lnSpc>
              <a:spcBef>
                <a:spcPts val="0"/>
              </a:spcBef>
              <a:spcAft>
                <a:spcPts val="0"/>
              </a:spcAft>
              <a:buClr>
                <a:schemeClr val="dk1"/>
              </a:buClr>
              <a:buSzPts val="1300"/>
              <a:buFont typeface="Courier New" panose="02070309020205020404" pitchFamily="49" charset="0"/>
              <a:buChar char="o"/>
            </a:pPr>
            <a:r>
              <a:rPr lang="en" sz="1400" dirty="0"/>
              <a:t>Here we had opted to use pie graphs to convey our data since there was no specific number point to compare the data</a:t>
            </a:r>
            <a:endParaRPr sz="1400" dirty="0"/>
          </a:p>
          <a:p>
            <a:pPr marL="457200" lvl="0" indent="-311150" algn="l" rtl="0">
              <a:lnSpc>
                <a:spcPct val="150000"/>
              </a:lnSpc>
              <a:spcBef>
                <a:spcPts val="0"/>
              </a:spcBef>
              <a:spcAft>
                <a:spcPts val="0"/>
              </a:spcAft>
              <a:buClr>
                <a:schemeClr val="dk1"/>
              </a:buClr>
              <a:buSzPts val="1300"/>
              <a:buFont typeface="Courier New" panose="02070309020205020404" pitchFamily="49" charset="0"/>
              <a:buChar char="o"/>
            </a:pPr>
            <a:r>
              <a:rPr lang="en" sz="1400" dirty="0"/>
              <a:t>We had to break each level of degree into four subcategories. </a:t>
            </a:r>
            <a:endParaRPr sz="1400" dirty="0"/>
          </a:p>
          <a:p>
            <a:pPr marL="457200" lvl="0" indent="-311150" algn="l" rtl="0">
              <a:lnSpc>
                <a:spcPct val="150000"/>
              </a:lnSpc>
              <a:spcBef>
                <a:spcPts val="0"/>
              </a:spcBef>
              <a:spcAft>
                <a:spcPts val="0"/>
              </a:spcAft>
              <a:buClr>
                <a:schemeClr val="dk1"/>
              </a:buClr>
              <a:buSzPts val="1300"/>
              <a:buFont typeface="Courier New" panose="02070309020205020404" pitchFamily="49" charset="0"/>
              <a:buChar char="o"/>
            </a:pPr>
            <a:r>
              <a:rPr lang="en" sz="1400" dirty="0"/>
              <a:t>We made a pie chart for no degree, bachelors, masters and doctoral. Each pie chart was set to compare the total number of yes to no for seniority level position</a:t>
            </a:r>
            <a:endParaRPr sz="1400" dirty="0"/>
          </a:p>
          <a:p>
            <a:pPr marL="457200" lvl="0" indent="-311150" algn="l" rtl="0">
              <a:lnSpc>
                <a:spcPct val="150000"/>
              </a:lnSpc>
              <a:spcBef>
                <a:spcPts val="0"/>
              </a:spcBef>
              <a:spcAft>
                <a:spcPts val="0"/>
              </a:spcAft>
              <a:buClr>
                <a:schemeClr val="dk1"/>
              </a:buClr>
              <a:buSzPts val="1300"/>
              <a:buFont typeface="Courier New" panose="02070309020205020404" pitchFamily="49" charset="0"/>
              <a:buChar char="o"/>
            </a:pPr>
            <a:r>
              <a:rPr lang="en" sz="1400" dirty="0"/>
              <a:t>The pie charts were a good choice for this data set because it let us visually see whether or not the YES to seniority increases or decreases to each higher degree level.</a:t>
            </a: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Statistical Analysis Pt 3. </a:t>
            </a:r>
            <a:endParaRPr/>
          </a:p>
        </p:txBody>
      </p:sp>
      <p:sp>
        <p:nvSpPr>
          <p:cNvPr id="115" name="Google Shape;115;p23"/>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04800" algn="l" rtl="0">
              <a:lnSpc>
                <a:spcPct val="200000"/>
              </a:lnSpc>
              <a:spcBef>
                <a:spcPts val="0"/>
              </a:spcBef>
              <a:spcAft>
                <a:spcPts val="0"/>
              </a:spcAft>
              <a:buClr>
                <a:schemeClr val="dk1"/>
              </a:buClr>
              <a:buSzPts val="1200"/>
              <a:buFont typeface="Courier New" panose="02070309020205020404" pitchFamily="49" charset="0"/>
              <a:buChar char="o"/>
            </a:pPr>
            <a:r>
              <a:rPr lang="en" sz="1200" dirty="0"/>
              <a:t>After conducting this data analysis, we as group thought if we could see any correlation between the annual income and level of completed education.</a:t>
            </a:r>
          </a:p>
          <a:p>
            <a:pPr marL="457200" lvl="0" indent="-304800" algn="l" rtl="0">
              <a:lnSpc>
                <a:spcPct val="200000"/>
              </a:lnSpc>
              <a:spcBef>
                <a:spcPts val="0"/>
              </a:spcBef>
              <a:spcAft>
                <a:spcPts val="0"/>
              </a:spcAft>
              <a:buClr>
                <a:schemeClr val="dk1"/>
              </a:buClr>
              <a:buSzPts val="1200"/>
              <a:buFont typeface="Courier New" panose="02070309020205020404" pitchFamily="49" charset="0"/>
              <a:buChar char="o"/>
            </a:pPr>
            <a:endParaRPr sz="1200" dirty="0"/>
          </a:p>
          <a:p>
            <a:pPr marL="457200" lvl="0" indent="-304800" algn="l" rtl="0">
              <a:lnSpc>
                <a:spcPct val="200000"/>
              </a:lnSpc>
              <a:spcBef>
                <a:spcPts val="0"/>
              </a:spcBef>
              <a:spcAft>
                <a:spcPts val="0"/>
              </a:spcAft>
              <a:buClr>
                <a:schemeClr val="dk1"/>
              </a:buClr>
              <a:buSzPts val="1200"/>
              <a:buFont typeface="Courier New" panose="02070309020205020404" pitchFamily="49" charset="0"/>
              <a:buChar char="o"/>
            </a:pPr>
            <a:r>
              <a:rPr lang="en" sz="1200" dirty="0"/>
              <a:t>So, what we had done was find the mean salary for each degree and then to represent the comparison, we chose to use a bar graph. </a:t>
            </a:r>
          </a:p>
          <a:p>
            <a:pPr marL="457200" lvl="0" indent="-304800" algn="l" rtl="0">
              <a:lnSpc>
                <a:spcPct val="200000"/>
              </a:lnSpc>
              <a:spcBef>
                <a:spcPts val="0"/>
              </a:spcBef>
              <a:spcAft>
                <a:spcPts val="0"/>
              </a:spcAft>
              <a:buClr>
                <a:schemeClr val="dk1"/>
              </a:buClr>
              <a:buSzPts val="1200"/>
              <a:buFont typeface="Courier New" panose="02070309020205020404" pitchFamily="49" charset="0"/>
              <a:buChar char="o"/>
            </a:pPr>
            <a:endParaRPr sz="1200" dirty="0"/>
          </a:p>
          <a:p>
            <a:pPr marL="457200" lvl="0" indent="-304800" algn="l" rtl="0">
              <a:lnSpc>
                <a:spcPct val="200000"/>
              </a:lnSpc>
              <a:spcBef>
                <a:spcPts val="0"/>
              </a:spcBef>
              <a:spcAft>
                <a:spcPts val="0"/>
              </a:spcAft>
              <a:buClr>
                <a:schemeClr val="dk1"/>
              </a:buClr>
              <a:buSzPts val="1200"/>
              <a:buFont typeface="Courier New" panose="02070309020205020404" pitchFamily="49" charset="0"/>
              <a:buChar char="o"/>
            </a:pPr>
            <a:r>
              <a:rPr lang="en" sz="1200" dirty="0"/>
              <a:t>The bar graph allowed us to show a visual representation whether there is a positive correlation or negative correlation.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00"/>
              <a:t>Results</a:t>
            </a:r>
            <a:endParaRPr sz="2000"/>
          </a:p>
        </p:txBody>
      </p:sp>
      <p:pic>
        <p:nvPicPr>
          <p:cNvPr id="121" name="Google Shape;121;p24"/>
          <p:cNvPicPr preferRelativeResize="0"/>
          <p:nvPr/>
        </p:nvPicPr>
        <p:blipFill rotWithShape="1">
          <a:blip r:embed="rId3">
            <a:alphaModFix/>
          </a:blip>
          <a:srcRect l="29916" t="33554" r="38182" b="27854"/>
          <a:stretch/>
        </p:blipFill>
        <p:spPr>
          <a:xfrm>
            <a:off x="1404150" y="416100"/>
            <a:ext cx="6205340" cy="3830079"/>
          </a:xfrm>
          <a:prstGeom prst="rect">
            <a:avLst/>
          </a:prstGeom>
          <a:noFill/>
          <a:ln>
            <a:noFill/>
          </a:ln>
        </p:spPr>
      </p:pic>
      <p:sp>
        <p:nvSpPr>
          <p:cNvPr id="122" name="Google Shape;122;p24"/>
          <p:cNvSpPr txBox="1"/>
          <p:nvPr/>
        </p:nvSpPr>
        <p:spPr>
          <a:xfrm>
            <a:off x="2239510" y="4356476"/>
            <a:ext cx="468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Figure 1. Final College GPA vs. Average Annual Income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Results Part 2</a:t>
            </a:r>
            <a:endParaRPr sz="2000"/>
          </a:p>
        </p:txBody>
      </p:sp>
      <p:pic>
        <p:nvPicPr>
          <p:cNvPr id="128" name="Google Shape;128;p25"/>
          <p:cNvPicPr preferRelativeResize="0"/>
          <p:nvPr/>
        </p:nvPicPr>
        <p:blipFill rotWithShape="1">
          <a:blip r:embed="rId3">
            <a:alphaModFix/>
          </a:blip>
          <a:srcRect l="23533" t="39824" r="32204" b="14131"/>
          <a:stretch/>
        </p:blipFill>
        <p:spPr>
          <a:xfrm>
            <a:off x="1230951" y="511538"/>
            <a:ext cx="6561849" cy="3629538"/>
          </a:xfrm>
          <a:prstGeom prst="rect">
            <a:avLst/>
          </a:prstGeom>
          <a:noFill/>
          <a:ln>
            <a:noFill/>
          </a:ln>
        </p:spPr>
      </p:pic>
      <p:sp>
        <p:nvSpPr>
          <p:cNvPr id="129" name="Google Shape;129;p25"/>
          <p:cNvSpPr txBox="1"/>
          <p:nvPr/>
        </p:nvSpPr>
        <p:spPr>
          <a:xfrm>
            <a:off x="1711200" y="4431862"/>
            <a:ext cx="608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Figure 2. Highest Educational Degree Completion vs. Seniority Position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Results Part 3</a:t>
            </a:r>
            <a:endParaRPr sz="2000"/>
          </a:p>
        </p:txBody>
      </p:sp>
      <p:pic>
        <p:nvPicPr>
          <p:cNvPr id="135" name="Google Shape;135;p26"/>
          <p:cNvPicPr preferRelativeResize="0"/>
          <p:nvPr/>
        </p:nvPicPr>
        <p:blipFill rotWithShape="1">
          <a:blip r:embed="rId3">
            <a:alphaModFix/>
          </a:blip>
          <a:srcRect l="31787" t="38029" r="39308" b="15037"/>
          <a:stretch/>
        </p:blipFill>
        <p:spPr>
          <a:xfrm>
            <a:off x="1833150" y="286350"/>
            <a:ext cx="5875066" cy="4008275"/>
          </a:xfrm>
          <a:prstGeom prst="rect">
            <a:avLst/>
          </a:prstGeom>
          <a:noFill/>
          <a:ln>
            <a:noFill/>
          </a:ln>
        </p:spPr>
      </p:pic>
      <p:sp>
        <p:nvSpPr>
          <p:cNvPr id="136" name="Google Shape;136;p26"/>
          <p:cNvSpPr txBox="1"/>
          <p:nvPr/>
        </p:nvSpPr>
        <p:spPr>
          <a:xfrm>
            <a:off x="1833150" y="4399881"/>
            <a:ext cx="547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Figure 3. Highest Educational Degree Completion vs. Mean Salary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142" name="Google Shape;142;p27"/>
          <p:cNvSpPr txBox="1">
            <a:spLocks noGrp="1"/>
          </p:cNvSpPr>
          <p:nvPr>
            <p:ph type="body" idx="1"/>
          </p:nvPr>
        </p:nvSpPr>
        <p:spPr>
          <a:xfrm>
            <a:off x="311700" y="553387"/>
            <a:ext cx="8520600" cy="3416400"/>
          </a:xfrm>
          <a:prstGeom prst="rect">
            <a:avLst/>
          </a:prstGeom>
        </p:spPr>
        <p:txBody>
          <a:bodyPr spcFirstLastPara="1" wrap="square" lIns="91425" tIns="91425" rIns="91425" bIns="91425" anchor="t" anchorCtr="0">
            <a:normAutofit fontScale="92500"/>
          </a:bodyPr>
          <a:lstStyle/>
          <a:p>
            <a:pPr marL="0" lvl="0" indent="0" algn="l" rtl="0">
              <a:lnSpc>
                <a:spcPct val="200000"/>
              </a:lnSpc>
              <a:spcBef>
                <a:spcPts val="0"/>
              </a:spcBef>
              <a:spcAft>
                <a:spcPts val="0"/>
              </a:spcAft>
              <a:buNone/>
            </a:pPr>
            <a:endParaRPr sz="1400" dirty="0">
              <a:ea typeface="Times New Roman"/>
              <a:cs typeface="Times New Roman"/>
              <a:sym typeface="Times New Roman"/>
            </a:endParaRPr>
          </a:p>
          <a:p>
            <a:pPr marL="0" lvl="0" indent="0" algn="l" rtl="0">
              <a:lnSpc>
                <a:spcPct val="200000"/>
              </a:lnSpc>
              <a:spcBef>
                <a:spcPts val="0"/>
              </a:spcBef>
              <a:spcAft>
                <a:spcPts val="0"/>
              </a:spcAft>
              <a:buNone/>
            </a:pPr>
            <a:r>
              <a:rPr lang="en" sz="1400" dirty="0">
                <a:ea typeface="Times New Roman"/>
                <a:cs typeface="Times New Roman"/>
                <a:sym typeface="Times New Roman"/>
              </a:rPr>
              <a:t>With the results we received, our hypothesis was proven correct on a very general level.</a:t>
            </a:r>
            <a:endParaRPr sz="1400" dirty="0">
              <a:ea typeface="Times New Roman"/>
              <a:cs typeface="Times New Roman"/>
              <a:sym typeface="Times New Roman"/>
            </a:endParaRPr>
          </a:p>
          <a:p>
            <a:pPr marL="0" lvl="0" indent="0" algn="l" rtl="0">
              <a:lnSpc>
                <a:spcPct val="200000"/>
              </a:lnSpc>
              <a:spcBef>
                <a:spcPts val="0"/>
              </a:spcBef>
              <a:spcAft>
                <a:spcPts val="0"/>
              </a:spcAft>
              <a:buNone/>
            </a:pPr>
            <a:endParaRPr sz="1400" dirty="0">
              <a:ea typeface="Times New Roman"/>
              <a:cs typeface="Times New Roman"/>
              <a:sym typeface="Times New Roman"/>
            </a:endParaRPr>
          </a:p>
          <a:p>
            <a:pPr marL="0" lvl="0" indent="0" algn="l" rtl="0">
              <a:lnSpc>
                <a:spcPct val="200000"/>
              </a:lnSpc>
              <a:spcBef>
                <a:spcPts val="0"/>
              </a:spcBef>
              <a:spcAft>
                <a:spcPts val="0"/>
              </a:spcAft>
              <a:buNone/>
            </a:pPr>
            <a:r>
              <a:rPr lang="en" sz="1400" dirty="0">
                <a:ea typeface="Times New Roman"/>
                <a:cs typeface="Times New Roman"/>
                <a:sym typeface="Times New Roman"/>
              </a:rPr>
              <a:t> But however it wouldn’t be able strongly support our data. The correlation between all the analyses is weak because again we had to manipulate the data and the data was based on range not a specific set point.  </a:t>
            </a:r>
            <a:endParaRPr sz="1400" dirty="0">
              <a:ea typeface="Times New Roman"/>
              <a:cs typeface="Times New Roman"/>
              <a:sym typeface="Times New Roman"/>
            </a:endParaRPr>
          </a:p>
          <a:p>
            <a:pPr marL="0" lvl="0" indent="0" algn="l" rtl="0">
              <a:lnSpc>
                <a:spcPct val="200000"/>
              </a:lnSpc>
              <a:spcBef>
                <a:spcPts val="0"/>
              </a:spcBef>
              <a:spcAft>
                <a:spcPts val="0"/>
              </a:spcAft>
              <a:buNone/>
            </a:pPr>
            <a:endParaRPr sz="1400" dirty="0">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400" dirty="0">
                <a:ea typeface="Times New Roman"/>
                <a:cs typeface="Times New Roman"/>
                <a:sym typeface="Times New Roman"/>
              </a:rPr>
              <a:t>Other factors do play a role in collecting data such as people not answering honestly or people messing around and not taking it seriously. </a:t>
            </a:r>
            <a:endParaRPr sz="1400" dirty="0">
              <a:ea typeface="Times New Roman"/>
              <a:cs typeface="Times New Roman"/>
              <a:sym typeface="Times New Roman"/>
            </a:endParaRPr>
          </a:p>
          <a:p>
            <a:pPr marL="0" lvl="0" indent="0" algn="l" rtl="0">
              <a:spcBef>
                <a:spcPts val="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a:t>
            </a:r>
            <a:endParaRPr/>
          </a:p>
        </p:txBody>
      </p:sp>
      <p:sp>
        <p:nvSpPr>
          <p:cNvPr id="148" name="Google Shape;148;p28"/>
          <p:cNvSpPr txBox="1">
            <a:spLocks noGrp="1"/>
          </p:cNvSpPr>
          <p:nvPr>
            <p:ph type="body" idx="1"/>
          </p:nvPr>
        </p:nvSpPr>
        <p:spPr>
          <a:prstGeom prst="rect">
            <a:avLst/>
          </a:prstGeom>
        </p:spPr>
        <p:txBody>
          <a:bodyPr spcFirstLastPara="1" wrap="square" lIns="91425" tIns="91425" rIns="91425" bIns="91425" anchor="t" anchorCtr="0">
            <a:normAutofit fontScale="85000" lnSpcReduction="10000"/>
          </a:bodyPr>
          <a:lstStyle/>
          <a:p>
            <a:pPr marL="0" lvl="0" indent="0" algn="l" rtl="0">
              <a:lnSpc>
                <a:spcPct val="200000"/>
              </a:lnSpc>
              <a:spcBef>
                <a:spcPts val="0"/>
              </a:spcBef>
              <a:spcAft>
                <a:spcPts val="0"/>
              </a:spcAft>
              <a:buNone/>
            </a:pPr>
            <a:r>
              <a:rPr lang="en" sz="1400" dirty="0">
                <a:ea typeface="Times New Roman"/>
                <a:cs typeface="Times New Roman"/>
                <a:sym typeface="Times New Roman"/>
              </a:rPr>
              <a:t>Our data proves the GPA and Level of College degree does affect annual income and seniority position on a very general aspect. </a:t>
            </a:r>
            <a:endParaRPr sz="1400" dirty="0">
              <a:ea typeface="Times New Roman"/>
              <a:cs typeface="Times New Roman"/>
              <a:sym typeface="Times New Roman"/>
            </a:endParaRPr>
          </a:p>
          <a:p>
            <a:pPr marL="0" lvl="0" indent="0" algn="l" rtl="0">
              <a:lnSpc>
                <a:spcPct val="200000"/>
              </a:lnSpc>
              <a:spcBef>
                <a:spcPts val="0"/>
              </a:spcBef>
              <a:spcAft>
                <a:spcPts val="0"/>
              </a:spcAft>
              <a:buNone/>
            </a:pPr>
            <a:endParaRPr sz="1400" dirty="0">
              <a:ea typeface="Times New Roman"/>
              <a:cs typeface="Times New Roman"/>
              <a:sym typeface="Times New Roman"/>
            </a:endParaRPr>
          </a:p>
          <a:p>
            <a:pPr marL="0" lvl="0" indent="0" algn="l" rtl="0">
              <a:lnSpc>
                <a:spcPct val="200000"/>
              </a:lnSpc>
              <a:spcBef>
                <a:spcPts val="0"/>
              </a:spcBef>
              <a:spcAft>
                <a:spcPts val="0"/>
              </a:spcAft>
              <a:buNone/>
            </a:pPr>
            <a:r>
              <a:rPr lang="en" sz="1400" dirty="0">
                <a:ea typeface="Times New Roman"/>
                <a:cs typeface="Times New Roman"/>
                <a:sym typeface="Times New Roman"/>
              </a:rPr>
              <a:t>Of course other factors, such as available opportunities, internships and connections do play a role in seniority position and annual income. </a:t>
            </a:r>
            <a:endParaRPr sz="1400" dirty="0">
              <a:ea typeface="Times New Roman"/>
              <a:cs typeface="Times New Roman"/>
              <a:sym typeface="Times New Roman"/>
            </a:endParaRPr>
          </a:p>
          <a:p>
            <a:pPr marL="0" lvl="0" indent="0" algn="l" rtl="0">
              <a:lnSpc>
                <a:spcPct val="200000"/>
              </a:lnSpc>
              <a:spcBef>
                <a:spcPts val="0"/>
              </a:spcBef>
              <a:spcAft>
                <a:spcPts val="0"/>
              </a:spcAft>
              <a:buNone/>
            </a:pPr>
            <a:endParaRPr sz="1400" dirty="0">
              <a:ea typeface="Times New Roman"/>
              <a:cs typeface="Times New Roman"/>
              <a:sym typeface="Times New Roman"/>
            </a:endParaRPr>
          </a:p>
          <a:p>
            <a:pPr marL="0" lvl="0" indent="0" algn="l" rtl="0">
              <a:lnSpc>
                <a:spcPct val="200000"/>
              </a:lnSpc>
              <a:spcBef>
                <a:spcPts val="0"/>
              </a:spcBef>
              <a:spcAft>
                <a:spcPts val="0"/>
              </a:spcAft>
              <a:buNone/>
            </a:pPr>
            <a:r>
              <a:rPr lang="en" sz="1400" dirty="0">
                <a:ea typeface="Times New Roman"/>
                <a:cs typeface="Times New Roman"/>
                <a:sym typeface="Times New Roman"/>
              </a:rPr>
              <a:t>Another big factor that plays a crucial role for annual income is gender. Which we can add next time when doing our google forms. </a:t>
            </a:r>
            <a:endParaRPr sz="1400" dirty="0">
              <a:ea typeface="Times New Roman"/>
              <a:cs typeface="Times New Roman"/>
              <a:sym typeface="Times New Roman"/>
            </a:endParaRPr>
          </a:p>
          <a:p>
            <a:pPr marL="0" lvl="0" indent="0" algn="l" rtl="0">
              <a:lnSpc>
                <a:spcPct val="200000"/>
              </a:lnSpc>
              <a:spcBef>
                <a:spcPts val="0"/>
              </a:spcBef>
              <a:spcAft>
                <a:spcPts val="0"/>
              </a:spcAft>
              <a:buNone/>
            </a:pPr>
            <a:endParaRPr sz="1400" dirty="0">
              <a:ea typeface="Times New Roman"/>
              <a:cs typeface="Times New Roman"/>
              <a:sym typeface="Times New Roman"/>
            </a:endParaRPr>
          </a:p>
          <a:p>
            <a:pPr marL="0" lvl="0" indent="0" algn="l" rtl="0">
              <a:lnSpc>
                <a:spcPct val="200000"/>
              </a:lnSpc>
              <a:spcBef>
                <a:spcPts val="0"/>
              </a:spcBef>
              <a:spcAft>
                <a:spcPts val="0"/>
              </a:spcAft>
              <a:buNone/>
            </a:pPr>
            <a:r>
              <a:rPr lang="en" sz="1400" dirty="0">
                <a:ea typeface="Times New Roman"/>
                <a:cs typeface="Times New Roman"/>
                <a:sym typeface="Times New Roman"/>
              </a:rPr>
              <a:t>However, if we were able to get more specific numbers for annual income and specific GPA then I do believe we would have had a much more stronger correlation for each data set.</a:t>
            </a:r>
            <a:endParaRPr sz="1400" dirty="0">
              <a:ea typeface="Times New Roman"/>
              <a:cs typeface="Times New Roman"/>
              <a:sym typeface="Times New Roman"/>
            </a:endParaRPr>
          </a:p>
          <a:p>
            <a:pPr marL="0" lvl="0" indent="0" algn="l" rtl="0">
              <a:lnSpc>
                <a:spcPct val="200000"/>
              </a:lnSpc>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Success? </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t>Success is referred to being the “biggest achievement” one can attain in a mission, that final reward after putting 100% effort on a dream, the cherry on top of that big triple sundae. </a:t>
            </a:r>
            <a:endParaRPr sz="1400" dirty="0"/>
          </a:p>
          <a:p>
            <a:pPr marL="0" lvl="0" indent="0" algn="l" rtl="0">
              <a:spcBef>
                <a:spcPts val="1200"/>
              </a:spcBef>
              <a:spcAft>
                <a:spcPts val="0"/>
              </a:spcAft>
              <a:buNone/>
            </a:pPr>
            <a:r>
              <a:rPr lang="en" sz="1400" dirty="0"/>
              <a:t>However the concept of success is subjective. Not everyone has the same goal in mind so therefore not everyone’s idea of success will be the same. To some success would be having </a:t>
            </a:r>
            <a:r>
              <a:rPr lang="en" sz="1400" dirty="0" err="1"/>
              <a:t>alot</a:t>
            </a:r>
            <a:r>
              <a:rPr lang="en" sz="1400" dirty="0"/>
              <a:t> of money, owning a huge mansion, having the fastest car and the list goes on. </a:t>
            </a:r>
            <a:endParaRPr sz="1400" dirty="0"/>
          </a:p>
          <a:p>
            <a:pPr marL="0" lvl="0" indent="0" algn="l" rtl="0">
              <a:spcBef>
                <a:spcPts val="1200"/>
              </a:spcBef>
              <a:spcAft>
                <a:spcPts val="0"/>
              </a:spcAft>
              <a:buNone/>
            </a:pPr>
            <a:r>
              <a:rPr lang="en" sz="1400" dirty="0"/>
              <a:t>Our group defined success as being able to graduate from college and getting a job that allows you to be financially stable</a:t>
            </a:r>
            <a:endParaRPr sz="1400" dirty="0"/>
          </a:p>
          <a:p>
            <a:pPr marL="0" lvl="0" indent="0" algn="l" rtl="0">
              <a:spcBef>
                <a:spcPts val="1200"/>
              </a:spcBef>
              <a:spcAft>
                <a:spcPts val="1200"/>
              </a:spcAft>
              <a:buNone/>
            </a:pP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 Markers and Predictors of Success</a:t>
            </a: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dirty="0"/>
              <a:t>As a group we set out to see what correlation there was between a person’s income and their graduating GPA along with seeing if there was any correlation between the type of degree you graduate with and your position at the workplace. Before we conducted our experiment, we needed to have set marker and predictors for success. </a:t>
            </a:r>
            <a:endParaRPr sz="1600" dirty="0"/>
          </a:p>
          <a:p>
            <a:pPr marL="0" lvl="0" indent="0" algn="l" rtl="0">
              <a:spcBef>
                <a:spcPts val="1200"/>
              </a:spcBef>
              <a:spcAft>
                <a:spcPts val="0"/>
              </a:spcAft>
              <a:buNone/>
            </a:pPr>
            <a:r>
              <a:rPr lang="en" sz="1600" dirty="0"/>
              <a:t>Our experiment consisted of two markers and predictors that helped us make our hypothesis. </a:t>
            </a:r>
            <a:endParaRPr sz="1600" dirty="0"/>
          </a:p>
          <a:p>
            <a:pPr marL="0" lvl="0" indent="0" algn="l" rtl="0">
              <a:lnSpc>
                <a:spcPct val="100000"/>
              </a:lnSpc>
              <a:spcBef>
                <a:spcPts val="0"/>
              </a:spcBef>
              <a:spcAft>
                <a:spcPts val="0"/>
              </a:spcAft>
              <a:buNone/>
            </a:pPr>
            <a:endParaRPr sz="1200" dirty="0"/>
          </a:p>
        </p:txBody>
      </p:sp>
      <p:sp>
        <p:nvSpPr>
          <p:cNvPr id="2" name="TextBox 1">
            <a:extLst>
              <a:ext uri="{FF2B5EF4-FFF2-40B4-BE49-F238E27FC236}">
                <a16:creationId xmlns:a16="http://schemas.microsoft.com/office/drawing/2014/main" id="{890B1C1D-2374-2E43-A305-C7B48C6D6FF2}"/>
              </a:ext>
            </a:extLst>
          </p:cNvPr>
          <p:cNvSpPr txBox="1"/>
          <p:nvPr/>
        </p:nvSpPr>
        <p:spPr>
          <a:xfrm>
            <a:off x="388883" y="2764221"/>
            <a:ext cx="3654378" cy="2323713"/>
          </a:xfrm>
          <a:prstGeom prst="rect">
            <a:avLst/>
          </a:prstGeom>
          <a:noFill/>
        </p:spPr>
        <p:txBody>
          <a:bodyPr wrap="square" rtlCol="0">
            <a:spAutoFit/>
          </a:bodyPr>
          <a:lstStyle/>
          <a:p>
            <a:pPr lvl="0">
              <a:spcBef>
                <a:spcPts val="1200"/>
              </a:spcBef>
            </a:pPr>
            <a:r>
              <a:rPr lang="en-US" sz="1400" dirty="0"/>
              <a:t>Predictors:</a:t>
            </a:r>
          </a:p>
          <a:p>
            <a:pPr lvl="0"/>
            <a:r>
              <a:rPr lang="en-US" sz="1400" dirty="0"/>
              <a:t>Qualitative: College diploma specifically focusing on whether having an associate’s or bachelor’s, master’s degree or above </a:t>
            </a:r>
          </a:p>
          <a:p>
            <a:pPr lvl="0"/>
            <a:endParaRPr lang="en-US" sz="1400" dirty="0"/>
          </a:p>
          <a:p>
            <a:pPr lvl="0"/>
            <a:r>
              <a:rPr lang="en-US" sz="1400" dirty="0"/>
              <a:t>Quantitative: Final GPA after graduation of 3.0 and above</a:t>
            </a:r>
          </a:p>
          <a:p>
            <a:pPr lvl="0"/>
            <a:endParaRPr lang="en-US" dirty="0"/>
          </a:p>
          <a:p>
            <a:pPr lvl="0"/>
            <a:endParaRPr lang="en-US" sz="1100" dirty="0"/>
          </a:p>
          <a:p>
            <a:endParaRPr lang="en-US" dirty="0"/>
          </a:p>
        </p:txBody>
      </p:sp>
      <p:sp>
        <p:nvSpPr>
          <p:cNvPr id="3" name="TextBox 2">
            <a:extLst>
              <a:ext uri="{FF2B5EF4-FFF2-40B4-BE49-F238E27FC236}">
                <a16:creationId xmlns:a16="http://schemas.microsoft.com/office/drawing/2014/main" id="{EBD0D267-0635-E349-99BD-C83F68CAEEBC}"/>
              </a:ext>
            </a:extLst>
          </p:cNvPr>
          <p:cNvSpPr txBox="1"/>
          <p:nvPr/>
        </p:nvSpPr>
        <p:spPr>
          <a:xfrm>
            <a:off x="5265683" y="2681999"/>
            <a:ext cx="3184634" cy="2322431"/>
          </a:xfrm>
          <a:prstGeom prst="rect">
            <a:avLst/>
          </a:prstGeom>
          <a:noFill/>
        </p:spPr>
        <p:txBody>
          <a:bodyPr wrap="square" rtlCol="0">
            <a:spAutoFit/>
          </a:bodyPr>
          <a:lstStyle/>
          <a:p>
            <a:pPr lvl="0"/>
            <a:r>
              <a:rPr lang="en-US" sz="1400" dirty="0"/>
              <a:t>Markers: </a:t>
            </a:r>
          </a:p>
          <a:p>
            <a:pPr lvl="0"/>
            <a:r>
              <a:rPr lang="en-US" sz="1400" dirty="0"/>
              <a:t>Qualitative: Having reached a senior level position within their chosen career field (e.g. supervisory/managerial position up to CEO position or an owner of their company)</a:t>
            </a:r>
          </a:p>
          <a:p>
            <a:pPr lvl="0"/>
            <a:r>
              <a:rPr lang="en-US" sz="1400" dirty="0"/>
              <a:t>Quantitative: Having a salary with a minimum of at least $60k per year without cutting taxes.</a:t>
            </a:r>
          </a:p>
          <a:p>
            <a:pPr lvl="0">
              <a:lnSpc>
                <a:spcPct val="200000"/>
              </a:lnSpc>
              <a:buClr>
                <a:schemeClr val="dk1"/>
              </a:buClr>
              <a:buSzPct val="91666"/>
            </a:pPr>
            <a:endParaRPr lang="en-US" sz="1100" dirty="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Hypotheses</a:t>
            </a:r>
            <a:endParaRPr/>
          </a:p>
        </p:txBody>
      </p:sp>
      <p:sp>
        <p:nvSpPr>
          <p:cNvPr id="73" name="Google Shape;73;p16"/>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100"/>
          </a:p>
          <a:p>
            <a:pPr marL="0" lvl="0" indent="0" algn="l" rtl="0">
              <a:spcBef>
                <a:spcPts val="1200"/>
              </a:spcBef>
              <a:spcAft>
                <a:spcPts val="0"/>
              </a:spcAft>
              <a:buNone/>
            </a:pPr>
            <a:r>
              <a:rPr lang="en" sz="2100"/>
              <a:t>Hypothesis 1: Graduating from college with a GPA of 3.0 or above will most likely result to the person earning more than $60,000 annually.</a:t>
            </a:r>
            <a:endParaRPr sz="2100"/>
          </a:p>
          <a:p>
            <a:pPr marL="0" lvl="0" indent="0" algn="l" rtl="0">
              <a:spcBef>
                <a:spcPts val="1200"/>
              </a:spcBef>
              <a:spcAft>
                <a:spcPts val="0"/>
              </a:spcAft>
              <a:buNone/>
            </a:pPr>
            <a:endParaRPr sz="2100"/>
          </a:p>
          <a:p>
            <a:pPr marL="0" lvl="0" indent="0" algn="l" rtl="0">
              <a:spcBef>
                <a:spcPts val="1200"/>
              </a:spcBef>
              <a:spcAft>
                <a:spcPts val="0"/>
              </a:spcAft>
              <a:buNone/>
            </a:pPr>
            <a:r>
              <a:rPr lang="en" sz="2100"/>
              <a:t>Quantitative predictor to be used: Final College GPA</a:t>
            </a:r>
            <a:endParaRPr sz="2100"/>
          </a:p>
          <a:p>
            <a:pPr marL="0" lvl="0" indent="0" algn="l" rtl="0">
              <a:spcBef>
                <a:spcPts val="1200"/>
              </a:spcBef>
              <a:spcAft>
                <a:spcPts val="0"/>
              </a:spcAft>
              <a:buNone/>
            </a:pPr>
            <a:r>
              <a:rPr lang="en" sz="2100"/>
              <a:t>Quantitative marker to be used: Average Annual Salary</a:t>
            </a:r>
            <a:endParaRPr sz="2100"/>
          </a:p>
          <a:p>
            <a:pPr marL="0" lvl="0" indent="0" algn="l" rtl="0">
              <a:spcBef>
                <a:spcPts val="1200"/>
              </a:spcBef>
              <a:spcAft>
                <a:spcPts val="0"/>
              </a:spcAft>
              <a:buNone/>
            </a:pPr>
            <a:endParaRPr sz="2100"/>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Hypotheses</a:t>
            </a:r>
            <a:endParaRPr/>
          </a:p>
        </p:txBody>
      </p:sp>
      <p:sp>
        <p:nvSpPr>
          <p:cNvPr id="79" name="Google Shape;79;p17"/>
          <p:cNvSpPr txBox="1">
            <a:spLocks noGrp="1"/>
          </p:cNvSpPr>
          <p:nvPr>
            <p:ph type="body" idx="1"/>
          </p:nvPr>
        </p:nvSpPr>
        <p:spPr>
          <a:xfrm>
            <a:off x="159000" y="863550"/>
            <a:ext cx="8673300" cy="3416400"/>
          </a:xfrm>
          <a:prstGeom prst="rect">
            <a:avLst/>
          </a:prstGeom>
        </p:spPr>
        <p:txBody>
          <a:bodyPr spcFirstLastPara="1" wrap="square" lIns="91425" tIns="91425" rIns="91425" bIns="91425" anchor="t" anchorCtr="0">
            <a:normAutofit/>
          </a:bodyPr>
          <a:lstStyle/>
          <a:p>
            <a:pPr marL="0" lvl="0" indent="0" rtl="0">
              <a:spcBef>
                <a:spcPts val="1200"/>
              </a:spcBef>
              <a:spcAft>
                <a:spcPts val="0"/>
              </a:spcAft>
              <a:buNone/>
            </a:pPr>
            <a:r>
              <a:rPr lang="en" sz="2000" dirty="0"/>
              <a:t>Hypothesis 2: The higher the level of completed college education (Bachelor’s, Masters or Doctoral), the more likely for the person to end up with a managerial or supervisory position in the workplace</a:t>
            </a:r>
            <a:endParaRPr sz="2000" dirty="0"/>
          </a:p>
          <a:p>
            <a:pPr marL="0" lvl="0" indent="0" algn="ctr" rtl="0">
              <a:spcBef>
                <a:spcPts val="1200"/>
              </a:spcBef>
              <a:spcAft>
                <a:spcPts val="0"/>
              </a:spcAft>
              <a:buNone/>
            </a:pPr>
            <a:endParaRPr sz="2000" dirty="0"/>
          </a:p>
          <a:p>
            <a:pPr marL="0" lvl="0" indent="0" algn="l" rtl="0">
              <a:spcBef>
                <a:spcPts val="1200"/>
              </a:spcBef>
              <a:spcAft>
                <a:spcPts val="0"/>
              </a:spcAft>
              <a:buClr>
                <a:schemeClr val="dk1"/>
              </a:buClr>
              <a:buSzPts val="1100"/>
              <a:buFont typeface="Arial"/>
              <a:buNone/>
            </a:pPr>
            <a:r>
              <a:rPr lang="en" sz="2000" dirty="0"/>
              <a:t>Qualitative predictor to be used: Highest Educational Degree Completion</a:t>
            </a:r>
            <a:endParaRPr sz="2000" dirty="0"/>
          </a:p>
          <a:p>
            <a:pPr marL="0" lvl="0" indent="0" algn="l" rtl="0">
              <a:spcBef>
                <a:spcPts val="1200"/>
              </a:spcBef>
              <a:spcAft>
                <a:spcPts val="1200"/>
              </a:spcAft>
              <a:buClr>
                <a:schemeClr val="dk1"/>
              </a:buClr>
              <a:buSzPts val="1100"/>
              <a:buFont typeface="Arial"/>
              <a:buNone/>
            </a:pPr>
            <a:r>
              <a:rPr lang="en" sz="2000" dirty="0"/>
              <a:t>Qualitative marker to be used: Seniority position in the workplace</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Measures</a:t>
            </a:r>
            <a:endParaRPr/>
          </a:p>
        </p:txBody>
      </p:sp>
      <p:sp>
        <p:nvSpPr>
          <p:cNvPr id="85" name="Google Shape;85;p18"/>
          <p:cNvSpPr txBox="1">
            <a:spLocks noGrp="1"/>
          </p:cNvSpPr>
          <p:nvPr>
            <p:ph type="body" idx="1"/>
          </p:nvPr>
        </p:nvSpPr>
        <p:spPr>
          <a:xfrm>
            <a:off x="311700" y="1152474"/>
            <a:ext cx="8520600" cy="3797897"/>
          </a:xfrm>
          <a:prstGeom prst="rect">
            <a:avLst/>
          </a:prstGeom>
        </p:spPr>
        <p:txBody>
          <a:bodyPr spcFirstLastPara="1" wrap="square" lIns="91425" tIns="91425" rIns="91425" bIns="91425" anchor="t" anchorCtr="0">
            <a:normAutofit fontScale="70000" lnSpcReduction="20000"/>
          </a:bodyPr>
          <a:lstStyle/>
          <a:p>
            <a:pPr marL="0" lvl="0" indent="0" algn="l" rtl="0">
              <a:lnSpc>
                <a:spcPct val="200000"/>
              </a:lnSpc>
              <a:spcBef>
                <a:spcPts val="0"/>
              </a:spcBef>
              <a:spcAft>
                <a:spcPts val="0"/>
              </a:spcAft>
              <a:buClr>
                <a:schemeClr val="dk1"/>
              </a:buClr>
              <a:buSzPct val="91666"/>
              <a:buFont typeface="Arial"/>
              <a:buNone/>
            </a:pPr>
            <a:r>
              <a:rPr lang="en" sz="1700" dirty="0"/>
              <a:t>With these predictors and markers set, our main goal was to see what correlation was there between college GPA and income and level of college degree and seniority position. Again, we believed that there was going to be a strong positive correlation for both.</a:t>
            </a:r>
            <a:endParaRPr sz="1700" dirty="0"/>
          </a:p>
          <a:p>
            <a:pPr marL="0" lvl="0" indent="0" algn="l" rtl="0">
              <a:lnSpc>
                <a:spcPct val="200000"/>
              </a:lnSpc>
              <a:spcBef>
                <a:spcPts val="0"/>
              </a:spcBef>
              <a:spcAft>
                <a:spcPts val="0"/>
              </a:spcAft>
              <a:buClr>
                <a:schemeClr val="dk1"/>
              </a:buClr>
              <a:buSzPct val="91666"/>
              <a:buFont typeface="Arial"/>
              <a:buNone/>
            </a:pPr>
            <a:r>
              <a:rPr lang="en" sz="1700" dirty="0"/>
              <a:t> Some of the other measures we took were:</a:t>
            </a:r>
            <a:endParaRPr sz="1700" dirty="0"/>
          </a:p>
          <a:p>
            <a:pPr marL="457200" lvl="0" indent="0" algn="l" rtl="0">
              <a:lnSpc>
                <a:spcPct val="200000"/>
              </a:lnSpc>
              <a:spcBef>
                <a:spcPts val="0"/>
              </a:spcBef>
              <a:spcAft>
                <a:spcPts val="0"/>
              </a:spcAft>
              <a:buClr>
                <a:schemeClr val="dk1"/>
              </a:buClr>
              <a:buSzPct val="91666"/>
              <a:buFont typeface="Arial"/>
              <a:buNone/>
            </a:pPr>
            <a:r>
              <a:rPr lang="en" sz="1700" dirty="0"/>
              <a:t>·  	Age</a:t>
            </a:r>
            <a:endParaRPr sz="1700" dirty="0"/>
          </a:p>
          <a:p>
            <a:pPr marL="457200" lvl="0" indent="0" algn="l" rtl="0">
              <a:lnSpc>
                <a:spcPct val="200000"/>
              </a:lnSpc>
              <a:spcBef>
                <a:spcPts val="0"/>
              </a:spcBef>
              <a:spcAft>
                <a:spcPts val="0"/>
              </a:spcAft>
              <a:buClr>
                <a:schemeClr val="dk1"/>
              </a:buClr>
              <a:buSzPct val="91666"/>
              <a:buFont typeface="Arial"/>
              <a:buNone/>
            </a:pPr>
            <a:r>
              <a:rPr lang="en" sz="1700" dirty="0"/>
              <a:t>·  	Our independent variables were college GPA and level of degree (Associates, Bachelors, Masters or Doctoral)</a:t>
            </a:r>
            <a:endParaRPr sz="1700" dirty="0"/>
          </a:p>
          <a:p>
            <a:pPr marL="457200" lvl="0" indent="0" algn="l" rtl="0">
              <a:lnSpc>
                <a:spcPct val="200000"/>
              </a:lnSpc>
              <a:spcBef>
                <a:spcPts val="0"/>
              </a:spcBef>
              <a:spcAft>
                <a:spcPts val="0"/>
              </a:spcAft>
              <a:buClr>
                <a:schemeClr val="dk1"/>
              </a:buClr>
              <a:buSzPct val="91666"/>
              <a:buFont typeface="Arial"/>
              <a:buNone/>
            </a:pPr>
            <a:r>
              <a:rPr lang="en" sz="1700" dirty="0"/>
              <a:t>·  	Our dependent variables were annual income and position of workplace</a:t>
            </a:r>
          </a:p>
          <a:p>
            <a:pPr indent="0">
              <a:lnSpc>
                <a:spcPct val="200000"/>
              </a:lnSpc>
              <a:buClr>
                <a:schemeClr val="dk1"/>
              </a:buClr>
              <a:buSzPct val="91666"/>
              <a:buNone/>
            </a:pPr>
            <a:r>
              <a:rPr lang="en-US" sz="1700" dirty="0"/>
              <a:t>·  	All the data were recorded on </a:t>
            </a:r>
            <a:r>
              <a:rPr lang="en-US" sz="1700" dirty="0" err="1"/>
              <a:t>google’s</a:t>
            </a:r>
            <a:r>
              <a:rPr lang="en-US" sz="1700" dirty="0"/>
              <a:t> submission form, which we later downloaded on to an excel file</a:t>
            </a:r>
          </a:p>
          <a:p>
            <a:pPr marL="457200" lvl="0" indent="0" algn="l" rtl="0">
              <a:lnSpc>
                <a:spcPct val="200000"/>
              </a:lnSpc>
              <a:spcBef>
                <a:spcPts val="0"/>
              </a:spcBef>
              <a:spcAft>
                <a:spcPts val="0"/>
              </a:spcAft>
              <a:buClr>
                <a:schemeClr val="dk1"/>
              </a:buClr>
              <a:buSzPct val="91666"/>
              <a:buFont typeface="Arial"/>
              <a:buNone/>
            </a:pPr>
            <a:endParaRPr lang="en" sz="1700" dirty="0"/>
          </a:p>
          <a:p>
            <a:pPr marL="0" indent="0">
              <a:spcAft>
                <a:spcPts val="1200"/>
              </a:spcAft>
              <a:buNone/>
            </a:pPr>
            <a:endParaRPr lang="en-US" sz="1500" dirty="0"/>
          </a:p>
          <a:p>
            <a:pPr marL="0" indent="0">
              <a:spcAft>
                <a:spcPts val="1200"/>
              </a:spcAft>
              <a:buNone/>
            </a:pPr>
            <a:r>
              <a:rPr lang="en-US" sz="1800" dirty="0"/>
              <a:t>We made sure that data we were trying to collect was simple and straightforward when it comes to just observing the different points.</a:t>
            </a:r>
          </a:p>
          <a:p>
            <a:pPr marL="0" lvl="0" indent="0" algn="l" rtl="0">
              <a:spcBef>
                <a:spcPts val="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Collection</a:t>
            </a:r>
            <a:endParaRPr/>
          </a:p>
        </p:txBody>
      </p:sp>
      <p:sp>
        <p:nvSpPr>
          <p:cNvPr id="91" name="Google Shape;91;p19"/>
          <p:cNvSpPr txBox="1">
            <a:spLocks noGrp="1"/>
          </p:cNvSpPr>
          <p:nvPr>
            <p:ph type="body" idx="1"/>
          </p:nvPr>
        </p:nvSpPr>
        <p:spPr>
          <a:xfrm>
            <a:off x="311700" y="1152475"/>
            <a:ext cx="8520600" cy="38433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400" dirty="0">
                <a:cs typeface="Angsana New" panose="02020603050405020304" pitchFamily="18" charset="-34"/>
              </a:rPr>
              <a:t>We created a google survey form asking </a:t>
            </a:r>
            <a:r>
              <a:rPr lang="en" sz="1400" b="1" u="sng" dirty="0">
                <a:cs typeface="Angsana New" panose="02020603050405020304" pitchFamily="18" charset="-34"/>
              </a:rPr>
              <a:t>five simple questions:</a:t>
            </a:r>
            <a:endParaRPr sz="1400" b="1" u="sng" dirty="0">
              <a:cs typeface="Angsana New" panose="02020603050405020304" pitchFamily="18" charset="-34"/>
            </a:endParaRPr>
          </a:p>
          <a:p>
            <a:pPr marL="914400" lvl="1" indent="-317500" algn="l" rtl="0">
              <a:lnSpc>
                <a:spcPct val="100000"/>
              </a:lnSpc>
              <a:spcBef>
                <a:spcPts val="0"/>
              </a:spcBef>
              <a:spcAft>
                <a:spcPts val="0"/>
              </a:spcAft>
              <a:buSzPts val="1400"/>
              <a:buChar char="○"/>
            </a:pPr>
            <a:r>
              <a:rPr lang="en" sz="1400" dirty="0">
                <a:cs typeface="Angsana New" panose="02020603050405020304" pitchFamily="18" charset="-34"/>
              </a:rPr>
              <a:t>What is your </a:t>
            </a:r>
            <a:r>
              <a:rPr lang="en" sz="1400" b="1" dirty="0">
                <a:cs typeface="Angsana New" panose="02020603050405020304" pitchFamily="18" charset="-34"/>
              </a:rPr>
              <a:t>age</a:t>
            </a:r>
            <a:r>
              <a:rPr lang="en" sz="1400" dirty="0">
                <a:cs typeface="Angsana New" panose="02020603050405020304" pitchFamily="18" charset="-34"/>
              </a:rPr>
              <a:t>?</a:t>
            </a:r>
            <a:endParaRPr sz="1400" dirty="0">
              <a:cs typeface="Angsana New" panose="02020603050405020304" pitchFamily="18" charset="-34"/>
            </a:endParaRPr>
          </a:p>
          <a:p>
            <a:pPr marL="914400" lvl="1" indent="-317500" algn="l" rtl="0">
              <a:lnSpc>
                <a:spcPct val="100000"/>
              </a:lnSpc>
              <a:spcBef>
                <a:spcPts val="0"/>
              </a:spcBef>
              <a:spcAft>
                <a:spcPts val="0"/>
              </a:spcAft>
              <a:buSzPts val="1400"/>
              <a:buChar char="○"/>
            </a:pPr>
            <a:r>
              <a:rPr lang="en" sz="1400" dirty="0">
                <a:cs typeface="Angsana New" panose="02020603050405020304" pitchFamily="18" charset="-34"/>
              </a:rPr>
              <a:t>What is your </a:t>
            </a:r>
            <a:r>
              <a:rPr lang="en" sz="1400" b="1" dirty="0">
                <a:cs typeface="Angsana New" panose="02020603050405020304" pitchFamily="18" charset="-34"/>
              </a:rPr>
              <a:t>average annual salary</a:t>
            </a:r>
            <a:r>
              <a:rPr lang="en" sz="1400" dirty="0">
                <a:cs typeface="Angsana New" panose="02020603050405020304" pitchFamily="18" charset="-34"/>
              </a:rPr>
              <a:t> range?</a:t>
            </a:r>
            <a:endParaRPr sz="1400" dirty="0">
              <a:cs typeface="Angsana New" panose="02020603050405020304" pitchFamily="18" charset="-34"/>
            </a:endParaRPr>
          </a:p>
          <a:p>
            <a:pPr marL="914400" lvl="1" indent="-317500" algn="l" rtl="0">
              <a:lnSpc>
                <a:spcPct val="100000"/>
              </a:lnSpc>
              <a:spcBef>
                <a:spcPts val="0"/>
              </a:spcBef>
              <a:spcAft>
                <a:spcPts val="0"/>
              </a:spcAft>
              <a:buSzPts val="1400"/>
              <a:buChar char="○"/>
            </a:pPr>
            <a:r>
              <a:rPr lang="en" sz="1400" dirty="0">
                <a:cs typeface="Angsana New" panose="02020603050405020304" pitchFamily="18" charset="-34"/>
              </a:rPr>
              <a:t>What is your </a:t>
            </a:r>
            <a:r>
              <a:rPr lang="en" sz="1400" b="1" dirty="0">
                <a:cs typeface="Angsana New" panose="02020603050405020304" pitchFamily="18" charset="-34"/>
              </a:rPr>
              <a:t>highest educational degree completion</a:t>
            </a:r>
            <a:r>
              <a:rPr lang="en" sz="1400" dirty="0">
                <a:cs typeface="Angsana New" panose="02020603050405020304" pitchFamily="18" charset="-34"/>
              </a:rPr>
              <a:t>?</a:t>
            </a:r>
            <a:endParaRPr sz="1400" dirty="0">
              <a:cs typeface="Angsana New" panose="02020603050405020304" pitchFamily="18" charset="-34"/>
            </a:endParaRPr>
          </a:p>
          <a:p>
            <a:pPr marL="914400" lvl="1" indent="-317500" algn="l" rtl="0">
              <a:lnSpc>
                <a:spcPct val="100000"/>
              </a:lnSpc>
              <a:spcBef>
                <a:spcPts val="0"/>
              </a:spcBef>
              <a:spcAft>
                <a:spcPts val="0"/>
              </a:spcAft>
              <a:buSzPts val="1400"/>
              <a:buChar char="○"/>
            </a:pPr>
            <a:r>
              <a:rPr lang="en" sz="1400" dirty="0">
                <a:cs typeface="Angsana New" panose="02020603050405020304" pitchFamily="18" charset="-34"/>
              </a:rPr>
              <a:t>What is your </a:t>
            </a:r>
            <a:r>
              <a:rPr lang="en" sz="1400" b="1" dirty="0">
                <a:cs typeface="Angsana New" panose="02020603050405020304" pitchFamily="18" charset="-34"/>
              </a:rPr>
              <a:t>final college GPA </a:t>
            </a:r>
            <a:r>
              <a:rPr lang="en" sz="1400" dirty="0">
                <a:cs typeface="Angsana New" panose="02020603050405020304" pitchFamily="18" charset="-34"/>
              </a:rPr>
              <a:t>range?</a:t>
            </a:r>
            <a:endParaRPr sz="1400" dirty="0">
              <a:cs typeface="Angsana New" panose="02020603050405020304" pitchFamily="18" charset="-34"/>
            </a:endParaRPr>
          </a:p>
          <a:p>
            <a:pPr marL="914400" lvl="1" indent="-317500" algn="l" rtl="0">
              <a:spcBef>
                <a:spcPts val="0"/>
              </a:spcBef>
              <a:spcAft>
                <a:spcPts val="0"/>
              </a:spcAft>
              <a:buSzPts val="1400"/>
              <a:buChar char="○"/>
            </a:pPr>
            <a:r>
              <a:rPr lang="en" sz="1400" dirty="0">
                <a:cs typeface="Angsana New" panose="02020603050405020304" pitchFamily="18" charset="-34"/>
              </a:rPr>
              <a:t>Are you in a </a:t>
            </a:r>
            <a:r>
              <a:rPr lang="en" sz="1400" b="1" dirty="0">
                <a:cs typeface="Angsana New" panose="02020603050405020304" pitchFamily="18" charset="-34"/>
              </a:rPr>
              <a:t>senior level position</a:t>
            </a:r>
            <a:r>
              <a:rPr lang="en" sz="1400" dirty="0">
                <a:cs typeface="Angsana New" panose="02020603050405020304" pitchFamily="18" charset="-34"/>
              </a:rPr>
              <a:t> at your workplace? </a:t>
            </a:r>
          </a:p>
          <a:p>
            <a:pPr marL="914400" lvl="1" indent="-317500" algn="l" rtl="0">
              <a:spcBef>
                <a:spcPts val="0"/>
              </a:spcBef>
              <a:spcAft>
                <a:spcPts val="0"/>
              </a:spcAft>
              <a:buSzPts val="1400"/>
              <a:buChar char="○"/>
            </a:pPr>
            <a:endParaRPr sz="1400" dirty="0">
              <a:cs typeface="Angsana New" panose="02020603050405020304" pitchFamily="18" charset="-34"/>
            </a:endParaRPr>
          </a:p>
          <a:p>
            <a:pPr marL="457200" lvl="0" indent="-330200" algn="l" rtl="0">
              <a:spcBef>
                <a:spcPts val="0"/>
              </a:spcBef>
              <a:spcAft>
                <a:spcPts val="0"/>
              </a:spcAft>
              <a:buSzPts val="1600"/>
              <a:buChar char="●"/>
            </a:pPr>
            <a:r>
              <a:rPr lang="en" sz="1400" dirty="0">
                <a:cs typeface="Angsana New" panose="02020603050405020304" pitchFamily="18" charset="-34"/>
              </a:rPr>
              <a:t>The sample we wanted to focus on are </a:t>
            </a:r>
            <a:r>
              <a:rPr lang="en" sz="1400" b="1" dirty="0">
                <a:cs typeface="Angsana New" panose="02020603050405020304" pitchFamily="18" charset="-34"/>
              </a:rPr>
              <a:t>working professionals from age range </a:t>
            </a:r>
            <a:br>
              <a:rPr lang="en" sz="1400" b="1" dirty="0">
                <a:cs typeface="Angsana New" panose="02020603050405020304" pitchFamily="18" charset="-34"/>
              </a:rPr>
            </a:br>
            <a:r>
              <a:rPr lang="en" sz="1400" b="1" dirty="0">
                <a:cs typeface="Angsana New" panose="02020603050405020304" pitchFamily="18" charset="-34"/>
              </a:rPr>
              <a:t>30 - 50 years old</a:t>
            </a:r>
            <a:r>
              <a:rPr lang="en" sz="1400" dirty="0">
                <a:cs typeface="Angsana New" panose="02020603050405020304" pitchFamily="18" charset="-34"/>
              </a:rPr>
              <a:t> since we believe this range would highlight most the markers we wanted to study </a:t>
            </a:r>
            <a:r>
              <a:rPr lang="en" sz="1400" i="1" dirty="0">
                <a:cs typeface="Angsana New" panose="02020603050405020304" pitchFamily="18" charset="-34"/>
              </a:rPr>
              <a:t>(in terms of average annual salary and seniority position in the workplace)</a:t>
            </a:r>
          </a:p>
          <a:p>
            <a:pPr marL="457200" lvl="0" indent="-330200" algn="l" rtl="0">
              <a:spcBef>
                <a:spcPts val="0"/>
              </a:spcBef>
              <a:spcAft>
                <a:spcPts val="0"/>
              </a:spcAft>
              <a:buSzPts val="1600"/>
              <a:buChar char="●"/>
            </a:pPr>
            <a:endParaRPr sz="1400" i="1" dirty="0">
              <a:cs typeface="Angsana New" panose="02020603050405020304" pitchFamily="18" charset="-34"/>
            </a:endParaRPr>
          </a:p>
          <a:p>
            <a:pPr marL="457200" lvl="0" indent="-330200" algn="l" rtl="0">
              <a:spcBef>
                <a:spcPts val="0"/>
              </a:spcBef>
              <a:spcAft>
                <a:spcPts val="0"/>
              </a:spcAft>
              <a:buSzPts val="1600"/>
              <a:buChar char="●"/>
            </a:pPr>
            <a:r>
              <a:rPr lang="en" sz="1400" dirty="0">
                <a:cs typeface="Angsana New" panose="02020603050405020304" pitchFamily="18" charset="-34"/>
              </a:rPr>
              <a:t>We each asked family, friends and colleagues within the age range to answer the survey for us</a:t>
            </a:r>
          </a:p>
          <a:p>
            <a:pPr marL="457200" lvl="0" indent="-330200" algn="l" rtl="0">
              <a:spcBef>
                <a:spcPts val="0"/>
              </a:spcBef>
              <a:spcAft>
                <a:spcPts val="0"/>
              </a:spcAft>
              <a:buSzPts val="1600"/>
              <a:buChar char="●"/>
            </a:pPr>
            <a:endParaRPr sz="1400" dirty="0">
              <a:cs typeface="Angsana New" panose="02020603050405020304" pitchFamily="18" charset="-34"/>
            </a:endParaRPr>
          </a:p>
          <a:p>
            <a:pPr marL="457200" lvl="0" indent="-330200" algn="l" rtl="0">
              <a:spcBef>
                <a:spcPts val="0"/>
              </a:spcBef>
              <a:spcAft>
                <a:spcPts val="0"/>
              </a:spcAft>
              <a:buSzPts val="1600"/>
              <a:buChar char="●"/>
            </a:pPr>
            <a:r>
              <a:rPr lang="en" sz="1400" dirty="0">
                <a:cs typeface="Angsana New" panose="02020603050405020304" pitchFamily="18" charset="-34"/>
              </a:rPr>
              <a:t>All the responses were recorded on the google form and we extracted all the information thereafter to an excel file</a:t>
            </a:r>
            <a:endParaRPr sz="1400" dirty="0">
              <a:cs typeface="Angsana New" panose="02020603050405020304" pitchFamily="18" charset="-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Sample Description</a:t>
            </a:r>
            <a:endParaRPr/>
          </a:p>
        </p:txBody>
      </p:sp>
      <p:sp>
        <p:nvSpPr>
          <p:cNvPr id="97" name="Google Shape;97;p20"/>
          <p:cNvSpPr txBox="1">
            <a:spLocks noGrp="1"/>
          </p:cNvSpPr>
          <p:nvPr>
            <p:ph type="body" idx="1"/>
          </p:nvPr>
        </p:nvSpPr>
        <p:spPr>
          <a:prstGeom prst="rect">
            <a:avLst/>
          </a:prstGeom>
        </p:spPr>
        <p:txBody>
          <a:bodyPr spcFirstLastPara="1" wrap="square" lIns="91425" tIns="91425" rIns="91425" bIns="91425" anchor="t" anchorCtr="0">
            <a:normAutofit fontScale="92500"/>
          </a:bodyPr>
          <a:lstStyle/>
          <a:p>
            <a:pPr marL="228600" lvl="0" indent="0" algn="l" rtl="0">
              <a:lnSpc>
                <a:spcPct val="200000"/>
              </a:lnSpc>
              <a:spcBef>
                <a:spcPts val="0"/>
              </a:spcBef>
              <a:spcAft>
                <a:spcPts val="0"/>
              </a:spcAft>
              <a:buNone/>
            </a:pPr>
            <a:r>
              <a:rPr lang="en" sz="1400" dirty="0"/>
              <a:t>We were able to get 48 responses from the surveys. We understood that some people might not want to give out their specific income so we had to set ranges of salary so that people would feel comfortable filling out the survey. </a:t>
            </a:r>
          </a:p>
          <a:p>
            <a:pPr marL="228600" lvl="0" indent="0" algn="l" rtl="0">
              <a:lnSpc>
                <a:spcPct val="200000"/>
              </a:lnSpc>
              <a:spcBef>
                <a:spcPts val="0"/>
              </a:spcBef>
              <a:spcAft>
                <a:spcPts val="0"/>
              </a:spcAft>
              <a:buNone/>
            </a:pPr>
            <a:endParaRPr lang="en" sz="1400" dirty="0"/>
          </a:p>
          <a:p>
            <a:pPr marL="228600" lvl="0" indent="0" algn="l" rtl="0">
              <a:lnSpc>
                <a:spcPct val="200000"/>
              </a:lnSpc>
              <a:spcBef>
                <a:spcPts val="0"/>
              </a:spcBef>
              <a:spcAft>
                <a:spcPts val="0"/>
              </a:spcAft>
              <a:buNone/>
            </a:pPr>
            <a:r>
              <a:rPr lang="en" sz="1400" dirty="0"/>
              <a:t>What we did ask for specifically was the degree completion and the age so that we had data for the set range we had previously established.  </a:t>
            </a:r>
            <a:endParaRPr sz="1400" dirty="0"/>
          </a:p>
          <a:p>
            <a:pPr marL="228600" lvl="0" indent="0" algn="l" rtl="0">
              <a:lnSpc>
                <a:spcPct val="200000"/>
              </a:lnSpc>
              <a:spcBef>
                <a:spcPts val="0"/>
              </a:spcBef>
              <a:spcAft>
                <a:spcPts val="0"/>
              </a:spcAft>
              <a:buNone/>
            </a:pPr>
            <a:endParaRPr sz="1400" dirty="0"/>
          </a:p>
          <a:p>
            <a:pPr marL="228600" lvl="0" indent="0" algn="l" rtl="0">
              <a:lnSpc>
                <a:spcPct val="200000"/>
              </a:lnSpc>
              <a:spcBef>
                <a:spcPts val="0"/>
              </a:spcBef>
              <a:spcAft>
                <a:spcPts val="0"/>
              </a:spcAft>
              <a:buClr>
                <a:schemeClr val="dk1"/>
              </a:buClr>
              <a:buSzPts val="1100"/>
              <a:buFont typeface="Arial"/>
              <a:buNone/>
            </a:pPr>
            <a:r>
              <a:rPr lang="en" sz="1400" dirty="0"/>
              <a:t>The sample size was small to completely justify our prediction, however, we were able to establish a trend that proves little aspects of our predictions.</a:t>
            </a:r>
            <a:endParaRPr sz="1400" dirty="0"/>
          </a:p>
          <a:p>
            <a:pPr marL="0" lvl="0" indent="0" algn="l" rtl="0">
              <a:spcBef>
                <a:spcPts val="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Statistical Analysis</a:t>
            </a:r>
            <a:endParaRPr/>
          </a:p>
        </p:txBody>
      </p:sp>
      <p:sp>
        <p:nvSpPr>
          <p:cNvPr id="103" name="Google Shape;103;p21"/>
          <p:cNvSpPr txBox="1">
            <a:spLocks noGrp="1"/>
          </p:cNvSpPr>
          <p:nvPr>
            <p:ph type="body" idx="1"/>
          </p:nvPr>
        </p:nvSpPr>
        <p:spPr>
          <a:xfrm>
            <a:off x="77675" y="1152475"/>
            <a:ext cx="9001200" cy="3861600"/>
          </a:xfrm>
          <a:prstGeom prst="rect">
            <a:avLst/>
          </a:prstGeom>
        </p:spPr>
        <p:txBody>
          <a:bodyPr spcFirstLastPara="1" wrap="square" lIns="91425" tIns="91425" rIns="91425" bIns="91425" anchor="t" anchorCtr="0">
            <a:noAutofit/>
          </a:bodyPr>
          <a:lstStyle/>
          <a:p>
            <a:pPr marL="327025" indent="-171450">
              <a:lnSpc>
                <a:spcPct val="200000"/>
              </a:lnSpc>
              <a:buClr>
                <a:schemeClr val="dk1"/>
              </a:buClr>
              <a:buSzPts val="1150"/>
              <a:buFont typeface="Courier New" panose="02070309020205020404" pitchFamily="49" charset="0"/>
              <a:buChar char="o"/>
            </a:pPr>
            <a:r>
              <a:rPr lang="en" sz="1200" dirty="0"/>
              <a:t>To analyze the first hypothesis, we started by first taking all the data for annual income and set the median number as our point.</a:t>
            </a:r>
            <a:endParaRPr sz="1200" dirty="0"/>
          </a:p>
          <a:p>
            <a:pPr marL="327025" indent="-171450">
              <a:lnSpc>
                <a:spcPct val="200000"/>
              </a:lnSpc>
              <a:buClr>
                <a:schemeClr val="dk1"/>
              </a:buClr>
              <a:buSzPts val="1150"/>
              <a:buFont typeface="Courier New" panose="02070309020205020404" pitchFamily="49" charset="0"/>
              <a:buChar char="o"/>
            </a:pPr>
            <a:r>
              <a:rPr lang="en" sz="1200" dirty="0"/>
              <a:t>So  basically what this means is that if your income salary was in the range of 40,000 to 49,000, we simply wrote that point as 45,000 so that it was easier to plot. Same analogy was applied for the graduating GPA. If you GPA range between 3.0 and 4.0, we simply said it was 3.5.</a:t>
            </a:r>
            <a:endParaRPr sz="1200" dirty="0"/>
          </a:p>
          <a:p>
            <a:pPr marL="327025" indent="-171450">
              <a:lnSpc>
                <a:spcPct val="200000"/>
              </a:lnSpc>
              <a:buClr>
                <a:schemeClr val="dk1"/>
              </a:buClr>
              <a:buSzPts val="1150"/>
              <a:buFont typeface="Courier New" panose="02070309020205020404" pitchFamily="49" charset="0"/>
              <a:buChar char="o"/>
            </a:pPr>
            <a:r>
              <a:rPr lang="en" sz="1200" dirty="0"/>
              <a:t>After carefully adjusting all the responses, we then made a scatter plot for “Average Annual Income” and “Final College GPA”</a:t>
            </a:r>
            <a:endParaRPr sz="1200" dirty="0"/>
          </a:p>
          <a:p>
            <a:pPr marL="327025" indent="-171450">
              <a:lnSpc>
                <a:spcPct val="200000"/>
              </a:lnSpc>
              <a:buClr>
                <a:schemeClr val="dk1"/>
              </a:buClr>
              <a:buSzPts val="1150"/>
              <a:buFont typeface="Courier New" panose="02070309020205020404" pitchFamily="49" charset="0"/>
              <a:buChar char="o"/>
            </a:pPr>
            <a:r>
              <a:rPr lang="en" sz="1200" dirty="0"/>
              <a:t>Since we believed that GPA affected the annual income, we made “College GPA” our X-axis and “Annual Income” as our Y-axis</a:t>
            </a:r>
            <a:endParaRPr sz="1200" dirty="0"/>
          </a:p>
          <a:p>
            <a:pPr marL="327025" indent="-171450">
              <a:lnSpc>
                <a:spcPct val="200000"/>
              </a:lnSpc>
              <a:buClr>
                <a:schemeClr val="dk1"/>
              </a:buClr>
              <a:buSzPts val="1150"/>
              <a:buFont typeface="Courier New" panose="02070309020205020404" pitchFamily="49" charset="0"/>
              <a:buChar char="o"/>
            </a:pPr>
            <a:r>
              <a:rPr lang="en" sz="1200" dirty="0"/>
              <a:t>This graph conveyed how GPA affects annual income. We added a trend line and correlation coefficient, to determine what kind correlation this was.</a:t>
            </a:r>
            <a:endParaRPr sz="1200" dirty="0"/>
          </a:p>
          <a:p>
            <a:pPr marL="0" lvl="0" indent="0" algn="l" rtl="0">
              <a:spcBef>
                <a:spcPts val="0"/>
              </a:spcBef>
              <a:spcAft>
                <a:spcPts val="1200"/>
              </a:spcAft>
              <a:buSzPts val="852"/>
              <a:buNone/>
            </a:pPr>
            <a:endParaRPr sz="1395"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1395</Words>
  <Application>Microsoft Macintosh PowerPoint</Application>
  <PresentationFormat>On-screen Show (16:9)</PresentationFormat>
  <Paragraphs>98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Celestial</vt:lpstr>
      <vt:lpstr>Definition of Success </vt:lpstr>
      <vt:lpstr>What is Success? </vt:lpstr>
      <vt:lpstr>Introduction: Markers and Predictors of Success</vt:lpstr>
      <vt:lpstr>Hypotheses</vt:lpstr>
      <vt:lpstr>Hypotheses</vt:lpstr>
      <vt:lpstr>Measures</vt:lpstr>
      <vt:lpstr>Data Collection</vt:lpstr>
      <vt:lpstr>Sample Description</vt:lpstr>
      <vt:lpstr>Statistical Analysis</vt:lpstr>
      <vt:lpstr>Statistical Analysis Pt 2. </vt:lpstr>
      <vt:lpstr>Statistical Analysis Pt 3. </vt:lpstr>
      <vt:lpstr>Results</vt:lpstr>
      <vt:lpstr>Results Part 2</vt:lpstr>
      <vt:lpstr>Results Part 3</vt:lpstr>
      <vt:lpstr>Conclusions</vt:lpstr>
      <vt:lpstr>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Success </dc:title>
  <dc:creator>mmonsoo000@citymail.cuny.edu</dc:creator>
  <cp:lastModifiedBy>mmonsoo000@citymail.cuny.edu</cp:lastModifiedBy>
  <cp:revision>4</cp:revision>
  <dcterms:created xsi:type="dcterms:W3CDTF">2021-05-13T00:52:20Z</dcterms:created>
  <dcterms:modified xsi:type="dcterms:W3CDTF">2021-05-13T13:55:29Z</dcterms:modified>
</cp:coreProperties>
</file>