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9" r:id="rId4"/>
    <p:sldId id="257" r:id="rId5"/>
    <p:sldId id="262" r:id="rId6"/>
    <p:sldId id="261" r:id="rId7"/>
    <p:sldId id="264" r:id="rId8"/>
    <p:sldId id="263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497C7-4A47-423C-ACCD-3BB7AC1A1A4C}" type="doc">
      <dgm:prSet loTypeId="urn:microsoft.com/office/officeart/2005/8/layout/orgChart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F00A6B10-6DBB-47F6-AE38-20302A0371E7}">
      <dgm:prSet custT="1"/>
      <dgm:spPr/>
      <dgm:t>
        <a:bodyPr/>
        <a:lstStyle/>
        <a:p>
          <a:r>
            <a:rPr lang="en-US" sz="1400" dirty="0"/>
            <a:t>Milliner – hat maker </a:t>
          </a:r>
        </a:p>
      </dgm:t>
    </dgm:pt>
    <dgm:pt modelId="{C2A67C09-F513-460C-A865-170C6BEF7938}" type="parTrans" cxnId="{E71D7109-CDA7-43A5-93DD-1EC4C62F69D7}">
      <dgm:prSet/>
      <dgm:spPr/>
      <dgm:t>
        <a:bodyPr/>
        <a:lstStyle/>
        <a:p>
          <a:endParaRPr lang="en-US" sz="1400"/>
        </a:p>
      </dgm:t>
    </dgm:pt>
    <dgm:pt modelId="{EFFC4765-AC7A-477F-B92D-90A6B0EE230B}" type="sibTrans" cxnId="{E71D7109-CDA7-43A5-93DD-1EC4C62F69D7}">
      <dgm:prSet/>
      <dgm:spPr/>
      <dgm:t>
        <a:bodyPr/>
        <a:lstStyle/>
        <a:p>
          <a:endParaRPr lang="en-US" sz="1400"/>
        </a:p>
      </dgm:t>
    </dgm:pt>
    <dgm:pt modelId="{89C97FA5-E312-4B99-8F20-AB75B3162609}">
      <dgm:prSet custT="1"/>
      <dgm:spPr/>
      <dgm:t>
        <a:bodyPr/>
        <a:lstStyle/>
        <a:p>
          <a:r>
            <a:rPr lang="en-US" sz="1400" dirty="0"/>
            <a:t>Started to sell perfume </a:t>
          </a:r>
        </a:p>
      </dgm:t>
    </dgm:pt>
    <dgm:pt modelId="{E04D960A-1E38-4A83-B7ED-931A976BDDD0}" type="parTrans" cxnId="{2385A374-F1A3-412A-90E9-757880397326}">
      <dgm:prSet/>
      <dgm:spPr/>
      <dgm:t>
        <a:bodyPr/>
        <a:lstStyle/>
        <a:p>
          <a:endParaRPr lang="en-US" sz="1400"/>
        </a:p>
      </dgm:t>
    </dgm:pt>
    <dgm:pt modelId="{B896976E-C9BE-48A0-A559-59FF36623971}" type="sibTrans" cxnId="{2385A374-F1A3-412A-90E9-757880397326}">
      <dgm:prSet/>
      <dgm:spPr/>
      <dgm:t>
        <a:bodyPr/>
        <a:lstStyle/>
        <a:p>
          <a:endParaRPr lang="en-US" sz="1400"/>
        </a:p>
      </dgm:t>
    </dgm:pt>
    <dgm:pt modelId="{9C5178D7-1593-43C9-9A64-95C45B7686C8}">
      <dgm:prSet custT="1"/>
      <dgm:spPr/>
      <dgm:t>
        <a:bodyPr/>
        <a:lstStyle/>
        <a:p>
          <a:r>
            <a:rPr lang="en-US" sz="1400" dirty="0"/>
            <a:t>Created the Chanel Suit and Little Black Dress</a:t>
          </a:r>
        </a:p>
      </dgm:t>
    </dgm:pt>
    <dgm:pt modelId="{D1455A18-66DE-4B5E-A42B-8C2683582030}" type="parTrans" cxnId="{318E8BCA-779B-4732-A93E-3D210562F1C3}">
      <dgm:prSet/>
      <dgm:spPr/>
      <dgm:t>
        <a:bodyPr/>
        <a:lstStyle/>
        <a:p>
          <a:endParaRPr lang="en-US" sz="1400"/>
        </a:p>
      </dgm:t>
    </dgm:pt>
    <dgm:pt modelId="{C181D4D4-8644-4318-806F-899A44B801C8}" type="sibTrans" cxnId="{318E8BCA-779B-4732-A93E-3D210562F1C3}">
      <dgm:prSet/>
      <dgm:spPr/>
      <dgm:t>
        <a:bodyPr/>
        <a:lstStyle/>
        <a:p>
          <a:endParaRPr lang="en-US" sz="1400"/>
        </a:p>
      </dgm:t>
    </dgm:pt>
    <dgm:pt modelId="{91123F5C-C994-4293-8A19-C86B9EB5A81B}">
      <dgm:prSet custT="1"/>
      <dgm:spPr/>
      <dgm:t>
        <a:bodyPr/>
        <a:lstStyle/>
        <a:p>
          <a:r>
            <a:rPr lang="en-US" sz="1400" dirty="0"/>
            <a:t>Left fashion during WWII</a:t>
          </a:r>
        </a:p>
      </dgm:t>
    </dgm:pt>
    <dgm:pt modelId="{F7EC36C8-3CE4-4D35-BA86-FC81DCC9811B}" type="parTrans" cxnId="{B446BE16-609E-419D-9B10-EDAAC8B71220}">
      <dgm:prSet/>
      <dgm:spPr/>
      <dgm:t>
        <a:bodyPr/>
        <a:lstStyle/>
        <a:p>
          <a:endParaRPr lang="en-US" sz="1400"/>
        </a:p>
      </dgm:t>
    </dgm:pt>
    <dgm:pt modelId="{DAE550AC-2ADD-4C73-AE9D-4E3B62933470}" type="sibTrans" cxnId="{B446BE16-609E-419D-9B10-EDAAC8B71220}">
      <dgm:prSet/>
      <dgm:spPr/>
      <dgm:t>
        <a:bodyPr/>
        <a:lstStyle/>
        <a:p>
          <a:endParaRPr lang="en-US" sz="1400"/>
        </a:p>
      </dgm:t>
    </dgm:pt>
    <dgm:pt modelId="{CB4B2BF1-FBEE-4822-B2AE-6EECC47C7019}">
      <dgm:prSet custT="1"/>
      <dgm:spPr/>
      <dgm:t>
        <a:bodyPr/>
        <a:lstStyle/>
        <a:p>
          <a:r>
            <a:rPr lang="en-US" sz="1400" dirty="0"/>
            <a:t>Returned to fashion in her 70’s</a:t>
          </a:r>
        </a:p>
      </dgm:t>
    </dgm:pt>
    <dgm:pt modelId="{A57DE81E-891B-4555-9B79-4806B4F037D0}" type="parTrans" cxnId="{2FD98269-0CF8-4435-81B7-89C1BE71F0E8}">
      <dgm:prSet/>
      <dgm:spPr/>
      <dgm:t>
        <a:bodyPr/>
        <a:lstStyle/>
        <a:p>
          <a:endParaRPr lang="en-US" sz="1400"/>
        </a:p>
      </dgm:t>
    </dgm:pt>
    <dgm:pt modelId="{05D2526D-2088-4E0A-B06A-270D461C407F}" type="sibTrans" cxnId="{2FD98269-0CF8-4435-81B7-89C1BE71F0E8}">
      <dgm:prSet/>
      <dgm:spPr/>
      <dgm:t>
        <a:bodyPr/>
        <a:lstStyle/>
        <a:p>
          <a:endParaRPr lang="en-US" sz="1400"/>
        </a:p>
      </dgm:t>
    </dgm:pt>
    <dgm:pt modelId="{0467117C-2699-4F2E-B323-44AF239DD976}" type="pres">
      <dgm:prSet presAssocID="{2A4497C7-4A47-423C-ACCD-3BB7AC1A1A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DECBB4F-6013-45B5-A116-FFA5C1BAB126}" type="pres">
      <dgm:prSet presAssocID="{F00A6B10-6DBB-47F6-AE38-20302A0371E7}" presName="hierRoot1" presStyleCnt="0">
        <dgm:presLayoutVars>
          <dgm:hierBranch val="init"/>
        </dgm:presLayoutVars>
      </dgm:prSet>
      <dgm:spPr/>
    </dgm:pt>
    <dgm:pt modelId="{CE6F4DA0-9994-46A7-B917-4D09BEA72677}" type="pres">
      <dgm:prSet presAssocID="{F00A6B10-6DBB-47F6-AE38-20302A0371E7}" presName="rootComposite1" presStyleCnt="0"/>
      <dgm:spPr/>
    </dgm:pt>
    <dgm:pt modelId="{07A8AACF-9F9B-44B9-981C-3645A53E978F}" type="pres">
      <dgm:prSet presAssocID="{F00A6B10-6DBB-47F6-AE38-20302A0371E7}" presName="rootText1" presStyleLbl="node0" presStyleIdx="0" presStyleCnt="5" custAng="10800000" custFlipVert="1" custScaleX="27160" custScaleY="49870" custLinFactNeighborX="3427" custLinFactNeighborY="36747">
        <dgm:presLayoutVars>
          <dgm:chPref val="3"/>
        </dgm:presLayoutVars>
      </dgm:prSet>
      <dgm:spPr/>
    </dgm:pt>
    <dgm:pt modelId="{2A9CB861-7C4F-4C78-97DC-EBDF7387E8B2}" type="pres">
      <dgm:prSet presAssocID="{F00A6B10-6DBB-47F6-AE38-20302A0371E7}" presName="rootConnector1" presStyleLbl="node1" presStyleIdx="0" presStyleCnt="0"/>
      <dgm:spPr/>
    </dgm:pt>
    <dgm:pt modelId="{A931823C-1927-4202-9FA6-29517673F3C2}" type="pres">
      <dgm:prSet presAssocID="{F00A6B10-6DBB-47F6-AE38-20302A0371E7}" presName="hierChild2" presStyleCnt="0"/>
      <dgm:spPr/>
    </dgm:pt>
    <dgm:pt modelId="{22EC5566-28D1-422A-BF47-0A9A3DCAEC28}" type="pres">
      <dgm:prSet presAssocID="{F00A6B10-6DBB-47F6-AE38-20302A0371E7}" presName="hierChild3" presStyleCnt="0"/>
      <dgm:spPr/>
    </dgm:pt>
    <dgm:pt modelId="{DF443594-10BF-4AF5-BF03-A7312B65D7DE}" type="pres">
      <dgm:prSet presAssocID="{89C97FA5-E312-4B99-8F20-AB75B3162609}" presName="hierRoot1" presStyleCnt="0">
        <dgm:presLayoutVars>
          <dgm:hierBranch val="init"/>
        </dgm:presLayoutVars>
      </dgm:prSet>
      <dgm:spPr/>
    </dgm:pt>
    <dgm:pt modelId="{E0AC865A-709F-492C-AD11-87F53648365F}" type="pres">
      <dgm:prSet presAssocID="{89C97FA5-E312-4B99-8F20-AB75B3162609}" presName="rootComposite1" presStyleCnt="0"/>
      <dgm:spPr/>
    </dgm:pt>
    <dgm:pt modelId="{FFF7BA82-CA5C-4917-9F96-746B5EFD58A4}" type="pres">
      <dgm:prSet presAssocID="{89C97FA5-E312-4B99-8F20-AB75B3162609}" presName="rootText1" presStyleLbl="node0" presStyleIdx="1" presStyleCnt="5" custScaleX="28075" custScaleY="48257" custLinFactNeighborX="-16222" custLinFactNeighborY="-31244">
        <dgm:presLayoutVars>
          <dgm:chPref val="3"/>
        </dgm:presLayoutVars>
      </dgm:prSet>
      <dgm:spPr/>
    </dgm:pt>
    <dgm:pt modelId="{7A4468A1-D551-458A-9A71-20CD9B8085A6}" type="pres">
      <dgm:prSet presAssocID="{89C97FA5-E312-4B99-8F20-AB75B3162609}" presName="rootConnector1" presStyleLbl="node1" presStyleIdx="0" presStyleCnt="0"/>
      <dgm:spPr/>
    </dgm:pt>
    <dgm:pt modelId="{54D4A856-569C-4FEE-A677-4CEFD1CDB3E9}" type="pres">
      <dgm:prSet presAssocID="{89C97FA5-E312-4B99-8F20-AB75B3162609}" presName="hierChild2" presStyleCnt="0"/>
      <dgm:spPr/>
    </dgm:pt>
    <dgm:pt modelId="{1FEE2353-375F-48FC-B396-5B9EB577899A}" type="pres">
      <dgm:prSet presAssocID="{89C97FA5-E312-4B99-8F20-AB75B3162609}" presName="hierChild3" presStyleCnt="0"/>
      <dgm:spPr/>
    </dgm:pt>
    <dgm:pt modelId="{6E153148-F7AB-4529-A722-C8F7174243D6}" type="pres">
      <dgm:prSet presAssocID="{9C5178D7-1593-43C9-9A64-95C45B7686C8}" presName="hierRoot1" presStyleCnt="0">
        <dgm:presLayoutVars>
          <dgm:hierBranch val="init"/>
        </dgm:presLayoutVars>
      </dgm:prSet>
      <dgm:spPr/>
    </dgm:pt>
    <dgm:pt modelId="{2759EDC1-EFE5-4080-A961-EECD67BAA1A1}" type="pres">
      <dgm:prSet presAssocID="{9C5178D7-1593-43C9-9A64-95C45B7686C8}" presName="rootComposite1" presStyleCnt="0"/>
      <dgm:spPr/>
    </dgm:pt>
    <dgm:pt modelId="{2F8E69E7-AF6F-4522-A142-24ADF0AB2291}" type="pres">
      <dgm:prSet presAssocID="{9C5178D7-1593-43C9-9A64-95C45B7686C8}" presName="rootText1" presStyleLbl="node0" presStyleIdx="2" presStyleCnt="5" custScaleX="32867" custScaleY="59529" custLinFactNeighborX="-33795" custLinFactNeighborY="38623">
        <dgm:presLayoutVars>
          <dgm:chPref val="3"/>
        </dgm:presLayoutVars>
      </dgm:prSet>
      <dgm:spPr/>
    </dgm:pt>
    <dgm:pt modelId="{8D6AA29D-858F-4134-A5D0-14F7AC906729}" type="pres">
      <dgm:prSet presAssocID="{9C5178D7-1593-43C9-9A64-95C45B7686C8}" presName="rootConnector1" presStyleLbl="node1" presStyleIdx="0" presStyleCnt="0"/>
      <dgm:spPr/>
    </dgm:pt>
    <dgm:pt modelId="{C561691E-8A80-4823-A4EA-E390FA7751B9}" type="pres">
      <dgm:prSet presAssocID="{9C5178D7-1593-43C9-9A64-95C45B7686C8}" presName="hierChild2" presStyleCnt="0"/>
      <dgm:spPr/>
    </dgm:pt>
    <dgm:pt modelId="{957DCB63-BF73-477A-91B3-BADF3B8F7B6E}" type="pres">
      <dgm:prSet presAssocID="{9C5178D7-1593-43C9-9A64-95C45B7686C8}" presName="hierChild3" presStyleCnt="0"/>
      <dgm:spPr/>
    </dgm:pt>
    <dgm:pt modelId="{C88F13CA-05A0-42DF-9DC4-52D07CFC6A85}" type="pres">
      <dgm:prSet presAssocID="{91123F5C-C994-4293-8A19-C86B9EB5A81B}" presName="hierRoot1" presStyleCnt="0">
        <dgm:presLayoutVars>
          <dgm:hierBranch val="init"/>
        </dgm:presLayoutVars>
      </dgm:prSet>
      <dgm:spPr/>
    </dgm:pt>
    <dgm:pt modelId="{B7F8D1CA-8C53-4AEE-90E3-2EE42F3050C0}" type="pres">
      <dgm:prSet presAssocID="{91123F5C-C994-4293-8A19-C86B9EB5A81B}" presName="rootComposite1" presStyleCnt="0"/>
      <dgm:spPr/>
    </dgm:pt>
    <dgm:pt modelId="{25AE2CBA-6E3D-4143-A6DB-B3BE2AD9C8DB}" type="pres">
      <dgm:prSet presAssocID="{91123F5C-C994-4293-8A19-C86B9EB5A81B}" presName="rootText1" presStyleLbl="node0" presStyleIdx="3" presStyleCnt="5" custScaleX="25030" custScaleY="49134" custLinFactNeighborX="-52680" custLinFactNeighborY="-34503">
        <dgm:presLayoutVars>
          <dgm:chPref val="3"/>
        </dgm:presLayoutVars>
      </dgm:prSet>
      <dgm:spPr/>
    </dgm:pt>
    <dgm:pt modelId="{8D43AD2E-E71E-4382-A1FB-1F27C86132E5}" type="pres">
      <dgm:prSet presAssocID="{91123F5C-C994-4293-8A19-C86B9EB5A81B}" presName="rootConnector1" presStyleLbl="node1" presStyleIdx="0" presStyleCnt="0"/>
      <dgm:spPr/>
    </dgm:pt>
    <dgm:pt modelId="{CDA5D0B9-9C20-4CF3-B049-E65A8687A167}" type="pres">
      <dgm:prSet presAssocID="{91123F5C-C994-4293-8A19-C86B9EB5A81B}" presName="hierChild2" presStyleCnt="0"/>
      <dgm:spPr/>
    </dgm:pt>
    <dgm:pt modelId="{143325BC-14CD-4CEF-B4E1-B19D3E27E0FF}" type="pres">
      <dgm:prSet presAssocID="{91123F5C-C994-4293-8A19-C86B9EB5A81B}" presName="hierChild3" presStyleCnt="0"/>
      <dgm:spPr/>
    </dgm:pt>
    <dgm:pt modelId="{AEEE93D9-EAB4-487A-98E1-34F0F281E6CE}" type="pres">
      <dgm:prSet presAssocID="{CB4B2BF1-FBEE-4822-B2AE-6EECC47C7019}" presName="hierRoot1" presStyleCnt="0">
        <dgm:presLayoutVars>
          <dgm:hierBranch val="init"/>
        </dgm:presLayoutVars>
      </dgm:prSet>
      <dgm:spPr/>
    </dgm:pt>
    <dgm:pt modelId="{09F466C2-9012-4BBF-8C93-E3A407E2E111}" type="pres">
      <dgm:prSet presAssocID="{CB4B2BF1-FBEE-4822-B2AE-6EECC47C7019}" presName="rootComposite1" presStyleCnt="0"/>
      <dgm:spPr/>
    </dgm:pt>
    <dgm:pt modelId="{82F99D3D-C500-4B9C-B536-3FFF9F98220F}" type="pres">
      <dgm:prSet presAssocID="{CB4B2BF1-FBEE-4822-B2AE-6EECC47C7019}" presName="rootText1" presStyleLbl="node0" presStyleIdx="4" presStyleCnt="5" custScaleX="25695" custScaleY="49804" custLinFactNeighborX="-71692" custLinFactNeighborY="42497">
        <dgm:presLayoutVars>
          <dgm:chPref val="3"/>
        </dgm:presLayoutVars>
      </dgm:prSet>
      <dgm:spPr/>
    </dgm:pt>
    <dgm:pt modelId="{F4B9EB6F-784E-4540-8C4B-ABC64A88AF68}" type="pres">
      <dgm:prSet presAssocID="{CB4B2BF1-FBEE-4822-B2AE-6EECC47C7019}" presName="rootConnector1" presStyleLbl="node1" presStyleIdx="0" presStyleCnt="0"/>
      <dgm:spPr/>
    </dgm:pt>
    <dgm:pt modelId="{C70E7F5B-518B-4D22-9AF3-55AD6B300F6C}" type="pres">
      <dgm:prSet presAssocID="{CB4B2BF1-FBEE-4822-B2AE-6EECC47C7019}" presName="hierChild2" presStyleCnt="0"/>
      <dgm:spPr/>
    </dgm:pt>
    <dgm:pt modelId="{B7DDBFB5-ABC1-4705-BA82-7614D29669F6}" type="pres">
      <dgm:prSet presAssocID="{CB4B2BF1-FBEE-4822-B2AE-6EECC47C7019}" presName="hierChild3" presStyleCnt="0"/>
      <dgm:spPr/>
    </dgm:pt>
  </dgm:ptLst>
  <dgm:cxnLst>
    <dgm:cxn modelId="{6A202604-BA95-4ACC-B8AB-BC7D6FB446E6}" type="presOf" srcId="{F00A6B10-6DBB-47F6-AE38-20302A0371E7}" destId="{2A9CB861-7C4F-4C78-97DC-EBDF7387E8B2}" srcOrd="1" destOrd="0" presId="urn:microsoft.com/office/officeart/2005/8/layout/orgChart1"/>
    <dgm:cxn modelId="{E71D7109-CDA7-43A5-93DD-1EC4C62F69D7}" srcId="{2A4497C7-4A47-423C-ACCD-3BB7AC1A1A4C}" destId="{F00A6B10-6DBB-47F6-AE38-20302A0371E7}" srcOrd="0" destOrd="0" parTransId="{C2A67C09-F513-460C-A865-170C6BEF7938}" sibTransId="{EFFC4765-AC7A-477F-B92D-90A6B0EE230B}"/>
    <dgm:cxn modelId="{B446BE16-609E-419D-9B10-EDAAC8B71220}" srcId="{2A4497C7-4A47-423C-ACCD-3BB7AC1A1A4C}" destId="{91123F5C-C994-4293-8A19-C86B9EB5A81B}" srcOrd="3" destOrd="0" parTransId="{F7EC36C8-3CE4-4D35-BA86-FC81DCC9811B}" sibTransId="{DAE550AC-2ADD-4C73-AE9D-4E3B62933470}"/>
    <dgm:cxn modelId="{12143239-A21D-4316-BE18-69637CE8B860}" type="presOf" srcId="{9C5178D7-1593-43C9-9A64-95C45B7686C8}" destId="{2F8E69E7-AF6F-4522-A142-24ADF0AB2291}" srcOrd="0" destOrd="0" presId="urn:microsoft.com/office/officeart/2005/8/layout/orgChart1"/>
    <dgm:cxn modelId="{D1768F39-BB74-44A5-A8DE-92002BF6024E}" type="presOf" srcId="{89C97FA5-E312-4B99-8F20-AB75B3162609}" destId="{7A4468A1-D551-458A-9A71-20CD9B8085A6}" srcOrd="1" destOrd="0" presId="urn:microsoft.com/office/officeart/2005/8/layout/orgChart1"/>
    <dgm:cxn modelId="{2FD98269-0CF8-4435-81B7-89C1BE71F0E8}" srcId="{2A4497C7-4A47-423C-ACCD-3BB7AC1A1A4C}" destId="{CB4B2BF1-FBEE-4822-B2AE-6EECC47C7019}" srcOrd="4" destOrd="0" parTransId="{A57DE81E-891B-4555-9B79-4806B4F037D0}" sibTransId="{05D2526D-2088-4E0A-B06A-270D461C407F}"/>
    <dgm:cxn modelId="{FCEE496F-B9D3-4B9E-826C-CA6117FCB267}" type="presOf" srcId="{2A4497C7-4A47-423C-ACCD-3BB7AC1A1A4C}" destId="{0467117C-2699-4F2E-B323-44AF239DD976}" srcOrd="0" destOrd="0" presId="urn:microsoft.com/office/officeart/2005/8/layout/orgChart1"/>
    <dgm:cxn modelId="{2385A374-F1A3-412A-90E9-757880397326}" srcId="{2A4497C7-4A47-423C-ACCD-3BB7AC1A1A4C}" destId="{89C97FA5-E312-4B99-8F20-AB75B3162609}" srcOrd="1" destOrd="0" parTransId="{E04D960A-1E38-4A83-B7ED-931A976BDDD0}" sibTransId="{B896976E-C9BE-48A0-A559-59FF36623971}"/>
    <dgm:cxn modelId="{04A6F07A-AF6B-4287-89DB-BF83C21E95A2}" type="presOf" srcId="{9C5178D7-1593-43C9-9A64-95C45B7686C8}" destId="{8D6AA29D-858F-4134-A5D0-14F7AC906729}" srcOrd="1" destOrd="0" presId="urn:microsoft.com/office/officeart/2005/8/layout/orgChart1"/>
    <dgm:cxn modelId="{AF742793-B8ED-4733-87C1-0D68BA586B10}" type="presOf" srcId="{CB4B2BF1-FBEE-4822-B2AE-6EECC47C7019}" destId="{82F99D3D-C500-4B9C-B536-3FFF9F98220F}" srcOrd="0" destOrd="0" presId="urn:microsoft.com/office/officeart/2005/8/layout/orgChart1"/>
    <dgm:cxn modelId="{1EB0AB9C-02BE-40CB-8EBF-00E34B8225ED}" type="presOf" srcId="{CB4B2BF1-FBEE-4822-B2AE-6EECC47C7019}" destId="{F4B9EB6F-784E-4540-8C4B-ABC64A88AF68}" srcOrd="1" destOrd="0" presId="urn:microsoft.com/office/officeart/2005/8/layout/orgChart1"/>
    <dgm:cxn modelId="{AD14FCB6-DA54-44F9-9E7B-EBF48ADFEE6C}" type="presOf" srcId="{91123F5C-C994-4293-8A19-C86B9EB5A81B}" destId="{25AE2CBA-6E3D-4143-A6DB-B3BE2AD9C8DB}" srcOrd="0" destOrd="0" presId="urn:microsoft.com/office/officeart/2005/8/layout/orgChart1"/>
    <dgm:cxn modelId="{318E8BCA-779B-4732-A93E-3D210562F1C3}" srcId="{2A4497C7-4A47-423C-ACCD-3BB7AC1A1A4C}" destId="{9C5178D7-1593-43C9-9A64-95C45B7686C8}" srcOrd="2" destOrd="0" parTransId="{D1455A18-66DE-4B5E-A42B-8C2683582030}" sibTransId="{C181D4D4-8644-4318-806F-899A44B801C8}"/>
    <dgm:cxn modelId="{4734E3EB-0526-485E-961C-F33849ACAE0F}" type="presOf" srcId="{F00A6B10-6DBB-47F6-AE38-20302A0371E7}" destId="{07A8AACF-9F9B-44B9-981C-3645A53E978F}" srcOrd="0" destOrd="0" presId="urn:microsoft.com/office/officeart/2005/8/layout/orgChart1"/>
    <dgm:cxn modelId="{B3B0A9F3-53A2-4A22-8BCE-A4EBCF271DC1}" type="presOf" srcId="{91123F5C-C994-4293-8A19-C86B9EB5A81B}" destId="{8D43AD2E-E71E-4382-A1FB-1F27C86132E5}" srcOrd="1" destOrd="0" presId="urn:microsoft.com/office/officeart/2005/8/layout/orgChart1"/>
    <dgm:cxn modelId="{ADBF27F4-96CC-4EC4-A1EA-05FE7F0B33A7}" type="presOf" srcId="{89C97FA5-E312-4B99-8F20-AB75B3162609}" destId="{FFF7BA82-CA5C-4917-9F96-746B5EFD58A4}" srcOrd="0" destOrd="0" presId="urn:microsoft.com/office/officeart/2005/8/layout/orgChart1"/>
    <dgm:cxn modelId="{C5736D6A-ED2F-4920-813E-9DA40924B7B0}" type="presParOf" srcId="{0467117C-2699-4F2E-B323-44AF239DD976}" destId="{5DECBB4F-6013-45B5-A116-FFA5C1BAB126}" srcOrd="0" destOrd="0" presId="urn:microsoft.com/office/officeart/2005/8/layout/orgChart1"/>
    <dgm:cxn modelId="{DA8683B2-EE6D-4741-89C8-A828C64A4177}" type="presParOf" srcId="{5DECBB4F-6013-45B5-A116-FFA5C1BAB126}" destId="{CE6F4DA0-9994-46A7-B917-4D09BEA72677}" srcOrd="0" destOrd="0" presId="urn:microsoft.com/office/officeart/2005/8/layout/orgChart1"/>
    <dgm:cxn modelId="{5343275F-3D40-431E-B6AD-E50A94DF92AA}" type="presParOf" srcId="{CE6F4DA0-9994-46A7-B917-4D09BEA72677}" destId="{07A8AACF-9F9B-44B9-981C-3645A53E978F}" srcOrd="0" destOrd="0" presId="urn:microsoft.com/office/officeart/2005/8/layout/orgChart1"/>
    <dgm:cxn modelId="{813484AE-80A0-422F-A46F-B289857C3398}" type="presParOf" srcId="{CE6F4DA0-9994-46A7-B917-4D09BEA72677}" destId="{2A9CB861-7C4F-4C78-97DC-EBDF7387E8B2}" srcOrd="1" destOrd="0" presId="urn:microsoft.com/office/officeart/2005/8/layout/orgChart1"/>
    <dgm:cxn modelId="{3E871D15-2AD4-4D78-AD38-CC82AB354A71}" type="presParOf" srcId="{5DECBB4F-6013-45B5-A116-FFA5C1BAB126}" destId="{A931823C-1927-4202-9FA6-29517673F3C2}" srcOrd="1" destOrd="0" presId="urn:microsoft.com/office/officeart/2005/8/layout/orgChart1"/>
    <dgm:cxn modelId="{665DBB67-2B65-4B74-B9FF-7963C1412DF0}" type="presParOf" srcId="{5DECBB4F-6013-45B5-A116-FFA5C1BAB126}" destId="{22EC5566-28D1-422A-BF47-0A9A3DCAEC28}" srcOrd="2" destOrd="0" presId="urn:microsoft.com/office/officeart/2005/8/layout/orgChart1"/>
    <dgm:cxn modelId="{221286ED-354A-4DF4-9C89-1873CFD95DFC}" type="presParOf" srcId="{0467117C-2699-4F2E-B323-44AF239DD976}" destId="{DF443594-10BF-4AF5-BF03-A7312B65D7DE}" srcOrd="1" destOrd="0" presId="urn:microsoft.com/office/officeart/2005/8/layout/orgChart1"/>
    <dgm:cxn modelId="{9BA3F37C-D49E-496A-8BD6-6F3C0075A513}" type="presParOf" srcId="{DF443594-10BF-4AF5-BF03-A7312B65D7DE}" destId="{E0AC865A-709F-492C-AD11-87F53648365F}" srcOrd="0" destOrd="0" presId="urn:microsoft.com/office/officeart/2005/8/layout/orgChart1"/>
    <dgm:cxn modelId="{8A6A6EE9-2E0E-4C26-94B9-C31DED0A78A4}" type="presParOf" srcId="{E0AC865A-709F-492C-AD11-87F53648365F}" destId="{FFF7BA82-CA5C-4917-9F96-746B5EFD58A4}" srcOrd="0" destOrd="0" presId="urn:microsoft.com/office/officeart/2005/8/layout/orgChart1"/>
    <dgm:cxn modelId="{A5FDFED7-AACC-410C-8C74-D996EB11D9B9}" type="presParOf" srcId="{E0AC865A-709F-492C-AD11-87F53648365F}" destId="{7A4468A1-D551-458A-9A71-20CD9B8085A6}" srcOrd="1" destOrd="0" presId="urn:microsoft.com/office/officeart/2005/8/layout/orgChart1"/>
    <dgm:cxn modelId="{AB4254AC-32B7-4739-BC17-8A2EE9E82162}" type="presParOf" srcId="{DF443594-10BF-4AF5-BF03-A7312B65D7DE}" destId="{54D4A856-569C-4FEE-A677-4CEFD1CDB3E9}" srcOrd="1" destOrd="0" presId="urn:microsoft.com/office/officeart/2005/8/layout/orgChart1"/>
    <dgm:cxn modelId="{7F921E8A-65DA-46BA-9E2E-46567B16EF35}" type="presParOf" srcId="{DF443594-10BF-4AF5-BF03-A7312B65D7DE}" destId="{1FEE2353-375F-48FC-B396-5B9EB577899A}" srcOrd="2" destOrd="0" presId="urn:microsoft.com/office/officeart/2005/8/layout/orgChart1"/>
    <dgm:cxn modelId="{3F92991F-447A-4FE5-B265-43E3BEB23F05}" type="presParOf" srcId="{0467117C-2699-4F2E-B323-44AF239DD976}" destId="{6E153148-F7AB-4529-A722-C8F7174243D6}" srcOrd="2" destOrd="0" presId="urn:microsoft.com/office/officeart/2005/8/layout/orgChart1"/>
    <dgm:cxn modelId="{87ECC130-9E4E-4D44-BFFA-1D092067504A}" type="presParOf" srcId="{6E153148-F7AB-4529-A722-C8F7174243D6}" destId="{2759EDC1-EFE5-4080-A961-EECD67BAA1A1}" srcOrd="0" destOrd="0" presId="urn:microsoft.com/office/officeart/2005/8/layout/orgChart1"/>
    <dgm:cxn modelId="{49E6DCFC-8AD9-4A3B-9956-D37368FD73EE}" type="presParOf" srcId="{2759EDC1-EFE5-4080-A961-EECD67BAA1A1}" destId="{2F8E69E7-AF6F-4522-A142-24ADF0AB2291}" srcOrd="0" destOrd="0" presId="urn:microsoft.com/office/officeart/2005/8/layout/orgChart1"/>
    <dgm:cxn modelId="{B4243A13-C854-4727-AF40-FF62C92B193C}" type="presParOf" srcId="{2759EDC1-EFE5-4080-A961-EECD67BAA1A1}" destId="{8D6AA29D-858F-4134-A5D0-14F7AC906729}" srcOrd="1" destOrd="0" presId="urn:microsoft.com/office/officeart/2005/8/layout/orgChart1"/>
    <dgm:cxn modelId="{F1A04170-BE8E-4B44-AFEE-3F54D5666183}" type="presParOf" srcId="{6E153148-F7AB-4529-A722-C8F7174243D6}" destId="{C561691E-8A80-4823-A4EA-E390FA7751B9}" srcOrd="1" destOrd="0" presId="urn:microsoft.com/office/officeart/2005/8/layout/orgChart1"/>
    <dgm:cxn modelId="{C33B2FAB-E3BD-497D-A07F-86F10D5E523A}" type="presParOf" srcId="{6E153148-F7AB-4529-A722-C8F7174243D6}" destId="{957DCB63-BF73-477A-91B3-BADF3B8F7B6E}" srcOrd="2" destOrd="0" presId="urn:microsoft.com/office/officeart/2005/8/layout/orgChart1"/>
    <dgm:cxn modelId="{A311D184-5D97-422A-944F-CAD8972DE459}" type="presParOf" srcId="{0467117C-2699-4F2E-B323-44AF239DD976}" destId="{C88F13CA-05A0-42DF-9DC4-52D07CFC6A85}" srcOrd="3" destOrd="0" presId="urn:microsoft.com/office/officeart/2005/8/layout/orgChart1"/>
    <dgm:cxn modelId="{1E45CD10-A6FD-40FD-B008-2114052E9C8C}" type="presParOf" srcId="{C88F13CA-05A0-42DF-9DC4-52D07CFC6A85}" destId="{B7F8D1CA-8C53-4AEE-90E3-2EE42F3050C0}" srcOrd="0" destOrd="0" presId="urn:microsoft.com/office/officeart/2005/8/layout/orgChart1"/>
    <dgm:cxn modelId="{B35150B6-5FBD-4874-B9FC-89EF96D60567}" type="presParOf" srcId="{B7F8D1CA-8C53-4AEE-90E3-2EE42F3050C0}" destId="{25AE2CBA-6E3D-4143-A6DB-B3BE2AD9C8DB}" srcOrd="0" destOrd="0" presId="urn:microsoft.com/office/officeart/2005/8/layout/orgChart1"/>
    <dgm:cxn modelId="{9EF70EE8-3941-49D1-9ACA-434015DFA504}" type="presParOf" srcId="{B7F8D1CA-8C53-4AEE-90E3-2EE42F3050C0}" destId="{8D43AD2E-E71E-4382-A1FB-1F27C86132E5}" srcOrd="1" destOrd="0" presId="urn:microsoft.com/office/officeart/2005/8/layout/orgChart1"/>
    <dgm:cxn modelId="{91B92F33-90A6-4CD2-8683-ED8E90C99CC3}" type="presParOf" srcId="{C88F13CA-05A0-42DF-9DC4-52D07CFC6A85}" destId="{CDA5D0B9-9C20-4CF3-B049-E65A8687A167}" srcOrd="1" destOrd="0" presId="urn:microsoft.com/office/officeart/2005/8/layout/orgChart1"/>
    <dgm:cxn modelId="{9155CCA5-25F6-4E1E-94AA-F60D870F6D68}" type="presParOf" srcId="{C88F13CA-05A0-42DF-9DC4-52D07CFC6A85}" destId="{143325BC-14CD-4CEF-B4E1-B19D3E27E0FF}" srcOrd="2" destOrd="0" presId="urn:microsoft.com/office/officeart/2005/8/layout/orgChart1"/>
    <dgm:cxn modelId="{09451C30-87A1-4CC1-8A59-DFC492855E9E}" type="presParOf" srcId="{0467117C-2699-4F2E-B323-44AF239DD976}" destId="{AEEE93D9-EAB4-487A-98E1-34F0F281E6CE}" srcOrd="4" destOrd="0" presId="urn:microsoft.com/office/officeart/2005/8/layout/orgChart1"/>
    <dgm:cxn modelId="{3114A8AD-4D03-47BC-A49E-E501B73BD4E4}" type="presParOf" srcId="{AEEE93D9-EAB4-487A-98E1-34F0F281E6CE}" destId="{09F466C2-9012-4BBF-8C93-E3A407E2E111}" srcOrd="0" destOrd="0" presId="urn:microsoft.com/office/officeart/2005/8/layout/orgChart1"/>
    <dgm:cxn modelId="{C2FFE600-A620-46CA-B8F3-247567B247CB}" type="presParOf" srcId="{09F466C2-9012-4BBF-8C93-E3A407E2E111}" destId="{82F99D3D-C500-4B9C-B536-3FFF9F98220F}" srcOrd="0" destOrd="0" presId="urn:microsoft.com/office/officeart/2005/8/layout/orgChart1"/>
    <dgm:cxn modelId="{3DBF4549-2E5A-413A-8F33-F4591E475259}" type="presParOf" srcId="{09F466C2-9012-4BBF-8C93-E3A407E2E111}" destId="{F4B9EB6F-784E-4540-8C4B-ABC64A88AF68}" srcOrd="1" destOrd="0" presId="urn:microsoft.com/office/officeart/2005/8/layout/orgChart1"/>
    <dgm:cxn modelId="{AFF5D465-42DE-4A20-9376-E0671E53E638}" type="presParOf" srcId="{AEEE93D9-EAB4-487A-98E1-34F0F281E6CE}" destId="{C70E7F5B-518B-4D22-9AF3-55AD6B300F6C}" srcOrd="1" destOrd="0" presId="urn:microsoft.com/office/officeart/2005/8/layout/orgChart1"/>
    <dgm:cxn modelId="{8CC7DD76-0BD2-4098-BA79-7290B8FD8A75}" type="presParOf" srcId="{AEEE93D9-EAB4-487A-98E1-34F0F281E6CE}" destId="{B7DDBFB5-ABC1-4705-BA82-7614D29669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8AACF-9F9B-44B9-981C-3645A53E978F}">
      <dsp:nvSpPr>
        <dsp:cNvPr id="0" name=""/>
        <dsp:cNvSpPr/>
      </dsp:nvSpPr>
      <dsp:spPr>
        <a:xfrm rot="10800000" flipV="1">
          <a:off x="159683" y="1846479"/>
          <a:ext cx="1250112" cy="11477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Milliner – hat maker </a:t>
          </a:r>
        </a:p>
      </dsp:txBody>
      <dsp:txXfrm rot="-10800000">
        <a:off x="159683" y="1846479"/>
        <a:ext cx="1250112" cy="1147700"/>
      </dsp:txXfrm>
    </dsp:sp>
    <dsp:sp modelId="{FFF7BA82-CA5C-4917-9F96-746B5EFD58A4}">
      <dsp:nvSpPr>
        <dsp:cNvPr id="0" name=""/>
        <dsp:cNvSpPr/>
      </dsp:nvSpPr>
      <dsp:spPr>
        <a:xfrm>
          <a:off x="1471978" y="281745"/>
          <a:ext cx="1292227" cy="11105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Started to sell perfume </a:t>
          </a:r>
        </a:p>
      </dsp:txBody>
      <dsp:txXfrm>
        <a:off x="1471978" y="281745"/>
        <a:ext cx="1292227" cy="1110579"/>
      </dsp:txXfrm>
    </dsp:sp>
    <dsp:sp modelId="{2F8E69E7-AF6F-4522-A142-24ADF0AB2291}">
      <dsp:nvSpPr>
        <dsp:cNvPr id="0" name=""/>
        <dsp:cNvSpPr/>
      </dsp:nvSpPr>
      <dsp:spPr>
        <a:xfrm>
          <a:off x="2921943" y="1889653"/>
          <a:ext cx="1512792" cy="13699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Created the Chanel Suit and Little Black Dress</a:t>
          </a:r>
        </a:p>
      </dsp:txBody>
      <dsp:txXfrm>
        <a:off x="2921943" y="1889653"/>
        <a:ext cx="1512792" cy="1369991"/>
      </dsp:txXfrm>
    </dsp:sp>
    <dsp:sp modelId="{25AE2CBA-6E3D-4143-A6DB-B3BE2AD9C8DB}">
      <dsp:nvSpPr>
        <dsp:cNvPr id="0" name=""/>
        <dsp:cNvSpPr/>
      </dsp:nvSpPr>
      <dsp:spPr>
        <a:xfrm>
          <a:off x="4532084" y="206742"/>
          <a:ext cx="1152073" cy="11307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Left fashion during WWII</a:t>
          </a:r>
        </a:p>
      </dsp:txBody>
      <dsp:txXfrm>
        <a:off x="4532084" y="206742"/>
        <a:ext cx="1152073" cy="1130762"/>
      </dsp:txXfrm>
    </dsp:sp>
    <dsp:sp modelId="{82F99D3D-C500-4B9C-B536-3FFF9F98220F}">
      <dsp:nvSpPr>
        <dsp:cNvPr id="0" name=""/>
        <dsp:cNvSpPr/>
      </dsp:nvSpPr>
      <dsp:spPr>
        <a:xfrm>
          <a:off x="5775660" y="1978809"/>
          <a:ext cx="1182681" cy="114618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Returned to fashion in her 70’s</a:t>
          </a:r>
        </a:p>
      </dsp:txBody>
      <dsp:txXfrm>
        <a:off x="5775660" y="1978809"/>
        <a:ext cx="1182681" cy="114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8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9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3A47A-7CDD-43B7-921D-0D0EC9AA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B8E2-75BF-4B10-A63D-98431BD27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09DE1-D433-4E77-B3F6-5C0742F2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9CFFE-6875-43E0-9678-0225719842D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1DCA0-045E-41FD-813E-D18711DE4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3903-7C77-41B8-A544-07EEAF948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7259-DF3A-4813-BFFF-FC7D2656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5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1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3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5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39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7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6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336B4-37B2-4087-B2A1-6566ED961DC9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5FC37-00A2-4DEC-863D-6396B729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49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FB961-3DE3-47C9-AB97-03937843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33954-4F72-4EE4-9156-53BEECB42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068A0-8A92-48E4-A25C-1E214E28A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9CFFE-6875-43E0-9678-0225719842D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9C7B-2DE1-42B3-8DEA-C224E9018D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67898-A121-433B-B214-0F778F268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7259-DF3A-4813-BFFF-FC7D26565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44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audio" Target="../media/media4.m4a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8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12.png"/><Relationship Id="rId23" Type="http://schemas.openxmlformats.org/officeDocument/2006/relationships/image" Target="../media/image3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DE0D8-91D1-405D-B41C-54AD5EC1A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/>
              <a:t>Chanel</a:t>
            </a:r>
            <a:br>
              <a:rPr lang="en-US" sz="4800" dirty="0"/>
            </a:br>
            <a:r>
              <a:rPr lang="en-US" sz="4800" dirty="0"/>
              <a:t>The Brand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07187-AD49-459F-862B-4B963DA06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71" y="2793291"/>
            <a:ext cx="5161606" cy="972180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/>
              <a:t>Presentation by Makenna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FF2836-3394-4E2D-B57B-127D52610F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11840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6FB574-1393-440E-8069-F4221EE5F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6" r="-4" b="4521"/>
          <a:stretch/>
        </p:blipFill>
        <p:spPr bwMode="auto"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B2B598-4C6C-4739-9B10-3DD81D5DDB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985477" y="59594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9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EE79-5552-475A-A258-7B022BFCA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F37E-1610-4D8C-A6D8-9839A194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Born: August 19th, 1886 in Saumur France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Learned to sew from the orphanage she was put into and from her aunt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 She was a mistress and used it to her benefit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 She was a milliner </a:t>
            </a:r>
          </a:p>
          <a:p>
            <a:pPr fontAlgn="base">
              <a:spcBef>
                <a:spcPts val="0"/>
              </a:spcBef>
            </a:pPr>
            <a:r>
              <a:rPr lang="en-US" sz="2400" dirty="0">
                <a:latin typeface="Calibri" panose="020F0502020204030204" pitchFamily="34" charset="0"/>
              </a:rPr>
              <a:t>Opened her famous Chanel house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 Passed away at the age of  84 in the year 1971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D65938-633A-42C2-9D44-A7FE5CC9F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73" r="15673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01A5E9-424E-403B-A455-EADBCBCF3C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3572" y="60928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63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DE1003-EB1A-4DA2-8D04-149E389C1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Introductions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40076-411A-4D70-8F51-9B3BA6FB5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Karl Otto Lagerfeld was born on September 10</a:t>
            </a:r>
            <a:r>
              <a:rPr lang="en-US" sz="2000" baseline="30000" dirty="0"/>
              <a:t>th</a:t>
            </a:r>
            <a:r>
              <a:rPr lang="en-US" sz="2000" dirty="0"/>
              <a:t> , 1933 in Hamburg, Germany</a:t>
            </a:r>
          </a:p>
          <a:p>
            <a:r>
              <a:rPr lang="en-US" sz="2000" dirty="0"/>
              <a:t>Won a fashion design competition at 17</a:t>
            </a:r>
          </a:p>
          <a:p>
            <a:r>
              <a:rPr lang="en-US" sz="2000" dirty="0"/>
              <a:t>Revived the Chanel brand</a:t>
            </a:r>
          </a:p>
          <a:p>
            <a:r>
              <a:rPr lang="en-US" sz="2000" dirty="0"/>
              <a:t>Died Paris, France 2019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sunglasses&#10;&#10;Description automatically generated">
            <a:extLst>
              <a:ext uri="{FF2B5EF4-FFF2-40B4-BE49-F238E27FC236}">
                <a16:creationId xmlns:a16="http://schemas.microsoft.com/office/drawing/2014/main" id="{9AED6511-94EC-43D7-9A75-BE364C882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49" r="28913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A7DFF4-D841-4D1D-A6F2-E3A9786067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1976" y="614554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4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3F006-E147-4E89-8D22-687159F6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46689"/>
            <a:ext cx="9745883" cy="112494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Career Path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AAD42DD4-86F6-4FD2-869F-32D35E310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1037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C36B8C5-0DEB-41B5-911D-572E2E835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16069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DC987A-A8C7-4C23-9BF5-33E9F6F21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6766" y="2256427"/>
            <a:ext cx="10855283" cy="3963398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213F2CF-C6DF-4CE1-A6F0-E3B1BFBB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256427"/>
            <a:ext cx="10853849" cy="395500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325C15-4820-4911-B66E-A5F917CFA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5106" y="2125615"/>
            <a:ext cx="10855283" cy="397476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72D421B0-8788-47F5-86D1-F728D9BAE5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06292"/>
              </p:ext>
            </p:extLst>
          </p:nvPr>
        </p:nvGraphicFramePr>
        <p:xfrm>
          <a:off x="1093694" y="2425605"/>
          <a:ext cx="10260106" cy="337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A75A7F-3BB8-4E00-9843-3BFF0A6D2D7E}"/>
              </a:ext>
            </a:extLst>
          </p:cNvPr>
          <p:cNvCxnSpPr/>
          <p:nvPr/>
        </p:nvCxnSpPr>
        <p:spPr>
          <a:xfrm>
            <a:off x="944656" y="4063765"/>
            <a:ext cx="1040914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B96978-6EB9-41E8-9713-02A828331FC3}"/>
              </a:ext>
            </a:extLst>
          </p:cNvPr>
          <p:cNvCxnSpPr/>
          <p:nvPr/>
        </p:nvCxnSpPr>
        <p:spPr>
          <a:xfrm flipV="1">
            <a:off x="1733550" y="3816303"/>
            <a:ext cx="0" cy="417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409C9D-8401-4208-B39E-662474B3731D}"/>
              </a:ext>
            </a:extLst>
          </p:cNvPr>
          <p:cNvCxnSpPr/>
          <p:nvPr/>
        </p:nvCxnSpPr>
        <p:spPr>
          <a:xfrm>
            <a:off x="3257550" y="3947115"/>
            <a:ext cx="0" cy="2868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4F016E-B569-4ECD-BB21-CAD1043F0165}"/>
              </a:ext>
            </a:extLst>
          </p:cNvPr>
          <p:cNvCxnSpPr/>
          <p:nvPr/>
        </p:nvCxnSpPr>
        <p:spPr>
          <a:xfrm flipV="1">
            <a:off x="4772025" y="3810955"/>
            <a:ext cx="0" cy="417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FE9B25-9310-438A-A4AD-9343432E9B43}"/>
              </a:ext>
            </a:extLst>
          </p:cNvPr>
          <p:cNvCxnSpPr/>
          <p:nvPr/>
        </p:nvCxnSpPr>
        <p:spPr>
          <a:xfrm>
            <a:off x="6162747" y="3875523"/>
            <a:ext cx="0" cy="386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3AB8153-8B59-4D8C-8FA1-871551656B17}"/>
              </a:ext>
            </a:extLst>
          </p:cNvPr>
          <p:cNvCxnSpPr/>
          <p:nvPr/>
        </p:nvCxnSpPr>
        <p:spPr>
          <a:xfrm>
            <a:off x="7326630" y="3866797"/>
            <a:ext cx="0" cy="425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phic 40" descr="Leprechaun hat outline">
            <a:extLst>
              <a:ext uri="{FF2B5EF4-FFF2-40B4-BE49-F238E27FC236}">
                <a16:creationId xmlns:a16="http://schemas.microsoft.com/office/drawing/2014/main" id="{AD9C048E-7269-42E2-8350-B7C909E3D4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1088" y="4260071"/>
            <a:ext cx="386760" cy="38676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93AF21F-76B0-44C1-9D77-808F6CCDC753}"/>
              </a:ext>
            </a:extLst>
          </p:cNvPr>
          <p:cNvSpPr txBox="1"/>
          <p:nvPr/>
        </p:nvSpPr>
        <p:spPr>
          <a:xfrm>
            <a:off x="1401852" y="3498026"/>
            <a:ext cx="78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1910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F49ED4-1E58-4661-AEDB-51D334693C4B}"/>
              </a:ext>
            </a:extLst>
          </p:cNvPr>
          <p:cNvSpPr txBox="1"/>
          <p:nvPr/>
        </p:nvSpPr>
        <p:spPr>
          <a:xfrm>
            <a:off x="2865820" y="4159044"/>
            <a:ext cx="78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1920s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1B56AF1-E48B-4838-AE1A-59A12C12178D}"/>
              </a:ext>
            </a:extLst>
          </p:cNvPr>
          <p:cNvSpPr txBox="1"/>
          <p:nvPr/>
        </p:nvSpPr>
        <p:spPr>
          <a:xfrm>
            <a:off x="4477979" y="3481825"/>
            <a:ext cx="78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1925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56B755-DB33-4659-887E-3A292D60C43B}"/>
              </a:ext>
            </a:extLst>
          </p:cNvPr>
          <p:cNvSpPr txBox="1"/>
          <p:nvPr/>
        </p:nvSpPr>
        <p:spPr>
          <a:xfrm>
            <a:off x="5835183" y="4274024"/>
            <a:ext cx="85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1930’s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C6670D-31AC-4008-A339-D6028999F9A5}"/>
              </a:ext>
            </a:extLst>
          </p:cNvPr>
          <p:cNvSpPr txBox="1"/>
          <p:nvPr/>
        </p:nvSpPr>
        <p:spPr>
          <a:xfrm>
            <a:off x="7010817" y="3513963"/>
            <a:ext cx="78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1950s</a:t>
            </a:r>
            <a:endParaRPr lang="en-US" dirty="0"/>
          </a:p>
        </p:txBody>
      </p:sp>
      <p:pic>
        <p:nvPicPr>
          <p:cNvPr id="46" name="Graphic 45" descr="Perfume Bottle outline">
            <a:extLst>
              <a:ext uri="{FF2B5EF4-FFF2-40B4-BE49-F238E27FC236}">
                <a16:creationId xmlns:a16="http://schemas.microsoft.com/office/drawing/2014/main" id="{C7F8E9EF-D9E7-4C0B-B0CC-DB5A0AF326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86664" y="3447054"/>
            <a:ext cx="325231" cy="325231"/>
          </a:xfrm>
          <a:prstGeom prst="rect">
            <a:avLst/>
          </a:prstGeom>
        </p:spPr>
      </p:pic>
      <p:pic>
        <p:nvPicPr>
          <p:cNvPr id="56" name="Graphic 55" descr="Dress outline">
            <a:extLst>
              <a:ext uri="{FF2B5EF4-FFF2-40B4-BE49-F238E27FC236}">
                <a16:creationId xmlns:a16="http://schemas.microsoft.com/office/drawing/2014/main" id="{8E327835-900A-44A7-8F20-9A66FFA4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059453" y="5233715"/>
            <a:ext cx="403972" cy="403972"/>
          </a:xfrm>
          <a:prstGeom prst="rect">
            <a:avLst/>
          </a:prstGeom>
        </p:spPr>
      </p:pic>
      <p:pic>
        <p:nvPicPr>
          <p:cNvPr id="58" name="Graphic 57" descr="Radioactive outline">
            <a:extLst>
              <a:ext uri="{FF2B5EF4-FFF2-40B4-BE49-F238E27FC236}">
                <a16:creationId xmlns:a16="http://schemas.microsoft.com/office/drawing/2014/main" id="{19CC6C24-CFA9-496D-B496-5F3F020BD6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17337" y="2653589"/>
            <a:ext cx="325050" cy="325050"/>
          </a:xfrm>
          <a:prstGeom prst="rect">
            <a:avLst/>
          </a:prstGeom>
        </p:spPr>
      </p:pic>
      <p:pic>
        <p:nvPicPr>
          <p:cNvPr id="60" name="Graphic 59" descr="Return outline">
            <a:extLst>
              <a:ext uri="{FF2B5EF4-FFF2-40B4-BE49-F238E27FC236}">
                <a16:creationId xmlns:a16="http://schemas.microsoft.com/office/drawing/2014/main" id="{F57A42A1-B4DD-45B9-AC94-DA7C71E677C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>
            <a:off x="7703864" y="5221259"/>
            <a:ext cx="290700" cy="2907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FEA5D44-8902-4500-A240-9D21358CA112}"/>
              </a:ext>
            </a:extLst>
          </p:cNvPr>
          <p:cNvSpPr/>
          <p:nvPr/>
        </p:nvSpPr>
        <p:spPr>
          <a:xfrm>
            <a:off x="8039702" y="2662836"/>
            <a:ext cx="1182681" cy="1146181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Karl Otto Lagerfeld released a collection for Chanel</a:t>
            </a:r>
            <a:endParaRPr lang="en-US" sz="12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6B2B39-CE60-459A-8F4F-3255C83A1CB5}"/>
              </a:ext>
            </a:extLst>
          </p:cNvPr>
          <p:cNvCxnSpPr>
            <a:cxnSpLocks/>
          </p:cNvCxnSpPr>
          <p:nvPr/>
        </p:nvCxnSpPr>
        <p:spPr>
          <a:xfrm flipH="1">
            <a:off x="8596420" y="3909918"/>
            <a:ext cx="15258" cy="364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Clothes hanger outline">
            <a:extLst>
              <a:ext uri="{FF2B5EF4-FFF2-40B4-BE49-F238E27FC236}">
                <a16:creationId xmlns:a16="http://schemas.microsoft.com/office/drawing/2014/main" id="{ED967FFE-B19C-4485-894D-3E38BA24029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82406" y="3526249"/>
            <a:ext cx="312465" cy="3124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CCCB336-2ACC-41D0-909E-AA9F4365A562}"/>
              </a:ext>
            </a:extLst>
          </p:cNvPr>
          <p:cNvSpPr txBox="1"/>
          <p:nvPr/>
        </p:nvSpPr>
        <p:spPr>
          <a:xfrm>
            <a:off x="8240255" y="4303721"/>
            <a:ext cx="78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1983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2F2A42-475C-4F7E-A6B9-9DC410C63A85}"/>
              </a:ext>
            </a:extLst>
          </p:cNvPr>
          <p:cNvSpPr txBox="1"/>
          <p:nvPr/>
        </p:nvSpPr>
        <p:spPr>
          <a:xfrm>
            <a:off x="9789080" y="3534593"/>
            <a:ext cx="783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1984</a:t>
            </a:r>
            <a:endParaRPr lang="en-US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0CB72B2-715B-46D5-B09E-BE70E8DB609C}"/>
              </a:ext>
            </a:extLst>
          </p:cNvPr>
          <p:cNvCxnSpPr>
            <a:cxnSpLocks/>
          </p:cNvCxnSpPr>
          <p:nvPr/>
        </p:nvCxnSpPr>
        <p:spPr>
          <a:xfrm flipH="1">
            <a:off x="10053745" y="3909918"/>
            <a:ext cx="15258" cy="364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BC534F6E-98FD-4B5D-977B-DF3E183FC73F}"/>
              </a:ext>
            </a:extLst>
          </p:cNvPr>
          <p:cNvSpPr/>
          <p:nvPr/>
        </p:nvSpPr>
        <p:spPr>
          <a:xfrm>
            <a:off x="9668109" y="4355246"/>
            <a:ext cx="1182681" cy="1186835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Karl Lagerfeld</a:t>
            </a:r>
          </a:p>
          <a:p>
            <a:r>
              <a:rPr lang="en-US" sz="1600" dirty="0">
                <a:solidFill>
                  <a:prstClr val="white"/>
                </a:solidFill>
                <a:latin typeface="Calibri" panose="020F0502020204030204"/>
              </a:rPr>
              <a:t>Opened his own brand</a:t>
            </a:r>
            <a:endParaRPr lang="en-US" sz="1400" dirty="0"/>
          </a:p>
        </p:txBody>
      </p:sp>
      <p:pic>
        <p:nvPicPr>
          <p:cNvPr id="10" name="Graphic 9" descr="Badge Tm outline">
            <a:extLst>
              <a:ext uri="{FF2B5EF4-FFF2-40B4-BE49-F238E27FC236}">
                <a16:creationId xmlns:a16="http://schemas.microsoft.com/office/drawing/2014/main" id="{16CCE713-5E38-40DF-BED0-EA64BEB3AC4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490872" y="4402334"/>
            <a:ext cx="368296" cy="368296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3B2505-8D55-43A4-A028-03ED3EAC16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134121" y="564552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C47B46-5D07-468B-B342-4E06B9FFAA5D}"/>
              </a:ext>
            </a:extLst>
          </p:cNvPr>
          <p:cNvSpPr/>
          <p:nvPr/>
        </p:nvSpPr>
        <p:spPr>
          <a:xfrm>
            <a:off x="0" y="4224528"/>
            <a:ext cx="12191999" cy="26334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6DAA8-F49F-454B-B7FE-6264B23F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264" y="4535424"/>
            <a:ext cx="3685032" cy="1558586"/>
          </a:xfrm>
        </p:spPr>
        <p:txBody>
          <a:bodyPr anchor="t">
            <a:normAutofit/>
          </a:bodyPr>
          <a:lstStyle/>
          <a:p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best-known contribution to the fashion industry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C957F-54FB-4FA1-A3BE-9EEFF7933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4920" y="4535424"/>
            <a:ext cx="4498848" cy="158545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Little black dress </a:t>
            </a:r>
          </a:p>
          <a:p>
            <a:r>
              <a:rPr lang="en-US" sz="2000" dirty="0">
                <a:solidFill>
                  <a:schemeClr val="bg1"/>
                </a:solidFill>
              </a:rPr>
              <a:t>Luxury perfume </a:t>
            </a:r>
          </a:p>
          <a:p>
            <a:r>
              <a:rPr lang="en-US" sz="2000" dirty="0">
                <a:solidFill>
                  <a:schemeClr val="bg1"/>
                </a:solidFill>
              </a:rPr>
              <a:t>Chanel Suit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6619C-7485-48E0-AB75-B39B308235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784"/>
          <a:stretch/>
        </p:blipFill>
        <p:spPr>
          <a:xfrm>
            <a:off x="1" y="10"/>
            <a:ext cx="4003040" cy="42267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61B27C-BA09-48A4-8687-738ED4B1F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939" r="12994" b="2"/>
          <a:stretch/>
        </p:blipFill>
        <p:spPr>
          <a:xfrm>
            <a:off x="4093465" y="10"/>
            <a:ext cx="4003040" cy="4224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8D3C7A-FA9B-4E0E-8492-26C29D56F1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22" r="10276" b="2"/>
          <a:stretch/>
        </p:blipFill>
        <p:spPr>
          <a:xfrm>
            <a:off x="8186928" y="10"/>
            <a:ext cx="4005072" cy="4224518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408E877-1E9A-4F59-A321-87BE53E09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6350" y="62166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56DA94-E268-4F90-9B92-38AD7436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Interesting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1097E-ECF2-41A9-961F-513110A9B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864" y="1166933"/>
            <a:ext cx="5716988" cy="4279709"/>
          </a:xfrm>
        </p:spPr>
        <p:txBody>
          <a:bodyPr anchor="ctr">
            <a:normAutofit/>
          </a:bodyPr>
          <a:lstStyle/>
          <a:p>
            <a:endParaRPr lang="en-US" sz="2400" b="0" i="0" u="none" strike="noStrike" dirty="0">
              <a:effectLst/>
              <a:latin typeface="Calibri" panose="020F0502020204030204" pitchFamily="34" charset="0"/>
            </a:endParaRPr>
          </a:p>
          <a:p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Chanel took a break from fashion after </a:t>
            </a:r>
            <a:r>
              <a:rPr lang="en-US" sz="2400" dirty="0">
                <a:latin typeface="Calibri" panose="020F0502020204030204" pitchFamily="34" charset="0"/>
              </a:rPr>
              <a:t>it </a:t>
            </a:r>
            <a:r>
              <a:rPr lang="en-US" sz="2400" b="0" i="0" u="none" strike="noStrike" dirty="0">
                <a:effectLst/>
                <a:latin typeface="Calibri" panose="020F0502020204030204" pitchFamily="34" charset="0"/>
              </a:rPr>
              <a:t>was outed that she was in a relationship with a German diplomat.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She used the men to whom she was a mistress to help fund and start her fashion empire.</a:t>
            </a:r>
          </a:p>
          <a:p>
            <a:r>
              <a:rPr lang="en-US" sz="2400" dirty="0">
                <a:latin typeface="Calibri" panose="020F0502020204030204" pitchFamily="34" charset="0"/>
              </a:rPr>
              <a:t>Karl won a design competition that propelled his career forward</a:t>
            </a:r>
          </a:p>
          <a:p>
            <a:r>
              <a:rPr lang="en-US" sz="2400" dirty="0">
                <a:latin typeface="Calibri" panose="020F0502020204030204" pitchFamily="34" charset="0"/>
              </a:rPr>
              <a:t>He created the “cc” </a:t>
            </a:r>
            <a:r>
              <a:rPr lang="en-US" sz="2400" dirty="0" err="1">
                <a:latin typeface="Calibri" panose="020F0502020204030204" pitchFamily="34" charset="0"/>
              </a:rPr>
              <a:t>chanel</a:t>
            </a:r>
            <a:r>
              <a:rPr lang="en-US" sz="2400" dirty="0">
                <a:latin typeface="Calibri" panose="020F0502020204030204" pitchFamily="34" charset="0"/>
              </a:rPr>
              <a:t> logo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229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6D32-2A6A-4A36-B0A9-832A2E0F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8B238-4351-4611-86FD-F7F274808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Coco Chanel </a:t>
            </a:r>
            <a:r>
              <a:rPr lang="en-US" sz="2800" b="0" i="0" u="none" strike="noStrike" dirty="0">
                <a:effectLst/>
                <a:latin typeface="Calibri" panose="020F0502020204030204" pitchFamily="34" charset="0"/>
              </a:rPr>
              <a:t>created a simple, luxurious and comfortable for women in a time women clothing was uncomfortable</a:t>
            </a:r>
          </a:p>
          <a:p>
            <a:r>
              <a:rPr lang="en-US" dirty="0"/>
              <a:t> Karl Lagerfeld was able to recapture what made Chanel, Chanel and save the fashion brand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E4FDE5-3174-4A48-BC2A-EE1ABC9A2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4550" y="6108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6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83DA5-BB6B-4CB9-82BA-6A7714B0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64110-498E-4FCB-8C26-0B6B7C01E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200000"/>
              </a:lnSpc>
            </a:pPr>
            <a:r>
              <a:rPr lang="en-US" sz="1500" dirty="0">
                <a:effectLst/>
                <a:latin typeface="Times New Roman" panose="02020603050405020304" pitchFamily="18" charset="0"/>
              </a:rPr>
              <a:t>B. (2021, January 21). Coco Chanel. Retrieved from https://www.biography.com/fashion-designer/coco-chanel</a:t>
            </a:r>
          </a:p>
          <a:p>
            <a:pPr marL="457200" indent="-457200">
              <a:lnSpc>
                <a:spcPct val="200000"/>
              </a:lnSpc>
            </a:pPr>
            <a:r>
              <a:rPr lang="en-US" sz="1500" dirty="0" err="1">
                <a:effectLst/>
                <a:latin typeface="Times New Roman" panose="02020603050405020304" pitchFamily="18" charset="0"/>
              </a:rPr>
              <a:t>Mackelden</a:t>
            </a:r>
            <a:r>
              <a:rPr lang="en-US" sz="1500" dirty="0">
                <a:effectLst/>
                <a:latin typeface="Times New Roman" panose="02020603050405020304" pitchFamily="18" charset="0"/>
              </a:rPr>
              <a:t>, A. (2019, February 22). Karl Lagerfeld’s Career Was Unlike Anyone Else’s. Retrieved from https://www.harpersbazaar.com/fashion/designers/g26415353/karl-lagerfeld-career-timeline/</a:t>
            </a:r>
          </a:p>
          <a:p>
            <a:pPr marL="457200" indent="-457200">
              <a:lnSpc>
                <a:spcPct val="200000"/>
              </a:lnSpc>
            </a:pPr>
            <a:r>
              <a:rPr lang="en-US" sz="1500" dirty="0">
                <a:effectLst/>
                <a:latin typeface="Times New Roman" panose="02020603050405020304" pitchFamily="18" charset="0"/>
              </a:rPr>
              <a:t>The Editors of </a:t>
            </a:r>
            <a:r>
              <a:rPr lang="en-US" sz="1500" dirty="0" err="1">
                <a:effectLst/>
                <a:latin typeface="Times New Roman" panose="02020603050405020304" pitchFamily="18" charset="0"/>
              </a:rPr>
              <a:t>Encyclopaedia</a:t>
            </a:r>
            <a:r>
              <a:rPr lang="en-US" sz="1500" dirty="0">
                <a:effectLst/>
                <a:latin typeface="Times New Roman" panose="02020603050405020304" pitchFamily="18" charset="0"/>
              </a:rPr>
              <a:t> Britannica. (2021, January 25). Coco Chanel | Biography, Fashion, Designs, Perfume, &amp; Facts. Retrieved from https://www.britannica.com/biography/Coco-Chanel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Chanel would cease to exist without Karl Lagerfeld. (n.d.). Retrieved February 04, 2021, from https://vinvoy.com/blog/chanel-without-karl-lagerfeld/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5177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385</Words>
  <Application>Microsoft Office PowerPoint</Application>
  <PresentationFormat>Widescreen</PresentationFormat>
  <Paragraphs>48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Office Theme</vt:lpstr>
      <vt:lpstr>Chanel The Brand</vt:lpstr>
      <vt:lpstr>Introduction </vt:lpstr>
      <vt:lpstr>Introductions</vt:lpstr>
      <vt:lpstr>Career Path</vt:lpstr>
      <vt:lpstr>best-known contribution to the fashion industry</vt:lpstr>
      <vt:lpstr>Interesting Fact</vt:lpstr>
      <vt:lpstr>Conclusion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Chanel The Brand</dc:title>
  <dc:creator>Makenna.Prince@mail.citytech.cuny.edu</dc:creator>
  <cp:lastModifiedBy>Makenna.Prince@mail.citytech.cuny.edu</cp:lastModifiedBy>
  <cp:revision>12</cp:revision>
  <dcterms:created xsi:type="dcterms:W3CDTF">2021-02-04T02:25:55Z</dcterms:created>
  <dcterms:modified xsi:type="dcterms:W3CDTF">2021-02-04T05:08:33Z</dcterms:modified>
</cp:coreProperties>
</file>