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 id="2147483680" r:id="rId2"/>
    <p:sldMasterId id="2147483681" r:id="rId3"/>
  </p:sldMasterIdLst>
  <p:notesMasterIdLst>
    <p:notesMasterId r:id="rId5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Lst>
  <p:sldSz cx="9144000" cy="5143500" type="screen16x9"/>
  <p:notesSz cx="6858000" cy="9144000"/>
  <p:embeddedFontLst>
    <p:embeddedFont>
      <p:font typeface="Lora" pitchFamily="2" charset="77"/>
      <p:regular r:id="rId57"/>
      <p:bold r:id="rId58"/>
      <p:italic r:id="rId59"/>
      <p:boldItalic r:id="rId60"/>
    </p:embeddedFont>
    <p:embeddedFont>
      <p:font typeface="Merriweather" pitchFamily="2" charset="77"/>
      <p:regular r:id="rId61"/>
      <p:bold r:id="rId62"/>
      <p:italic r:id="rId63"/>
      <p:boldItalic r:id="rId64"/>
    </p:embeddedFont>
    <p:embeddedFont>
      <p:font typeface="Roboto" panose="02000000000000000000" pitchFamily="2" charset="0"/>
      <p:regular r:id="rId65"/>
      <p:bold r:id="rId66"/>
      <p:italic r:id="rId67"/>
      <p:boldItalic r:id="rId68"/>
    </p:embeddedFont>
    <p:embeddedFont>
      <p:font typeface="Roboto Slab" pitchFamily="2" charset="0"/>
      <p:regular r:id="rId69"/>
      <p:bold r:id="rId7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48"/>
  </p:normalViewPr>
  <p:slideViewPr>
    <p:cSldViewPr snapToGrid="0">
      <p:cViewPr varScale="1">
        <p:scale>
          <a:sx n="155" d="100"/>
          <a:sy n="155" d="100"/>
        </p:scale>
        <p:origin x="208"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font" Target="fonts/font7.fntdata"/><Relationship Id="rId68" Type="http://schemas.openxmlformats.org/officeDocument/2006/relationships/font" Target="fonts/font12.fntdata"/><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font" Target="fonts/font2.fntdata"/><Relationship Id="rId66" Type="http://schemas.openxmlformats.org/officeDocument/2006/relationships/font" Target="fonts/font10.fntdata"/><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font" Target="fonts/font5.fntdata"/><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64" Type="http://schemas.openxmlformats.org/officeDocument/2006/relationships/font" Target="fonts/font8.fntdata"/><Relationship Id="rId69" Type="http://schemas.openxmlformats.org/officeDocument/2006/relationships/font" Target="fonts/font13.fntdata"/><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font" Target="fonts/font3.fntdata"/><Relationship Id="rId67" Type="http://schemas.openxmlformats.org/officeDocument/2006/relationships/font" Target="fonts/font11.fntdata"/><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font" Target="fonts/font6.fntdata"/><Relationship Id="rId70" Type="http://schemas.openxmlformats.org/officeDocument/2006/relationships/font" Target="fonts/font14.fntdata"/><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font" Target="fonts/font1.fntdata"/><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font" Target="fonts/font4.fntdata"/><Relationship Id="rId65" Type="http://schemas.openxmlformats.org/officeDocument/2006/relationships/font" Target="fonts/font9.fntdata"/><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1b22aaf33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1b22aaf33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a318c77106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a318c77106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added this section on note-taking because several students had asked specifically for note-taking tips. I really like the Cornell Notes method and recommend showing the linked short video. It connects well to the “You Can Grow Your Brain” article because the Cornell Notes technique specifically engages the brain in multiple ways.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a318c77106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g2a318c77106_0_2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e94027f94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e94027f94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94027f94c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e94027f94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e94027f94c_0_4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e94027f94c_0_4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1333bd8aeb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1333bd8ae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e94027f94c_0_4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e94027f94c_0_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e94027f94c_0_4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e94027f94c_0_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94027f94c_0_4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94027f94c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e94027f94c_0_5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e94027f94c_0_5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31b22aaf33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g131b22aaf33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e94027f94c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e94027f94c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e94027f94c_0_5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e94027f94c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e94027f94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e94027f94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e94027f94c_0_5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e94027f94c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e94027f94c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e94027f94c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e94027f94c_0_5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e94027f94c_0_5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e94027f94c_0_5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e94027f94c_0_5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100d4a916d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100d4a916d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e94027f94c_0_5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e94027f94c_0_5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e94027f94c_0_5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e94027f94c_0_5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31b22aaf33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31b22aaf33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e94027f94c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e94027f94c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e94027f94c_0_5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e94027f94c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e94027f94c_0_5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e94027f94c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e94027f94c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e94027f94c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e94027f94c_0_5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e94027f94c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1a0bb18906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1a0bb1890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e94027f94c_0_5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e94027f94c_0_5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2a903f6f04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2a903f6f0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Pride Club meets during club hour, Thursdays 12:45-2:15</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570b5e347f_1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3" name="Google Shape;393;g2570b5e347f_1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e94027f94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e94027f94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a855824649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3" name="Google Shape;183;g2a855824649_0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We want students to understand that college isn’t just going to class and leaving. Getting a full college experience means that learning and growth happen in many different spaces and in different ways. Variations on these slides will appear in each presentation from Session 2 to Session 6.</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e94027f94c_0_4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e94027f94c_0_4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e94027f94c_0_4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e94027f94c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e94027f94c_0_4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e94027f94c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e94027f94c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e94027f94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25756d46f3d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25756d46f3d_0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e94027f94c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e94027f94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e94027f94c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e94027f94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e94027f94c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e94027f94c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131b22aaf33_0_3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131b22aaf33_0_3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131b22aaf33_0_3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131b22aaf33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a855824649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a85582464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You do NOT need to discuss each piece of this pie in detail. Just discuss the “pie wedge” for the current session and let students know that we will go over each of these pieces in subsequent sessions.</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31b22aaf33_0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1" name="Google Shape;461;g131b22aaf33_0_2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g2570b5e347f_1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0" name="Google Shape;470;g2570b5e347f_1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25756d46f3d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25756d46f3d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a855824649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a855824649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e94027f94c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e94027f94c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94027f94c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e94027f94c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a318c77106_0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2a318c77106_0_2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Google Shape;64;p14"/>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65" name="Google Shape;65;p14"/>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66" name="Google Shape;66;p14"/>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67" name="Google Shape;67;p14"/>
          <p:cNvSpPr txBox="1">
            <a:spLocks noGrp="1"/>
          </p:cNvSpPr>
          <p:nvPr>
            <p:ph type="ctrTitle"/>
          </p:nvPr>
        </p:nvSpPr>
        <p:spPr>
          <a:xfrm>
            <a:off x="1680302" y="1188925"/>
            <a:ext cx="5783400" cy="14574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4000"/>
              <a:buNone/>
              <a:defRPr sz="4000"/>
            </a:lvl1pPr>
            <a:lvl2pPr lvl="1" algn="ctr" rtl="0">
              <a:lnSpc>
                <a:spcPct val="100000"/>
              </a:lnSpc>
              <a:spcBef>
                <a:spcPts val="0"/>
              </a:spcBef>
              <a:spcAft>
                <a:spcPts val="0"/>
              </a:spcAft>
              <a:buSzPts val="4000"/>
              <a:buNone/>
              <a:defRPr sz="4000"/>
            </a:lvl2pPr>
            <a:lvl3pPr lvl="2" algn="ctr" rtl="0">
              <a:lnSpc>
                <a:spcPct val="100000"/>
              </a:lnSpc>
              <a:spcBef>
                <a:spcPts val="0"/>
              </a:spcBef>
              <a:spcAft>
                <a:spcPts val="0"/>
              </a:spcAft>
              <a:buSzPts val="4000"/>
              <a:buNone/>
              <a:defRPr sz="4000"/>
            </a:lvl3pPr>
            <a:lvl4pPr lvl="3" algn="ctr" rtl="0">
              <a:lnSpc>
                <a:spcPct val="100000"/>
              </a:lnSpc>
              <a:spcBef>
                <a:spcPts val="0"/>
              </a:spcBef>
              <a:spcAft>
                <a:spcPts val="0"/>
              </a:spcAft>
              <a:buSzPts val="4000"/>
              <a:buNone/>
              <a:defRPr sz="4000"/>
            </a:lvl4pPr>
            <a:lvl5pPr lvl="4" algn="ctr" rtl="0">
              <a:lnSpc>
                <a:spcPct val="100000"/>
              </a:lnSpc>
              <a:spcBef>
                <a:spcPts val="0"/>
              </a:spcBef>
              <a:spcAft>
                <a:spcPts val="0"/>
              </a:spcAft>
              <a:buSzPts val="4000"/>
              <a:buNone/>
              <a:defRPr sz="4000"/>
            </a:lvl5pPr>
            <a:lvl6pPr lvl="5" algn="ctr" rtl="0">
              <a:lnSpc>
                <a:spcPct val="100000"/>
              </a:lnSpc>
              <a:spcBef>
                <a:spcPts val="0"/>
              </a:spcBef>
              <a:spcAft>
                <a:spcPts val="0"/>
              </a:spcAft>
              <a:buSzPts val="4000"/>
              <a:buNone/>
              <a:defRPr sz="4000"/>
            </a:lvl6pPr>
            <a:lvl7pPr lvl="6" algn="ctr" rtl="0">
              <a:lnSpc>
                <a:spcPct val="100000"/>
              </a:lnSpc>
              <a:spcBef>
                <a:spcPts val="0"/>
              </a:spcBef>
              <a:spcAft>
                <a:spcPts val="0"/>
              </a:spcAft>
              <a:buSzPts val="4000"/>
              <a:buNone/>
              <a:defRPr sz="4000"/>
            </a:lvl7pPr>
            <a:lvl8pPr lvl="7" algn="ctr" rtl="0">
              <a:lnSpc>
                <a:spcPct val="100000"/>
              </a:lnSpc>
              <a:spcBef>
                <a:spcPts val="0"/>
              </a:spcBef>
              <a:spcAft>
                <a:spcPts val="0"/>
              </a:spcAft>
              <a:buSzPts val="4000"/>
              <a:buNone/>
              <a:defRPr sz="4000"/>
            </a:lvl8pPr>
            <a:lvl9pPr lvl="8" algn="ctr" rtl="0">
              <a:lnSpc>
                <a:spcPct val="100000"/>
              </a:lnSpc>
              <a:spcBef>
                <a:spcPts val="0"/>
              </a:spcBef>
              <a:spcAft>
                <a:spcPts val="0"/>
              </a:spcAft>
              <a:buSzPts val="4000"/>
              <a:buNone/>
              <a:defRPr sz="4000"/>
            </a:lvl9pPr>
          </a:lstStyle>
          <a:p>
            <a:endParaRPr/>
          </a:p>
        </p:txBody>
      </p:sp>
      <p:sp>
        <p:nvSpPr>
          <p:cNvPr id="68" name="Google Shape;68;p14"/>
          <p:cNvSpPr txBox="1">
            <a:spLocks noGrp="1"/>
          </p:cNvSpPr>
          <p:nvPr>
            <p:ph type="subTitle" idx="1"/>
          </p:nvPr>
        </p:nvSpPr>
        <p:spPr>
          <a:xfrm>
            <a:off x="1680302" y="3049450"/>
            <a:ext cx="5783400" cy="909000"/>
          </a:xfrm>
          <a:prstGeom prst="rect">
            <a:avLst/>
          </a:prstGeom>
          <a:noFill/>
          <a:ln>
            <a:noFill/>
          </a:ln>
        </p:spPr>
        <p:txBody>
          <a:bodyPr spcFirstLastPara="1" wrap="square" lIns="91425" tIns="91425" rIns="91425" bIns="91425" anchor="t" anchorCtr="0">
            <a:normAutofit/>
          </a:bodyPr>
          <a:lstStyle>
            <a:lvl1pPr lvl="0"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69" name="Google Shape;6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0"/>
        <p:cNvGrpSpPr/>
        <p:nvPr/>
      </p:nvGrpSpPr>
      <p:grpSpPr>
        <a:xfrm>
          <a:off x="0" y="0"/>
          <a:ext cx="0" cy="0"/>
          <a:chOff x="0" y="0"/>
          <a:chExt cx="0" cy="0"/>
        </a:xfrm>
      </p:grpSpPr>
      <p:sp>
        <p:nvSpPr>
          <p:cNvPr id="71" name="Google Shape;71;p15"/>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72" name="Google Shape;72;p15"/>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73" name="Google Shape;73;p15"/>
          <p:cNvSpPr txBox="1">
            <a:spLocks noGrp="1"/>
          </p:cNvSpPr>
          <p:nvPr>
            <p:ph type="title"/>
          </p:nvPr>
        </p:nvSpPr>
        <p:spPr>
          <a:xfrm>
            <a:off x="265500" y="1209075"/>
            <a:ext cx="4045200" cy="15063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3800"/>
              <a:buNone/>
              <a:defRPr sz="3800"/>
            </a:lvl1pPr>
            <a:lvl2pPr lvl="1" algn="ctr" rtl="0">
              <a:lnSpc>
                <a:spcPct val="100000"/>
              </a:lnSpc>
              <a:spcBef>
                <a:spcPts val="0"/>
              </a:spcBef>
              <a:spcAft>
                <a:spcPts val="0"/>
              </a:spcAft>
              <a:buSzPts val="3800"/>
              <a:buNone/>
              <a:defRPr sz="3800"/>
            </a:lvl2pPr>
            <a:lvl3pPr lvl="2" algn="ctr" rtl="0">
              <a:lnSpc>
                <a:spcPct val="100000"/>
              </a:lnSpc>
              <a:spcBef>
                <a:spcPts val="0"/>
              </a:spcBef>
              <a:spcAft>
                <a:spcPts val="0"/>
              </a:spcAft>
              <a:buSzPts val="3800"/>
              <a:buNone/>
              <a:defRPr sz="3800"/>
            </a:lvl3pPr>
            <a:lvl4pPr lvl="3" algn="ctr" rtl="0">
              <a:lnSpc>
                <a:spcPct val="100000"/>
              </a:lnSpc>
              <a:spcBef>
                <a:spcPts val="0"/>
              </a:spcBef>
              <a:spcAft>
                <a:spcPts val="0"/>
              </a:spcAft>
              <a:buSzPts val="3800"/>
              <a:buNone/>
              <a:defRPr sz="3800"/>
            </a:lvl4pPr>
            <a:lvl5pPr lvl="4" algn="ctr" rtl="0">
              <a:lnSpc>
                <a:spcPct val="100000"/>
              </a:lnSpc>
              <a:spcBef>
                <a:spcPts val="0"/>
              </a:spcBef>
              <a:spcAft>
                <a:spcPts val="0"/>
              </a:spcAft>
              <a:buSzPts val="3800"/>
              <a:buNone/>
              <a:defRPr sz="3800"/>
            </a:lvl5pPr>
            <a:lvl6pPr lvl="5" algn="ctr" rtl="0">
              <a:lnSpc>
                <a:spcPct val="100000"/>
              </a:lnSpc>
              <a:spcBef>
                <a:spcPts val="0"/>
              </a:spcBef>
              <a:spcAft>
                <a:spcPts val="0"/>
              </a:spcAft>
              <a:buSzPts val="3800"/>
              <a:buNone/>
              <a:defRPr sz="3800"/>
            </a:lvl6pPr>
            <a:lvl7pPr lvl="6" algn="ctr" rtl="0">
              <a:lnSpc>
                <a:spcPct val="100000"/>
              </a:lnSpc>
              <a:spcBef>
                <a:spcPts val="0"/>
              </a:spcBef>
              <a:spcAft>
                <a:spcPts val="0"/>
              </a:spcAft>
              <a:buSzPts val="3800"/>
              <a:buNone/>
              <a:defRPr sz="3800"/>
            </a:lvl7pPr>
            <a:lvl8pPr lvl="7" algn="ctr" rtl="0">
              <a:lnSpc>
                <a:spcPct val="100000"/>
              </a:lnSpc>
              <a:spcBef>
                <a:spcPts val="0"/>
              </a:spcBef>
              <a:spcAft>
                <a:spcPts val="0"/>
              </a:spcAft>
              <a:buSzPts val="3800"/>
              <a:buNone/>
              <a:defRPr sz="3800"/>
            </a:lvl8pPr>
            <a:lvl9pPr lvl="8" algn="ctr" rtl="0">
              <a:lnSpc>
                <a:spcPct val="100000"/>
              </a:lnSpc>
              <a:spcBef>
                <a:spcPts val="0"/>
              </a:spcBef>
              <a:spcAft>
                <a:spcPts val="0"/>
              </a:spcAft>
              <a:buSzPts val="3800"/>
              <a:buNone/>
              <a:defRPr sz="3800"/>
            </a:lvl9pPr>
          </a:lstStyle>
          <a:p>
            <a:endParaRPr/>
          </a:p>
        </p:txBody>
      </p:sp>
      <p:sp>
        <p:nvSpPr>
          <p:cNvPr id="74" name="Google Shape;74;p15"/>
          <p:cNvSpPr txBox="1">
            <a:spLocks noGrp="1"/>
          </p:cNvSpPr>
          <p:nvPr>
            <p:ph type="subTitle" idx="1"/>
          </p:nvPr>
        </p:nvSpPr>
        <p:spPr>
          <a:xfrm>
            <a:off x="265500" y="2769001"/>
            <a:ext cx="4045200" cy="1345500"/>
          </a:xfrm>
          <a:prstGeom prst="rect">
            <a:avLst/>
          </a:prstGeom>
          <a:noFill/>
          <a:ln>
            <a:noFill/>
          </a:ln>
        </p:spPr>
        <p:txBody>
          <a:bodyPr spcFirstLastPara="1" wrap="square" lIns="91425" tIns="91425" rIns="91425" bIns="91425" anchor="t" anchorCtr="0">
            <a:normAutofit/>
          </a:bodyPr>
          <a:lstStyle>
            <a:lvl1pPr lvl="0" algn="ctr" rtl="0">
              <a:lnSpc>
                <a:spcPct val="100000"/>
              </a:lnSpc>
              <a:spcBef>
                <a:spcPts val="0"/>
              </a:spcBef>
              <a:spcAft>
                <a:spcPts val="0"/>
              </a:spcAft>
              <a:buClr>
                <a:schemeClr val="accent5"/>
              </a:buClr>
              <a:buSzPts val="2100"/>
              <a:buNone/>
              <a:defRPr sz="2100">
                <a:solidFill>
                  <a:schemeClr val="accent5"/>
                </a:solidFill>
              </a:defRPr>
            </a:lvl1pPr>
            <a:lvl2pPr lvl="1" algn="ctr" rtl="0">
              <a:lnSpc>
                <a:spcPct val="100000"/>
              </a:lnSpc>
              <a:spcBef>
                <a:spcPts val="0"/>
              </a:spcBef>
              <a:spcAft>
                <a:spcPts val="0"/>
              </a:spcAft>
              <a:buClr>
                <a:schemeClr val="accent5"/>
              </a:buClr>
              <a:buSzPts val="2100"/>
              <a:buNone/>
              <a:defRPr sz="2100">
                <a:solidFill>
                  <a:schemeClr val="accent5"/>
                </a:solidFill>
              </a:defRPr>
            </a:lvl2pPr>
            <a:lvl3pPr lvl="2" algn="ctr" rtl="0">
              <a:lnSpc>
                <a:spcPct val="100000"/>
              </a:lnSpc>
              <a:spcBef>
                <a:spcPts val="0"/>
              </a:spcBef>
              <a:spcAft>
                <a:spcPts val="0"/>
              </a:spcAft>
              <a:buClr>
                <a:schemeClr val="accent5"/>
              </a:buClr>
              <a:buSzPts val="2100"/>
              <a:buNone/>
              <a:defRPr sz="2100">
                <a:solidFill>
                  <a:schemeClr val="accent5"/>
                </a:solidFill>
              </a:defRPr>
            </a:lvl3pPr>
            <a:lvl4pPr lvl="3" algn="ctr" rtl="0">
              <a:lnSpc>
                <a:spcPct val="100000"/>
              </a:lnSpc>
              <a:spcBef>
                <a:spcPts val="0"/>
              </a:spcBef>
              <a:spcAft>
                <a:spcPts val="0"/>
              </a:spcAft>
              <a:buClr>
                <a:schemeClr val="accent5"/>
              </a:buClr>
              <a:buSzPts val="2100"/>
              <a:buNone/>
              <a:defRPr sz="2100">
                <a:solidFill>
                  <a:schemeClr val="accent5"/>
                </a:solidFill>
              </a:defRPr>
            </a:lvl4pPr>
            <a:lvl5pPr lvl="4" algn="ctr" rtl="0">
              <a:lnSpc>
                <a:spcPct val="100000"/>
              </a:lnSpc>
              <a:spcBef>
                <a:spcPts val="0"/>
              </a:spcBef>
              <a:spcAft>
                <a:spcPts val="0"/>
              </a:spcAft>
              <a:buClr>
                <a:schemeClr val="accent5"/>
              </a:buClr>
              <a:buSzPts val="2100"/>
              <a:buNone/>
              <a:defRPr sz="2100">
                <a:solidFill>
                  <a:schemeClr val="accent5"/>
                </a:solidFill>
              </a:defRPr>
            </a:lvl5pPr>
            <a:lvl6pPr lvl="5" algn="ctr" rtl="0">
              <a:lnSpc>
                <a:spcPct val="100000"/>
              </a:lnSpc>
              <a:spcBef>
                <a:spcPts val="0"/>
              </a:spcBef>
              <a:spcAft>
                <a:spcPts val="0"/>
              </a:spcAft>
              <a:buClr>
                <a:schemeClr val="accent5"/>
              </a:buClr>
              <a:buSzPts val="2100"/>
              <a:buNone/>
              <a:defRPr sz="2100">
                <a:solidFill>
                  <a:schemeClr val="accent5"/>
                </a:solidFill>
              </a:defRPr>
            </a:lvl6pPr>
            <a:lvl7pPr lvl="6" algn="ctr" rtl="0">
              <a:lnSpc>
                <a:spcPct val="100000"/>
              </a:lnSpc>
              <a:spcBef>
                <a:spcPts val="0"/>
              </a:spcBef>
              <a:spcAft>
                <a:spcPts val="0"/>
              </a:spcAft>
              <a:buClr>
                <a:schemeClr val="accent5"/>
              </a:buClr>
              <a:buSzPts val="2100"/>
              <a:buNone/>
              <a:defRPr sz="2100">
                <a:solidFill>
                  <a:schemeClr val="accent5"/>
                </a:solidFill>
              </a:defRPr>
            </a:lvl7pPr>
            <a:lvl8pPr lvl="7" algn="ctr" rtl="0">
              <a:lnSpc>
                <a:spcPct val="100000"/>
              </a:lnSpc>
              <a:spcBef>
                <a:spcPts val="0"/>
              </a:spcBef>
              <a:spcAft>
                <a:spcPts val="0"/>
              </a:spcAft>
              <a:buClr>
                <a:schemeClr val="accent5"/>
              </a:buClr>
              <a:buSzPts val="2100"/>
              <a:buNone/>
              <a:defRPr sz="2100">
                <a:solidFill>
                  <a:schemeClr val="accent5"/>
                </a:solidFill>
              </a:defRPr>
            </a:lvl8pPr>
            <a:lvl9pPr lvl="8" algn="ctr" rtl="0">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75" name="Google Shape;75;p1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76" name="Google Shape;76;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7"/>
        <p:cNvGrpSpPr/>
        <p:nvPr/>
      </p:nvGrpSpPr>
      <p:grpSpPr>
        <a:xfrm>
          <a:off x="0" y="0"/>
          <a:ext cx="0" cy="0"/>
          <a:chOff x="0" y="0"/>
          <a:chExt cx="0" cy="0"/>
        </a:xfrm>
      </p:grpSpPr>
      <p:cxnSp>
        <p:nvCxnSpPr>
          <p:cNvPr id="78" name="Google Shape;78;p1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79" name="Google Shape;79;p1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80" name="Google Shape;80;p16"/>
          <p:cNvSpPr txBox="1">
            <a:spLocks noGrp="1"/>
          </p:cNvSpPr>
          <p:nvPr>
            <p:ph type="body" idx="1"/>
          </p:nvPr>
        </p:nvSpPr>
        <p:spPr>
          <a:xfrm>
            <a:off x="387900" y="1489825"/>
            <a:ext cx="3999900" cy="30789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81" name="Google Shape;81;p16"/>
          <p:cNvSpPr txBox="1">
            <a:spLocks noGrp="1"/>
          </p:cNvSpPr>
          <p:nvPr>
            <p:ph type="body" idx="2"/>
          </p:nvPr>
        </p:nvSpPr>
        <p:spPr>
          <a:xfrm>
            <a:off x="4756200" y="1489825"/>
            <a:ext cx="3999900" cy="30789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82" name="Google Shape;82;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3"/>
        <p:cNvGrpSpPr/>
        <p:nvPr/>
      </p:nvGrpSpPr>
      <p:grpSpPr>
        <a:xfrm>
          <a:off x="0" y="0"/>
          <a:ext cx="0" cy="0"/>
          <a:chOff x="0" y="0"/>
          <a:chExt cx="0" cy="0"/>
        </a:xfrm>
      </p:grpSpPr>
      <p:cxnSp>
        <p:nvCxnSpPr>
          <p:cNvPr id="84" name="Google Shape;84;p17"/>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85" name="Google Shape;85;p17"/>
          <p:cNvSpPr txBox="1">
            <a:spLocks noGrp="1"/>
          </p:cNvSpPr>
          <p:nvPr>
            <p:ph type="title"/>
          </p:nvPr>
        </p:nvSpPr>
        <p:spPr>
          <a:xfrm>
            <a:off x="480750" y="1764950"/>
            <a:ext cx="8222100" cy="9075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4800"/>
              <a:buNone/>
              <a:defRPr sz="4800"/>
            </a:lvl1pPr>
            <a:lvl2pPr lvl="1" algn="ctr" rtl="0">
              <a:lnSpc>
                <a:spcPct val="100000"/>
              </a:lnSpc>
              <a:spcBef>
                <a:spcPts val="0"/>
              </a:spcBef>
              <a:spcAft>
                <a:spcPts val="0"/>
              </a:spcAft>
              <a:buSzPts val="4800"/>
              <a:buNone/>
              <a:defRPr sz="4800"/>
            </a:lvl2pPr>
            <a:lvl3pPr lvl="2" algn="ctr" rtl="0">
              <a:lnSpc>
                <a:spcPct val="100000"/>
              </a:lnSpc>
              <a:spcBef>
                <a:spcPts val="0"/>
              </a:spcBef>
              <a:spcAft>
                <a:spcPts val="0"/>
              </a:spcAft>
              <a:buSzPts val="4800"/>
              <a:buNone/>
              <a:defRPr sz="4800"/>
            </a:lvl3pPr>
            <a:lvl4pPr lvl="3" algn="ctr" rtl="0">
              <a:lnSpc>
                <a:spcPct val="100000"/>
              </a:lnSpc>
              <a:spcBef>
                <a:spcPts val="0"/>
              </a:spcBef>
              <a:spcAft>
                <a:spcPts val="0"/>
              </a:spcAft>
              <a:buSzPts val="4800"/>
              <a:buNone/>
              <a:defRPr sz="4800"/>
            </a:lvl4pPr>
            <a:lvl5pPr lvl="4" algn="ctr" rtl="0">
              <a:lnSpc>
                <a:spcPct val="100000"/>
              </a:lnSpc>
              <a:spcBef>
                <a:spcPts val="0"/>
              </a:spcBef>
              <a:spcAft>
                <a:spcPts val="0"/>
              </a:spcAft>
              <a:buSzPts val="4800"/>
              <a:buNone/>
              <a:defRPr sz="4800"/>
            </a:lvl5pPr>
            <a:lvl6pPr lvl="5" algn="ctr" rtl="0">
              <a:lnSpc>
                <a:spcPct val="100000"/>
              </a:lnSpc>
              <a:spcBef>
                <a:spcPts val="0"/>
              </a:spcBef>
              <a:spcAft>
                <a:spcPts val="0"/>
              </a:spcAft>
              <a:buSzPts val="4800"/>
              <a:buNone/>
              <a:defRPr sz="4800"/>
            </a:lvl6pPr>
            <a:lvl7pPr lvl="6" algn="ctr" rtl="0">
              <a:lnSpc>
                <a:spcPct val="100000"/>
              </a:lnSpc>
              <a:spcBef>
                <a:spcPts val="0"/>
              </a:spcBef>
              <a:spcAft>
                <a:spcPts val="0"/>
              </a:spcAft>
              <a:buSzPts val="4800"/>
              <a:buNone/>
              <a:defRPr sz="4800"/>
            </a:lvl7pPr>
            <a:lvl8pPr lvl="7" algn="ctr" rtl="0">
              <a:lnSpc>
                <a:spcPct val="100000"/>
              </a:lnSpc>
              <a:spcBef>
                <a:spcPts val="0"/>
              </a:spcBef>
              <a:spcAft>
                <a:spcPts val="0"/>
              </a:spcAft>
              <a:buSzPts val="4800"/>
              <a:buNone/>
              <a:defRPr sz="4800"/>
            </a:lvl8pPr>
            <a:lvl9pPr lvl="8" algn="ctr" rtl="0">
              <a:lnSpc>
                <a:spcPct val="100000"/>
              </a:lnSpc>
              <a:spcBef>
                <a:spcPts val="0"/>
              </a:spcBef>
              <a:spcAft>
                <a:spcPts val="0"/>
              </a:spcAft>
              <a:buSzPts val="4800"/>
              <a:buNone/>
              <a:defRPr sz="4800"/>
            </a:lvl9pPr>
          </a:lstStyle>
          <a:p>
            <a:endParaRPr/>
          </a:p>
        </p:txBody>
      </p:sp>
      <p:sp>
        <p:nvSpPr>
          <p:cNvPr id="86" name="Google Shape;86;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7"/>
        <p:cNvGrpSpPr/>
        <p:nvPr/>
      </p:nvGrpSpPr>
      <p:grpSpPr>
        <a:xfrm>
          <a:off x="0" y="0"/>
          <a:ext cx="0" cy="0"/>
          <a:chOff x="0" y="0"/>
          <a:chExt cx="0" cy="0"/>
        </a:xfrm>
      </p:grpSpPr>
      <p:sp>
        <p:nvSpPr>
          <p:cNvPr id="88" name="Google Shape;88;p18"/>
          <p:cNvSpPr txBox="1">
            <a:spLocks noGrp="1"/>
          </p:cNvSpPr>
          <p:nvPr>
            <p:ph type="body" idx="1"/>
          </p:nvPr>
        </p:nvSpPr>
        <p:spPr>
          <a:xfrm>
            <a:off x="319500" y="4233725"/>
            <a:ext cx="5998800" cy="598800"/>
          </a:xfrm>
          <a:prstGeom prst="rect">
            <a:avLst/>
          </a:prstGeom>
          <a:noFill/>
          <a:ln>
            <a:noFill/>
          </a:ln>
        </p:spPr>
        <p:txBody>
          <a:bodyPr spcFirstLastPara="1" wrap="square" lIns="91425" tIns="91425" rIns="91425" bIns="91425" anchor="ctr" anchorCtr="0">
            <a:normAutofit/>
          </a:bodyPr>
          <a:lstStyle>
            <a:lvl1pPr marL="457200" lvl="0" indent="-228600" algn="l"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89" name="Google Shape;8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2"/>
        <p:cNvGrpSpPr/>
        <p:nvPr/>
      </p:nvGrpSpPr>
      <p:grpSpPr>
        <a:xfrm>
          <a:off x="0" y="0"/>
          <a:ext cx="0" cy="0"/>
          <a:chOff x="0" y="0"/>
          <a:chExt cx="0" cy="0"/>
        </a:xfrm>
      </p:grpSpPr>
      <p:sp>
        <p:nvSpPr>
          <p:cNvPr id="93" name="Google Shape;93;p20"/>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94" name="Google Shape;94;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97" name="Google Shape;97;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8"/>
        <p:cNvGrpSpPr/>
        <p:nvPr/>
      </p:nvGrpSpPr>
      <p:grpSpPr>
        <a:xfrm>
          <a:off x="0" y="0"/>
          <a:ext cx="0" cy="0"/>
          <a:chOff x="0" y="0"/>
          <a:chExt cx="0" cy="0"/>
        </a:xfrm>
      </p:grpSpPr>
      <p:cxnSp>
        <p:nvCxnSpPr>
          <p:cNvPr id="99" name="Google Shape;99;p22"/>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100" name="Google Shape;100;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1" name="Google Shape;101;p2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2" name="Google Shape;102;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7"/>
        <p:cNvGrpSpPr/>
        <p:nvPr/>
      </p:nvGrpSpPr>
      <p:grpSpPr>
        <a:xfrm>
          <a:off x="0" y="0"/>
          <a:ext cx="0" cy="0"/>
          <a:chOff x="0" y="0"/>
          <a:chExt cx="0" cy="0"/>
        </a:xfrm>
      </p:grpSpPr>
      <p:sp>
        <p:nvSpPr>
          <p:cNvPr id="108" name="Google Shape;108;p24"/>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09" name="Google Shape;109;p24"/>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10" name="Google Shape;110;p24"/>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11" name="Google Shape;111;p24"/>
          <p:cNvSpPr txBox="1">
            <a:spLocks noGrp="1"/>
          </p:cNvSpPr>
          <p:nvPr>
            <p:ph type="ctrTitle"/>
          </p:nvPr>
        </p:nvSpPr>
        <p:spPr>
          <a:xfrm>
            <a:off x="1680302" y="1188925"/>
            <a:ext cx="5783400" cy="14574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4000"/>
              <a:buNone/>
              <a:defRPr sz="4000"/>
            </a:lvl1pPr>
            <a:lvl2pPr lvl="1" algn="ctr" rtl="0">
              <a:lnSpc>
                <a:spcPct val="100000"/>
              </a:lnSpc>
              <a:spcBef>
                <a:spcPts val="0"/>
              </a:spcBef>
              <a:spcAft>
                <a:spcPts val="0"/>
              </a:spcAft>
              <a:buSzPts val="4000"/>
              <a:buNone/>
              <a:defRPr sz="4000"/>
            </a:lvl2pPr>
            <a:lvl3pPr lvl="2" algn="ctr" rtl="0">
              <a:lnSpc>
                <a:spcPct val="100000"/>
              </a:lnSpc>
              <a:spcBef>
                <a:spcPts val="0"/>
              </a:spcBef>
              <a:spcAft>
                <a:spcPts val="0"/>
              </a:spcAft>
              <a:buSzPts val="4000"/>
              <a:buNone/>
              <a:defRPr sz="4000"/>
            </a:lvl3pPr>
            <a:lvl4pPr lvl="3" algn="ctr" rtl="0">
              <a:lnSpc>
                <a:spcPct val="100000"/>
              </a:lnSpc>
              <a:spcBef>
                <a:spcPts val="0"/>
              </a:spcBef>
              <a:spcAft>
                <a:spcPts val="0"/>
              </a:spcAft>
              <a:buSzPts val="4000"/>
              <a:buNone/>
              <a:defRPr sz="4000"/>
            </a:lvl4pPr>
            <a:lvl5pPr lvl="4" algn="ctr" rtl="0">
              <a:lnSpc>
                <a:spcPct val="100000"/>
              </a:lnSpc>
              <a:spcBef>
                <a:spcPts val="0"/>
              </a:spcBef>
              <a:spcAft>
                <a:spcPts val="0"/>
              </a:spcAft>
              <a:buSzPts val="4000"/>
              <a:buNone/>
              <a:defRPr sz="4000"/>
            </a:lvl5pPr>
            <a:lvl6pPr lvl="5" algn="ctr" rtl="0">
              <a:lnSpc>
                <a:spcPct val="100000"/>
              </a:lnSpc>
              <a:spcBef>
                <a:spcPts val="0"/>
              </a:spcBef>
              <a:spcAft>
                <a:spcPts val="0"/>
              </a:spcAft>
              <a:buSzPts val="4000"/>
              <a:buNone/>
              <a:defRPr sz="4000"/>
            </a:lvl6pPr>
            <a:lvl7pPr lvl="6" algn="ctr" rtl="0">
              <a:lnSpc>
                <a:spcPct val="100000"/>
              </a:lnSpc>
              <a:spcBef>
                <a:spcPts val="0"/>
              </a:spcBef>
              <a:spcAft>
                <a:spcPts val="0"/>
              </a:spcAft>
              <a:buSzPts val="4000"/>
              <a:buNone/>
              <a:defRPr sz="4000"/>
            </a:lvl7pPr>
            <a:lvl8pPr lvl="7" algn="ctr" rtl="0">
              <a:lnSpc>
                <a:spcPct val="100000"/>
              </a:lnSpc>
              <a:spcBef>
                <a:spcPts val="0"/>
              </a:spcBef>
              <a:spcAft>
                <a:spcPts val="0"/>
              </a:spcAft>
              <a:buSzPts val="4000"/>
              <a:buNone/>
              <a:defRPr sz="4000"/>
            </a:lvl8pPr>
            <a:lvl9pPr lvl="8" algn="ctr" rtl="0">
              <a:lnSpc>
                <a:spcPct val="100000"/>
              </a:lnSpc>
              <a:spcBef>
                <a:spcPts val="0"/>
              </a:spcBef>
              <a:spcAft>
                <a:spcPts val="0"/>
              </a:spcAft>
              <a:buSzPts val="4000"/>
              <a:buNone/>
              <a:defRPr sz="4000"/>
            </a:lvl9pPr>
          </a:lstStyle>
          <a:p>
            <a:endParaRPr/>
          </a:p>
        </p:txBody>
      </p:sp>
      <p:sp>
        <p:nvSpPr>
          <p:cNvPr id="112" name="Google Shape;112;p24"/>
          <p:cNvSpPr txBox="1">
            <a:spLocks noGrp="1"/>
          </p:cNvSpPr>
          <p:nvPr>
            <p:ph type="subTitle" idx="1"/>
          </p:nvPr>
        </p:nvSpPr>
        <p:spPr>
          <a:xfrm>
            <a:off x="1680302" y="3049450"/>
            <a:ext cx="5783400" cy="909000"/>
          </a:xfrm>
          <a:prstGeom prst="rect">
            <a:avLst/>
          </a:prstGeom>
          <a:noFill/>
          <a:ln>
            <a:noFill/>
          </a:ln>
        </p:spPr>
        <p:txBody>
          <a:bodyPr spcFirstLastPara="1" wrap="square" lIns="91425" tIns="91425" rIns="91425" bIns="91425" anchor="t" anchorCtr="0">
            <a:normAutofit/>
          </a:bodyPr>
          <a:lstStyle>
            <a:lvl1pPr lvl="0"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13" name="Google Shape;11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4"/>
        <p:cNvGrpSpPr/>
        <p:nvPr/>
      </p:nvGrpSpPr>
      <p:grpSpPr>
        <a:xfrm>
          <a:off x="0" y="0"/>
          <a:ext cx="0" cy="0"/>
          <a:chOff x="0" y="0"/>
          <a:chExt cx="0" cy="0"/>
        </a:xfrm>
      </p:grpSpPr>
      <p:sp>
        <p:nvSpPr>
          <p:cNvPr id="115" name="Google Shape;115;p25"/>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16" name="Google Shape;116;p25"/>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117" name="Google Shape;117;p25"/>
          <p:cNvSpPr txBox="1">
            <a:spLocks noGrp="1"/>
          </p:cNvSpPr>
          <p:nvPr>
            <p:ph type="title"/>
          </p:nvPr>
        </p:nvSpPr>
        <p:spPr>
          <a:xfrm>
            <a:off x="265500" y="1209075"/>
            <a:ext cx="4045200" cy="15063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3800"/>
              <a:buNone/>
              <a:defRPr sz="3800"/>
            </a:lvl1pPr>
            <a:lvl2pPr lvl="1" algn="ctr" rtl="0">
              <a:lnSpc>
                <a:spcPct val="100000"/>
              </a:lnSpc>
              <a:spcBef>
                <a:spcPts val="0"/>
              </a:spcBef>
              <a:spcAft>
                <a:spcPts val="0"/>
              </a:spcAft>
              <a:buSzPts val="3800"/>
              <a:buNone/>
              <a:defRPr sz="3800"/>
            </a:lvl2pPr>
            <a:lvl3pPr lvl="2" algn="ctr" rtl="0">
              <a:lnSpc>
                <a:spcPct val="100000"/>
              </a:lnSpc>
              <a:spcBef>
                <a:spcPts val="0"/>
              </a:spcBef>
              <a:spcAft>
                <a:spcPts val="0"/>
              </a:spcAft>
              <a:buSzPts val="3800"/>
              <a:buNone/>
              <a:defRPr sz="3800"/>
            </a:lvl3pPr>
            <a:lvl4pPr lvl="3" algn="ctr" rtl="0">
              <a:lnSpc>
                <a:spcPct val="100000"/>
              </a:lnSpc>
              <a:spcBef>
                <a:spcPts val="0"/>
              </a:spcBef>
              <a:spcAft>
                <a:spcPts val="0"/>
              </a:spcAft>
              <a:buSzPts val="3800"/>
              <a:buNone/>
              <a:defRPr sz="3800"/>
            </a:lvl4pPr>
            <a:lvl5pPr lvl="4" algn="ctr" rtl="0">
              <a:lnSpc>
                <a:spcPct val="100000"/>
              </a:lnSpc>
              <a:spcBef>
                <a:spcPts val="0"/>
              </a:spcBef>
              <a:spcAft>
                <a:spcPts val="0"/>
              </a:spcAft>
              <a:buSzPts val="3800"/>
              <a:buNone/>
              <a:defRPr sz="3800"/>
            </a:lvl5pPr>
            <a:lvl6pPr lvl="5" algn="ctr" rtl="0">
              <a:lnSpc>
                <a:spcPct val="100000"/>
              </a:lnSpc>
              <a:spcBef>
                <a:spcPts val="0"/>
              </a:spcBef>
              <a:spcAft>
                <a:spcPts val="0"/>
              </a:spcAft>
              <a:buSzPts val="3800"/>
              <a:buNone/>
              <a:defRPr sz="3800"/>
            </a:lvl6pPr>
            <a:lvl7pPr lvl="6" algn="ctr" rtl="0">
              <a:lnSpc>
                <a:spcPct val="100000"/>
              </a:lnSpc>
              <a:spcBef>
                <a:spcPts val="0"/>
              </a:spcBef>
              <a:spcAft>
                <a:spcPts val="0"/>
              </a:spcAft>
              <a:buSzPts val="3800"/>
              <a:buNone/>
              <a:defRPr sz="3800"/>
            </a:lvl7pPr>
            <a:lvl8pPr lvl="7" algn="ctr" rtl="0">
              <a:lnSpc>
                <a:spcPct val="100000"/>
              </a:lnSpc>
              <a:spcBef>
                <a:spcPts val="0"/>
              </a:spcBef>
              <a:spcAft>
                <a:spcPts val="0"/>
              </a:spcAft>
              <a:buSzPts val="3800"/>
              <a:buNone/>
              <a:defRPr sz="3800"/>
            </a:lvl8pPr>
            <a:lvl9pPr lvl="8" algn="ctr" rtl="0">
              <a:lnSpc>
                <a:spcPct val="100000"/>
              </a:lnSpc>
              <a:spcBef>
                <a:spcPts val="0"/>
              </a:spcBef>
              <a:spcAft>
                <a:spcPts val="0"/>
              </a:spcAft>
              <a:buSzPts val="3800"/>
              <a:buNone/>
              <a:defRPr sz="3800"/>
            </a:lvl9pPr>
          </a:lstStyle>
          <a:p>
            <a:endParaRPr/>
          </a:p>
        </p:txBody>
      </p:sp>
      <p:sp>
        <p:nvSpPr>
          <p:cNvPr id="118" name="Google Shape;118;p25"/>
          <p:cNvSpPr txBox="1">
            <a:spLocks noGrp="1"/>
          </p:cNvSpPr>
          <p:nvPr>
            <p:ph type="subTitle" idx="1"/>
          </p:nvPr>
        </p:nvSpPr>
        <p:spPr>
          <a:xfrm>
            <a:off x="265500" y="2769001"/>
            <a:ext cx="4045200" cy="1345500"/>
          </a:xfrm>
          <a:prstGeom prst="rect">
            <a:avLst/>
          </a:prstGeom>
          <a:noFill/>
          <a:ln>
            <a:noFill/>
          </a:ln>
        </p:spPr>
        <p:txBody>
          <a:bodyPr spcFirstLastPara="1" wrap="square" lIns="91425" tIns="91425" rIns="91425" bIns="91425" anchor="t" anchorCtr="0">
            <a:normAutofit/>
          </a:bodyPr>
          <a:lstStyle>
            <a:lvl1pPr lvl="0" algn="ctr" rtl="0">
              <a:lnSpc>
                <a:spcPct val="100000"/>
              </a:lnSpc>
              <a:spcBef>
                <a:spcPts val="0"/>
              </a:spcBef>
              <a:spcAft>
                <a:spcPts val="0"/>
              </a:spcAft>
              <a:buClr>
                <a:schemeClr val="accent5"/>
              </a:buClr>
              <a:buSzPts val="2100"/>
              <a:buNone/>
              <a:defRPr sz="2100">
                <a:solidFill>
                  <a:schemeClr val="accent5"/>
                </a:solidFill>
              </a:defRPr>
            </a:lvl1pPr>
            <a:lvl2pPr lvl="1" algn="ctr" rtl="0">
              <a:lnSpc>
                <a:spcPct val="100000"/>
              </a:lnSpc>
              <a:spcBef>
                <a:spcPts val="0"/>
              </a:spcBef>
              <a:spcAft>
                <a:spcPts val="0"/>
              </a:spcAft>
              <a:buClr>
                <a:schemeClr val="accent5"/>
              </a:buClr>
              <a:buSzPts val="2100"/>
              <a:buNone/>
              <a:defRPr sz="2100">
                <a:solidFill>
                  <a:schemeClr val="accent5"/>
                </a:solidFill>
              </a:defRPr>
            </a:lvl2pPr>
            <a:lvl3pPr lvl="2" algn="ctr" rtl="0">
              <a:lnSpc>
                <a:spcPct val="100000"/>
              </a:lnSpc>
              <a:spcBef>
                <a:spcPts val="0"/>
              </a:spcBef>
              <a:spcAft>
                <a:spcPts val="0"/>
              </a:spcAft>
              <a:buClr>
                <a:schemeClr val="accent5"/>
              </a:buClr>
              <a:buSzPts val="2100"/>
              <a:buNone/>
              <a:defRPr sz="2100">
                <a:solidFill>
                  <a:schemeClr val="accent5"/>
                </a:solidFill>
              </a:defRPr>
            </a:lvl3pPr>
            <a:lvl4pPr lvl="3" algn="ctr" rtl="0">
              <a:lnSpc>
                <a:spcPct val="100000"/>
              </a:lnSpc>
              <a:spcBef>
                <a:spcPts val="0"/>
              </a:spcBef>
              <a:spcAft>
                <a:spcPts val="0"/>
              </a:spcAft>
              <a:buClr>
                <a:schemeClr val="accent5"/>
              </a:buClr>
              <a:buSzPts val="2100"/>
              <a:buNone/>
              <a:defRPr sz="2100">
                <a:solidFill>
                  <a:schemeClr val="accent5"/>
                </a:solidFill>
              </a:defRPr>
            </a:lvl4pPr>
            <a:lvl5pPr lvl="4" algn="ctr" rtl="0">
              <a:lnSpc>
                <a:spcPct val="100000"/>
              </a:lnSpc>
              <a:spcBef>
                <a:spcPts val="0"/>
              </a:spcBef>
              <a:spcAft>
                <a:spcPts val="0"/>
              </a:spcAft>
              <a:buClr>
                <a:schemeClr val="accent5"/>
              </a:buClr>
              <a:buSzPts val="2100"/>
              <a:buNone/>
              <a:defRPr sz="2100">
                <a:solidFill>
                  <a:schemeClr val="accent5"/>
                </a:solidFill>
              </a:defRPr>
            </a:lvl5pPr>
            <a:lvl6pPr lvl="5" algn="ctr" rtl="0">
              <a:lnSpc>
                <a:spcPct val="100000"/>
              </a:lnSpc>
              <a:spcBef>
                <a:spcPts val="0"/>
              </a:spcBef>
              <a:spcAft>
                <a:spcPts val="0"/>
              </a:spcAft>
              <a:buClr>
                <a:schemeClr val="accent5"/>
              </a:buClr>
              <a:buSzPts val="2100"/>
              <a:buNone/>
              <a:defRPr sz="2100">
                <a:solidFill>
                  <a:schemeClr val="accent5"/>
                </a:solidFill>
              </a:defRPr>
            </a:lvl6pPr>
            <a:lvl7pPr lvl="6" algn="ctr" rtl="0">
              <a:lnSpc>
                <a:spcPct val="100000"/>
              </a:lnSpc>
              <a:spcBef>
                <a:spcPts val="0"/>
              </a:spcBef>
              <a:spcAft>
                <a:spcPts val="0"/>
              </a:spcAft>
              <a:buClr>
                <a:schemeClr val="accent5"/>
              </a:buClr>
              <a:buSzPts val="2100"/>
              <a:buNone/>
              <a:defRPr sz="2100">
                <a:solidFill>
                  <a:schemeClr val="accent5"/>
                </a:solidFill>
              </a:defRPr>
            </a:lvl7pPr>
            <a:lvl8pPr lvl="7" algn="ctr" rtl="0">
              <a:lnSpc>
                <a:spcPct val="100000"/>
              </a:lnSpc>
              <a:spcBef>
                <a:spcPts val="0"/>
              </a:spcBef>
              <a:spcAft>
                <a:spcPts val="0"/>
              </a:spcAft>
              <a:buClr>
                <a:schemeClr val="accent5"/>
              </a:buClr>
              <a:buSzPts val="2100"/>
              <a:buNone/>
              <a:defRPr sz="2100">
                <a:solidFill>
                  <a:schemeClr val="accent5"/>
                </a:solidFill>
              </a:defRPr>
            </a:lvl8pPr>
            <a:lvl9pPr lvl="8" algn="ctr" rtl="0">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119" name="Google Shape;119;p2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120" name="Google Shape;120;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21"/>
        <p:cNvGrpSpPr/>
        <p:nvPr/>
      </p:nvGrpSpPr>
      <p:grpSpPr>
        <a:xfrm>
          <a:off x="0" y="0"/>
          <a:ext cx="0" cy="0"/>
          <a:chOff x="0" y="0"/>
          <a:chExt cx="0" cy="0"/>
        </a:xfrm>
      </p:grpSpPr>
      <p:cxnSp>
        <p:nvCxnSpPr>
          <p:cNvPr id="122" name="Google Shape;122;p2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123" name="Google Shape;123;p2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124" name="Google Shape;124;p26"/>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125" name="Google Shape;125;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6"/>
        <p:cNvGrpSpPr/>
        <p:nvPr/>
      </p:nvGrpSpPr>
      <p:grpSpPr>
        <a:xfrm>
          <a:off x="0" y="0"/>
          <a:ext cx="0" cy="0"/>
          <a:chOff x="0" y="0"/>
          <a:chExt cx="0" cy="0"/>
        </a:xfrm>
      </p:grpSpPr>
      <p:cxnSp>
        <p:nvCxnSpPr>
          <p:cNvPr id="127" name="Google Shape;127;p27"/>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28" name="Google Shape;128;p27"/>
          <p:cNvSpPr txBox="1">
            <a:spLocks noGrp="1"/>
          </p:cNvSpPr>
          <p:nvPr>
            <p:ph type="title"/>
          </p:nvPr>
        </p:nvSpPr>
        <p:spPr>
          <a:xfrm>
            <a:off x="480750" y="1764950"/>
            <a:ext cx="8222100" cy="9075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4800"/>
              <a:buNone/>
              <a:defRPr sz="4800"/>
            </a:lvl1pPr>
            <a:lvl2pPr lvl="1" algn="ctr" rtl="0">
              <a:lnSpc>
                <a:spcPct val="100000"/>
              </a:lnSpc>
              <a:spcBef>
                <a:spcPts val="0"/>
              </a:spcBef>
              <a:spcAft>
                <a:spcPts val="0"/>
              </a:spcAft>
              <a:buSzPts val="4800"/>
              <a:buNone/>
              <a:defRPr sz="4800"/>
            </a:lvl2pPr>
            <a:lvl3pPr lvl="2" algn="ctr" rtl="0">
              <a:lnSpc>
                <a:spcPct val="100000"/>
              </a:lnSpc>
              <a:spcBef>
                <a:spcPts val="0"/>
              </a:spcBef>
              <a:spcAft>
                <a:spcPts val="0"/>
              </a:spcAft>
              <a:buSzPts val="4800"/>
              <a:buNone/>
              <a:defRPr sz="4800"/>
            </a:lvl3pPr>
            <a:lvl4pPr lvl="3" algn="ctr" rtl="0">
              <a:lnSpc>
                <a:spcPct val="100000"/>
              </a:lnSpc>
              <a:spcBef>
                <a:spcPts val="0"/>
              </a:spcBef>
              <a:spcAft>
                <a:spcPts val="0"/>
              </a:spcAft>
              <a:buSzPts val="4800"/>
              <a:buNone/>
              <a:defRPr sz="4800"/>
            </a:lvl4pPr>
            <a:lvl5pPr lvl="4" algn="ctr" rtl="0">
              <a:lnSpc>
                <a:spcPct val="100000"/>
              </a:lnSpc>
              <a:spcBef>
                <a:spcPts val="0"/>
              </a:spcBef>
              <a:spcAft>
                <a:spcPts val="0"/>
              </a:spcAft>
              <a:buSzPts val="4800"/>
              <a:buNone/>
              <a:defRPr sz="4800"/>
            </a:lvl5pPr>
            <a:lvl6pPr lvl="5" algn="ctr" rtl="0">
              <a:lnSpc>
                <a:spcPct val="100000"/>
              </a:lnSpc>
              <a:spcBef>
                <a:spcPts val="0"/>
              </a:spcBef>
              <a:spcAft>
                <a:spcPts val="0"/>
              </a:spcAft>
              <a:buSzPts val="4800"/>
              <a:buNone/>
              <a:defRPr sz="4800"/>
            </a:lvl6pPr>
            <a:lvl7pPr lvl="6" algn="ctr" rtl="0">
              <a:lnSpc>
                <a:spcPct val="100000"/>
              </a:lnSpc>
              <a:spcBef>
                <a:spcPts val="0"/>
              </a:spcBef>
              <a:spcAft>
                <a:spcPts val="0"/>
              </a:spcAft>
              <a:buSzPts val="4800"/>
              <a:buNone/>
              <a:defRPr sz="4800"/>
            </a:lvl7pPr>
            <a:lvl8pPr lvl="7" algn="ctr" rtl="0">
              <a:lnSpc>
                <a:spcPct val="100000"/>
              </a:lnSpc>
              <a:spcBef>
                <a:spcPts val="0"/>
              </a:spcBef>
              <a:spcAft>
                <a:spcPts val="0"/>
              </a:spcAft>
              <a:buSzPts val="4800"/>
              <a:buNone/>
              <a:defRPr sz="4800"/>
            </a:lvl8pPr>
            <a:lvl9pPr lvl="8" algn="ctr" rtl="0">
              <a:lnSpc>
                <a:spcPct val="100000"/>
              </a:lnSpc>
              <a:spcBef>
                <a:spcPts val="0"/>
              </a:spcBef>
              <a:spcAft>
                <a:spcPts val="0"/>
              </a:spcAft>
              <a:buSzPts val="4800"/>
              <a:buNone/>
              <a:defRPr sz="4800"/>
            </a:lvl9pPr>
          </a:lstStyle>
          <a:p>
            <a:endParaRPr/>
          </a:p>
        </p:txBody>
      </p:sp>
      <p:sp>
        <p:nvSpPr>
          <p:cNvPr id="129" name="Google Shape;12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0"/>
        <p:cNvGrpSpPr/>
        <p:nvPr/>
      </p:nvGrpSpPr>
      <p:grpSpPr>
        <a:xfrm>
          <a:off x="0" y="0"/>
          <a:ext cx="0" cy="0"/>
          <a:chOff x="0" y="0"/>
          <a:chExt cx="0" cy="0"/>
        </a:xfrm>
      </p:grpSpPr>
      <p:cxnSp>
        <p:nvCxnSpPr>
          <p:cNvPr id="131" name="Google Shape;131;p28"/>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132" name="Google Shape;132;p28"/>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133" name="Google Shape;133;p28"/>
          <p:cNvSpPr txBox="1">
            <a:spLocks noGrp="1"/>
          </p:cNvSpPr>
          <p:nvPr>
            <p:ph type="body" idx="1"/>
          </p:nvPr>
        </p:nvSpPr>
        <p:spPr>
          <a:xfrm>
            <a:off x="387900" y="1489825"/>
            <a:ext cx="3999900" cy="30789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134" name="Google Shape;134;p28"/>
          <p:cNvSpPr txBox="1">
            <a:spLocks noGrp="1"/>
          </p:cNvSpPr>
          <p:nvPr>
            <p:ph type="body" idx="2"/>
          </p:nvPr>
        </p:nvSpPr>
        <p:spPr>
          <a:xfrm>
            <a:off x="4756200" y="1489825"/>
            <a:ext cx="3999900" cy="30789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135" name="Google Shape;135;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6"/>
        <p:cNvGrpSpPr/>
        <p:nvPr/>
      </p:nvGrpSpPr>
      <p:grpSpPr>
        <a:xfrm>
          <a:off x="0" y="0"/>
          <a:ext cx="0" cy="0"/>
          <a:chOff x="0" y="0"/>
          <a:chExt cx="0" cy="0"/>
        </a:xfrm>
      </p:grpSpPr>
      <p:sp>
        <p:nvSpPr>
          <p:cNvPr id="137" name="Google Shape;137;p29"/>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138" name="Google Shape;138;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39"/>
        <p:cNvGrpSpPr/>
        <p:nvPr/>
      </p:nvGrpSpPr>
      <p:grpSpPr>
        <a:xfrm>
          <a:off x="0" y="0"/>
          <a:ext cx="0" cy="0"/>
          <a:chOff x="0" y="0"/>
          <a:chExt cx="0" cy="0"/>
        </a:xfrm>
      </p:grpSpPr>
      <p:cxnSp>
        <p:nvCxnSpPr>
          <p:cNvPr id="140" name="Google Shape;140;p30"/>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141" name="Google Shape;141;p30"/>
          <p:cNvSpPr txBox="1">
            <a:spLocks noGrp="1"/>
          </p:cNvSpPr>
          <p:nvPr>
            <p:ph type="title"/>
          </p:nvPr>
        </p:nvSpPr>
        <p:spPr>
          <a:xfrm>
            <a:off x="387900" y="555600"/>
            <a:ext cx="2808000" cy="7557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142" name="Google Shape;142;p30"/>
          <p:cNvSpPr txBox="1">
            <a:spLocks noGrp="1"/>
          </p:cNvSpPr>
          <p:nvPr>
            <p:ph type="body" idx="1"/>
          </p:nvPr>
        </p:nvSpPr>
        <p:spPr>
          <a:xfrm>
            <a:off x="387900" y="1594025"/>
            <a:ext cx="2808000" cy="2681100"/>
          </a:xfrm>
          <a:prstGeom prst="rect">
            <a:avLst/>
          </a:prstGeom>
          <a:noFill/>
          <a:ln>
            <a:noFill/>
          </a:ln>
        </p:spPr>
        <p:txBody>
          <a:bodyPr spcFirstLastPara="1" wrap="square" lIns="91425" tIns="91425" rIns="91425" bIns="91425" anchor="t" anchorCtr="0">
            <a:norm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143" name="Google Shape;143;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146" name="Google Shape;146;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7"/>
        <p:cNvGrpSpPr/>
        <p:nvPr/>
      </p:nvGrpSpPr>
      <p:grpSpPr>
        <a:xfrm>
          <a:off x="0" y="0"/>
          <a:ext cx="0" cy="0"/>
          <a:chOff x="0" y="0"/>
          <a:chExt cx="0" cy="0"/>
        </a:xfrm>
      </p:grpSpPr>
      <p:sp>
        <p:nvSpPr>
          <p:cNvPr id="148" name="Google Shape;148;p32"/>
          <p:cNvSpPr txBox="1">
            <a:spLocks noGrp="1"/>
          </p:cNvSpPr>
          <p:nvPr>
            <p:ph type="body" idx="1"/>
          </p:nvPr>
        </p:nvSpPr>
        <p:spPr>
          <a:xfrm>
            <a:off x="319500" y="4233725"/>
            <a:ext cx="5998800" cy="598800"/>
          </a:xfrm>
          <a:prstGeom prst="rect">
            <a:avLst/>
          </a:prstGeom>
          <a:noFill/>
          <a:ln>
            <a:noFill/>
          </a:ln>
        </p:spPr>
        <p:txBody>
          <a:bodyPr spcFirstLastPara="1" wrap="square" lIns="91425" tIns="91425" rIns="91425" bIns="91425" anchor="ctr" anchorCtr="0">
            <a:normAutofit/>
          </a:bodyPr>
          <a:lstStyle>
            <a:lvl1pPr marL="457200" lvl="0" indent="-228600" algn="l"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149" name="Google Shape;149;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50"/>
        <p:cNvGrpSpPr/>
        <p:nvPr/>
      </p:nvGrpSpPr>
      <p:grpSpPr>
        <a:xfrm>
          <a:off x="0" y="0"/>
          <a:ext cx="0" cy="0"/>
          <a:chOff x="0" y="0"/>
          <a:chExt cx="0" cy="0"/>
        </a:xfrm>
      </p:grpSpPr>
      <p:sp>
        <p:nvSpPr>
          <p:cNvPr id="151" name="Google Shape;151;p33"/>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33"/>
          <p:cNvSpPr txBox="1">
            <a:spLocks noGrp="1"/>
          </p:cNvSpPr>
          <p:nvPr>
            <p:ph type="title" hasCustomPrompt="1"/>
          </p:nvPr>
        </p:nvSpPr>
        <p:spPr>
          <a:xfrm>
            <a:off x="387900" y="1152450"/>
            <a:ext cx="8368200" cy="1538400"/>
          </a:xfrm>
          <a:prstGeom prst="rect">
            <a:avLst/>
          </a:prstGeom>
          <a:noFill/>
          <a:ln>
            <a:noFill/>
          </a:ln>
        </p:spPr>
        <p:txBody>
          <a:bodyPr spcFirstLastPara="1" wrap="square" lIns="91425" tIns="91425" rIns="91425" bIns="91425" anchor="ctr" anchorCtr="0">
            <a:normAutofit/>
          </a:bodyPr>
          <a:lstStyle>
            <a:lvl1pPr lvl="0" algn="ctr" rtl="0">
              <a:lnSpc>
                <a:spcPct val="100000"/>
              </a:lnSpc>
              <a:spcBef>
                <a:spcPts val="0"/>
              </a:spcBef>
              <a:spcAft>
                <a:spcPts val="0"/>
              </a:spcAft>
              <a:buClr>
                <a:schemeClr val="accent5"/>
              </a:buClr>
              <a:buSzPts val="13000"/>
              <a:buNone/>
              <a:defRPr sz="13000">
                <a:solidFill>
                  <a:schemeClr val="accent5"/>
                </a:solidFill>
              </a:defRPr>
            </a:lvl1pPr>
            <a:lvl2pPr lvl="1" algn="ctr" rtl="0">
              <a:lnSpc>
                <a:spcPct val="100000"/>
              </a:lnSpc>
              <a:spcBef>
                <a:spcPts val="0"/>
              </a:spcBef>
              <a:spcAft>
                <a:spcPts val="0"/>
              </a:spcAft>
              <a:buClr>
                <a:schemeClr val="accent5"/>
              </a:buClr>
              <a:buSzPts val="13000"/>
              <a:buNone/>
              <a:defRPr sz="13000">
                <a:solidFill>
                  <a:schemeClr val="accent5"/>
                </a:solidFill>
              </a:defRPr>
            </a:lvl2pPr>
            <a:lvl3pPr lvl="2" algn="ctr" rtl="0">
              <a:lnSpc>
                <a:spcPct val="100000"/>
              </a:lnSpc>
              <a:spcBef>
                <a:spcPts val="0"/>
              </a:spcBef>
              <a:spcAft>
                <a:spcPts val="0"/>
              </a:spcAft>
              <a:buClr>
                <a:schemeClr val="accent5"/>
              </a:buClr>
              <a:buSzPts val="13000"/>
              <a:buNone/>
              <a:defRPr sz="13000">
                <a:solidFill>
                  <a:schemeClr val="accent5"/>
                </a:solidFill>
              </a:defRPr>
            </a:lvl3pPr>
            <a:lvl4pPr lvl="3" algn="ctr" rtl="0">
              <a:lnSpc>
                <a:spcPct val="100000"/>
              </a:lnSpc>
              <a:spcBef>
                <a:spcPts val="0"/>
              </a:spcBef>
              <a:spcAft>
                <a:spcPts val="0"/>
              </a:spcAft>
              <a:buClr>
                <a:schemeClr val="accent5"/>
              </a:buClr>
              <a:buSzPts val="13000"/>
              <a:buNone/>
              <a:defRPr sz="13000">
                <a:solidFill>
                  <a:schemeClr val="accent5"/>
                </a:solidFill>
              </a:defRPr>
            </a:lvl4pPr>
            <a:lvl5pPr lvl="4" algn="ctr" rtl="0">
              <a:lnSpc>
                <a:spcPct val="100000"/>
              </a:lnSpc>
              <a:spcBef>
                <a:spcPts val="0"/>
              </a:spcBef>
              <a:spcAft>
                <a:spcPts val="0"/>
              </a:spcAft>
              <a:buClr>
                <a:schemeClr val="accent5"/>
              </a:buClr>
              <a:buSzPts val="13000"/>
              <a:buNone/>
              <a:defRPr sz="13000">
                <a:solidFill>
                  <a:schemeClr val="accent5"/>
                </a:solidFill>
              </a:defRPr>
            </a:lvl5pPr>
            <a:lvl6pPr lvl="5" algn="ctr" rtl="0">
              <a:lnSpc>
                <a:spcPct val="100000"/>
              </a:lnSpc>
              <a:spcBef>
                <a:spcPts val="0"/>
              </a:spcBef>
              <a:spcAft>
                <a:spcPts val="0"/>
              </a:spcAft>
              <a:buClr>
                <a:schemeClr val="accent5"/>
              </a:buClr>
              <a:buSzPts val="13000"/>
              <a:buNone/>
              <a:defRPr sz="13000">
                <a:solidFill>
                  <a:schemeClr val="accent5"/>
                </a:solidFill>
              </a:defRPr>
            </a:lvl6pPr>
            <a:lvl7pPr lvl="6" algn="ctr" rtl="0">
              <a:lnSpc>
                <a:spcPct val="100000"/>
              </a:lnSpc>
              <a:spcBef>
                <a:spcPts val="0"/>
              </a:spcBef>
              <a:spcAft>
                <a:spcPts val="0"/>
              </a:spcAft>
              <a:buClr>
                <a:schemeClr val="accent5"/>
              </a:buClr>
              <a:buSzPts val="13000"/>
              <a:buNone/>
              <a:defRPr sz="13000">
                <a:solidFill>
                  <a:schemeClr val="accent5"/>
                </a:solidFill>
              </a:defRPr>
            </a:lvl7pPr>
            <a:lvl8pPr lvl="7" algn="ctr" rtl="0">
              <a:lnSpc>
                <a:spcPct val="100000"/>
              </a:lnSpc>
              <a:spcBef>
                <a:spcPts val="0"/>
              </a:spcBef>
              <a:spcAft>
                <a:spcPts val="0"/>
              </a:spcAft>
              <a:buClr>
                <a:schemeClr val="accent5"/>
              </a:buClr>
              <a:buSzPts val="13000"/>
              <a:buNone/>
              <a:defRPr sz="13000">
                <a:solidFill>
                  <a:schemeClr val="accent5"/>
                </a:solidFill>
              </a:defRPr>
            </a:lvl8pPr>
            <a:lvl9pPr lvl="8" algn="ctr" rtl="0">
              <a:lnSpc>
                <a:spcPct val="100000"/>
              </a:lnSpc>
              <a:spcBef>
                <a:spcPts val="0"/>
              </a:spcBef>
              <a:spcAft>
                <a:spcPts val="0"/>
              </a:spcAft>
              <a:buClr>
                <a:schemeClr val="accent5"/>
              </a:buClr>
              <a:buSzPts val="13000"/>
              <a:buNone/>
              <a:defRPr sz="13000">
                <a:solidFill>
                  <a:schemeClr val="accent5"/>
                </a:solidFill>
              </a:defRPr>
            </a:lvl9pPr>
          </a:lstStyle>
          <a:p>
            <a:r>
              <a:t>xx%</a:t>
            </a:r>
          </a:p>
        </p:txBody>
      </p:sp>
      <p:sp>
        <p:nvSpPr>
          <p:cNvPr id="153" name="Google Shape;153;p33"/>
          <p:cNvSpPr txBox="1">
            <a:spLocks noGrp="1"/>
          </p:cNvSpPr>
          <p:nvPr>
            <p:ph type="body" idx="1"/>
          </p:nvPr>
        </p:nvSpPr>
        <p:spPr>
          <a:xfrm>
            <a:off x="387900" y="2919450"/>
            <a:ext cx="8368200" cy="1071600"/>
          </a:xfrm>
          <a:prstGeom prst="rect">
            <a:avLst/>
          </a:prstGeom>
          <a:noFill/>
          <a:ln>
            <a:noFill/>
          </a:ln>
        </p:spPr>
        <p:txBody>
          <a:bodyPr spcFirstLastPara="1" wrap="square" lIns="91425" tIns="91425" rIns="91425" bIns="91425" anchor="t" anchorCtr="0">
            <a:norm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0"/>
              </a:spcBef>
              <a:spcAft>
                <a:spcPts val="0"/>
              </a:spcAft>
              <a:buSzPts val="1400"/>
              <a:buChar char="○"/>
              <a:defRPr/>
            </a:lvl2pPr>
            <a:lvl3pPr marL="1371600" lvl="2" indent="-317500" algn="ctr" rtl="0">
              <a:lnSpc>
                <a:spcPct val="115000"/>
              </a:lnSpc>
              <a:spcBef>
                <a:spcPts val="0"/>
              </a:spcBef>
              <a:spcAft>
                <a:spcPts val="0"/>
              </a:spcAft>
              <a:buSzPts val="1400"/>
              <a:buChar char="■"/>
              <a:defRPr/>
            </a:lvl3pPr>
            <a:lvl4pPr marL="1828800" lvl="3" indent="-317500" algn="ctr" rtl="0">
              <a:lnSpc>
                <a:spcPct val="115000"/>
              </a:lnSpc>
              <a:spcBef>
                <a:spcPts val="0"/>
              </a:spcBef>
              <a:spcAft>
                <a:spcPts val="0"/>
              </a:spcAft>
              <a:buSzPts val="1400"/>
              <a:buChar char="●"/>
              <a:defRPr/>
            </a:lvl4pPr>
            <a:lvl5pPr marL="2286000" lvl="4" indent="-317500" algn="ctr" rtl="0">
              <a:lnSpc>
                <a:spcPct val="115000"/>
              </a:lnSpc>
              <a:spcBef>
                <a:spcPts val="0"/>
              </a:spcBef>
              <a:spcAft>
                <a:spcPts val="0"/>
              </a:spcAft>
              <a:buSzPts val="1400"/>
              <a:buChar char="○"/>
              <a:defRPr/>
            </a:lvl5pPr>
            <a:lvl6pPr marL="2743200" lvl="5" indent="-317500" algn="ctr" rtl="0">
              <a:lnSpc>
                <a:spcPct val="115000"/>
              </a:lnSpc>
              <a:spcBef>
                <a:spcPts val="0"/>
              </a:spcBef>
              <a:spcAft>
                <a:spcPts val="0"/>
              </a:spcAft>
              <a:buSzPts val="1400"/>
              <a:buChar char="■"/>
              <a:defRPr/>
            </a:lvl6pPr>
            <a:lvl7pPr marL="3200400" lvl="6" indent="-317500" algn="ctr" rtl="0">
              <a:lnSpc>
                <a:spcPct val="115000"/>
              </a:lnSpc>
              <a:spcBef>
                <a:spcPts val="0"/>
              </a:spcBef>
              <a:spcAft>
                <a:spcPts val="0"/>
              </a:spcAft>
              <a:buSzPts val="1400"/>
              <a:buChar char="●"/>
              <a:defRPr/>
            </a:lvl7pPr>
            <a:lvl8pPr marL="3657600" lvl="7" indent="-317500" algn="ctr" rtl="0">
              <a:lnSpc>
                <a:spcPct val="115000"/>
              </a:lnSpc>
              <a:spcBef>
                <a:spcPts val="0"/>
              </a:spcBef>
              <a:spcAft>
                <a:spcPts val="0"/>
              </a:spcAft>
              <a:buSzPts val="1400"/>
              <a:buChar char="○"/>
              <a:defRPr/>
            </a:lvl8pPr>
            <a:lvl9pPr marL="4114800" lvl="8" indent="-317500" algn="ctr" rtl="0">
              <a:lnSpc>
                <a:spcPct val="115000"/>
              </a:lnSpc>
              <a:spcBef>
                <a:spcPts val="0"/>
              </a:spcBef>
              <a:spcAft>
                <a:spcPts val="0"/>
              </a:spcAft>
              <a:buSzPts val="1400"/>
              <a:buChar char="■"/>
              <a:defRPr/>
            </a:lvl9pPr>
          </a:lstStyle>
          <a:p>
            <a:endParaRPr/>
          </a:p>
        </p:txBody>
      </p:sp>
      <p:sp>
        <p:nvSpPr>
          <p:cNvPr id="154" name="Google Shape;154;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5"/>
        <p:cNvGrpSpPr/>
        <p:nvPr/>
      </p:nvGrpSpPr>
      <p:grpSpPr>
        <a:xfrm>
          <a:off x="0" y="0"/>
          <a:ext cx="0" cy="0"/>
          <a:chOff x="0" y="0"/>
          <a:chExt cx="0" cy="0"/>
        </a:xfrm>
      </p:grpSpPr>
      <p:sp>
        <p:nvSpPr>
          <p:cNvPr id="156" name="Google Shape;156;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marR="0" lvl="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2pPr>
            <a:lvl3pPr marR="0" lvl="2"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3pPr>
            <a:lvl4pPr marR="0" lvl="3"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4pPr>
            <a:lvl5pPr marR="0" lvl="4"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5pPr>
            <a:lvl6pPr marR="0" lvl="5"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6pPr>
            <a:lvl7pPr marR="0" lvl="6"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7pPr>
            <a:lvl8pPr marR="0" lvl="7"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8pPr>
            <a:lvl9pPr marR="0" lvl="8"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9pPr>
          </a:lstStyle>
          <a:p>
            <a:endParaRPr/>
          </a:p>
        </p:txBody>
      </p:sp>
      <p:sp>
        <p:nvSpPr>
          <p:cNvPr id="61" name="Google Shape;61;p1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62" name="Google Shape;6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marR="0" lvl="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2pPr>
            <a:lvl3pPr marR="0" lvl="2"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3pPr>
            <a:lvl4pPr marR="0" lvl="3"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4pPr>
            <a:lvl5pPr marR="0" lvl="4"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5pPr>
            <a:lvl6pPr marR="0" lvl="5"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6pPr>
            <a:lvl7pPr marR="0" lvl="6"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7pPr>
            <a:lvl8pPr marR="0" lvl="7"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8pPr>
            <a:lvl9pPr marR="0" lvl="8"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9pPr>
          </a:lstStyle>
          <a:p>
            <a:endParaRPr/>
          </a:p>
        </p:txBody>
      </p:sp>
      <p:sp>
        <p:nvSpPr>
          <p:cNvPr id="105" name="Google Shape;105;p2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106" name="Google Shape;106;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nX-xshA_0m8" TargetMode="External"/><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itytech.cuny.edu/alc/"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hyperlink" Target="http://www.citytech.cuny.edu/mathematics/student-resources.aspx" TargetMode="External"/><Relationship Id="rId5" Type="http://schemas.openxmlformats.org/officeDocument/2006/relationships/hyperlink" Target="https://www.citytech.cuny.edu/academics/academic-departments.aspx" TargetMode="External"/><Relationship Id="rId4" Type="http://schemas.openxmlformats.org/officeDocument/2006/relationships/hyperlink" Target="https://openlab.citytech.cuny.edu/writingcenter/2020/06/03/summer-at-the-writing-cente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tudentsuccesscenter@citytech.cuny.edu"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hyperlink" Target="https://www.citytech.cuny.edu/ssc/index.asp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s://openlab.citytech.cuny.edu/perkinspeeradvisement/"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hyperlink" Target="https://www.citytech.cuny.edu/peer-suppor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libguides.citytech.cuny.edu/gender"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hyperlink" Target="https://library.citytech.cuny.ed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itytech.cuny.edu/accessibility/"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www.citytech.cuny.edu/accessibili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itytech.cuny.edu/asap/"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 Id="rId6" Type="http://schemas.openxmlformats.org/officeDocument/2006/relationships/hyperlink" Target="https://www.citytech.cuny.edu/edge/" TargetMode="External"/><Relationship Id="rId5" Type="http://schemas.openxmlformats.org/officeDocument/2006/relationships/hyperlink" Target="https://citytech.cuny.edu/seek/" TargetMode="External"/><Relationship Id="rId4" Type="http://schemas.openxmlformats.org/officeDocument/2006/relationships/hyperlink" Target="https://www.citytech.cuny.edu/ace/"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itytech.cuny.edu/registrar/" TargetMode="External"/><Relationship Id="rId7" Type="http://schemas.openxmlformats.org/officeDocument/2006/relationships/hyperlink" Target="https://www.citytech.cuny.edu/international/"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s://www.citytech.cuny.edu/scholarships/" TargetMode="External"/><Relationship Id="rId5" Type="http://schemas.openxmlformats.org/officeDocument/2006/relationships/hyperlink" Target="https://www.citytech.cuny.edu/financial-aid/" TargetMode="External"/><Relationship Id="rId4" Type="http://schemas.openxmlformats.org/officeDocument/2006/relationships/hyperlink" Target="https://www.citytech.cuny.edu/bursar/"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yp.citytech.cuny.edu/"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4" Type="http://schemas.openxmlformats.org/officeDocument/2006/relationships/hyperlink" Target="https://fyp.citytech.cuny.edu/peer-mentor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itytech.cuny.edu/sga/"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4" Type="http://schemas.openxmlformats.org/officeDocument/2006/relationships/hyperlink" Target="https://www.nypirg.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citytech.cuny.edu/student-life/"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4" Type="http://schemas.openxmlformats.org/officeDocument/2006/relationships/hyperlink" Target="https://citytech-cuny.presence.io/"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citytech.cuny.edu/pdc/" TargetMode="External"/><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itytech.cuny.edu/virtual-lab/" TargetMode="External"/><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8" Type="http://schemas.openxmlformats.org/officeDocument/2006/relationships/hyperlink" Target="https://onedrive.live.com" TargetMode="External"/><Relationship Id="rId3" Type="http://schemas.openxmlformats.org/officeDocument/2006/relationships/hyperlink" Target="https://openlab.citytech.cuny.edu/" TargetMode="External"/><Relationship Id="rId7" Type="http://schemas.openxmlformats.org/officeDocument/2006/relationships/hyperlink" Target="http://cis.citytech.cuny.edu/Student/it_student_findemail.aspx" TargetMode="External"/><Relationship Id="rId2" Type="http://schemas.openxmlformats.org/officeDocument/2006/relationships/notesSlide" Target="../notesSlides/notesSlide32.xml"/><Relationship Id="rId1" Type="http://schemas.openxmlformats.org/officeDocument/2006/relationships/slideLayout" Target="../slideLayouts/slideLayout9.xml"/><Relationship Id="rId6" Type="http://schemas.openxmlformats.org/officeDocument/2006/relationships/hyperlink" Target="https://openlab.citytech.cuny.edu/blog/help/accessing-your-city-tech-email-for-students/" TargetMode="External"/><Relationship Id="rId5" Type="http://schemas.openxmlformats.org/officeDocument/2006/relationships/hyperlink" Target="https://cunyfirst.cuny.edu/" TargetMode="External"/><Relationship Id="rId10" Type="http://schemas.openxmlformats.org/officeDocument/2006/relationships/hyperlink" Target="mailto:StudentHelpDesk@citytech.cuny.edu" TargetMode="External"/><Relationship Id="rId4" Type="http://schemas.openxmlformats.org/officeDocument/2006/relationships/hyperlink" Target="https://zoom.us/" TargetMode="External"/><Relationship Id="rId9" Type="http://schemas.openxmlformats.org/officeDocument/2006/relationships/hyperlink" Target="https://bbhosted.cuny.edu/webapps/login/noportal"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citytech.cuny.edu/athletics/" TargetMode="External"/><Relationship Id="rId3" Type="http://schemas.openxmlformats.org/officeDocument/2006/relationships/hyperlink" Target="https://www.citytech.cuny.edu/counseling/" TargetMode="External"/><Relationship Id="rId7" Type="http://schemas.openxmlformats.org/officeDocument/2006/relationships/hyperlink" Target="https://www.citytech.cuny.edu/ssc/Emergency-resource-services.aspx"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hyperlink" Target="http://www.citytech.cuny.edu/public-safety/" TargetMode="External"/><Relationship Id="rId5" Type="http://schemas.openxmlformats.org/officeDocument/2006/relationships/hyperlink" Target="https://www.citytech.cuny.edu/wellness-center/" TargetMode="External"/><Relationship Id="rId4" Type="http://schemas.openxmlformats.org/officeDocument/2006/relationships/hyperlink" Target="http://www.citytech.cuny.edu/campus-life/index.aspx#safety" TargetMode="External"/><Relationship Id="rId9" Type="http://schemas.openxmlformats.org/officeDocument/2006/relationships/hyperlink" Target="https://www.citytech.cuny.edu/athletics/fitness.asp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itytech-cuny.presence.io/event/food-pantry"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citytech.cuny.edu/academics/special-programs.aspx" TargetMode="External"/><Relationship Id="rId2" Type="http://schemas.openxmlformats.org/officeDocument/2006/relationships/notesSlide" Target="../notesSlides/notesSlide36.xml"/><Relationship Id="rId1" Type="http://schemas.openxmlformats.org/officeDocument/2006/relationships/slideLayout" Target="../slideLayouts/slideLayout9.xml"/><Relationship Id="rId6" Type="http://schemas.openxmlformats.org/officeDocument/2006/relationships/hyperlink" Target="https://www.citytech.cuny.edu/crearfuturos/" TargetMode="External"/><Relationship Id="rId5" Type="http://schemas.openxmlformats.org/officeDocument/2006/relationships/hyperlink" Target="https://www.citytech.cuny.edu/occ/" TargetMode="External"/><Relationship Id="rId4" Type="http://schemas.openxmlformats.org/officeDocument/2006/relationships/hyperlink" Target="https://www.citytech.cuny.edu/veteran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openlab.citytech.cuny.edu/gender-sexualitystudies/" TargetMode="External"/><Relationship Id="rId2" Type="http://schemas.openxmlformats.org/officeDocument/2006/relationships/notesSlide" Target="../notesSlides/notesSlide37.xml"/><Relationship Id="rId1" Type="http://schemas.openxmlformats.org/officeDocument/2006/relationships/slideLayout" Target="../slideLayouts/slideLayout9.xml"/><Relationship Id="rId5" Type="http://schemas.openxmlformats.org/officeDocument/2006/relationships/hyperlink" Target="https://www.cuny.edu/current-students/student-affairs/student-life/office-of-student-inclusion-initiatives-osii/cuny-lgbtqi-hub/" TargetMode="External"/><Relationship Id="rId4" Type="http://schemas.openxmlformats.org/officeDocument/2006/relationships/hyperlink" Target="mailto:JCruz@citytech.cuny.edu"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3" Type="http://schemas.openxmlformats.org/officeDocument/2006/relationships/hyperlink" Target="http://www.citytech.cuny.edu" TargetMode="External"/><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https://docs.google.com/document/d/1AridOJdWYuKusQkvYfhFDALT-HajsvdOWnT_ZgL6MQc/edit?usp=sharing" TargetMode="External"/><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1.xml"/><Relationship Id="rId4" Type="http://schemas.openxmlformats.org/officeDocument/2006/relationships/hyperlink" Target="http://creativecommons.org/licenses/by-nc-sa/4.0/"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5"/>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5500" b="1"/>
              <a:t>City Tech 101</a:t>
            </a:r>
            <a:endParaRPr sz="5500" b="1"/>
          </a:p>
        </p:txBody>
      </p:sp>
      <p:sp>
        <p:nvSpPr>
          <p:cNvPr id="162" name="Google Shape;162;p35"/>
          <p:cNvSpPr txBox="1">
            <a:spLocks noGrp="1"/>
          </p:cNvSpPr>
          <p:nvPr>
            <p:ph type="subTitle" idx="1"/>
          </p:nvPr>
        </p:nvSpPr>
        <p:spPr>
          <a:xfrm>
            <a:off x="1819327" y="3414725"/>
            <a:ext cx="5783400" cy="9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sz="2000" dirty="0"/>
              <a:t>Winter 204</a:t>
            </a:r>
            <a:endParaRPr sz="2000" dirty="0"/>
          </a:p>
          <a:p>
            <a:pPr marL="0" lvl="0" indent="0" algn="r" rtl="0">
              <a:spcBef>
                <a:spcPts val="0"/>
              </a:spcBef>
              <a:spcAft>
                <a:spcPts val="0"/>
              </a:spcAft>
              <a:buNone/>
            </a:pPr>
            <a:r>
              <a:rPr lang="en" sz="2000" dirty="0"/>
              <a:t>Professor Kim K. Mahase</a:t>
            </a:r>
            <a:endParaRPr sz="2000" dirty="0"/>
          </a:p>
          <a:p>
            <a:pPr marL="0" lvl="0" indent="0" algn="r" rtl="0">
              <a:spcBef>
                <a:spcPts val="0"/>
              </a:spcBef>
              <a:spcAft>
                <a:spcPts val="0"/>
              </a:spcAft>
              <a:buNone/>
            </a:pPr>
            <a:r>
              <a:rPr lang="en-US" sz="2000" dirty="0"/>
              <a:t>K</a:t>
            </a:r>
            <a:r>
              <a:rPr lang="en" sz="2000" dirty="0"/>
              <a:t>im.mahase58@login.cuny.edu</a:t>
            </a:r>
            <a:endParaRPr sz="2000" dirty="0"/>
          </a:p>
        </p:txBody>
      </p:sp>
      <p:grpSp>
        <p:nvGrpSpPr>
          <p:cNvPr id="163" name="Google Shape;163;p35"/>
          <p:cNvGrpSpPr/>
          <p:nvPr/>
        </p:nvGrpSpPr>
        <p:grpSpPr>
          <a:xfrm>
            <a:off x="86851" y="4448817"/>
            <a:ext cx="1273858" cy="607271"/>
            <a:chOff x="86851" y="4297675"/>
            <a:chExt cx="1881900" cy="758425"/>
          </a:xfrm>
        </p:grpSpPr>
        <p:pic>
          <p:nvPicPr>
            <p:cNvPr id="164" name="Google Shape;164;p35" descr="Creative Commons License"/>
            <p:cNvPicPr preferRelativeResize="0"/>
            <p:nvPr/>
          </p:nvPicPr>
          <p:blipFill>
            <a:blip r:embed="rId3">
              <a:alphaModFix/>
            </a:blip>
            <a:stretch>
              <a:fillRect/>
            </a:stretch>
          </p:blipFill>
          <p:spPr>
            <a:xfrm>
              <a:off x="670563" y="4297675"/>
              <a:ext cx="714475" cy="328650"/>
            </a:xfrm>
            <a:prstGeom prst="rect">
              <a:avLst/>
            </a:prstGeom>
            <a:noFill/>
            <a:ln>
              <a:noFill/>
            </a:ln>
          </p:spPr>
        </p:pic>
        <p:sp>
          <p:nvSpPr>
            <p:cNvPr id="165" name="Google Shape;165;p35"/>
            <p:cNvSpPr txBox="1"/>
            <p:nvPr/>
          </p:nvSpPr>
          <p:spPr>
            <a:xfrm>
              <a:off x="86851" y="4491200"/>
              <a:ext cx="1881900" cy="564900"/>
            </a:xfrm>
            <a:prstGeom prst="rect">
              <a:avLst/>
            </a:prstGeom>
            <a:noFill/>
            <a:ln>
              <a:noFill/>
            </a:ln>
          </p:spPr>
          <p:txBody>
            <a:bodyPr spcFirstLastPara="1" wrap="square" lIns="91425" tIns="91425" rIns="91425" bIns="91425" anchor="ctr" anchorCtr="0">
              <a:normAutofit fontScale="25000" lnSpcReduction="10000"/>
            </a:bodyPr>
            <a:lstStyle/>
            <a:p>
              <a:pPr marL="0" lvl="0" indent="0" algn="just" rtl="0">
                <a:lnSpc>
                  <a:spcPct val="115000"/>
                </a:lnSpc>
                <a:spcBef>
                  <a:spcPts val="0"/>
                </a:spcBef>
                <a:spcAft>
                  <a:spcPts val="0"/>
                </a:spcAft>
                <a:buNone/>
              </a:pPr>
              <a:endParaRPr/>
            </a:p>
            <a:p>
              <a:pPr marL="0" lvl="0" indent="0" algn="ctr" rtl="0">
                <a:spcBef>
                  <a:spcPts val="0"/>
                </a:spcBef>
                <a:spcAft>
                  <a:spcPts val="0"/>
                </a:spcAft>
                <a:buNone/>
              </a:pPr>
              <a:r>
                <a:rPr lang="en" sz="1450">
                  <a:latin typeface="Roboto"/>
                  <a:ea typeface="Roboto"/>
                  <a:cs typeface="Roboto"/>
                  <a:sym typeface="Roboto"/>
                </a:rPr>
                <a:t>City Tech 101 by Karen Goodlad and Sarah Paruolo is licensed under a </a:t>
              </a:r>
              <a:r>
                <a:rPr lang="en" sz="1450">
                  <a:uFill>
                    <a:noFill/>
                  </a:uFill>
                  <a:latin typeface="Roboto"/>
                  <a:ea typeface="Roboto"/>
                  <a:cs typeface="Roboto"/>
                  <a:sym typeface="Roboto"/>
                  <a:hlinkClick r:id="rId4"/>
                </a:rPr>
                <a:t>Creative Commons Attribution-NonCommercial-ShareAlike 4.0 International License</a:t>
              </a:r>
              <a:r>
                <a:rPr lang="en" sz="1450">
                  <a:latin typeface="Roboto"/>
                  <a:ea typeface="Roboto"/>
                  <a:cs typeface="Roboto"/>
                  <a:sym typeface="Roboto"/>
                </a:rPr>
                <a:t>.</a:t>
              </a:r>
              <a:endParaRPr>
                <a:latin typeface="Roboto"/>
                <a:ea typeface="Roboto"/>
                <a:cs typeface="Roboto"/>
                <a:sym typeface="Roboto"/>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a:solidFill>
                  <a:srgbClr val="92D050"/>
                </a:solidFill>
              </a:rPr>
              <a:t>Effective Note-Taking Strategies</a:t>
            </a:r>
            <a:endParaRPr b="1">
              <a:solidFill>
                <a:srgbClr val="92D050"/>
              </a:solidFill>
            </a:endParaRPr>
          </a:p>
        </p:txBody>
      </p:sp>
      <p:sp>
        <p:nvSpPr>
          <p:cNvPr id="223" name="Google Shape;223;p4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Studies have shown taking notes by hand is most effective!</a:t>
            </a:r>
            <a:endParaRPr/>
          </a:p>
          <a:p>
            <a:pPr marL="457200" lvl="0" indent="-342900" algn="l" rtl="0">
              <a:spcBef>
                <a:spcPts val="0"/>
              </a:spcBef>
              <a:spcAft>
                <a:spcPts val="0"/>
              </a:spcAft>
              <a:buSzPts val="1800"/>
              <a:buChar char="●"/>
            </a:pPr>
            <a:r>
              <a:rPr lang="en"/>
              <a:t>Note-taking is not just a way to record material for later review–it is also a first step in learning the material</a:t>
            </a:r>
            <a:endParaRPr/>
          </a:p>
          <a:p>
            <a:pPr marL="457200" lvl="0" indent="-342900" algn="l" rtl="0">
              <a:spcBef>
                <a:spcPts val="0"/>
              </a:spcBef>
              <a:spcAft>
                <a:spcPts val="0"/>
              </a:spcAft>
              <a:buSzPts val="1800"/>
              <a:buChar char="●"/>
            </a:pPr>
            <a:r>
              <a:rPr lang="en"/>
              <a:t>Don’t try to write down everything the professor says. Instead, identify main ideas and crucial information</a:t>
            </a:r>
            <a:endParaRPr/>
          </a:p>
          <a:p>
            <a:pPr marL="457200" lvl="0" indent="-342900" algn="l" rtl="0">
              <a:spcBef>
                <a:spcPts val="0"/>
              </a:spcBef>
              <a:spcAft>
                <a:spcPts val="0"/>
              </a:spcAft>
              <a:buSzPts val="1800"/>
              <a:buChar char="●"/>
            </a:pPr>
            <a:r>
              <a:rPr lang="en"/>
              <a:t>Add your own questions, ideas, and connections to other course materials. For example, if an idea discussed in lecture relates to a reading you’ve done, mention that in your notes.</a:t>
            </a:r>
            <a:endParaRPr/>
          </a:p>
          <a:p>
            <a:pPr marL="457200" lvl="0" indent="-342900" algn="l" rtl="0">
              <a:spcBef>
                <a:spcPts val="0"/>
              </a:spcBef>
              <a:spcAft>
                <a:spcPts val="0"/>
              </a:spcAft>
              <a:buSzPts val="1800"/>
              <a:buChar char="●"/>
            </a:pPr>
            <a:r>
              <a:rPr lang="en"/>
              <a:t>Consider using the </a:t>
            </a:r>
            <a:r>
              <a:rPr lang="en" u="sng">
                <a:solidFill>
                  <a:schemeClr val="hlink"/>
                </a:solidFill>
                <a:hlinkClick r:id="rId3"/>
              </a:rPr>
              <a:t>Cornell Notes</a:t>
            </a:r>
            <a:r>
              <a:rPr lang="en"/>
              <a:t> method.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5"/>
          <p:cNvSpPr txBox="1">
            <a:spLocks noGrp="1"/>
          </p:cNvSpPr>
          <p:nvPr>
            <p:ph type="body" idx="1"/>
          </p:nvPr>
        </p:nvSpPr>
        <p:spPr>
          <a:xfrm>
            <a:off x="742550" y="1725175"/>
            <a:ext cx="8139600" cy="3156600"/>
          </a:xfrm>
          <a:prstGeom prst="rect">
            <a:avLst/>
          </a:prstGeom>
          <a:noFill/>
          <a:ln>
            <a:noFill/>
          </a:ln>
        </p:spPr>
        <p:txBody>
          <a:bodyPr spcFirstLastPara="1" wrap="square" lIns="91425" tIns="91425" rIns="91425" bIns="91425" anchor="t" anchorCtr="0">
            <a:noAutofit/>
          </a:bodyPr>
          <a:lstStyle/>
          <a:p>
            <a:pPr marL="0" lvl="0" indent="0" algn="l" rtl="0">
              <a:lnSpc>
                <a:spcPct val="95000"/>
              </a:lnSpc>
              <a:spcBef>
                <a:spcPts val="0"/>
              </a:spcBef>
              <a:spcAft>
                <a:spcPts val="0"/>
              </a:spcAft>
              <a:buSzPts val="1018"/>
              <a:buNone/>
            </a:pPr>
            <a:r>
              <a:rPr lang="en" sz="2135">
                <a:latin typeface="Roboto Slab"/>
                <a:ea typeface="Roboto Slab"/>
                <a:cs typeface="Roboto Slab"/>
                <a:sym typeface="Roboto Slab"/>
              </a:rPr>
              <a:t>Today you will be given a lot of information today about resources available at City Tech. There is more information here than you can remember all at once.</a:t>
            </a:r>
            <a:endParaRPr sz="2135">
              <a:latin typeface="Roboto Slab"/>
              <a:ea typeface="Roboto Slab"/>
              <a:cs typeface="Roboto Slab"/>
              <a:sym typeface="Roboto Slab"/>
            </a:endParaRPr>
          </a:p>
          <a:p>
            <a:pPr marL="0" lvl="0" indent="0" algn="l" rtl="0">
              <a:lnSpc>
                <a:spcPct val="95000"/>
              </a:lnSpc>
              <a:spcBef>
                <a:spcPts val="0"/>
              </a:spcBef>
              <a:spcAft>
                <a:spcPts val="0"/>
              </a:spcAft>
              <a:buSzPts val="1018"/>
              <a:buNone/>
            </a:pPr>
            <a:endParaRPr sz="2135">
              <a:latin typeface="Roboto Slab"/>
              <a:ea typeface="Roboto Slab"/>
              <a:cs typeface="Roboto Slab"/>
              <a:sym typeface="Roboto Slab"/>
            </a:endParaRPr>
          </a:p>
          <a:p>
            <a:pPr marL="0" lvl="0" indent="0" algn="l" rtl="0">
              <a:lnSpc>
                <a:spcPct val="95000"/>
              </a:lnSpc>
              <a:spcBef>
                <a:spcPts val="0"/>
              </a:spcBef>
              <a:spcAft>
                <a:spcPts val="0"/>
              </a:spcAft>
              <a:buSzPts val="1018"/>
              <a:buNone/>
            </a:pPr>
            <a:r>
              <a:rPr lang="en" sz="2135">
                <a:latin typeface="Roboto Slab"/>
                <a:ea typeface="Roboto Slab"/>
                <a:cs typeface="Roboto Slab"/>
                <a:sym typeface="Roboto Slab"/>
              </a:rPr>
              <a:t>As you listen, try taking notes using the Cornell Method or another preferred technique. What do you need to write down to get to the information you need later?</a:t>
            </a:r>
            <a:endParaRPr sz="2135">
              <a:latin typeface="Roboto Slab"/>
              <a:ea typeface="Roboto Slab"/>
              <a:cs typeface="Roboto Slab"/>
              <a:sym typeface="Roboto Slab"/>
            </a:endParaRPr>
          </a:p>
          <a:p>
            <a:pPr marL="0" lvl="0" indent="0" algn="l" rtl="0">
              <a:lnSpc>
                <a:spcPct val="95000"/>
              </a:lnSpc>
              <a:spcBef>
                <a:spcPts val="0"/>
              </a:spcBef>
              <a:spcAft>
                <a:spcPts val="0"/>
              </a:spcAft>
              <a:buSzPts val="1018"/>
              <a:buNone/>
            </a:pPr>
            <a:endParaRPr sz="2135">
              <a:latin typeface="Roboto Slab"/>
              <a:ea typeface="Roboto Slab"/>
              <a:cs typeface="Roboto Slab"/>
              <a:sym typeface="Roboto Slab"/>
            </a:endParaRPr>
          </a:p>
          <a:p>
            <a:pPr marL="0" lvl="0" indent="0" algn="l" rtl="0">
              <a:lnSpc>
                <a:spcPct val="95000"/>
              </a:lnSpc>
              <a:spcBef>
                <a:spcPts val="0"/>
              </a:spcBef>
              <a:spcAft>
                <a:spcPts val="0"/>
              </a:spcAft>
              <a:buSzPts val="1018"/>
              <a:buNone/>
            </a:pPr>
            <a:r>
              <a:rPr lang="en" sz="2135">
                <a:latin typeface="Roboto Slab"/>
                <a:ea typeface="Roboto Slab"/>
                <a:cs typeface="Roboto Slab"/>
                <a:sym typeface="Roboto Slab"/>
              </a:rPr>
              <a:t>We’ll check in at the end to see how we did.</a:t>
            </a:r>
            <a:endParaRPr sz="2135">
              <a:latin typeface="Roboto Slab"/>
              <a:ea typeface="Roboto Slab"/>
              <a:cs typeface="Roboto Slab"/>
              <a:sym typeface="Roboto Slab"/>
            </a:endParaRPr>
          </a:p>
          <a:p>
            <a:pPr marL="0" lvl="0" indent="0" algn="l" rtl="0">
              <a:lnSpc>
                <a:spcPct val="95000"/>
              </a:lnSpc>
              <a:spcBef>
                <a:spcPts val="0"/>
              </a:spcBef>
              <a:spcAft>
                <a:spcPts val="0"/>
              </a:spcAft>
              <a:buSzPts val="1018"/>
              <a:buNone/>
            </a:pPr>
            <a:endParaRPr sz="2135">
              <a:latin typeface="Roboto Slab"/>
              <a:ea typeface="Roboto Slab"/>
              <a:cs typeface="Roboto Slab"/>
              <a:sym typeface="Roboto Slab"/>
            </a:endParaRPr>
          </a:p>
        </p:txBody>
      </p:sp>
      <p:sp>
        <p:nvSpPr>
          <p:cNvPr id="229" name="Google Shape;229;p45"/>
          <p:cNvSpPr txBox="1">
            <a:spLocks noGrp="1"/>
          </p:cNvSpPr>
          <p:nvPr>
            <p:ph type="title" idx="4294967295"/>
          </p:nvPr>
        </p:nvSpPr>
        <p:spPr>
          <a:xfrm>
            <a:off x="1280151" y="135375"/>
            <a:ext cx="5695200" cy="1262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100"/>
              <a:buFont typeface="Arial"/>
              <a:buNone/>
            </a:pPr>
            <a:r>
              <a:rPr lang="en" sz="3500" b="1">
                <a:solidFill>
                  <a:srgbClr val="92D050"/>
                </a:solidFill>
              </a:rPr>
              <a:t>Let’s test out our note- taking skills today!</a:t>
            </a:r>
            <a:endParaRPr sz="3500" b="1">
              <a:solidFill>
                <a:srgbClr val="92D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6"/>
          <p:cNvSpPr txBox="1">
            <a:spLocks noGrp="1"/>
          </p:cNvSpPr>
          <p:nvPr>
            <p:ph type="ctrTitle"/>
          </p:nvPr>
        </p:nvSpPr>
        <p:spPr>
          <a:xfrm>
            <a:off x="-260725" y="983675"/>
            <a:ext cx="8520600" cy="285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100" b="1">
                <a:solidFill>
                  <a:schemeClr val="accent5"/>
                </a:solidFill>
              </a:rPr>
              <a:t>Resources </a:t>
            </a:r>
            <a:endParaRPr sz="6100" b="1">
              <a:solidFill>
                <a:schemeClr val="accent5"/>
              </a:solidFill>
            </a:endParaRPr>
          </a:p>
          <a:p>
            <a:pPr marL="0" lvl="0" indent="0" algn="ctr" rtl="0">
              <a:spcBef>
                <a:spcPts val="0"/>
              </a:spcBef>
              <a:spcAft>
                <a:spcPts val="0"/>
              </a:spcAft>
              <a:buNone/>
            </a:pPr>
            <a:r>
              <a:rPr lang="en" sz="6100" b="1">
                <a:solidFill>
                  <a:schemeClr val="accent5"/>
                </a:solidFill>
              </a:rPr>
              <a:t>+ Services </a:t>
            </a:r>
            <a:endParaRPr sz="6100" b="1">
              <a:solidFill>
                <a:schemeClr val="accent5"/>
              </a:solidFill>
            </a:endParaRPr>
          </a:p>
          <a:p>
            <a:pPr marL="0" lvl="0" indent="0" algn="ctr" rtl="0">
              <a:spcBef>
                <a:spcPts val="0"/>
              </a:spcBef>
              <a:spcAft>
                <a:spcPts val="0"/>
              </a:spcAft>
              <a:buNone/>
            </a:pPr>
            <a:r>
              <a:rPr lang="en" sz="6100" b="1">
                <a:solidFill>
                  <a:schemeClr val="accent5"/>
                </a:solidFill>
              </a:rPr>
              <a:t>					@City Tech</a:t>
            </a:r>
            <a:endParaRPr sz="6100" b="1">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7"/>
          <p:cNvSpPr txBox="1">
            <a:spLocks noGrp="1"/>
          </p:cNvSpPr>
          <p:nvPr>
            <p:ph type="body" idx="4294967295"/>
          </p:nvPr>
        </p:nvSpPr>
        <p:spPr>
          <a:xfrm>
            <a:off x="0" y="1173300"/>
            <a:ext cx="9144000" cy="2998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900" b="1">
                <a:solidFill>
                  <a:schemeClr val="accent5"/>
                </a:solidFill>
                <a:latin typeface="Roboto Slab"/>
                <a:ea typeface="Roboto Slab"/>
                <a:cs typeface="Roboto Slab"/>
                <a:sym typeface="Roboto Slab"/>
              </a:rPr>
              <a:t>Academic </a:t>
            </a:r>
            <a:endParaRPr sz="3900" b="1">
              <a:solidFill>
                <a:schemeClr val="accent5"/>
              </a:solidFill>
              <a:latin typeface="Roboto Slab"/>
              <a:ea typeface="Roboto Slab"/>
              <a:cs typeface="Roboto Slab"/>
              <a:sym typeface="Roboto Slab"/>
            </a:endParaRPr>
          </a:p>
          <a:p>
            <a:pPr marL="0" lvl="0" indent="0" algn="ctr" rtl="0">
              <a:spcBef>
                <a:spcPts val="1200"/>
              </a:spcBef>
              <a:spcAft>
                <a:spcPts val="1200"/>
              </a:spcAft>
              <a:buNone/>
            </a:pPr>
            <a:r>
              <a:rPr lang="en" sz="3900" b="1">
                <a:solidFill>
                  <a:schemeClr val="accent5"/>
                </a:solidFill>
                <a:latin typeface="Roboto Slab"/>
                <a:ea typeface="Roboto Slab"/>
                <a:cs typeface="Roboto Slab"/>
                <a:sym typeface="Roboto Slab"/>
              </a:rPr>
              <a:t>Resources + Services</a:t>
            </a:r>
            <a:r>
              <a:rPr lang="en" sz="3900" b="1">
                <a:solidFill>
                  <a:schemeClr val="accent6"/>
                </a:solidFill>
                <a:latin typeface="Roboto Slab"/>
                <a:ea typeface="Roboto Slab"/>
                <a:cs typeface="Roboto Slab"/>
                <a:sym typeface="Roboto Slab"/>
              </a:rPr>
              <a:t>    </a:t>
            </a:r>
            <a:endParaRPr sz="3900" b="1">
              <a:solidFill>
                <a:schemeClr val="accent6"/>
              </a:solidFill>
              <a:latin typeface="Roboto Slab"/>
              <a:ea typeface="Roboto Slab"/>
              <a:cs typeface="Roboto Slab"/>
              <a:sym typeface="Roboto Slab"/>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8"/>
          <p:cNvSpPr txBox="1"/>
          <p:nvPr/>
        </p:nvSpPr>
        <p:spPr>
          <a:xfrm flipH="1">
            <a:off x="2039975" y="1954875"/>
            <a:ext cx="5664600" cy="2124000"/>
          </a:xfrm>
          <a:prstGeom prst="rect">
            <a:avLst/>
          </a:prstGeom>
          <a:noFill/>
          <a:ln>
            <a:noFill/>
          </a:ln>
        </p:spPr>
        <p:txBody>
          <a:bodyPr spcFirstLastPara="1" wrap="square" lIns="91425" tIns="91425" rIns="91425" bIns="91425" anchor="ctr" anchorCtr="0">
            <a:sp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Atrium Learning Center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Writing Center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Tutor.com [log in through Bb; access varies]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Department-Specific Tutoring (See </a:t>
            </a:r>
            <a:r>
              <a:rPr lang="en" sz="1800" u="sng">
                <a:solidFill>
                  <a:schemeClr val="dk1"/>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Dept. Sites</a:t>
            </a:r>
            <a:r>
              <a:rPr lang="en" sz="1800">
                <a:solidFill>
                  <a:schemeClr val="dk1"/>
                </a:solidFill>
                <a:latin typeface="Roboto Slab"/>
                <a:ea typeface="Roboto Slab"/>
                <a:cs typeface="Roboto Slab"/>
                <a:sym typeface="Roboto Slab"/>
              </a:rPr>
              <a:t>)</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6">
                  <a:extLst>
                    <a:ext uri="{A12FA001-AC4F-418D-AE19-62706E023703}">
                      <ahyp:hlinkClr xmlns:ahyp="http://schemas.microsoft.com/office/drawing/2018/hyperlinkcolor" val="tx"/>
                    </a:ext>
                  </a:extLst>
                </a:hlinkClick>
              </a:rPr>
              <a:t>Self-Paced Department Resources</a:t>
            </a:r>
            <a:endParaRPr sz="1800">
              <a:solidFill>
                <a:schemeClr val="dk1"/>
              </a:solidFill>
              <a:latin typeface="Roboto Slab"/>
              <a:ea typeface="Roboto Slab"/>
              <a:cs typeface="Roboto Slab"/>
              <a:sym typeface="Roboto Slab"/>
            </a:endParaRPr>
          </a:p>
        </p:txBody>
      </p:sp>
      <p:sp>
        <p:nvSpPr>
          <p:cNvPr id="245" name="Google Shape;245;p48"/>
          <p:cNvSpPr txBox="1"/>
          <p:nvPr/>
        </p:nvSpPr>
        <p:spPr>
          <a:xfrm>
            <a:off x="1116678" y="891700"/>
            <a:ext cx="5256600" cy="8769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  Tutoring</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9"/>
          <p:cNvSpPr txBox="1"/>
          <p:nvPr/>
        </p:nvSpPr>
        <p:spPr>
          <a:xfrm flipH="1">
            <a:off x="876825" y="1044875"/>
            <a:ext cx="7207200" cy="3786600"/>
          </a:xfrm>
          <a:prstGeom prst="rect">
            <a:avLst/>
          </a:prstGeom>
          <a:noFill/>
          <a:ln>
            <a:noFill/>
          </a:ln>
        </p:spPr>
        <p:txBody>
          <a:bodyPr spcFirstLastPara="1" wrap="square" lIns="91425" tIns="91425" rIns="91425" bIns="91425" anchor="ctr" anchorCtr="0">
            <a:sp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Student Hub for questions, issues, confusion, guidance– any kind of help you need!</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Connections to Emergency Resources + Funds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Coaching and Workshops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May contact you during the semester if you are struggling in your classes– but you can always contact them first!</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Room: Library G-18R [ground floor of the Library Building, across from the elevators] Just walk in!</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S</a:t>
            </a: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tudentSuccessCenter@citytech.cuny.edu</a:t>
            </a:r>
            <a:r>
              <a:rPr lang="en" sz="1800">
                <a:solidFill>
                  <a:schemeClr val="dk1"/>
                </a:solidFill>
                <a:latin typeface="Roboto Slab"/>
                <a:ea typeface="Roboto Slab"/>
                <a:cs typeface="Roboto Slab"/>
                <a:sym typeface="Roboto Slab"/>
              </a:rPr>
              <a:t> or </a:t>
            </a: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their website</a:t>
            </a:r>
            <a:endParaRPr sz="1800">
              <a:solidFill>
                <a:schemeClr val="dk1"/>
              </a:solidFill>
              <a:latin typeface="Roboto Slab"/>
              <a:ea typeface="Roboto Slab"/>
              <a:cs typeface="Roboto Slab"/>
              <a:sym typeface="Roboto Slab"/>
            </a:endParaRPr>
          </a:p>
        </p:txBody>
      </p:sp>
      <p:sp>
        <p:nvSpPr>
          <p:cNvPr id="251" name="Google Shape;251;p49"/>
          <p:cNvSpPr txBox="1"/>
          <p:nvPr/>
        </p:nvSpPr>
        <p:spPr>
          <a:xfrm>
            <a:off x="1127699" y="274000"/>
            <a:ext cx="6468600" cy="876900"/>
          </a:xfrm>
          <a:prstGeom prst="rect">
            <a:avLst/>
          </a:prstGeom>
          <a:noFill/>
          <a:ln>
            <a:noFill/>
          </a:ln>
        </p:spPr>
        <p:txBody>
          <a:bodyPr spcFirstLastPara="1" wrap="square" lIns="91425" tIns="91425" rIns="91425" bIns="91425" anchor="b" anchorCtr="0">
            <a:normAutofit fontScale="77500"/>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  Student Success Center</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50"/>
          <p:cNvSpPr txBox="1"/>
          <p:nvPr/>
        </p:nvSpPr>
        <p:spPr>
          <a:xfrm>
            <a:off x="-451776" y="-420775"/>
            <a:ext cx="9207300" cy="20526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Professor Office Hours</a:t>
            </a:r>
            <a:endParaRPr sz="4100" b="1">
              <a:solidFill>
                <a:schemeClr val="accent5"/>
              </a:solidFill>
              <a:latin typeface="Roboto Slab"/>
              <a:ea typeface="Roboto Slab"/>
              <a:cs typeface="Roboto Slab"/>
              <a:sym typeface="Roboto Slab"/>
            </a:endParaRPr>
          </a:p>
        </p:txBody>
      </p:sp>
      <p:sp>
        <p:nvSpPr>
          <p:cNvPr id="257" name="Google Shape;257;p50"/>
          <p:cNvSpPr txBox="1"/>
          <p:nvPr/>
        </p:nvSpPr>
        <p:spPr>
          <a:xfrm>
            <a:off x="1863900" y="1768025"/>
            <a:ext cx="5416200" cy="24054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Questions from class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Questions about careers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Questions about majors or tracks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Questions about advisement</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Questions about college or City Tech </a:t>
            </a:r>
            <a:endParaRPr sz="1800">
              <a:solidFill>
                <a:schemeClr val="dk1"/>
              </a:solidFill>
              <a:latin typeface="Roboto Slab"/>
              <a:ea typeface="Roboto Slab"/>
              <a:cs typeface="Roboto Slab"/>
              <a:sym typeface="Roboto Slab"/>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51"/>
          <p:cNvSpPr txBox="1"/>
          <p:nvPr/>
        </p:nvSpPr>
        <p:spPr>
          <a:xfrm>
            <a:off x="94800" y="-29550"/>
            <a:ext cx="8900400" cy="23259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endParaRPr sz="4100" b="1">
              <a:solidFill>
                <a:srgbClr val="1155CC"/>
              </a:solidFill>
              <a:latin typeface="Merriweather"/>
              <a:ea typeface="Merriweather"/>
              <a:cs typeface="Merriweather"/>
              <a:sym typeface="Merriweather"/>
            </a:endParaRPr>
          </a:p>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Peer Leaders </a:t>
            </a:r>
            <a:endParaRPr sz="4100" b="1">
              <a:solidFill>
                <a:schemeClr val="accent5"/>
              </a:solidFill>
              <a:latin typeface="Roboto Slab"/>
              <a:ea typeface="Roboto Slab"/>
              <a:cs typeface="Roboto Slab"/>
              <a:sym typeface="Roboto Slab"/>
            </a:endParaRPr>
          </a:p>
        </p:txBody>
      </p:sp>
      <p:sp>
        <p:nvSpPr>
          <p:cNvPr id="263" name="Google Shape;263;p51"/>
          <p:cNvSpPr txBox="1"/>
          <p:nvPr/>
        </p:nvSpPr>
        <p:spPr>
          <a:xfrm>
            <a:off x="2204350" y="2480250"/>
            <a:ext cx="5885100" cy="7926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Lora"/>
              <a:buChar char="●"/>
            </a:pPr>
            <a:r>
              <a:rPr lang="en" sz="1800">
                <a:solidFill>
                  <a:schemeClr val="dk1"/>
                </a:solidFill>
                <a:latin typeface="Lora"/>
                <a:ea typeface="Lora"/>
                <a:cs typeface="Lora"/>
                <a:sym typeface="Lora"/>
              </a:rPr>
              <a:t>First Year Programs Peer Mentors</a:t>
            </a:r>
            <a:endParaRPr sz="1800">
              <a:solidFill>
                <a:schemeClr val="dk1"/>
              </a:solidFill>
              <a:latin typeface="Lora"/>
              <a:ea typeface="Lora"/>
              <a:cs typeface="Lora"/>
              <a:sym typeface="Lora"/>
            </a:endParaRPr>
          </a:p>
          <a:p>
            <a:pPr marL="457200" lvl="0" indent="-342900" algn="l" rtl="0">
              <a:lnSpc>
                <a:spcPct val="150000"/>
              </a:lnSpc>
              <a:spcBef>
                <a:spcPts val="0"/>
              </a:spcBef>
              <a:spcAft>
                <a:spcPts val="0"/>
              </a:spcAft>
              <a:buClr>
                <a:schemeClr val="dk1"/>
              </a:buClr>
              <a:buSzPts val="1800"/>
              <a:buFont typeface="Lora"/>
              <a:buChar char="●"/>
            </a:pPr>
            <a:r>
              <a:rPr lang="en" sz="1800">
                <a:solidFill>
                  <a:schemeClr val="dk1"/>
                </a:solidFill>
                <a:latin typeface="Lora"/>
                <a:ea typeface="Lora"/>
                <a:cs typeface="Lora"/>
                <a:sym typeface="Lora"/>
              </a:rPr>
              <a:t>Math Peer Leaders</a:t>
            </a:r>
            <a:endParaRPr sz="1800">
              <a:solidFill>
                <a:schemeClr val="dk1"/>
              </a:solidFill>
              <a:latin typeface="Lora"/>
              <a:ea typeface="Lora"/>
              <a:cs typeface="Lora"/>
              <a:sym typeface="Lora"/>
            </a:endParaRPr>
          </a:p>
          <a:p>
            <a:pPr marL="457200" lvl="0" indent="-342900" algn="l" rtl="0">
              <a:lnSpc>
                <a:spcPct val="150000"/>
              </a:lnSpc>
              <a:spcBef>
                <a:spcPts val="0"/>
              </a:spcBef>
              <a:spcAft>
                <a:spcPts val="0"/>
              </a:spcAft>
              <a:buClr>
                <a:schemeClr val="dk1"/>
              </a:buClr>
              <a:buSzPts val="1800"/>
              <a:buFont typeface="Lora"/>
              <a:buChar char="●"/>
            </a:pPr>
            <a:r>
              <a:rPr lang="en" sz="1800" u="sng">
                <a:solidFill>
                  <a:schemeClr val="dk1"/>
                </a:solidFill>
                <a:latin typeface="Lora"/>
                <a:ea typeface="Lora"/>
                <a:cs typeface="Lora"/>
                <a:sym typeface="Lora"/>
                <a:hlinkClick r:id="rId3">
                  <a:extLst>
                    <a:ext uri="{A12FA001-AC4F-418D-AE19-62706E023703}">
                      <ahyp:hlinkClr xmlns:ahyp="http://schemas.microsoft.com/office/drawing/2018/hyperlinkcolor" val="tx"/>
                    </a:ext>
                  </a:extLst>
                </a:hlinkClick>
              </a:rPr>
              <a:t>Perkins Peer Advisement </a:t>
            </a:r>
            <a:endParaRPr sz="1800">
              <a:solidFill>
                <a:schemeClr val="dk1"/>
              </a:solidFill>
              <a:latin typeface="Lora"/>
              <a:ea typeface="Lora"/>
              <a:cs typeface="Lora"/>
              <a:sym typeface="Lora"/>
            </a:endParaRPr>
          </a:p>
          <a:p>
            <a:pPr marL="457200" lvl="0" indent="-342900" algn="l" rtl="0">
              <a:lnSpc>
                <a:spcPct val="150000"/>
              </a:lnSpc>
              <a:spcBef>
                <a:spcPts val="0"/>
              </a:spcBef>
              <a:spcAft>
                <a:spcPts val="0"/>
              </a:spcAft>
              <a:buClr>
                <a:schemeClr val="dk1"/>
              </a:buClr>
              <a:buSzPts val="1800"/>
              <a:buFont typeface="Lora"/>
              <a:buChar char="●"/>
            </a:pPr>
            <a:r>
              <a:rPr lang="en" sz="1800">
                <a:solidFill>
                  <a:schemeClr val="dk1"/>
                </a:solidFill>
                <a:latin typeface="Lora"/>
                <a:ea typeface="Lora"/>
                <a:cs typeface="Lora"/>
                <a:sym typeface="Lora"/>
              </a:rPr>
              <a:t>Student Success Coaches</a:t>
            </a:r>
            <a:endParaRPr sz="1800">
              <a:solidFill>
                <a:schemeClr val="dk1"/>
              </a:solidFill>
              <a:latin typeface="Lora"/>
              <a:ea typeface="Lora"/>
              <a:cs typeface="Lora"/>
              <a:sym typeface="Lora"/>
            </a:endParaRPr>
          </a:p>
          <a:p>
            <a:pPr marL="457200" lvl="0" indent="-342900" algn="l" rtl="0">
              <a:lnSpc>
                <a:spcPct val="150000"/>
              </a:lnSpc>
              <a:spcBef>
                <a:spcPts val="0"/>
              </a:spcBef>
              <a:spcAft>
                <a:spcPts val="0"/>
              </a:spcAft>
              <a:buClr>
                <a:schemeClr val="dk1"/>
              </a:buClr>
              <a:buSzPts val="1800"/>
              <a:buFont typeface="Lora"/>
              <a:buChar char="●"/>
            </a:pPr>
            <a:r>
              <a:rPr lang="en" sz="1800" u="sng">
                <a:solidFill>
                  <a:schemeClr val="dk1"/>
                </a:solidFill>
                <a:latin typeface="Lora"/>
                <a:ea typeface="Lora"/>
                <a:cs typeface="Lora"/>
                <a:sym typeface="Lora"/>
                <a:hlinkClick r:id="rId4">
                  <a:extLst>
                    <a:ext uri="{A12FA001-AC4F-418D-AE19-62706E023703}">
                      <ahyp:hlinkClr xmlns:ahyp="http://schemas.microsoft.com/office/drawing/2018/hyperlinkcolor" val="tx"/>
                    </a:ext>
                  </a:extLst>
                </a:hlinkClick>
              </a:rPr>
              <a:t>SLD Peer Navigators</a:t>
            </a:r>
            <a:endParaRPr sz="1800">
              <a:solidFill>
                <a:schemeClr val="dk1"/>
              </a:solidFill>
              <a:latin typeface="Lora"/>
              <a:ea typeface="Lora"/>
              <a:cs typeface="Lora"/>
              <a:sym typeface="Lora"/>
            </a:endParaRPr>
          </a:p>
          <a:p>
            <a:pPr marL="0" lvl="0" indent="0" algn="l" rtl="0">
              <a:lnSpc>
                <a:spcPct val="150000"/>
              </a:lnSpc>
              <a:spcBef>
                <a:spcPts val="0"/>
              </a:spcBef>
              <a:spcAft>
                <a:spcPts val="0"/>
              </a:spcAft>
              <a:buNone/>
            </a:pPr>
            <a:endParaRPr sz="1800">
              <a:solidFill>
                <a:schemeClr val="dk1"/>
              </a:solidFill>
              <a:latin typeface="Lora"/>
              <a:ea typeface="Lora"/>
              <a:cs typeface="Lora"/>
              <a:sym typeface="Lora"/>
            </a:endParaRPr>
          </a:p>
          <a:p>
            <a:pPr marL="457200" lvl="0" indent="0" algn="l" rtl="0">
              <a:lnSpc>
                <a:spcPct val="150000"/>
              </a:lnSpc>
              <a:spcBef>
                <a:spcPts val="0"/>
              </a:spcBef>
              <a:spcAft>
                <a:spcPts val="0"/>
              </a:spcAft>
              <a:buNone/>
            </a:pPr>
            <a:endParaRPr sz="1800">
              <a:solidFill>
                <a:schemeClr val="dk1"/>
              </a:solidFill>
              <a:latin typeface="Lora"/>
              <a:ea typeface="Lora"/>
              <a:cs typeface="Lora"/>
              <a:sym typeface="Lor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52"/>
          <p:cNvSpPr txBox="1"/>
          <p:nvPr/>
        </p:nvSpPr>
        <p:spPr>
          <a:xfrm>
            <a:off x="125" y="-340375"/>
            <a:ext cx="9144000" cy="20526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City Tech Library</a:t>
            </a:r>
            <a:endParaRPr sz="4100" b="1">
              <a:solidFill>
                <a:schemeClr val="accent5"/>
              </a:solidFill>
              <a:latin typeface="Roboto Slab"/>
              <a:ea typeface="Roboto Slab"/>
              <a:cs typeface="Roboto Slab"/>
              <a:sym typeface="Roboto Slab"/>
            </a:endParaRPr>
          </a:p>
        </p:txBody>
      </p:sp>
      <p:sp>
        <p:nvSpPr>
          <p:cNvPr id="269" name="Google Shape;269;p52"/>
          <p:cNvSpPr txBox="1"/>
          <p:nvPr/>
        </p:nvSpPr>
        <p:spPr>
          <a:xfrm>
            <a:off x="1485075" y="2093225"/>
            <a:ext cx="3024300" cy="19407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Reference Desk</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Ask A Librarian</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Research Guides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Technology Loans</a:t>
            </a:r>
            <a:endParaRPr sz="1800">
              <a:solidFill>
                <a:schemeClr val="dk1"/>
              </a:solidFill>
              <a:latin typeface="Roboto Slab"/>
              <a:ea typeface="Roboto Slab"/>
              <a:cs typeface="Roboto Slab"/>
              <a:sym typeface="Roboto Slab"/>
            </a:endParaRPr>
          </a:p>
          <a:p>
            <a:pPr marL="4572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p:txBody>
      </p:sp>
      <p:sp>
        <p:nvSpPr>
          <p:cNvPr id="270" name="Google Shape;270;p52"/>
          <p:cNvSpPr txBox="1"/>
          <p:nvPr/>
        </p:nvSpPr>
        <p:spPr>
          <a:xfrm>
            <a:off x="4560800" y="2093225"/>
            <a:ext cx="3308400" cy="1708500"/>
          </a:xfrm>
          <a:prstGeom prst="rect">
            <a:avLst/>
          </a:prstGeom>
          <a:noFill/>
          <a:ln>
            <a:noFill/>
          </a:ln>
        </p:spPr>
        <p:txBody>
          <a:bodyPr spcFirstLastPara="1" wrap="square" lIns="91425" tIns="91425" rIns="91425" bIns="91425" anchor="t" anchorCtr="0">
            <a:spAutoFit/>
          </a:bodyPr>
          <a:lstStyle/>
          <a:p>
            <a:pPr marL="457200" marR="0" lvl="0" indent="-342900" algn="l" rtl="0">
              <a:lnSpc>
                <a:spcPct val="150000"/>
              </a:lnSpc>
              <a:spcBef>
                <a:spcPts val="0"/>
              </a:spcBef>
              <a:spcAft>
                <a:spcPts val="0"/>
              </a:spcAft>
              <a:buClr>
                <a:schemeClr val="dk1"/>
              </a:buClr>
              <a:buSzPts val="1800"/>
              <a:buFont typeface="Roboto Slab"/>
              <a:buChar char="●"/>
            </a:pPr>
            <a:r>
              <a:rPr lang="en" sz="1800" i="0" u="none" strike="noStrike" cap="none">
                <a:solidFill>
                  <a:schemeClr val="dk1"/>
                </a:solidFill>
                <a:latin typeface="Roboto Slab"/>
                <a:ea typeface="Roboto Slab"/>
                <a:cs typeface="Roboto Slab"/>
                <a:sym typeface="Roboto Slab"/>
              </a:rPr>
              <a:t>Reserve Materials</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Scanning + Photocopies</a:t>
            </a:r>
            <a:endParaRPr sz="1800">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LGBTQ+ Resource</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Website</a:t>
            </a:r>
            <a:endParaRPr sz="1800">
              <a:solidFill>
                <a:schemeClr val="dk1"/>
              </a:solidFill>
              <a:latin typeface="Roboto Slab"/>
              <a:ea typeface="Roboto Slab"/>
              <a:cs typeface="Roboto Slab"/>
              <a:sym typeface="Roboto Slab"/>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53"/>
          <p:cNvSpPr txBox="1">
            <a:spLocks noGrp="1"/>
          </p:cNvSpPr>
          <p:nvPr>
            <p:ph type="title"/>
          </p:nvPr>
        </p:nvSpPr>
        <p:spPr>
          <a:xfrm>
            <a:off x="387900" y="610425"/>
            <a:ext cx="8368200" cy="686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4100" b="1">
                <a:solidFill>
                  <a:schemeClr val="accent5"/>
                </a:solidFill>
              </a:rPr>
              <a:t>Center For </a:t>
            </a:r>
            <a:endParaRPr sz="4100" b="1">
              <a:solidFill>
                <a:schemeClr val="accent5"/>
              </a:solidFill>
            </a:endParaRPr>
          </a:p>
          <a:p>
            <a:pPr marL="0" lvl="0" indent="0" algn="ctr" rtl="0">
              <a:spcBef>
                <a:spcPts val="0"/>
              </a:spcBef>
              <a:spcAft>
                <a:spcPts val="0"/>
              </a:spcAft>
              <a:buNone/>
            </a:pPr>
            <a:r>
              <a:rPr lang="en" sz="4100" b="1">
                <a:solidFill>
                  <a:schemeClr val="accent5"/>
                </a:solidFill>
              </a:rPr>
              <a:t>Student Accessibility</a:t>
            </a:r>
            <a:endParaRPr sz="4100" b="1">
              <a:solidFill>
                <a:schemeClr val="accent5"/>
              </a:solidFill>
            </a:endParaRPr>
          </a:p>
        </p:txBody>
      </p:sp>
      <p:sp>
        <p:nvSpPr>
          <p:cNvPr id="276" name="Google Shape;276;p53"/>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fontScale="92500"/>
          </a:bodyPr>
          <a:lstStyle/>
          <a:p>
            <a:pPr marL="457200" lvl="0" indent="-334327" algn="l" rtl="0">
              <a:lnSpc>
                <a:spcPct val="150000"/>
              </a:lnSpc>
              <a:spcBef>
                <a:spcPts val="0"/>
              </a:spcBef>
              <a:spcAft>
                <a:spcPts val="0"/>
              </a:spcAft>
              <a:buClr>
                <a:schemeClr val="dk1"/>
              </a:buClr>
              <a:buSzPct val="100000"/>
              <a:buFont typeface="Roboto Slab"/>
              <a:buChar char="●"/>
            </a:pPr>
            <a:r>
              <a:rPr lang="en" sz="1800">
                <a:latin typeface="Roboto Slab"/>
                <a:ea typeface="Roboto Slab"/>
                <a:cs typeface="Roboto Slab"/>
                <a:sym typeface="Roboto Slab"/>
              </a:rPr>
              <a:t>If you had an IEP in high school</a:t>
            </a:r>
            <a:endParaRPr sz="1800">
              <a:latin typeface="Roboto Slab"/>
              <a:ea typeface="Roboto Slab"/>
              <a:cs typeface="Roboto Slab"/>
              <a:sym typeface="Roboto Slab"/>
            </a:endParaRPr>
          </a:p>
          <a:p>
            <a:pPr marL="457200" lvl="0" indent="-334327" algn="l" rtl="0">
              <a:lnSpc>
                <a:spcPct val="150000"/>
              </a:lnSpc>
              <a:spcBef>
                <a:spcPts val="0"/>
              </a:spcBef>
              <a:spcAft>
                <a:spcPts val="0"/>
              </a:spcAft>
              <a:buClr>
                <a:schemeClr val="dk1"/>
              </a:buClr>
              <a:buSzPct val="100000"/>
              <a:buFont typeface="Roboto Slab"/>
              <a:buChar char="●"/>
            </a:pPr>
            <a:r>
              <a:rPr lang="en" sz="1800">
                <a:latin typeface="Roboto Slab"/>
                <a:ea typeface="Roboto Slab"/>
                <a:cs typeface="Roboto Slab"/>
                <a:sym typeface="Roboto Slab"/>
              </a:rPr>
              <a:t>If you have any type of disability</a:t>
            </a:r>
            <a:endParaRPr sz="1800">
              <a:latin typeface="Roboto Slab"/>
              <a:ea typeface="Roboto Slab"/>
              <a:cs typeface="Roboto Slab"/>
              <a:sym typeface="Roboto Slab"/>
            </a:endParaRPr>
          </a:p>
          <a:p>
            <a:pPr marL="457200" lvl="0" indent="-334327" algn="l" rtl="0">
              <a:lnSpc>
                <a:spcPct val="150000"/>
              </a:lnSpc>
              <a:spcBef>
                <a:spcPts val="0"/>
              </a:spcBef>
              <a:spcAft>
                <a:spcPts val="0"/>
              </a:spcAft>
              <a:buClr>
                <a:schemeClr val="dk1"/>
              </a:buClr>
              <a:buSzPct val="100000"/>
              <a:buFont typeface="Roboto Slab"/>
              <a:buChar char="●"/>
            </a:pPr>
            <a:r>
              <a:rPr lang="en" sz="1800">
                <a:latin typeface="Roboto Slab"/>
                <a:ea typeface="Roboto Slab"/>
                <a:cs typeface="Roboto Slab"/>
                <a:sym typeface="Roboto Slab"/>
              </a:rPr>
              <a:t>If you are sick or unable to attend classes for more than a day or two</a:t>
            </a:r>
            <a:endParaRPr sz="1800">
              <a:latin typeface="Roboto Slab"/>
              <a:ea typeface="Roboto Slab"/>
              <a:cs typeface="Roboto Slab"/>
              <a:sym typeface="Roboto Slab"/>
            </a:endParaRPr>
          </a:p>
          <a:p>
            <a:pPr marL="457200" lvl="0" indent="-448627" algn="l" rtl="0">
              <a:lnSpc>
                <a:spcPct val="150000"/>
              </a:lnSpc>
              <a:spcBef>
                <a:spcPts val="0"/>
              </a:spcBef>
              <a:spcAft>
                <a:spcPts val="0"/>
              </a:spcAft>
              <a:buClr>
                <a:schemeClr val="dk1"/>
              </a:buClr>
              <a:buSzPct val="100000"/>
              <a:buFont typeface="Roboto Slab"/>
              <a:buChar char="●"/>
            </a:pPr>
            <a:r>
              <a:rPr lang="en" sz="1800" u="sng">
                <a:latin typeface="Roboto Slab"/>
                <a:ea typeface="Roboto Slab"/>
                <a:cs typeface="Roboto Slab"/>
                <a:sym typeface="Roboto Slab"/>
                <a:hlinkClick r:id="rId3"/>
              </a:rPr>
              <a:t>Website</a:t>
            </a:r>
            <a:endParaRPr sz="1800">
              <a:latin typeface="Roboto Slab"/>
              <a:ea typeface="Roboto Slab"/>
              <a:cs typeface="Roboto Slab"/>
              <a:sym typeface="Roboto Slab"/>
            </a:endParaRPr>
          </a:p>
          <a:p>
            <a:pPr marL="0" lvl="0" indent="0" algn="l" rtl="0">
              <a:spcBef>
                <a:spcPts val="0"/>
              </a:spcBef>
              <a:spcAft>
                <a:spcPts val="1200"/>
              </a:spcAft>
              <a:buNone/>
            </a:pPr>
            <a:endParaRPr/>
          </a:p>
        </p:txBody>
      </p:sp>
      <p:sp>
        <p:nvSpPr>
          <p:cNvPr id="277" name="Google Shape;277;p53"/>
          <p:cNvSpPr txBox="1">
            <a:spLocks noGrp="1"/>
          </p:cNvSpPr>
          <p:nvPr>
            <p:ph type="body" idx="2"/>
          </p:nvPr>
        </p:nvSpPr>
        <p:spPr>
          <a:xfrm>
            <a:off x="4479825" y="1489825"/>
            <a:ext cx="4562700" cy="30789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1300" i="1">
                <a:solidFill>
                  <a:schemeClr val="accent6"/>
                </a:solidFill>
              </a:rPr>
              <a:t>City Tech is committed to supporting the educational goals of enrolled students with disabilities in the areas of enrollment, academic advisement, tutoring, assistive technologies, and testing accommodations. If you have or think you may have a disability, you may be eligible for reasonable accommodations or academic adjustments as provided under applicable federal, state and city laws. You may also request services for temporary conditions or medical issues under certain circumstances. If you have questions about your eligibility or would like to seek accommodation services or academic adjustments, you can leave a voicemail at 718-260-5143, send an email to: Accessibility@citytech.cuny.edu, or visit the Center’s website at</a:t>
            </a:r>
            <a:r>
              <a:rPr lang="en" sz="1300" i="1">
                <a:solidFill>
                  <a:schemeClr val="accent6"/>
                </a:solidFill>
                <a:uFill>
                  <a:noFill/>
                </a:uFill>
                <a:hlinkClick r:id="rId4">
                  <a:extLst>
                    <a:ext uri="{A12FA001-AC4F-418D-AE19-62706E023703}">
                      <ahyp:hlinkClr xmlns:ahyp="http://schemas.microsoft.com/office/drawing/2018/hyperlinkcolor" val="tx"/>
                    </a:ext>
                  </a:extLst>
                </a:hlinkClick>
              </a:rPr>
              <a:t>  </a:t>
            </a:r>
            <a:r>
              <a:rPr lang="en" sz="1300" i="1" u="sng">
                <a:solidFill>
                  <a:schemeClr val="accent6"/>
                </a:solidFill>
                <a:hlinkClick r:id="rId4">
                  <a:extLst>
                    <a:ext uri="{A12FA001-AC4F-418D-AE19-62706E023703}">
                      <ahyp:hlinkClr xmlns:ahyp="http://schemas.microsoft.com/office/drawing/2018/hyperlinkcolor" val="tx"/>
                    </a:ext>
                  </a:extLst>
                </a:hlinkClick>
              </a:rPr>
              <a:t>http://www.citytech.cuny.edu/accessibility/</a:t>
            </a:r>
            <a:r>
              <a:rPr lang="en" sz="1300" i="1">
                <a:solidFill>
                  <a:schemeClr val="accent6"/>
                </a:solidFill>
              </a:rPr>
              <a:t> for more information.</a:t>
            </a:r>
            <a:endParaRPr sz="1300" i="1">
              <a:solidFill>
                <a:schemeClr val="accent6"/>
              </a:solidFill>
            </a:endParaRPr>
          </a:p>
          <a:p>
            <a:pPr marL="0" lvl="0" indent="0" algn="ctr" rtl="0">
              <a:lnSpc>
                <a:spcPct val="95000"/>
              </a:lnSpc>
              <a:spcBef>
                <a:spcPts val="0"/>
              </a:spcBef>
              <a:spcAft>
                <a:spcPts val="1200"/>
              </a:spcAft>
              <a:buNone/>
            </a:pPr>
            <a:endParaRPr sz="1600"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6"/>
          <p:cNvSpPr txBox="1">
            <a:spLocks noGrp="1"/>
          </p:cNvSpPr>
          <p:nvPr>
            <p:ph type="ctrTitle"/>
          </p:nvPr>
        </p:nvSpPr>
        <p:spPr>
          <a:xfrm>
            <a:off x="1705152" y="1708650"/>
            <a:ext cx="5783400" cy="1457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000"/>
              <a:buNone/>
            </a:pPr>
            <a:r>
              <a:rPr lang="en" sz="4100" b="1"/>
              <a:t>You Paid for It, Use It:</a:t>
            </a:r>
            <a:endParaRPr sz="4100" b="1"/>
          </a:p>
          <a:p>
            <a:pPr marL="0" lvl="0" indent="0" algn="ctr" rtl="0">
              <a:lnSpc>
                <a:spcPct val="100000"/>
              </a:lnSpc>
              <a:spcBef>
                <a:spcPts val="0"/>
              </a:spcBef>
              <a:spcAft>
                <a:spcPts val="0"/>
              </a:spcAft>
              <a:buSzPts val="4000"/>
              <a:buNone/>
            </a:pPr>
            <a:r>
              <a:rPr lang="en" sz="4100" b="1"/>
              <a:t>Resources + Services at City Tech</a:t>
            </a:r>
            <a:endParaRPr sz="4100" b="1"/>
          </a:p>
        </p:txBody>
      </p:sp>
      <p:sp>
        <p:nvSpPr>
          <p:cNvPr id="171" name="Google Shape;171;p36"/>
          <p:cNvSpPr txBox="1"/>
          <p:nvPr/>
        </p:nvSpPr>
        <p:spPr>
          <a:xfrm>
            <a:off x="1820175" y="3521704"/>
            <a:ext cx="5783400" cy="1457400"/>
          </a:xfrm>
          <a:prstGeom prst="rect">
            <a:avLst/>
          </a:prstGeom>
          <a:noFill/>
          <a:ln>
            <a:noFill/>
          </a:ln>
        </p:spPr>
        <p:txBody>
          <a:bodyPr spcFirstLastPara="1" wrap="square" lIns="91425" tIns="91425" rIns="91425" bIns="91425" anchor="t" anchorCtr="0">
            <a:normAutofit/>
          </a:bodyPr>
          <a:lstStyle/>
          <a:p>
            <a:pPr marL="0" lvl="0" indent="0" algn="r" rtl="0">
              <a:spcBef>
                <a:spcPts val="0"/>
              </a:spcBef>
              <a:spcAft>
                <a:spcPts val="0"/>
              </a:spcAft>
              <a:buNone/>
            </a:pPr>
            <a:r>
              <a:rPr lang="en" sz="2000" dirty="0">
                <a:solidFill>
                  <a:schemeClr val="accent6"/>
                </a:solidFill>
                <a:latin typeface="Roboto Slab"/>
                <a:ea typeface="Roboto Slab"/>
                <a:cs typeface="Roboto Slab"/>
                <a:sym typeface="Roboto Slab"/>
              </a:rPr>
              <a:t>Session 4</a:t>
            </a:r>
            <a:endParaRPr sz="2000" dirty="0">
              <a:solidFill>
                <a:schemeClr val="accent6"/>
              </a:solidFill>
              <a:latin typeface="Roboto Slab"/>
              <a:ea typeface="Roboto Slab"/>
              <a:cs typeface="Roboto Slab"/>
              <a:sym typeface="Roboto Slab"/>
            </a:endParaRPr>
          </a:p>
          <a:p>
            <a:pPr marL="0" lvl="0" indent="0" algn="r" rtl="0">
              <a:spcBef>
                <a:spcPts val="0"/>
              </a:spcBef>
              <a:spcAft>
                <a:spcPts val="0"/>
              </a:spcAft>
              <a:buNone/>
            </a:pPr>
            <a:r>
              <a:rPr lang="en-US" sz="2000" dirty="0">
                <a:solidFill>
                  <a:schemeClr val="accent6"/>
                </a:solidFill>
                <a:latin typeface="Roboto Slab"/>
                <a:ea typeface="Roboto Slab"/>
                <a:cs typeface="Roboto Slab"/>
                <a:sym typeface="Roboto Slab"/>
              </a:rPr>
              <a:t>January 11st 2024</a:t>
            </a:r>
            <a:endParaRPr sz="2000" dirty="0">
              <a:solidFill>
                <a:schemeClr val="accent6"/>
              </a:solidFill>
              <a:latin typeface="Roboto Slab"/>
              <a:ea typeface="Roboto Slab"/>
              <a:cs typeface="Roboto Slab"/>
              <a:sym typeface="Roboto Slab"/>
            </a:endParaRPr>
          </a:p>
          <a:p>
            <a:pPr marL="0" lvl="0" indent="0" algn="r" rtl="0">
              <a:spcBef>
                <a:spcPts val="0"/>
              </a:spcBef>
              <a:spcAft>
                <a:spcPts val="0"/>
              </a:spcAft>
              <a:buNone/>
            </a:pPr>
            <a:r>
              <a:rPr lang="en" sz="2000" dirty="0">
                <a:solidFill>
                  <a:schemeClr val="accent6"/>
                </a:solidFill>
                <a:latin typeface="Roboto Slab"/>
                <a:ea typeface="Roboto Slab"/>
                <a:cs typeface="Roboto Slab"/>
                <a:sym typeface="Roboto Slab"/>
              </a:rPr>
              <a:t>Professor Kim K. Mahase</a:t>
            </a:r>
            <a:endParaRPr sz="2000" dirty="0">
              <a:solidFill>
                <a:srgbClr val="8BC34A"/>
              </a:solidFill>
              <a:latin typeface="Roboto Slab"/>
              <a:ea typeface="Roboto Slab"/>
              <a:cs typeface="Roboto Slab"/>
              <a:sym typeface="Roboto Slab"/>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dirty="0">
              <a:solidFill>
                <a:srgbClr val="8BC34A"/>
              </a:solidFill>
              <a:latin typeface="Roboto Slab"/>
              <a:ea typeface="Roboto Slab"/>
              <a:cs typeface="Roboto Slab"/>
              <a:sym typeface="Roboto Slab"/>
            </a:endParaRPr>
          </a:p>
        </p:txBody>
      </p:sp>
      <p:grpSp>
        <p:nvGrpSpPr>
          <p:cNvPr id="172" name="Google Shape;172;p36"/>
          <p:cNvGrpSpPr/>
          <p:nvPr/>
        </p:nvGrpSpPr>
        <p:grpSpPr>
          <a:xfrm>
            <a:off x="86851" y="4448817"/>
            <a:ext cx="1273858" cy="607271"/>
            <a:chOff x="86851" y="4297675"/>
            <a:chExt cx="1881900" cy="758425"/>
          </a:xfrm>
        </p:grpSpPr>
        <p:pic>
          <p:nvPicPr>
            <p:cNvPr id="173" name="Google Shape;173;p36" descr="Creative Commons License"/>
            <p:cNvPicPr preferRelativeResize="0"/>
            <p:nvPr/>
          </p:nvPicPr>
          <p:blipFill>
            <a:blip r:embed="rId3">
              <a:alphaModFix/>
            </a:blip>
            <a:stretch>
              <a:fillRect/>
            </a:stretch>
          </p:blipFill>
          <p:spPr>
            <a:xfrm>
              <a:off x="670563" y="4297675"/>
              <a:ext cx="714475" cy="328650"/>
            </a:xfrm>
            <a:prstGeom prst="rect">
              <a:avLst/>
            </a:prstGeom>
            <a:noFill/>
            <a:ln>
              <a:noFill/>
            </a:ln>
          </p:spPr>
        </p:pic>
        <p:sp>
          <p:nvSpPr>
            <p:cNvPr id="174" name="Google Shape;174;p36"/>
            <p:cNvSpPr txBox="1"/>
            <p:nvPr/>
          </p:nvSpPr>
          <p:spPr>
            <a:xfrm>
              <a:off x="86851" y="4491200"/>
              <a:ext cx="1881900" cy="564900"/>
            </a:xfrm>
            <a:prstGeom prst="rect">
              <a:avLst/>
            </a:prstGeom>
            <a:noFill/>
            <a:ln>
              <a:noFill/>
            </a:ln>
          </p:spPr>
          <p:txBody>
            <a:bodyPr spcFirstLastPara="1" wrap="square" lIns="91425" tIns="91425" rIns="91425" bIns="91425" anchor="ctr" anchorCtr="0">
              <a:normAutofit fontScale="25000" lnSpcReduction="10000"/>
            </a:bodyPr>
            <a:lstStyle/>
            <a:p>
              <a:pPr marL="0" lvl="0" indent="0" algn="just" rtl="0">
                <a:lnSpc>
                  <a:spcPct val="115000"/>
                </a:lnSpc>
                <a:spcBef>
                  <a:spcPts val="0"/>
                </a:spcBef>
                <a:spcAft>
                  <a:spcPts val="0"/>
                </a:spcAft>
                <a:buNone/>
              </a:pPr>
              <a:endParaRPr/>
            </a:p>
            <a:p>
              <a:pPr marL="0" lvl="0" indent="0" algn="ctr" rtl="0">
                <a:spcBef>
                  <a:spcPts val="0"/>
                </a:spcBef>
                <a:spcAft>
                  <a:spcPts val="0"/>
                </a:spcAft>
                <a:buNone/>
              </a:pPr>
              <a:r>
                <a:rPr lang="en" sz="1450">
                  <a:latin typeface="Roboto"/>
                  <a:ea typeface="Roboto"/>
                  <a:cs typeface="Roboto"/>
                  <a:sym typeface="Roboto"/>
                </a:rPr>
                <a:t>City Tech 101 by Karen Goodlad and Sarah Paruolo is licensed under a </a:t>
              </a:r>
              <a:r>
                <a:rPr lang="en" sz="1450">
                  <a:uFill>
                    <a:noFill/>
                  </a:uFill>
                  <a:latin typeface="Roboto"/>
                  <a:ea typeface="Roboto"/>
                  <a:cs typeface="Roboto"/>
                  <a:sym typeface="Roboto"/>
                  <a:hlinkClick r:id="rId4"/>
                </a:rPr>
                <a:t>Creative Commons Attribution-NonCommercial-ShareAlike 4.0 International License</a:t>
              </a:r>
              <a:r>
                <a:rPr lang="en" sz="1450">
                  <a:latin typeface="Roboto"/>
                  <a:ea typeface="Roboto"/>
                  <a:cs typeface="Roboto"/>
                  <a:sym typeface="Roboto"/>
                </a:rPr>
                <a:t>.</a:t>
              </a:r>
              <a:endParaRPr>
                <a:latin typeface="Roboto"/>
                <a:ea typeface="Roboto"/>
                <a:cs typeface="Roboto"/>
                <a:sym typeface="Roboto"/>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54"/>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p>
            <a:pPr marL="0" lvl="0" indent="0" algn="ctr" rtl="0">
              <a:lnSpc>
                <a:spcPct val="115000"/>
              </a:lnSpc>
              <a:spcBef>
                <a:spcPts val="0"/>
              </a:spcBef>
              <a:spcAft>
                <a:spcPts val="1200"/>
              </a:spcAft>
              <a:buNone/>
            </a:pPr>
            <a:r>
              <a:rPr lang="en" sz="4100" b="1">
                <a:solidFill>
                  <a:schemeClr val="accent5"/>
                </a:solidFill>
              </a:rPr>
              <a:t>Comprehensive Programs</a:t>
            </a:r>
            <a:endParaRPr sz="4100" b="1">
              <a:solidFill>
                <a:schemeClr val="accent5"/>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5"/>
          <p:cNvSpPr txBox="1"/>
          <p:nvPr/>
        </p:nvSpPr>
        <p:spPr>
          <a:xfrm>
            <a:off x="3081475" y="2063000"/>
            <a:ext cx="2807400" cy="792600"/>
          </a:xfrm>
          <a:prstGeom prst="rect">
            <a:avLst/>
          </a:prstGeom>
          <a:noFill/>
          <a:ln>
            <a:noFill/>
          </a:ln>
        </p:spPr>
        <p:txBody>
          <a:bodyPr spcFirstLastPara="1" wrap="square" lIns="91425" tIns="91425" rIns="91425" bIns="91425" anchor="t" anchorCtr="0">
            <a:noAutofit/>
          </a:bodyPr>
          <a:lstStyle/>
          <a:p>
            <a:pPr marL="457200" lvl="0" indent="-374650" algn="l" rtl="0">
              <a:lnSpc>
                <a:spcPct val="150000"/>
              </a:lnSpc>
              <a:spcBef>
                <a:spcPts val="0"/>
              </a:spcBef>
              <a:spcAft>
                <a:spcPts val="0"/>
              </a:spcAft>
              <a:buClr>
                <a:schemeClr val="dk1"/>
              </a:buClr>
              <a:buSzPts val="2300"/>
              <a:buFont typeface="Roboto Slab"/>
              <a:buChar char="●"/>
            </a:pPr>
            <a:r>
              <a:rPr lang="en" sz="23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ASAP</a:t>
            </a:r>
            <a:endParaRPr sz="2300">
              <a:solidFill>
                <a:schemeClr val="dk1"/>
              </a:solidFill>
              <a:latin typeface="Roboto Slab"/>
              <a:ea typeface="Roboto Slab"/>
              <a:cs typeface="Roboto Slab"/>
              <a:sym typeface="Roboto Slab"/>
            </a:endParaRPr>
          </a:p>
          <a:p>
            <a:pPr marL="457200" lvl="0" indent="-374650" algn="l" rtl="0">
              <a:lnSpc>
                <a:spcPct val="150000"/>
              </a:lnSpc>
              <a:spcBef>
                <a:spcPts val="0"/>
              </a:spcBef>
              <a:spcAft>
                <a:spcPts val="0"/>
              </a:spcAft>
              <a:buClr>
                <a:schemeClr val="dk1"/>
              </a:buClr>
              <a:buSzPts val="2300"/>
              <a:buFont typeface="Roboto Slab"/>
              <a:buChar char="●"/>
            </a:pPr>
            <a:r>
              <a:rPr lang="en" sz="23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ACE</a:t>
            </a:r>
            <a:endParaRPr sz="2300">
              <a:solidFill>
                <a:schemeClr val="dk1"/>
              </a:solidFill>
              <a:latin typeface="Roboto Slab"/>
              <a:ea typeface="Roboto Slab"/>
              <a:cs typeface="Roboto Slab"/>
              <a:sym typeface="Roboto Slab"/>
            </a:endParaRPr>
          </a:p>
          <a:p>
            <a:pPr marL="457200" lvl="0" indent="-374650" algn="l" rtl="0">
              <a:lnSpc>
                <a:spcPct val="150000"/>
              </a:lnSpc>
              <a:spcBef>
                <a:spcPts val="0"/>
              </a:spcBef>
              <a:spcAft>
                <a:spcPts val="0"/>
              </a:spcAft>
              <a:buClr>
                <a:schemeClr val="dk1"/>
              </a:buClr>
              <a:buSzPts val="2300"/>
              <a:buFont typeface="Roboto Slab"/>
              <a:buChar char="●"/>
            </a:pPr>
            <a:r>
              <a:rPr lang="en" sz="2300" u="sng">
                <a:solidFill>
                  <a:schemeClr val="dk1"/>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SEEK</a:t>
            </a:r>
            <a:endParaRPr sz="2300">
              <a:solidFill>
                <a:schemeClr val="dk1"/>
              </a:solidFill>
              <a:latin typeface="Roboto Slab"/>
              <a:ea typeface="Roboto Slab"/>
              <a:cs typeface="Roboto Slab"/>
              <a:sym typeface="Roboto Slab"/>
            </a:endParaRPr>
          </a:p>
          <a:p>
            <a:pPr marL="457200" lvl="0" indent="-374650" algn="l" rtl="0">
              <a:lnSpc>
                <a:spcPct val="150000"/>
              </a:lnSpc>
              <a:spcBef>
                <a:spcPts val="0"/>
              </a:spcBef>
              <a:spcAft>
                <a:spcPts val="0"/>
              </a:spcAft>
              <a:buClr>
                <a:schemeClr val="dk1"/>
              </a:buClr>
              <a:buSzPts val="2300"/>
              <a:buFont typeface="Roboto Slab"/>
              <a:buChar char="●"/>
            </a:pPr>
            <a:r>
              <a:rPr lang="en" sz="2300" u="sng">
                <a:solidFill>
                  <a:schemeClr val="dk1"/>
                </a:solidFill>
                <a:latin typeface="Roboto Slab"/>
                <a:ea typeface="Roboto Slab"/>
                <a:cs typeface="Roboto Slab"/>
                <a:sym typeface="Roboto Slab"/>
                <a:hlinkClick r:id="rId6">
                  <a:extLst>
                    <a:ext uri="{A12FA001-AC4F-418D-AE19-62706E023703}">
                      <ahyp:hlinkClr xmlns:ahyp="http://schemas.microsoft.com/office/drawing/2018/hyperlinkcolor" val="tx"/>
                    </a:ext>
                  </a:extLst>
                </a:hlinkClick>
              </a:rPr>
              <a:t>CUNY EDGE</a:t>
            </a:r>
            <a:endParaRPr sz="2300">
              <a:solidFill>
                <a:schemeClr val="dk1"/>
              </a:solidFill>
              <a:latin typeface="Roboto Slab"/>
              <a:ea typeface="Roboto Slab"/>
              <a:cs typeface="Roboto Slab"/>
              <a:sym typeface="Roboto Slab"/>
            </a:endParaRPr>
          </a:p>
        </p:txBody>
      </p:sp>
      <p:sp>
        <p:nvSpPr>
          <p:cNvPr id="288" name="Google Shape;288;p55"/>
          <p:cNvSpPr txBox="1">
            <a:spLocks noGrp="1"/>
          </p:cNvSpPr>
          <p:nvPr>
            <p:ph type="title" idx="4294967295"/>
          </p:nvPr>
        </p:nvSpPr>
        <p:spPr>
          <a:xfrm>
            <a:off x="221975" y="127577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100" b="1">
                <a:solidFill>
                  <a:schemeClr val="accent5"/>
                </a:solidFill>
              </a:rPr>
              <a:t>Full Service</a:t>
            </a:r>
            <a:endParaRPr sz="4100" b="1">
              <a:solidFill>
                <a:schemeClr val="accent5"/>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56"/>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4100" b="1">
                <a:solidFill>
                  <a:schemeClr val="accent5"/>
                </a:solidFill>
              </a:rPr>
              <a:t>Administrative </a:t>
            </a:r>
            <a:endParaRPr sz="4100" b="1">
              <a:solidFill>
                <a:schemeClr val="accent5"/>
              </a:solidFill>
            </a:endParaRPr>
          </a:p>
          <a:p>
            <a:pPr marL="0" lvl="0" indent="0" algn="ctr" rtl="0">
              <a:lnSpc>
                <a:spcPct val="115000"/>
              </a:lnSpc>
              <a:spcBef>
                <a:spcPts val="1200"/>
              </a:spcBef>
              <a:spcAft>
                <a:spcPts val="1200"/>
              </a:spcAft>
              <a:buNone/>
            </a:pPr>
            <a:r>
              <a:rPr lang="en" sz="4100" b="1">
                <a:solidFill>
                  <a:schemeClr val="accent5"/>
                </a:solidFill>
              </a:rPr>
              <a:t>Resources + Services</a:t>
            </a:r>
            <a:endParaRPr sz="4100">
              <a:solidFill>
                <a:schemeClr val="accent5"/>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7"/>
          <p:cNvSpPr txBox="1"/>
          <p:nvPr/>
        </p:nvSpPr>
        <p:spPr>
          <a:xfrm>
            <a:off x="1252450" y="2201650"/>
            <a:ext cx="2389800" cy="1780500"/>
          </a:xfrm>
          <a:prstGeom prst="rect">
            <a:avLst/>
          </a:prstGeom>
          <a:noFill/>
          <a:ln>
            <a:noFill/>
          </a:ln>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Registrar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Bursar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Financial Aid</a:t>
            </a:r>
            <a:endParaRPr sz="1800">
              <a:solidFill>
                <a:schemeClr val="dk1"/>
              </a:solidFill>
              <a:latin typeface="Roboto Slab"/>
              <a:ea typeface="Roboto Slab"/>
              <a:cs typeface="Roboto Slab"/>
              <a:sym typeface="Roboto Slab"/>
            </a:endParaRPr>
          </a:p>
        </p:txBody>
      </p:sp>
      <p:sp>
        <p:nvSpPr>
          <p:cNvPr id="299" name="Google Shape;299;p57"/>
          <p:cNvSpPr txBox="1"/>
          <p:nvPr/>
        </p:nvSpPr>
        <p:spPr>
          <a:xfrm>
            <a:off x="3811100" y="2201650"/>
            <a:ext cx="4302000" cy="2133300"/>
          </a:xfrm>
          <a:prstGeom prst="rect">
            <a:avLst/>
          </a:prstGeom>
          <a:noFill/>
          <a:ln>
            <a:noFill/>
          </a:ln>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6">
                  <a:extLst>
                    <a:ext uri="{A12FA001-AC4F-418D-AE19-62706E023703}">
                      <ahyp:hlinkClr xmlns:ahyp="http://schemas.microsoft.com/office/drawing/2018/hyperlinkcolor" val="tx"/>
                    </a:ext>
                  </a:extLst>
                </a:hlinkClick>
              </a:rPr>
              <a:t>Scholarship &amp; Residency Services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7">
                  <a:extLst>
                    <a:ext uri="{A12FA001-AC4F-418D-AE19-62706E023703}">
                      <ahyp:hlinkClr xmlns:ahyp="http://schemas.microsoft.com/office/drawing/2018/hyperlinkcolor" val="tx"/>
                    </a:ext>
                  </a:extLst>
                </a:hlinkClick>
              </a:rPr>
              <a:t>International Student Services</a:t>
            </a:r>
            <a:endParaRPr sz="1800">
              <a:solidFill>
                <a:schemeClr val="dk1"/>
              </a:solidFill>
              <a:latin typeface="Roboto Slab"/>
              <a:ea typeface="Roboto Slab"/>
              <a:cs typeface="Roboto Slab"/>
              <a:sym typeface="Roboto Slab"/>
            </a:endParaRPr>
          </a:p>
        </p:txBody>
      </p:sp>
      <p:sp>
        <p:nvSpPr>
          <p:cNvPr id="300" name="Google Shape;300;p57"/>
          <p:cNvSpPr txBox="1"/>
          <p:nvPr/>
        </p:nvSpPr>
        <p:spPr>
          <a:xfrm>
            <a:off x="1462500" y="1119250"/>
            <a:ext cx="6219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College Administration</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8"/>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4100" b="1">
                <a:solidFill>
                  <a:schemeClr val="accent6"/>
                </a:solidFill>
              </a:rPr>
              <a:t>Student-Centered </a:t>
            </a:r>
            <a:endParaRPr sz="4100" b="1">
              <a:solidFill>
                <a:schemeClr val="accent6"/>
              </a:solidFill>
            </a:endParaRPr>
          </a:p>
          <a:p>
            <a:pPr marL="0" lvl="0" indent="0" algn="ctr" rtl="0">
              <a:lnSpc>
                <a:spcPct val="115000"/>
              </a:lnSpc>
              <a:spcBef>
                <a:spcPts val="1200"/>
              </a:spcBef>
              <a:spcAft>
                <a:spcPts val="1200"/>
              </a:spcAft>
              <a:buNone/>
            </a:pPr>
            <a:r>
              <a:rPr lang="en" sz="4100" b="1">
                <a:solidFill>
                  <a:schemeClr val="accent6"/>
                </a:solidFill>
              </a:rPr>
              <a:t>Resources + Services</a:t>
            </a:r>
            <a:endParaRPr sz="4100">
              <a:solidFill>
                <a:schemeClr val="accent6"/>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59"/>
          <p:cNvSpPr txBox="1"/>
          <p:nvPr/>
        </p:nvSpPr>
        <p:spPr>
          <a:xfrm>
            <a:off x="2702125" y="1971775"/>
            <a:ext cx="4671300" cy="17109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First Year Programs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FYP Peer Mentors</a:t>
            </a:r>
            <a:endParaRPr sz="1800">
              <a:solidFill>
                <a:schemeClr val="dk1"/>
              </a:solidFill>
              <a:latin typeface="Roboto Slab"/>
              <a:ea typeface="Roboto Slab"/>
              <a:cs typeface="Roboto Slab"/>
              <a:sym typeface="Roboto Slab"/>
            </a:endParaRPr>
          </a:p>
        </p:txBody>
      </p:sp>
      <p:sp>
        <p:nvSpPr>
          <p:cNvPr id="311" name="Google Shape;311;p59"/>
          <p:cNvSpPr txBox="1"/>
          <p:nvPr/>
        </p:nvSpPr>
        <p:spPr>
          <a:xfrm>
            <a:off x="1683325" y="736450"/>
            <a:ext cx="63399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100" b="1">
                <a:solidFill>
                  <a:schemeClr val="accent5"/>
                </a:solidFill>
                <a:latin typeface="Roboto Slab"/>
                <a:ea typeface="Roboto Slab"/>
                <a:cs typeface="Roboto Slab"/>
                <a:sym typeface="Roboto Slab"/>
              </a:rPr>
              <a:t>  First Year Students</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60"/>
          <p:cNvSpPr txBox="1"/>
          <p:nvPr/>
        </p:nvSpPr>
        <p:spPr>
          <a:xfrm>
            <a:off x="1978825" y="1770300"/>
            <a:ext cx="6046500" cy="1710900"/>
          </a:xfrm>
          <a:prstGeom prst="rect">
            <a:avLst/>
          </a:prstGeom>
          <a:noFill/>
          <a:ln>
            <a:noFill/>
          </a:ln>
        </p:spPr>
        <p:txBody>
          <a:bodyPr spcFirstLastPara="1" wrap="square" lIns="91425" tIns="91425" rIns="91425" bIns="91425" anchor="t" anchorCtr="0">
            <a:noAutofit/>
          </a:bodyPr>
          <a:lstStyle/>
          <a:p>
            <a:pPr marL="4572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Student Government Association (SGA)</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NYPIRG</a:t>
            </a:r>
            <a:endParaRPr sz="1800">
              <a:solidFill>
                <a:schemeClr val="dk1"/>
              </a:solidFill>
              <a:latin typeface="Roboto Slab"/>
              <a:ea typeface="Roboto Slab"/>
              <a:cs typeface="Roboto Slab"/>
              <a:sym typeface="Roboto Slab"/>
            </a:endParaRPr>
          </a:p>
        </p:txBody>
      </p:sp>
      <p:sp>
        <p:nvSpPr>
          <p:cNvPr id="317" name="Google Shape;317;p60"/>
          <p:cNvSpPr txBox="1"/>
          <p:nvPr/>
        </p:nvSpPr>
        <p:spPr>
          <a:xfrm>
            <a:off x="-3425" y="807225"/>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Student Leaders</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61"/>
          <p:cNvSpPr txBox="1"/>
          <p:nvPr/>
        </p:nvSpPr>
        <p:spPr>
          <a:xfrm>
            <a:off x="1990675" y="1817725"/>
            <a:ext cx="6046500" cy="1710900"/>
          </a:xfrm>
          <a:prstGeom prst="rect">
            <a:avLst/>
          </a:prstGeom>
          <a:noFill/>
          <a:ln>
            <a:noFill/>
          </a:ln>
        </p:spPr>
        <p:txBody>
          <a:bodyPr spcFirstLastPara="1" wrap="square" lIns="91425" tIns="91425" rIns="91425" bIns="91425" anchor="t" anchorCtr="0">
            <a:noAutofit/>
          </a:bodyPr>
          <a:lstStyle/>
          <a:p>
            <a:pPr marL="4572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Student Life + </a:t>
            </a: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Development (SLD)</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Yellow Jacket Journey (Presence)</a:t>
            </a:r>
            <a:endParaRPr sz="1800">
              <a:solidFill>
                <a:schemeClr val="dk1"/>
              </a:solidFill>
              <a:latin typeface="Roboto Slab"/>
              <a:ea typeface="Roboto Slab"/>
              <a:cs typeface="Roboto Slab"/>
              <a:sym typeface="Roboto Slab"/>
            </a:endParaRPr>
          </a:p>
        </p:txBody>
      </p:sp>
      <p:sp>
        <p:nvSpPr>
          <p:cNvPr id="323" name="Google Shape;323;p61"/>
          <p:cNvSpPr txBox="1"/>
          <p:nvPr/>
        </p:nvSpPr>
        <p:spPr>
          <a:xfrm>
            <a:off x="-3425" y="807225"/>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Student Clubs + Events</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62"/>
          <p:cNvSpPr txBox="1"/>
          <p:nvPr/>
        </p:nvSpPr>
        <p:spPr>
          <a:xfrm>
            <a:off x="1402375" y="315100"/>
            <a:ext cx="5780700" cy="79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Professional </a:t>
            </a:r>
            <a:endParaRPr sz="4100" b="1">
              <a:solidFill>
                <a:schemeClr val="accent5"/>
              </a:solidFill>
              <a:latin typeface="Roboto Slab"/>
              <a:ea typeface="Roboto Slab"/>
              <a:cs typeface="Roboto Slab"/>
              <a:sym typeface="Roboto Slab"/>
            </a:endParaRPr>
          </a:p>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Development Center</a:t>
            </a:r>
            <a:endParaRPr sz="4100" b="1">
              <a:solidFill>
                <a:schemeClr val="accent5"/>
              </a:solidFill>
              <a:latin typeface="Roboto Slab"/>
              <a:ea typeface="Roboto Slab"/>
              <a:cs typeface="Roboto Slab"/>
              <a:sym typeface="Roboto Slab"/>
            </a:endParaRPr>
          </a:p>
          <a:p>
            <a:pPr marL="0" lvl="0" indent="0" algn="ctr" rtl="0">
              <a:spcBef>
                <a:spcPts val="0"/>
              </a:spcBef>
              <a:spcAft>
                <a:spcPts val="0"/>
              </a:spcAft>
              <a:buNone/>
            </a:pPr>
            <a:endParaRPr sz="4100" b="1">
              <a:solidFill>
                <a:schemeClr val="accent5"/>
              </a:solidFill>
              <a:latin typeface="Roboto Slab"/>
              <a:ea typeface="Roboto Slab"/>
              <a:cs typeface="Roboto Slab"/>
              <a:sym typeface="Roboto Slab"/>
            </a:endParaRPr>
          </a:p>
        </p:txBody>
      </p:sp>
      <p:sp>
        <p:nvSpPr>
          <p:cNvPr id="329" name="Google Shape;329;p62"/>
          <p:cNvSpPr txBox="1"/>
          <p:nvPr/>
        </p:nvSpPr>
        <p:spPr>
          <a:xfrm>
            <a:off x="1642475" y="1398875"/>
            <a:ext cx="6742800" cy="407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Exploring majors, interests, and values</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Resume and Cover letter critiques  </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Interview preparation &amp; Mock interviews</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Graduate School Exploration</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Virtual Workshops &amp; Seminars</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Virtual Informational Sessions with Employers </a:t>
            </a:r>
            <a:endParaRPr sz="1800">
              <a:solidFill>
                <a:schemeClr val="dk1"/>
              </a:solidFill>
              <a:latin typeface="Roboto Slab"/>
              <a:ea typeface="Roboto Slab"/>
              <a:cs typeface="Roboto Slab"/>
              <a:sym typeface="Roboto Slab"/>
            </a:endParaRPr>
          </a:p>
          <a:p>
            <a:pPr marL="457200" lvl="0" indent="-342900" algn="l" rtl="0">
              <a:lnSpc>
                <a:spcPct val="115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Virtual Networking Events</a:t>
            </a:r>
            <a:endParaRPr sz="1800">
              <a:solidFill>
                <a:schemeClr val="dk1"/>
              </a:solidFill>
              <a:latin typeface="Roboto Slab"/>
              <a:ea typeface="Roboto Slab"/>
              <a:cs typeface="Roboto Slab"/>
              <a:sym typeface="Roboto Slab"/>
            </a:endParaRPr>
          </a:p>
          <a:p>
            <a:pPr marL="457200" lvl="0" indent="-342900" algn="l" rtl="0">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Website</a:t>
            </a:r>
            <a:endParaRPr sz="1800">
              <a:solidFill>
                <a:schemeClr val="dk1"/>
              </a:solidFill>
              <a:latin typeface="Roboto Slab"/>
              <a:ea typeface="Roboto Slab"/>
              <a:cs typeface="Roboto Slab"/>
              <a:sym typeface="Roboto Slab"/>
            </a:endParaRPr>
          </a:p>
          <a:p>
            <a:pPr marL="457200" lvl="0" indent="-342900" algn="l" rtl="0">
              <a:spcBef>
                <a:spcPts val="0"/>
              </a:spcBef>
              <a:spcAft>
                <a:spcPts val="0"/>
              </a:spcAft>
              <a:buClr>
                <a:schemeClr val="accent6"/>
              </a:buClr>
              <a:buSzPts val="1800"/>
              <a:buFont typeface="Roboto Slab"/>
              <a:buChar char="●"/>
            </a:pPr>
            <a:r>
              <a:rPr lang="en" sz="1800">
                <a:solidFill>
                  <a:schemeClr val="accent6"/>
                </a:solidFill>
                <a:latin typeface="Roboto Slab"/>
                <a:ea typeface="Roboto Slab"/>
                <a:cs typeface="Roboto Slab"/>
                <a:sym typeface="Roboto Slab"/>
              </a:rPr>
              <a:t>The PDC encourages students to make an appointment in their first year of  coursework to plot a successful course of study!</a:t>
            </a:r>
            <a:endParaRPr sz="1800">
              <a:solidFill>
                <a:schemeClr val="accent6"/>
              </a:solidFill>
              <a:latin typeface="Roboto Slab"/>
              <a:ea typeface="Roboto Slab"/>
              <a:cs typeface="Roboto Slab"/>
              <a:sym typeface="Roboto Slab"/>
            </a:endParaRPr>
          </a:p>
          <a:p>
            <a:pPr marL="457200" lvl="0" indent="0" algn="l" rtl="0">
              <a:spcBef>
                <a:spcPts val="0"/>
              </a:spcBef>
              <a:spcAft>
                <a:spcPts val="0"/>
              </a:spcAft>
              <a:buNone/>
            </a:pPr>
            <a:endParaRPr sz="1800">
              <a:solidFill>
                <a:schemeClr val="dk1"/>
              </a:solidFill>
              <a:latin typeface="Roboto Slab"/>
              <a:ea typeface="Roboto Slab"/>
              <a:cs typeface="Roboto Slab"/>
              <a:sym typeface="Roboto Slab"/>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3"/>
          <p:cNvSpPr txBox="1"/>
          <p:nvPr/>
        </p:nvSpPr>
        <p:spPr>
          <a:xfrm>
            <a:off x="150" y="-400675"/>
            <a:ext cx="9144000" cy="20526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Workshops and Speakers</a:t>
            </a:r>
            <a:endParaRPr sz="4100" b="1">
              <a:solidFill>
                <a:schemeClr val="accent5"/>
              </a:solidFill>
              <a:latin typeface="Roboto Slab"/>
              <a:ea typeface="Roboto Slab"/>
              <a:cs typeface="Roboto Slab"/>
              <a:sym typeface="Roboto Slab"/>
            </a:endParaRPr>
          </a:p>
        </p:txBody>
      </p:sp>
      <p:sp>
        <p:nvSpPr>
          <p:cNvPr id="335" name="Google Shape;335;p63"/>
          <p:cNvSpPr txBox="1"/>
          <p:nvPr/>
        </p:nvSpPr>
        <p:spPr>
          <a:xfrm>
            <a:off x="2263625" y="2107100"/>
            <a:ext cx="4752300" cy="19044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Targeted topics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Experts in different areas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Department specific</a:t>
            </a:r>
            <a:endParaRPr sz="1800">
              <a:solidFill>
                <a:schemeClr val="dk1"/>
              </a:solidFill>
              <a:latin typeface="Roboto Slab"/>
              <a:ea typeface="Roboto Slab"/>
              <a:cs typeface="Roboto Slab"/>
              <a:sym typeface="Roboto Slab"/>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7"/>
          <p:cNvSpPr txBox="1">
            <a:spLocks noGrp="1"/>
          </p:cNvSpPr>
          <p:nvPr>
            <p:ph type="title"/>
          </p:nvPr>
        </p:nvSpPr>
        <p:spPr>
          <a:xfrm>
            <a:off x="277200" y="1583850"/>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900" b="1">
                <a:solidFill>
                  <a:schemeClr val="accent6"/>
                </a:solidFill>
              </a:rPr>
              <a:t>Today’s Topics</a:t>
            </a:r>
            <a:endParaRPr sz="4900" b="1">
              <a:solidFill>
                <a:schemeClr val="accent6"/>
              </a:solidFill>
            </a:endParaRPr>
          </a:p>
        </p:txBody>
      </p:sp>
      <p:sp>
        <p:nvSpPr>
          <p:cNvPr id="180" name="Google Shape;180;p3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457200" lvl="0" indent="-342900" algn="l" rtl="0">
              <a:lnSpc>
                <a:spcPct val="105000"/>
              </a:lnSpc>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Where College Happens, Pt. 3</a:t>
            </a:r>
            <a:endParaRPr>
              <a:solidFill>
                <a:schemeClr val="accent5"/>
              </a:solidFill>
              <a:latin typeface="Roboto Slab"/>
              <a:ea typeface="Roboto Slab"/>
              <a:cs typeface="Roboto Slab"/>
              <a:sym typeface="Roboto Slab"/>
            </a:endParaRPr>
          </a:p>
          <a:p>
            <a:pPr marL="457200" lvl="0" indent="-342900" algn="l" rtl="0">
              <a:lnSpc>
                <a:spcPct val="105000"/>
              </a:lnSpc>
              <a:spcBef>
                <a:spcPts val="20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Taking Notes</a:t>
            </a:r>
            <a:endParaRPr>
              <a:solidFill>
                <a:schemeClr val="accent5"/>
              </a:solidFill>
              <a:latin typeface="Roboto Slab"/>
              <a:ea typeface="Roboto Slab"/>
              <a:cs typeface="Roboto Slab"/>
              <a:sym typeface="Roboto Slab"/>
            </a:endParaRPr>
          </a:p>
          <a:p>
            <a:pPr marL="457200" lvl="0" indent="-342900" algn="l" rtl="0">
              <a:lnSpc>
                <a:spcPct val="105000"/>
              </a:lnSpc>
              <a:spcBef>
                <a:spcPts val="20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Overview of Resources + Services</a:t>
            </a:r>
            <a:endParaRPr>
              <a:solidFill>
                <a:schemeClr val="accent5"/>
              </a:solidFill>
              <a:latin typeface="Roboto Slab"/>
              <a:ea typeface="Roboto Slab"/>
              <a:cs typeface="Roboto Slab"/>
              <a:sym typeface="Roboto Slab"/>
            </a:endParaRPr>
          </a:p>
          <a:p>
            <a:pPr marL="457200" lvl="0" indent="-342900" algn="l" rtl="0">
              <a:lnSpc>
                <a:spcPct val="105000"/>
              </a:lnSpc>
              <a:spcBef>
                <a:spcPts val="20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Accessing Resources + Services</a:t>
            </a:r>
            <a:endParaRPr>
              <a:solidFill>
                <a:schemeClr val="accent5"/>
              </a:solidFill>
              <a:latin typeface="Roboto Slab"/>
              <a:ea typeface="Roboto Slab"/>
              <a:cs typeface="Roboto Slab"/>
              <a:sym typeface="Roboto Slab"/>
            </a:endParaRPr>
          </a:p>
          <a:p>
            <a:pPr marL="457200" lvl="0" indent="-342900" algn="l" rtl="0">
              <a:lnSpc>
                <a:spcPct val="105000"/>
              </a:lnSpc>
              <a:spcBef>
                <a:spcPts val="200"/>
              </a:spcBef>
              <a:spcAft>
                <a:spcPts val="200"/>
              </a:spcAft>
              <a:buClr>
                <a:schemeClr val="accent5"/>
              </a:buClr>
              <a:buSzPts val="1800"/>
              <a:buFont typeface="Roboto Slab"/>
              <a:buChar char="★"/>
            </a:pPr>
            <a:r>
              <a:rPr lang="en">
                <a:solidFill>
                  <a:schemeClr val="accent5"/>
                </a:solidFill>
                <a:latin typeface="Roboto Slab"/>
                <a:ea typeface="Roboto Slab"/>
                <a:cs typeface="Roboto Slab"/>
                <a:sym typeface="Roboto Slab"/>
              </a:rPr>
              <a:t>Asking for Help</a:t>
            </a:r>
            <a:endParaRPr>
              <a:solidFill>
                <a:schemeClr val="accent5"/>
              </a:solidFill>
              <a:latin typeface="Roboto Slab"/>
              <a:ea typeface="Roboto Slab"/>
              <a:cs typeface="Roboto Slab"/>
              <a:sym typeface="Roboto Slab"/>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64"/>
          <p:cNvSpPr txBox="1">
            <a:spLocks noGrp="1"/>
          </p:cNvSpPr>
          <p:nvPr>
            <p:ph type="title"/>
          </p:nvPr>
        </p:nvSpPr>
        <p:spPr>
          <a:xfrm>
            <a:off x="0" y="1764950"/>
            <a:ext cx="9144000" cy="9075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4100" b="1">
                <a:solidFill>
                  <a:schemeClr val="accent5"/>
                </a:solidFill>
              </a:rPr>
              <a:t>Technology </a:t>
            </a:r>
            <a:endParaRPr sz="4100" b="1">
              <a:solidFill>
                <a:schemeClr val="accent5"/>
              </a:solidFill>
            </a:endParaRPr>
          </a:p>
          <a:p>
            <a:pPr marL="0" lvl="0" indent="0" algn="ctr" rtl="0">
              <a:lnSpc>
                <a:spcPct val="115000"/>
              </a:lnSpc>
              <a:spcBef>
                <a:spcPts val="1200"/>
              </a:spcBef>
              <a:spcAft>
                <a:spcPts val="1200"/>
              </a:spcAft>
              <a:buNone/>
            </a:pPr>
            <a:r>
              <a:rPr lang="en" sz="4100" b="1">
                <a:solidFill>
                  <a:schemeClr val="accent5"/>
                </a:solidFill>
              </a:rPr>
              <a:t>Resources + Services</a:t>
            </a:r>
            <a:endParaRPr sz="4100">
              <a:solidFill>
                <a:schemeClr val="accent5"/>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65"/>
          <p:cNvSpPr txBox="1"/>
          <p:nvPr/>
        </p:nvSpPr>
        <p:spPr>
          <a:xfrm>
            <a:off x="-1" y="-435650"/>
            <a:ext cx="9144000" cy="20526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Computer Labs</a:t>
            </a:r>
            <a:endParaRPr sz="4100" b="1">
              <a:solidFill>
                <a:schemeClr val="accent5"/>
              </a:solidFill>
              <a:latin typeface="Roboto Slab"/>
              <a:ea typeface="Roboto Slab"/>
              <a:cs typeface="Roboto Slab"/>
              <a:sym typeface="Roboto Slab"/>
            </a:endParaRPr>
          </a:p>
        </p:txBody>
      </p:sp>
      <p:sp>
        <p:nvSpPr>
          <p:cNvPr id="346" name="Google Shape;346;p65"/>
          <p:cNvSpPr txBox="1"/>
          <p:nvPr/>
        </p:nvSpPr>
        <p:spPr>
          <a:xfrm>
            <a:off x="1576225" y="1819200"/>
            <a:ext cx="6553800" cy="23262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Atrium Learning Center, Library Building, ground floor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Library, 4th floor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General Building, 6th floor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Vorhees, 2nd floor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Virtual Computer Lab</a:t>
            </a:r>
            <a:endParaRPr sz="1800">
              <a:solidFill>
                <a:schemeClr val="dk1"/>
              </a:solidFill>
              <a:latin typeface="Roboto Slab"/>
              <a:ea typeface="Roboto Slab"/>
              <a:cs typeface="Roboto Slab"/>
              <a:sym typeface="Roboto Slab"/>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66"/>
          <p:cNvSpPr txBox="1"/>
          <p:nvPr/>
        </p:nvSpPr>
        <p:spPr>
          <a:xfrm>
            <a:off x="4859200" y="1794375"/>
            <a:ext cx="3792300" cy="2654100"/>
          </a:xfrm>
          <a:prstGeom prst="rect">
            <a:avLst/>
          </a:prstGeom>
          <a:noFill/>
          <a:ln>
            <a:noFill/>
          </a:ln>
        </p:spPr>
        <p:txBody>
          <a:bodyPr spcFirstLastPara="1" wrap="square" lIns="91425" tIns="91425" rIns="91425" bIns="91425" anchor="t" anchorCtr="0">
            <a:normAutofit/>
          </a:bodyPr>
          <a:lstStyle/>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OpenLab</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Zoom</a:t>
            </a:r>
            <a:endParaRPr sz="1800">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Specialized Programs + Tools</a:t>
            </a:r>
            <a:endParaRPr sz="1800">
              <a:solidFill>
                <a:schemeClr val="dk1"/>
              </a:solidFill>
              <a:latin typeface="Roboto Slab"/>
              <a:ea typeface="Roboto Slab"/>
              <a:cs typeface="Roboto Slab"/>
              <a:sym typeface="Roboto Slab"/>
            </a:endParaRPr>
          </a:p>
          <a:p>
            <a:pPr marL="457200" marR="0" lvl="0" indent="0" algn="l" rtl="0">
              <a:lnSpc>
                <a:spcPct val="150000"/>
              </a:lnSpc>
              <a:spcBef>
                <a:spcPts val="0"/>
              </a:spcBef>
              <a:spcAft>
                <a:spcPts val="0"/>
              </a:spcAft>
              <a:buNone/>
            </a:pPr>
            <a:endParaRPr sz="1800" i="0" u="none" strike="noStrike" cap="none">
              <a:solidFill>
                <a:schemeClr val="dk1"/>
              </a:solidFill>
              <a:latin typeface="Roboto Slab"/>
              <a:ea typeface="Roboto Slab"/>
              <a:cs typeface="Roboto Slab"/>
              <a:sym typeface="Roboto Slab"/>
            </a:endParaRPr>
          </a:p>
        </p:txBody>
      </p:sp>
      <p:sp>
        <p:nvSpPr>
          <p:cNvPr id="352" name="Google Shape;352;p66"/>
          <p:cNvSpPr txBox="1"/>
          <p:nvPr/>
        </p:nvSpPr>
        <p:spPr>
          <a:xfrm>
            <a:off x="745875" y="1794375"/>
            <a:ext cx="3947400" cy="2654100"/>
          </a:xfrm>
          <a:prstGeom prst="rect">
            <a:avLst/>
          </a:prstGeom>
          <a:noFill/>
          <a:ln>
            <a:noFill/>
          </a:ln>
        </p:spPr>
        <p:txBody>
          <a:bodyPr spcFirstLastPara="1" wrap="square" lIns="91425" tIns="91425" rIns="91425" bIns="91425" anchor="t" anchorCtr="0">
            <a:normAutofit/>
          </a:bodyPr>
          <a:lstStyle/>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CUNYFirst</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6">
                  <a:extLst>
                    <a:ext uri="{A12FA001-AC4F-418D-AE19-62706E023703}">
                      <ahyp:hlinkClr xmlns:ahyp="http://schemas.microsoft.com/office/drawing/2018/hyperlinkcolor" val="tx"/>
                    </a:ext>
                  </a:extLst>
                </a:hlinkClick>
              </a:rPr>
              <a:t>CT email</a:t>
            </a:r>
            <a:r>
              <a:rPr lang="en" sz="1800" i="0" u="none" strike="noStrike" cap="none">
                <a:solidFill>
                  <a:schemeClr val="dk1"/>
                </a:solidFill>
                <a:latin typeface="Roboto Slab"/>
                <a:ea typeface="Roboto Slab"/>
                <a:cs typeface="Roboto Slab"/>
                <a:sym typeface="Roboto Slab"/>
              </a:rPr>
              <a:t> + </a:t>
            </a:r>
            <a:r>
              <a:rPr lang="en" sz="1800" i="0" u="sng" strike="noStrike" cap="none">
                <a:solidFill>
                  <a:schemeClr val="dk1"/>
                </a:solidFill>
                <a:latin typeface="Roboto Slab"/>
                <a:ea typeface="Roboto Slab"/>
                <a:cs typeface="Roboto Slab"/>
                <a:sym typeface="Roboto Slab"/>
                <a:hlinkClick r:id="rId7">
                  <a:extLst>
                    <a:ext uri="{A12FA001-AC4F-418D-AE19-62706E023703}">
                      <ahyp:hlinkClr xmlns:ahyp="http://schemas.microsoft.com/office/drawing/2018/hyperlinkcolor" val="tx"/>
                    </a:ext>
                  </a:extLst>
                </a:hlinkClick>
              </a:rPr>
              <a:t>Email Lookup</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8">
                  <a:extLst>
                    <a:ext uri="{A12FA001-AC4F-418D-AE19-62706E023703}">
                      <ahyp:hlinkClr xmlns:ahyp="http://schemas.microsoft.com/office/drawing/2018/hyperlinkcolor" val="tx"/>
                    </a:ext>
                  </a:extLst>
                </a:hlinkClick>
              </a:rPr>
              <a:t>One Drive + Microsoft Office</a:t>
            </a:r>
            <a:endParaRPr sz="1800" i="0" u="none" strike="noStrike" cap="none">
              <a:solidFill>
                <a:schemeClr val="dk1"/>
              </a:solidFill>
              <a:latin typeface="Roboto Slab"/>
              <a:ea typeface="Roboto Slab"/>
              <a:cs typeface="Roboto Slab"/>
              <a:sym typeface="Roboto Slab"/>
            </a:endParaRPr>
          </a:p>
          <a:p>
            <a:pPr marL="457200" marR="0" lvl="0" indent="-342900" algn="l" rtl="0">
              <a:lnSpc>
                <a:spcPct val="150000"/>
              </a:lnSpc>
              <a:spcBef>
                <a:spcPts val="0"/>
              </a:spcBef>
              <a:spcAft>
                <a:spcPts val="0"/>
              </a:spcAft>
              <a:buClr>
                <a:schemeClr val="dk1"/>
              </a:buClr>
              <a:buSzPts val="1800"/>
              <a:buFont typeface="Roboto Slab"/>
              <a:buChar char="●"/>
            </a:pPr>
            <a:r>
              <a:rPr lang="en" sz="1800" i="0" u="sng" strike="noStrike" cap="none">
                <a:solidFill>
                  <a:schemeClr val="dk1"/>
                </a:solidFill>
                <a:latin typeface="Roboto Slab"/>
                <a:ea typeface="Roboto Slab"/>
                <a:cs typeface="Roboto Slab"/>
                <a:sym typeface="Roboto Slab"/>
                <a:hlinkClick r:id="rId9">
                  <a:extLst>
                    <a:ext uri="{A12FA001-AC4F-418D-AE19-62706E023703}">
                      <ahyp:hlinkClr xmlns:ahyp="http://schemas.microsoft.com/office/drawing/2018/hyperlinkcolor" val="tx"/>
                    </a:ext>
                  </a:extLst>
                </a:hlinkClick>
              </a:rPr>
              <a:t>Blackboard</a:t>
            </a:r>
            <a:endParaRPr sz="1800" i="0" u="none" strike="noStrike" cap="none">
              <a:solidFill>
                <a:schemeClr val="dk1"/>
              </a:solidFill>
              <a:latin typeface="Roboto Slab"/>
              <a:ea typeface="Roboto Slab"/>
              <a:cs typeface="Roboto Slab"/>
              <a:sym typeface="Roboto Slab"/>
            </a:endParaRPr>
          </a:p>
        </p:txBody>
      </p:sp>
      <p:sp>
        <p:nvSpPr>
          <p:cNvPr id="353" name="Google Shape;353;p66"/>
          <p:cNvSpPr txBox="1"/>
          <p:nvPr/>
        </p:nvSpPr>
        <p:spPr>
          <a:xfrm>
            <a:off x="100" y="-100450"/>
            <a:ext cx="9144000" cy="1443300"/>
          </a:xfrm>
          <a:prstGeom prst="rect">
            <a:avLst/>
          </a:prstGeom>
          <a:noFill/>
          <a:ln>
            <a:noFill/>
          </a:ln>
        </p:spPr>
        <p:txBody>
          <a:bodyPr spcFirstLastPara="1" wrap="square" lIns="91425" tIns="91425" rIns="91425" bIns="91425" anchor="b" anchorCtr="0">
            <a:norm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Student Help Desk</a:t>
            </a:r>
            <a:endParaRPr sz="4100" b="1">
              <a:solidFill>
                <a:schemeClr val="accent5"/>
              </a:solidFill>
              <a:latin typeface="Roboto Slab"/>
              <a:ea typeface="Roboto Slab"/>
              <a:cs typeface="Roboto Slab"/>
              <a:sym typeface="Roboto Slab"/>
            </a:endParaRPr>
          </a:p>
        </p:txBody>
      </p:sp>
      <p:sp>
        <p:nvSpPr>
          <p:cNvPr id="354" name="Google Shape;354;p66"/>
          <p:cNvSpPr txBox="1"/>
          <p:nvPr/>
        </p:nvSpPr>
        <p:spPr>
          <a:xfrm>
            <a:off x="1521000" y="4161450"/>
            <a:ext cx="6102000" cy="664500"/>
          </a:xfrm>
          <a:prstGeom prst="rect">
            <a:avLst/>
          </a:prstGeom>
          <a:noFill/>
          <a:ln w="9525" cap="flat" cmpd="sng">
            <a:solidFill>
              <a:srgbClr val="FFFBD7"/>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dk1"/>
                </a:solidFill>
                <a:latin typeface="Roboto"/>
                <a:ea typeface="Roboto"/>
                <a:cs typeface="Roboto"/>
                <a:sym typeface="Roboto"/>
              </a:rPr>
              <a:t>Student Help Desk			</a:t>
            </a:r>
            <a:r>
              <a:rPr lang="en" sz="1500" u="sng">
                <a:solidFill>
                  <a:schemeClr val="dk1"/>
                </a:solidFill>
                <a:latin typeface="Roboto"/>
                <a:ea typeface="Roboto"/>
                <a:cs typeface="Roboto"/>
                <a:sym typeface="Roboto"/>
                <a:hlinkClick r:id="rId10">
                  <a:extLst>
                    <a:ext uri="{A12FA001-AC4F-418D-AE19-62706E023703}">
                      <ahyp:hlinkClr xmlns:ahyp="http://schemas.microsoft.com/office/drawing/2018/hyperlinkcolor" val="tx"/>
                    </a:ext>
                  </a:extLst>
                </a:hlinkClick>
              </a:rPr>
              <a:t>StudentHelpDesk@citytech.cuny.edu</a:t>
            </a:r>
            <a:endParaRPr sz="1500">
              <a:solidFill>
                <a:schemeClr val="dk1"/>
              </a:solidFill>
              <a:latin typeface="Roboto"/>
              <a:ea typeface="Roboto"/>
              <a:cs typeface="Roboto"/>
              <a:sym typeface="Roboto"/>
            </a:endParaRPr>
          </a:p>
          <a:p>
            <a:pPr marL="0" lvl="0" indent="0" algn="l" rtl="0">
              <a:spcBef>
                <a:spcPts val="0"/>
              </a:spcBef>
              <a:spcAft>
                <a:spcPts val="0"/>
              </a:spcAft>
              <a:buNone/>
            </a:pPr>
            <a:r>
              <a:rPr lang="en" sz="1500">
                <a:solidFill>
                  <a:schemeClr val="dk1"/>
                </a:solidFill>
                <a:latin typeface="Roboto"/>
                <a:ea typeface="Roboto"/>
                <a:cs typeface="Roboto"/>
                <a:sym typeface="Roboto"/>
              </a:rPr>
              <a:t>Room L114							718-260-4900</a:t>
            </a:r>
            <a:endParaRPr sz="1500">
              <a:solidFill>
                <a:schemeClr val="dk1"/>
              </a:solidFill>
              <a:latin typeface="Roboto"/>
              <a:ea typeface="Roboto"/>
              <a:cs typeface="Roboto"/>
              <a:sym typeface="Roboto"/>
            </a:endParaRPr>
          </a:p>
          <a:p>
            <a:pPr marL="0" lvl="0" indent="0" algn="l" rtl="0">
              <a:spcBef>
                <a:spcPts val="0"/>
              </a:spcBef>
              <a:spcAft>
                <a:spcPts val="0"/>
              </a:spcAft>
              <a:buNone/>
            </a:pPr>
            <a:endParaRPr>
              <a:solidFill>
                <a:schemeClr val="dk1"/>
              </a:solidFill>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7"/>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p>
            <a:pPr marL="0" lvl="0" indent="0" algn="ctr" rtl="0">
              <a:lnSpc>
                <a:spcPct val="115000"/>
              </a:lnSpc>
              <a:spcBef>
                <a:spcPts val="0"/>
              </a:spcBef>
              <a:spcAft>
                <a:spcPts val="1200"/>
              </a:spcAft>
              <a:buNone/>
            </a:pPr>
            <a:r>
              <a:rPr lang="en" sz="4100" b="1">
                <a:solidFill>
                  <a:schemeClr val="accent5"/>
                </a:solidFill>
              </a:rPr>
              <a:t>Targeted Resources + Services</a:t>
            </a:r>
            <a:endParaRPr sz="4100">
              <a:solidFill>
                <a:schemeClr val="accent5"/>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68"/>
          <p:cNvSpPr txBox="1"/>
          <p:nvPr/>
        </p:nvSpPr>
        <p:spPr>
          <a:xfrm>
            <a:off x="2062125" y="1669450"/>
            <a:ext cx="5416200" cy="461700"/>
          </a:xfrm>
          <a:prstGeom prst="rect">
            <a:avLst/>
          </a:prstGeom>
          <a:noFill/>
          <a:ln>
            <a:noFill/>
          </a:ln>
        </p:spPr>
        <p:txBody>
          <a:bodyPr spcFirstLastPara="1" wrap="square" lIns="91425" tIns="91425" rIns="91425" bIns="91425" anchor="ctr" anchorCtr="0">
            <a:spAutoFit/>
          </a:bodyPr>
          <a:lstStyle/>
          <a:p>
            <a:pPr marL="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p:txBody>
      </p:sp>
      <p:sp>
        <p:nvSpPr>
          <p:cNvPr id="365" name="Google Shape;365;p68"/>
          <p:cNvSpPr txBox="1"/>
          <p:nvPr/>
        </p:nvSpPr>
        <p:spPr>
          <a:xfrm>
            <a:off x="0" y="689700"/>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4100" b="1">
              <a:solidFill>
                <a:schemeClr val="accent5"/>
              </a:solidFill>
              <a:latin typeface="Roboto Slab"/>
              <a:ea typeface="Roboto Slab"/>
              <a:cs typeface="Roboto Slab"/>
              <a:sym typeface="Roboto Slab"/>
            </a:endParaRPr>
          </a:p>
        </p:txBody>
      </p:sp>
      <p:sp>
        <p:nvSpPr>
          <p:cNvPr id="366" name="Google Shape;366;p6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100" b="1">
                <a:solidFill>
                  <a:schemeClr val="accent5"/>
                </a:solidFill>
              </a:rPr>
              <a:t>Student Health + Well-Being</a:t>
            </a:r>
            <a:endParaRPr sz="4100" b="1">
              <a:solidFill>
                <a:schemeClr val="accent5"/>
              </a:solidFill>
            </a:endParaRPr>
          </a:p>
        </p:txBody>
      </p:sp>
      <p:sp>
        <p:nvSpPr>
          <p:cNvPr id="367" name="Google Shape;367;p68"/>
          <p:cNvSpPr txBox="1">
            <a:spLocks noGrp="1"/>
          </p:cNvSpPr>
          <p:nvPr>
            <p:ph type="body" idx="1"/>
          </p:nvPr>
        </p:nvSpPr>
        <p:spPr>
          <a:xfrm>
            <a:off x="722925" y="1794625"/>
            <a:ext cx="3664800" cy="30789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3"/>
              </a:rPr>
              <a:t>Counseling Services</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4"/>
              </a:rPr>
              <a:t>Community Standards</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5"/>
              </a:rPr>
              <a:t>Wellness Center</a:t>
            </a:r>
            <a:endParaRPr sz="1800">
              <a:latin typeface="Roboto Slab"/>
              <a:ea typeface="Roboto Slab"/>
              <a:cs typeface="Roboto Slab"/>
              <a:sym typeface="Roboto Slab"/>
            </a:endParaRPr>
          </a:p>
          <a:p>
            <a:pPr marL="0" lvl="0" indent="0" algn="l" rtl="0">
              <a:lnSpc>
                <a:spcPct val="150000"/>
              </a:lnSpc>
              <a:spcBef>
                <a:spcPts val="0"/>
              </a:spcBef>
              <a:spcAft>
                <a:spcPts val="0"/>
              </a:spcAft>
              <a:buNone/>
            </a:pPr>
            <a:endParaRPr sz="1800">
              <a:latin typeface="Roboto Slab"/>
              <a:ea typeface="Roboto Slab"/>
              <a:cs typeface="Roboto Slab"/>
              <a:sym typeface="Roboto Slab"/>
            </a:endParaRPr>
          </a:p>
          <a:p>
            <a:pPr marL="0" lvl="0" indent="0" algn="l" rtl="0">
              <a:lnSpc>
                <a:spcPct val="150000"/>
              </a:lnSpc>
              <a:spcBef>
                <a:spcPts val="0"/>
              </a:spcBef>
              <a:spcAft>
                <a:spcPts val="0"/>
              </a:spcAft>
              <a:buNone/>
            </a:pPr>
            <a:endParaRPr sz="1800">
              <a:latin typeface="Roboto Slab"/>
              <a:ea typeface="Roboto Slab"/>
              <a:cs typeface="Roboto Slab"/>
              <a:sym typeface="Roboto Slab"/>
            </a:endParaRPr>
          </a:p>
          <a:p>
            <a:pPr marL="0" lvl="0" indent="0" algn="l" rtl="0">
              <a:spcBef>
                <a:spcPts val="0"/>
              </a:spcBef>
              <a:spcAft>
                <a:spcPts val="1200"/>
              </a:spcAft>
              <a:buNone/>
            </a:pPr>
            <a:endParaRPr sz="1800">
              <a:latin typeface="Roboto Slab"/>
              <a:ea typeface="Roboto Slab"/>
              <a:cs typeface="Roboto Slab"/>
              <a:sym typeface="Roboto Slab"/>
            </a:endParaRPr>
          </a:p>
        </p:txBody>
      </p:sp>
      <p:sp>
        <p:nvSpPr>
          <p:cNvPr id="368" name="Google Shape;368;p68"/>
          <p:cNvSpPr txBox="1">
            <a:spLocks noGrp="1"/>
          </p:cNvSpPr>
          <p:nvPr>
            <p:ph type="body" idx="2"/>
          </p:nvPr>
        </p:nvSpPr>
        <p:spPr>
          <a:xfrm>
            <a:off x="4065025" y="1794625"/>
            <a:ext cx="4691100" cy="30789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6"/>
              </a:rPr>
              <a:t>Public Safety</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7"/>
              </a:rPr>
              <a:t>Petrie Fund</a:t>
            </a:r>
            <a:r>
              <a:rPr lang="en" sz="1800">
                <a:latin typeface="Roboto Slab"/>
                <a:ea typeface="Roboto Slab"/>
                <a:cs typeface="Roboto Slab"/>
                <a:sym typeface="Roboto Slab"/>
              </a:rPr>
              <a:t> </a:t>
            </a:r>
            <a:r>
              <a:rPr lang="en" sz="1600">
                <a:latin typeface="Roboto Slab"/>
                <a:ea typeface="Roboto Slab"/>
                <a:cs typeface="Roboto Slab"/>
                <a:sym typeface="Roboto Slab"/>
              </a:rPr>
              <a:t>(via Student Success Center)</a:t>
            </a:r>
            <a:endParaRPr sz="16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8"/>
              </a:rPr>
              <a:t>Recreation and Intramural Sports</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latin typeface="Roboto Slab"/>
                <a:ea typeface="Roboto Slab"/>
                <a:cs typeface="Roboto Slab"/>
                <a:sym typeface="Roboto Slab"/>
                <a:hlinkClick r:id="rId9"/>
              </a:rPr>
              <a:t>Fitness Center</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69"/>
          <p:cNvSpPr txBox="1"/>
          <p:nvPr/>
        </p:nvSpPr>
        <p:spPr>
          <a:xfrm>
            <a:off x="2062125" y="1669450"/>
            <a:ext cx="5416200" cy="461700"/>
          </a:xfrm>
          <a:prstGeom prst="rect">
            <a:avLst/>
          </a:prstGeom>
          <a:noFill/>
          <a:ln>
            <a:noFill/>
          </a:ln>
        </p:spPr>
        <p:txBody>
          <a:bodyPr spcFirstLastPara="1" wrap="square" lIns="91425" tIns="91425" rIns="91425" bIns="91425" anchor="ctr" anchorCtr="0">
            <a:spAutoFit/>
          </a:bodyPr>
          <a:lstStyle/>
          <a:p>
            <a:pPr marL="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p:txBody>
      </p:sp>
      <p:sp>
        <p:nvSpPr>
          <p:cNvPr id="374" name="Google Shape;374;p69"/>
          <p:cNvSpPr txBox="1"/>
          <p:nvPr/>
        </p:nvSpPr>
        <p:spPr>
          <a:xfrm>
            <a:off x="0" y="689700"/>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4100" b="1">
              <a:solidFill>
                <a:schemeClr val="accent5"/>
              </a:solidFill>
              <a:latin typeface="Roboto Slab"/>
              <a:ea typeface="Roboto Slab"/>
              <a:cs typeface="Roboto Slab"/>
              <a:sym typeface="Roboto Slab"/>
            </a:endParaRPr>
          </a:p>
        </p:txBody>
      </p:sp>
      <p:sp>
        <p:nvSpPr>
          <p:cNvPr id="375" name="Google Shape;375;p6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100" b="1">
                <a:solidFill>
                  <a:schemeClr val="accent5"/>
                </a:solidFill>
              </a:rPr>
              <a:t>Student Health + Well-Being</a:t>
            </a:r>
            <a:endParaRPr sz="4100" b="1">
              <a:solidFill>
                <a:schemeClr val="accent5"/>
              </a:solidFill>
            </a:endParaRPr>
          </a:p>
        </p:txBody>
      </p:sp>
      <p:sp>
        <p:nvSpPr>
          <p:cNvPr id="376" name="Google Shape;376;p69"/>
          <p:cNvSpPr txBox="1">
            <a:spLocks noGrp="1"/>
          </p:cNvSpPr>
          <p:nvPr>
            <p:ph type="body" idx="1"/>
          </p:nvPr>
        </p:nvSpPr>
        <p:spPr>
          <a:xfrm>
            <a:off x="692150" y="1358925"/>
            <a:ext cx="7928100" cy="378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accent6"/>
              </a:buClr>
              <a:buSzPts val="1800"/>
              <a:buFont typeface="Roboto Slab"/>
              <a:buChar char="●"/>
            </a:pPr>
            <a:r>
              <a:rPr lang="en" sz="1800">
                <a:solidFill>
                  <a:schemeClr val="accent6"/>
                </a:solidFill>
                <a:latin typeface="Roboto Slab"/>
                <a:ea typeface="Roboto Slab"/>
                <a:cs typeface="Roboto Slab"/>
                <a:sym typeface="Roboto Slab"/>
              </a:rPr>
              <a:t>Nutrition for Education &amp; Student Achievement (N.E.S.T.)</a:t>
            </a:r>
            <a:endParaRPr sz="1800">
              <a:solidFill>
                <a:schemeClr val="accent6"/>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accent6"/>
              </a:buClr>
              <a:buSzPts val="1800"/>
              <a:buFont typeface="Roboto Slab"/>
              <a:buChar char="●"/>
            </a:pPr>
            <a:r>
              <a:rPr lang="en" sz="1800">
                <a:solidFill>
                  <a:schemeClr val="accent6"/>
                </a:solidFill>
                <a:latin typeface="Roboto Slab"/>
                <a:ea typeface="Roboto Slab"/>
                <a:cs typeface="Roboto Slab"/>
                <a:sym typeface="Roboto Slab"/>
              </a:rPr>
              <a:t>The N.E.S.T. is City Tech’s Food Pantry</a:t>
            </a:r>
            <a:endParaRPr sz="1800">
              <a:solidFill>
                <a:schemeClr val="accent6"/>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Don’t miss the chance to grab free groceries! Perishable and non-perishable items, such as fruits, vegetables, canned foods, and dry goods are available.</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Located in the General Building, Room 414</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Open to all current students</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rgbClr val="595959"/>
              </a:buClr>
              <a:buSzPts val="1800"/>
              <a:buFont typeface="Roboto Slab"/>
              <a:buChar char="●"/>
            </a:pPr>
            <a:r>
              <a:rPr lang="en" sz="1800">
                <a:latin typeface="Roboto Slab"/>
                <a:ea typeface="Roboto Slab"/>
                <a:cs typeface="Roboto Slab"/>
                <a:sym typeface="Roboto Slab"/>
              </a:rPr>
              <a:t>Need to schedule an appointment to pick up food: </a:t>
            </a:r>
            <a:r>
              <a:rPr lang="en" sz="1800" u="sng">
                <a:solidFill>
                  <a:schemeClr val="hlink"/>
                </a:solidFill>
                <a:latin typeface="Roboto Slab"/>
                <a:ea typeface="Roboto Slab"/>
                <a:cs typeface="Roboto Slab"/>
                <a:sym typeface="Roboto Slab"/>
                <a:hlinkClick r:id="rId3"/>
              </a:rPr>
              <a:t>https://citytech-cuny.presence.io/event/food-pantry</a:t>
            </a:r>
            <a:endParaRPr sz="1800">
              <a:latin typeface="Roboto Slab"/>
              <a:ea typeface="Roboto Slab"/>
              <a:cs typeface="Roboto Slab"/>
              <a:sym typeface="Roboto Slab"/>
            </a:endParaRPr>
          </a:p>
          <a:p>
            <a:pPr marL="457200" lvl="0" indent="-342900" algn="l" rtl="0">
              <a:lnSpc>
                <a:spcPct val="150000"/>
              </a:lnSpc>
              <a:spcBef>
                <a:spcPts val="0"/>
              </a:spcBef>
              <a:spcAft>
                <a:spcPts val="0"/>
              </a:spcAft>
              <a:buClr>
                <a:srgbClr val="595959"/>
              </a:buClr>
              <a:buSzPts val="1800"/>
              <a:buFont typeface="Roboto Slab"/>
              <a:buChar char="●"/>
            </a:pPr>
            <a:endParaRPr sz="1800">
              <a:latin typeface="Roboto Slab"/>
              <a:ea typeface="Roboto Slab"/>
              <a:cs typeface="Roboto Slab"/>
              <a:sym typeface="Roboto Slab"/>
            </a:endParaRPr>
          </a:p>
          <a:p>
            <a:pPr marL="0" lvl="0" indent="0" algn="l" rtl="0">
              <a:lnSpc>
                <a:spcPct val="150000"/>
              </a:lnSpc>
              <a:spcBef>
                <a:spcPts val="0"/>
              </a:spcBef>
              <a:spcAft>
                <a:spcPts val="0"/>
              </a:spcAft>
              <a:buNone/>
            </a:pPr>
            <a:endParaRPr sz="1800">
              <a:latin typeface="Roboto Slab"/>
              <a:ea typeface="Roboto Slab"/>
              <a:cs typeface="Roboto Slab"/>
              <a:sym typeface="Roboto Slab"/>
            </a:endParaRPr>
          </a:p>
          <a:p>
            <a:pPr marL="0" lvl="0" indent="0" algn="l" rtl="0">
              <a:lnSpc>
                <a:spcPct val="150000"/>
              </a:lnSpc>
              <a:spcBef>
                <a:spcPts val="0"/>
              </a:spcBef>
              <a:spcAft>
                <a:spcPts val="0"/>
              </a:spcAft>
              <a:buNone/>
            </a:pPr>
            <a:endParaRPr sz="1800">
              <a:latin typeface="Roboto Slab"/>
              <a:ea typeface="Roboto Slab"/>
              <a:cs typeface="Roboto Slab"/>
              <a:sym typeface="Roboto Slab"/>
            </a:endParaRPr>
          </a:p>
          <a:p>
            <a:pPr marL="0" lvl="0" indent="0" algn="l" rtl="0">
              <a:spcBef>
                <a:spcPts val="0"/>
              </a:spcBef>
              <a:spcAft>
                <a:spcPts val="1200"/>
              </a:spcAft>
              <a:buNone/>
            </a:pPr>
            <a:endParaRPr sz="1800">
              <a:latin typeface="Roboto Slab"/>
              <a:ea typeface="Roboto Slab"/>
              <a:cs typeface="Roboto Slab"/>
              <a:sym typeface="Roboto Slab"/>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70"/>
          <p:cNvSpPr txBox="1"/>
          <p:nvPr/>
        </p:nvSpPr>
        <p:spPr>
          <a:xfrm>
            <a:off x="2700475" y="1833275"/>
            <a:ext cx="4203600" cy="22407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Black Male Initiative (BMI)</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Veteran Support Services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Childcare Center</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u="sng">
                <a:solidFill>
                  <a:schemeClr val="dk1"/>
                </a:solidFill>
                <a:latin typeface="Roboto Slab"/>
                <a:ea typeface="Roboto Slab"/>
                <a:cs typeface="Roboto Slab"/>
                <a:sym typeface="Roboto Slab"/>
                <a:hlinkClick r:id="rId6">
                  <a:extLst>
                    <a:ext uri="{A12FA001-AC4F-418D-AE19-62706E023703}">
                      <ahyp:hlinkClr xmlns:ahyp="http://schemas.microsoft.com/office/drawing/2018/hyperlinkcolor" val="tx"/>
                    </a:ext>
                  </a:extLst>
                </a:hlinkClick>
              </a:rPr>
              <a:t>CREAR Futuros</a:t>
            </a:r>
            <a:endParaRPr sz="1800">
              <a:solidFill>
                <a:schemeClr val="dk1"/>
              </a:solidFill>
              <a:latin typeface="Roboto Slab"/>
              <a:ea typeface="Roboto Slab"/>
              <a:cs typeface="Roboto Slab"/>
              <a:sym typeface="Roboto Slab"/>
            </a:endParaRPr>
          </a:p>
          <a:p>
            <a:pPr marL="457200" lvl="0" indent="-342900" algn="l" rtl="0">
              <a:lnSpc>
                <a:spcPct val="150000"/>
              </a:lnSpc>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Identity-Based Clubs</a:t>
            </a:r>
            <a:endParaRPr sz="1800">
              <a:solidFill>
                <a:schemeClr val="dk1"/>
              </a:solidFill>
              <a:latin typeface="Roboto Slab"/>
              <a:ea typeface="Roboto Slab"/>
              <a:cs typeface="Roboto Slab"/>
              <a:sym typeface="Roboto Slab"/>
            </a:endParaRPr>
          </a:p>
        </p:txBody>
      </p:sp>
      <p:sp>
        <p:nvSpPr>
          <p:cNvPr id="382" name="Google Shape;382;p70"/>
          <p:cNvSpPr txBox="1"/>
          <p:nvPr/>
        </p:nvSpPr>
        <p:spPr>
          <a:xfrm>
            <a:off x="0" y="689700"/>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Affinity Support</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71"/>
          <p:cNvSpPr txBox="1"/>
          <p:nvPr/>
        </p:nvSpPr>
        <p:spPr>
          <a:xfrm>
            <a:off x="108350" y="1862175"/>
            <a:ext cx="4356900" cy="3015000"/>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accent6"/>
              </a:buClr>
              <a:buSzPts val="1800"/>
              <a:buFont typeface="Roboto Slab"/>
              <a:buChar char="●"/>
            </a:pPr>
            <a:r>
              <a:rPr lang="en" sz="1800">
                <a:solidFill>
                  <a:schemeClr val="accent6"/>
                </a:solidFill>
                <a:latin typeface="Roboto Slab"/>
                <a:ea typeface="Roboto Slab"/>
                <a:cs typeface="Roboto Slab"/>
                <a:sym typeface="Roboto Slab"/>
              </a:rPr>
              <a:t>Pride Club</a:t>
            </a:r>
            <a:endParaRPr sz="1800">
              <a:solidFill>
                <a:schemeClr val="accent6"/>
              </a:solidFill>
              <a:latin typeface="Roboto Slab"/>
              <a:ea typeface="Roboto Slab"/>
              <a:cs typeface="Roboto Slab"/>
              <a:sym typeface="Roboto Slab"/>
            </a:endParaRPr>
          </a:p>
          <a:p>
            <a:pPr marL="685800" lvl="0" indent="0" algn="l" rtl="0">
              <a:lnSpc>
                <a:spcPct val="100000"/>
              </a:lnSpc>
              <a:spcBef>
                <a:spcPts val="0"/>
              </a:spcBef>
              <a:spcAft>
                <a:spcPts val="0"/>
              </a:spcAft>
              <a:buNone/>
            </a:pPr>
            <a:r>
              <a:rPr lang="en" sz="1800">
                <a:solidFill>
                  <a:schemeClr val="dk1"/>
                </a:solidFill>
                <a:latin typeface="Roboto Slab"/>
                <a:ea typeface="Roboto Slab"/>
                <a:cs typeface="Roboto Slab"/>
                <a:sym typeface="Roboto Slab"/>
              </a:rPr>
              <a:t>Contact: lwestengard@citytech.cuny.edu</a:t>
            </a:r>
            <a:endParaRPr sz="1800">
              <a:solidFill>
                <a:schemeClr val="dk1"/>
              </a:solidFill>
              <a:latin typeface="Roboto Slab"/>
              <a:ea typeface="Roboto Slab"/>
              <a:cs typeface="Roboto Slab"/>
              <a:sym typeface="Roboto Slab"/>
            </a:endParaRPr>
          </a:p>
          <a:p>
            <a:pPr marL="0" lvl="0" indent="0" algn="l" rtl="0">
              <a:lnSpc>
                <a:spcPct val="10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00000"/>
              </a:lnSpc>
              <a:spcBef>
                <a:spcPts val="0"/>
              </a:spcBef>
              <a:spcAft>
                <a:spcPts val="0"/>
              </a:spcAft>
              <a:buClr>
                <a:schemeClr val="dk1"/>
              </a:buClr>
              <a:buSzPts val="1800"/>
              <a:buFont typeface="Roboto Slab"/>
              <a:buChar char="●"/>
            </a:pPr>
            <a:r>
              <a:rPr lang="en" sz="1800">
                <a:solidFill>
                  <a:schemeClr val="accent6"/>
                </a:solidFill>
                <a:latin typeface="Roboto Slab"/>
                <a:ea typeface="Roboto Slab"/>
                <a:cs typeface="Roboto Slab"/>
                <a:sym typeface="Roboto Slab"/>
              </a:rPr>
              <a:t>Pride Lounge</a:t>
            </a:r>
            <a:r>
              <a:rPr lang="en" sz="1800">
                <a:solidFill>
                  <a:schemeClr val="dk1"/>
                </a:solidFill>
                <a:latin typeface="Roboto Slab"/>
                <a:ea typeface="Roboto Slab"/>
                <a:cs typeface="Roboto Slab"/>
                <a:sym typeface="Roboto Slab"/>
              </a:rPr>
              <a:t> (AG29B)</a:t>
            </a:r>
            <a:endParaRPr sz="1800">
              <a:solidFill>
                <a:schemeClr val="dk1"/>
              </a:solidFill>
              <a:latin typeface="Roboto Slab"/>
              <a:ea typeface="Roboto Slab"/>
              <a:cs typeface="Roboto Slab"/>
              <a:sym typeface="Roboto Slab"/>
            </a:endParaRPr>
          </a:p>
          <a:p>
            <a:pPr marL="685800" lvl="0" indent="0" algn="l" rtl="0">
              <a:lnSpc>
                <a:spcPct val="100000"/>
              </a:lnSpc>
              <a:spcBef>
                <a:spcPts val="0"/>
              </a:spcBef>
              <a:spcAft>
                <a:spcPts val="0"/>
              </a:spcAft>
              <a:buNone/>
            </a:pPr>
            <a:r>
              <a:rPr lang="en" sz="1800">
                <a:solidFill>
                  <a:schemeClr val="dk1"/>
                </a:solidFill>
                <a:latin typeface="Roboto Slab"/>
                <a:ea typeface="Roboto Slab"/>
                <a:cs typeface="Roboto Slab"/>
                <a:sym typeface="Roboto Slab"/>
              </a:rPr>
              <a:t>Spring Hours TBD</a:t>
            </a:r>
            <a:endParaRPr sz="1800">
              <a:solidFill>
                <a:schemeClr val="dk1"/>
              </a:solidFill>
              <a:latin typeface="Roboto Slab"/>
              <a:ea typeface="Roboto Slab"/>
              <a:cs typeface="Roboto Slab"/>
              <a:sym typeface="Roboto Slab"/>
            </a:endParaRPr>
          </a:p>
          <a:p>
            <a:pPr marL="685800" lvl="0" indent="0" algn="l" rtl="0">
              <a:lnSpc>
                <a:spcPct val="100000"/>
              </a:lnSpc>
              <a:spcBef>
                <a:spcPts val="0"/>
              </a:spcBef>
              <a:spcAft>
                <a:spcPts val="0"/>
              </a:spcAft>
              <a:buNone/>
            </a:pPr>
            <a:r>
              <a:rPr lang="en" sz="1800">
                <a:solidFill>
                  <a:schemeClr val="dk1"/>
                </a:solidFill>
                <a:latin typeface="Roboto Slab"/>
                <a:ea typeface="Roboto Slab"/>
                <a:cs typeface="Roboto Slab"/>
                <a:sym typeface="Roboto Slab"/>
              </a:rPr>
              <a:t>Supervisor Daniel Ryan: DRyan@citytech.cuny.edu </a:t>
            </a:r>
            <a:endParaRPr sz="1800">
              <a:solidFill>
                <a:schemeClr val="dk1"/>
              </a:solidFill>
              <a:latin typeface="Roboto Slab"/>
              <a:ea typeface="Roboto Slab"/>
              <a:cs typeface="Roboto Slab"/>
              <a:sym typeface="Roboto Slab"/>
            </a:endParaRPr>
          </a:p>
          <a:p>
            <a:pPr marL="685800" lvl="0" indent="0" algn="l" rtl="0">
              <a:lnSpc>
                <a:spcPct val="100000"/>
              </a:lnSpc>
              <a:spcBef>
                <a:spcPts val="0"/>
              </a:spcBef>
              <a:spcAft>
                <a:spcPts val="0"/>
              </a:spcAft>
              <a:buNone/>
            </a:pPr>
            <a:endParaRPr sz="1800">
              <a:solidFill>
                <a:schemeClr val="dk1"/>
              </a:solidFill>
              <a:latin typeface="Roboto Slab"/>
              <a:ea typeface="Roboto Slab"/>
              <a:cs typeface="Roboto Slab"/>
              <a:sym typeface="Roboto Slab"/>
            </a:endParaRPr>
          </a:p>
          <a:p>
            <a:pPr marL="685800" lvl="0" indent="0" algn="l" rtl="0">
              <a:lnSpc>
                <a:spcPct val="10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p:txBody>
      </p:sp>
      <p:sp>
        <p:nvSpPr>
          <p:cNvPr id="388" name="Google Shape;388;p71"/>
          <p:cNvSpPr txBox="1"/>
          <p:nvPr/>
        </p:nvSpPr>
        <p:spPr>
          <a:xfrm>
            <a:off x="0" y="646350"/>
            <a:ext cx="9144000" cy="815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a:solidFill>
                  <a:schemeClr val="accent5"/>
                </a:solidFill>
                <a:latin typeface="Roboto Slab"/>
                <a:ea typeface="Roboto Slab"/>
                <a:cs typeface="Roboto Slab"/>
                <a:sym typeface="Roboto Slab"/>
              </a:rPr>
              <a:t>LGBTQIA+ Support</a:t>
            </a:r>
            <a:endParaRPr sz="4100" b="1">
              <a:solidFill>
                <a:schemeClr val="accent5"/>
              </a:solidFill>
              <a:latin typeface="Roboto Slab"/>
              <a:ea typeface="Roboto Slab"/>
              <a:cs typeface="Roboto Slab"/>
              <a:sym typeface="Roboto Slab"/>
            </a:endParaRPr>
          </a:p>
        </p:txBody>
      </p:sp>
      <p:sp>
        <p:nvSpPr>
          <p:cNvPr id="389" name="Google Shape;389;p71"/>
          <p:cNvSpPr txBox="1"/>
          <p:nvPr/>
        </p:nvSpPr>
        <p:spPr>
          <a:xfrm>
            <a:off x="4572000" y="1815525"/>
            <a:ext cx="4597800" cy="3108300"/>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accent6"/>
              </a:buClr>
              <a:buSzPts val="1800"/>
              <a:buFont typeface="Roboto Slab"/>
              <a:buChar char="●"/>
            </a:pPr>
            <a:r>
              <a:rPr lang="en" sz="1800" u="sng">
                <a:solidFill>
                  <a:schemeClr val="accent6"/>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Minor in Gender and Sexuality Studies</a:t>
            </a:r>
            <a:endParaRPr sz="1800">
              <a:solidFill>
                <a:schemeClr val="accent6"/>
              </a:solidFill>
              <a:latin typeface="Roboto Slab"/>
              <a:ea typeface="Roboto Slab"/>
              <a:cs typeface="Roboto Slab"/>
              <a:sym typeface="Roboto Slab"/>
            </a:endParaRPr>
          </a:p>
          <a:p>
            <a:pPr marL="0" lvl="0" indent="0" algn="l" rtl="0">
              <a:lnSpc>
                <a:spcPct val="10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00000"/>
              </a:lnSpc>
              <a:spcBef>
                <a:spcPts val="0"/>
              </a:spcBef>
              <a:spcAft>
                <a:spcPts val="0"/>
              </a:spcAft>
              <a:buClr>
                <a:schemeClr val="accent6"/>
              </a:buClr>
              <a:buSzPts val="1800"/>
              <a:buFont typeface="Roboto Slab"/>
              <a:buChar char="●"/>
            </a:pPr>
            <a:r>
              <a:rPr lang="en" sz="1800">
                <a:solidFill>
                  <a:schemeClr val="accent6"/>
                </a:solidFill>
                <a:latin typeface="Roboto Slab"/>
                <a:ea typeface="Roboto Slab"/>
                <a:cs typeface="Roboto Slab"/>
                <a:sym typeface="Roboto Slab"/>
              </a:rPr>
              <a:t>Counseling Contact</a:t>
            </a:r>
            <a:endParaRPr sz="1800">
              <a:solidFill>
                <a:schemeClr val="accent6"/>
              </a:solidFill>
              <a:latin typeface="Roboto Slab"/>
              <a:ea typeface="Roboto Slab"/>
              <a:cs typeface="Roboto Slab"/>
              <a:sym typeface="Roboto Slab"/>
            </a:endParaRPr>
          </a:p>
          <a:p>
            <a:pPr marL="800100" lvl="0" indent="0" algn="l" rtl="0">
              <a:lnSpc>
                <a:spcPct val="100000"/>
              </a:lnSpc>
              <a:spcBef>
                <a:spcPts val="0"/>
              </a:spcBef>
              <a:spcAft>
                <a:spcPts val="0"/>
              </a:spcAft>
              <a:buNone/>
            </a:pPr>
            <a:r>
              <a:rPr lang="en" sz="1800">
                <a:solidFill>
                  <a:schemeClr val="dk1"/>
                </a:solidFill>
                <a:latin typeface="Roboto Slab"/>
                <a:ea typeface="Roboto Slab"/>
                <a:cs typeface="Roboto Slab"/>
                <a:sym typeface="Roboto Slab"/>
              </a:rPr>
              <a:t>Jennifer Cruz</a:t>
            </a:r>
            <a:endParaRPr sz="1800">
              <a:solidFill>
                <a:schemeClr val="dk1"/>
              </a:solidFill>
              <a:latin typeface="Roboto Slab"/>
              <a:ea typeface="Roboto Slab"/>
              <a:cs typeface="Roboto Slab"/>
              <a:sym typeface="Roboto Slab"/>
            </a:endParaRPr>
          </a:p>
          <a:p>
            <a:pPr marL="800100" lvl="0" indent="0" algn="l" rtl="0">
              <a:lnSpc>
                <a:spcPct val="100000"/>
              </a:lnSpc>
              <a:spcBef>
                <a:spcPts val="0"/>
              </a:spcBef>
              <a:spcAft>
                <a:spcPts val="0"/>
              </a:spcAft>
              <a:buNone/>
            </a:pPr>
            <a:r>
              <a:rPr lang="en" sz="1800" u="sng">
                <a:solidFill>
                  <a:schemeClr val="dk1"/>
                </a:solidFill>
                <a:latin typeface="Roboto Slab"/>
                <a:ea typeface="Roboto Slab"/>
                <a:cs typeface="Roboto Slab"/>
                <a:sym typeface="Roboto Slab"/>
                <a:hlinkClick r:id="rId4">
                  <a:extLst>
                    <a:ext uri="{A12FA001-AC4F-418D-AE19-62706E023703}">
                      <ahyp:hlinkClr xmlns:ahyp="http://schemas.microsoft.com/office/drawing/2018/hyperlinkcolor" val="tx"/>
                    </a:ext>
                  </a:extLst>
                </a:hlinkClick>
              </a:rPr>
              <a:t>JCruz@citytech.cuny.edu</a:t>
            </a:r>
            <a:endParaRPr sz="1800">
              <a:solidFill>
                <a:schemeClr val="dk1"/>
              </a:solidFill>
              <a:latin typeface="Roboto Slab"/>
              <a:ea typeface="Roboto Slab"/>
              <a:cs typeface="Roboto Slab"/>
              <a:sym typeface="Roboto Slab"/>
            </a:endParaRPr>
          </a:p>
          <a:p>
            <a:pPr marL="800100" lvl="0" indent="0" algn="l" rtl="0">
              <a:lnSpc>
                <a:spcPct val="100000"/>
              </a:lnSpc>
              <a:spcBef>
                <a:spcPts val="0"/>
              </a:spcBef>
              <a:spcAft>
                <a:spcPts val="0"/>
              </a:spcAft>
              <a:buNone/>
            </a:pPr>
            <a:endParaRPr sz="1800">
              <a:solidFill>
                <a:schemeClr val="dk1"/>
              </a:solidFill>
              <a:latin typeface="Roboto Slab"/>
              <a:ea typeface="Roboto Slab"/>
              <a:cs typeface="Roboto Slab"/>
              <a:sym typeface="Roboto Slab"/>
            </a:endParaRPr>
          </a:p>
          <a:p>
            <a:pPr marL="457200" lvl="0" indent="-342900" algn="l" rtl="0">
              <a:lnSpc>
                <a:spcPct val="100000"/>
              </a:lnSpc>
              <a:spcBef>
                <a:spcPts val="0"/>
              </a:spcBef>
              <a:spcAft>
                <a:spcPts val="0"/>
              </a:spcAft>
              <a:buClr>
                <a:schemeClr val="dk1"/>
              </a:buClr>
              <a:buSzPts val="1800"/>
              <a:buFont typeface="Roboto Slab"/>
              <a:buChar char="●"/>
            </a:pPr>
            <a:r>
              <a:rPr lang="en" sz="1800" u="sng">
                <a:solidFill>
                  <a:schemeClr val="accent6"/>
                </a:solidFill>
                <a:latin typeface="Roboto Slab"/>
                <a:ea typeface="Roboto Slab"/>
                <a:cs typeface="Roboto Slab"/>
                <a:sym typeface="Roboto Slab"/>
                <a:hlinkClick r:id="rId5">
                  <a:extLst>
                    <a:ext uri="{A12FA001-AC4F-418D-AE19-62706E023703}">
                      <ahyp:hlinkClr xmlns:ahyp="http://schemas.microsoft.com/office/drawing/2018/hyperlinkcolor" val="tx"/>
                    </a:ext>
                  </a:extLst>
                </a:hlinkClick>
              </a:rPr>
              <a:t>CUNY LGBTQ Hub</a:t>
            </a:r>
            <a:r>
              <a:rPr lang="en" sz="1800">
                <a:solidFill>
                  <a:schemeClr val="dk1"/>
                </a:solidFill>
                <a:latin typeface="Roboto Slab"/>
                <a:ea typeface="Roboto Slab"/>
                <a:cs typeface="Roboto Slab"/>
                <a:sym typeface="Roboto Slab"/>
              </a:rPr>
              <a:t> </a:t>
            </a:r>
            <a:endParaRPr sz="1800">
              <a:solidFill>
                <a:schemeClr val="dk1"/>
              </a:solidFill>
              <a:latin typeface="Roboto Slab"/>
              <a:ea typeface="Roboto Slab"/>
              <a:cs typeface="Roboto Slab"/>
              <a:sym typeface="Roboto Slab"/>
            </a:endParaRPr>
          </a:p>
          <a:p>
            <a:pPr marL="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a:p>
            <a:pPr marL="8001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a:p>
            <a:pPr marL="800100" lvl="0" indent="0" algn="l" rtl="0">
              <a:lnSpc>
                <a:spcPct val="150000"/>
              </a:lnSpc>
              <a:spcBef>
                <a:spcPts val="0"/>
              </a:spcBef>
              <a:spcAft>
                <a:spcPts val="0"/>
              </a:spcAft>
              <a:buNone/>
            </a:pPr>
            <a:endParaRPr sz="1800">
              <a:solidFill>
                <a:schemeClr val="dk1"/>
              </a:solidFill>
              <a:latin typeface="Roboto Slab"/>
              <a:ea typeface="Roboto Slab"/>
              <a:cs typeface="Roboto Slab"/>
              <a:sym typeface="Roboto Slab"/>
            </a:endParaRPr>
          </a:p>
        </p:txBody>
      </p:sp>
      <p:sp>
        <p:nvSpPr>
          <p:cNvPr id="390" name="Google Shape;390;p71"/>
          <p:cNvSpPr txBox="1"/>
          <p:nvPr/>
        </p:nvSpPr>
        <p:spPr>
          <a:xfrm>
            <a:off x="2657700" y="4683475"/>
            <a:ext cx="3828600" cy="35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dk1"/>
                </a:solidFill>
                <a:latin typeface="Roboto"/>
                <a:ea typeface="Roboto"/>
                <a:cs typeface="Roboto"/>
                <a:sym typeface="Roboto"/>
              </a:rPr>
              <a:t>Instagram account: @citytechpride</a:t>
            </a:r>
            <a:endParaRPr sz="1800">
              <a:solidFill>
                <a:schemeClr val="dk1"/>
              </a:solidFill>
              <a:latin typeface="Roboto"/>
              <a:ea typeface="Roboto"/>
              <a:cs typeface="Roboto"/>
              <a:sym typeface="Roboto"/>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72"/>
          <p:cNvSpPr txBox="1">
            <a:spLocks noGrp="1"/>
          </p:cNvSpPr>
          <p:nvPr>
            <p:ph type="body" idx="1"/>
          </p:nvPr>
        </p:nvSpPr>
        <p:spPr>
          <a:xfrm>
            <a:off x="630400" y="1794600"/>
            <a:ext cx="8139600" cy="33489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en" sz="2200">
                <a:latin typeface="Roboto Slab"/>
                <a:ea typeface="Roboto Slab"/>
                <a:cs typeface="Roboto Slab"/>
                <a:sym typeface="Roboto Slab"/>
              </a:rPr>
              <a:t>Look back at your notes. How do you think you did?</a:t>
            </a:r>
            <a:endParaRPr sz="2200">
              <a:latin typeface="Roboto Slab"/>
              <a:ea typeface="Roboto Slab"/>
              <a:cs typeface="Roboto Slab"/>
              <a:sym typeface="Roboto Slab"/>
            </a:endParaRPr>
          </a:p>
          <a:p>
            <a:pPr marL="0" lvl="0" indent="0" algn="l" rtl="0">
              <a:lnSpc>
                <a:spcPct val="115000"/>
              </a:lnSpc>
              <a:spcBef>
                <a:spcPts val="0"/>
              </a:spcBef>
              <a:spcAft>
                <a:spcPts val="0"/>
              </a:spcAft>
              <a:buNone/>
            </a:pPr>
            <a:endParaRPr sz="2200">
              <a:latin typeface="Roboto Slab"/>
              <a:ea typeface="Roboto Slab"/>
              <a:cs typeface="Roboto Slab"/>
              <a:sym typeface="Roboto Slab"/>
            </a:endParaRPr>
          </a:p>
          <a:p>
            <a:pPr marL="0" lvl="0" indent="0" algn="l" rtl="0">
              <a:lnSpc>
                <a:spcPct val="115000"/>
              </a:lnSpc>
              <a:spcBef>
                <a:spcPts val="0"/>
              </a:spcBef>
              <a:spcAft>
                <a:spcPts val="0"/>
              </a:spcAft>
              <a:buNone/>
            </a:pPr>
            <a:r>
              <a:rPr lang="en" sz="2200">
                <a:latin typeface="Roboto Slab"/>
                <a:ea typeface="Roboto Slab"/>
                <a:cs typeface="Roboto Slab"/>
                <a:sym typeface="Roboto Slab"/>
              </a:rPr>
              <a:t>Take a minute to go back and fill in where anything seems to be missing.</a:t>
            </a:r>
            <a:endParaRPr sz="2200">
              <a:latin typeface="Roboto Slab"/>
              <a:ea typeface="Roboto Slab"/>
              <a:cs typeface="Roboto Slab"/>
              <a:sym typeface="Roboto Slab"/>
            </a:endParaRPr>
          </a:p>
          <a:p>
            <a:pPr marL="0" lvl="0" indent="0" algn="l" rtl="0">
              <a:lnSpc>
                <a:spcPct val="115000"/>
              </a:lnSpc>
              <a:spcBef>
                <a:spcPts val="0"/>
              </a:spcBef>
              <a:spcAft>
                <a:spcPts val="0"/>
              </a:spcAft>
              <a:buNone/>
            </a:pPr>
            <a:endParaRPr sz="2200">
              <a:latin typeface="Roboto Slab"/>
              <a:ea typeface="Roboto Slab"/>
              <a:cs typeface="Roboto Slab"/>
              <a:sym typeface="Roboto Slab"/>
            </a:endParaRPr>
          </a:p>
          <a:p>
            <a:pPr marL="0" lvl="0" indent="0" algn="l" rtl="0">
              <a:lnSpc>
                <a:spcPct val="115000"/>
              </a:lnSpc>
              <a:spcBef>
                <a:spcPts val="0"/>
              </a:spcBef>
              <a:spcAft>
                <a:spcPts val="0"/>
              </a:spcAft>
              <a:buNone/>
            </a:pPr>
            <a:r>
              <a:rPr lang="en" sz="2200">
                <a:latin typeface="Roboto Slab"/>
                <a:ea typeface="Roboto Slab"/>
                <a:cs typeface="Roboto Slab"/>
                <a:sym typeface="Roboto Slab"/>
              </a:rPr>
              <a:t>What seems most important? If you were going to study your notes for an exam, what strategies would you use?</a:t>
            </a:r>
            <a:endParaRPr sz="2200">
              <a:latin typeface="Roboto Slab"/>
              <a:ea typeface="Roboto Slab"/>
              <a:cs typeface="Roboto Slab"/>
              <a:sym typeface="Roboto Slab"/>
            </a:endParaRPr>
          </a:p>
          <a:p>
            <a:pPr marL="0" lvl="0" indent="0" algn="l" rtl="0">
              <a:lnSpc>
                <a:spcPct val="115000"/>
              </a:lnSpc>
              <a:spcBef>
                <a:spcPts val="0"/>
              </a:spcBef>
              <a:spcAft>
                <a:spcPts val="0"/>
              </a:spcAft>
              <a:buNone/>
            </a:pPr>
            <a:endParaRPr sz="2200">
              <a:latin typeface="Roboto Slab"/>
              <a:ea typeface="Roboto Slab"/>
              <a:cs typeface="Roboto Slab"/>
              <a:sym typeface="Roboto Slab"/>
            </a:endParaRPr>
          </a:p>
        </p:txBody>
      </p:sp>
      <p:sp>
        <p:nvSpPr>
          <p:cNvPr id="396" name="Google Shape;396;p72"/>
          <p:cNvSpPr txBox="1">
            <a:spLocks noGrp="1"/>
          </p:cNvSpPr>
          <p:nvPr>
            <p:ph type="title" idx="4294967295"/>
          </p:nvPr>
        </p:nvSpPr>
        <p:spPr>
          <a:xfrm>
            <a:off x="1283700" y="487875"/>
            <a:ext cx="6576600" cy="723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100"/>
              <a:buFont typeface="Arial"/>
              <a:buNone/>
            </a:pPr>
            <a:r>
              <a:rPr lang="en" sz="3500" b="1">
                <a:solidFill>
                  <a:srgbClr val="92D050"/>
                </a:solidFill>
              </a:rPr>
              <a:t>How did your note taking go?</a:t>
            </a:r>
            <a:endParaRPr sz="3500" b="1">
              <a:solidFill>
                <a:srgbClr val="92D05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73"/>
          <p:cNvSpPr txBox="1">
            <a:spLocks noGrp="1"/>
          </p:cNvSpPr>
          <p:nvPr>
            <p:ph type="ctrTitle"/>
          </p:nvPr>
        </p:nvSpPr>
        <p:spPr>
          <a:xfrm>
            <a:off x="982700" y="1761950"/>
            <a:ext cx="7354800" cy="2755200"/>
          </a:xfrm>
          <a:prstGeom prst="rect">
            <a:avLst/>
          </a:prstGeom>
        </p:spPr>
        <p:txBody>
          <a:bodyPr spcFirstLastPara="1" wrap="square" lIns="91425" tIns="91425" rIns="91425" bIns="91425" anchor="b" anchorCtr="0">
            <a:spAutoFit/>
          </a:bodyPr>
          <a:lstStyle/>
          <a:p>
            <a:pPr marL="0" lvl="0" indent="0" algn="ctr" rtl="0">
              <a:spcBef>
                <a:spcPts val="0"/>
              </a:spcBef>
              <a:spcAft>
                <a:spcPts val="0"/>
              </a:spcAft>
              <a:buNone/>
            </a:pPr>
            <a:r>
              <a:rPr lang="en" sz="4500" b="1">
                <a:solidFill>
                  <a:schemeClr val="accent5"/>
                </a:solidFill>
              </a:rPr>
              <a:t>Accessing Resources </a:t>
            </a:r>
            <a:endParaRPr sz="4500" b="1">
              <a:solidFill>
                <a:schemeClr val="accent5"/>
              </a:solidFill>
            </a:endParaRPr>
          </a:p>
          <a:p>
            <a:pPr marL="0" lvl="0" indent="0" algn="ctr" rtl="0">
              <a:spcBef>
                <a:spcPts val="0"/>
              </a:spcBef>
              <a:spcAft>
                <a:spcPts val="0"/>
              </a:spcAft>
              <a:buNone/>
            </a:pPr>
            <a:r>
              <a:rPr lang="en" sz="4500" b="1">
                <a:solidFill>
                  <a:schemeClr val="accent5"/>
                </a:solidFill>
              </a:rPr>
              <a:t>+ Services</a:t>
            </a:r>
            <a:r>
              <a:rPr lang="en" sz="6100" b="1">
                <a:solidFill>
                  <a:schemeClr val="accent6"/>
                </a:solidFill>
              </a:rPr>
              <a:t> </a:t>
            </a:r>
            <a:endParaRPr sz="6100" b="1">
              <a:solidFill>
                <a:schemeClr val="accent6"/>
              </a:solidFill>
            </a:endParaRPr>
          </a:p>
          <a:p>
            <a:pPr marL="0" lvl="0" indent="0" algn="ctr" rtl="0">
              <a:spcBef>
                <a:spcPts val="0"/>
              </a:spcBef>
              <a:spcAft>
                <a:spcPts val="0"/>
              </a:spcAft>
              <a:buNone/>
            </a:pPr>
            <a:r>
              <a:rPr lang="en" sz="6100" b="1">
                <a:solidFill>
                  <a:schemeClr val="accent6"/>
                </a:solidFill>
              </a:rPr>
              <a:t>	</a:t>
            </a:r>
            <a:endParaRPr sz="6100" b="1">
              <a:solidFill>
                <a:schemeClr val="accent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8"/>
          <p:cNvSpPr txBox="1">
            <a:spLocks noGrp="1"/>
          </p:cNvSpPr>
          <p:nvPr>
            <p:ph type="ctrTitle"/>
          </p:nvPr>
        </p:nvSpPr>
        <p:spPr>
          <a:xfrm>
            <a:off x="947850" y="1281150"/>
            <a:ext cx="7248300" cy="14574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4000"/>
              <a:buNone/>
            </a:pPr>
            <a:r>
              <a:rPr lang="en" b="1">
                <a:solidFill>
                  <a:schemeClr val="accent5"/>
                </a:solidFill>
              </a:rPr>
              <a:t>Where does </a:t>
            </a:r>
            <a:endParaRPr b="1">
              <a:solidFill>
                <a:schemeClr val="accent5"/>
              </a:solidFill>
            </a:endParaRPr>
          </a:p>
          <a:p>
            <a:pPr marL="0" lvl="0" indent="0" algn="ctr" rtl="0">
              <a:lnSpc>
                <a:spcPct val="100000"/>
              </a:lnSpc>
              <a:spcBef>
                <a:spcPts val="0"/>
              </a:spcBef>
              <a:spcAft>
                <a:spcPts val="0"/>
              </a:spcAft>
              <a:buSzPts val="4000"/>
              <a:buNone/>
            </a:pPr>
            <a:r>
              <a:rPr lang="en" b="1">
                <a:solidFill>
                  <a:schemeClr val="accent5"/>
                </a:solidFill>
              </a:rPr>
              <a:t>college happen?</a:t>
            </a:r>
            <a:endParaRPr b="1">
              <a:solidFill>
                <a:schemeClr val="accent5"/>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74"/>
          <p:cNvSpPr txBox="1"/>
          <p:nvPr/>
        </p:nvSpPr>
        <p:spPr>
          <a:xfrm>
            <a:off x="1722175" y="1342225"/>
            <a:ext cx="5911200" cy="193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100" b="1">
                <a:solidFill>
                  <a:schemeClr val="accent5"/>
                </a:solidFill>
                <a:latin typeface="Roboto Slab"/>
                <a:ea typeface="Roboto Slab"/>
                <a:cs typeface="Roboto Slab"/>
                <a:sym typeface="Roboto Slab"/>
              </a:rPr>
              <a:t>Navigating the </a:t>
            </a:r>
            <a:endParaRPr sz="4100" b="1">
              <a:solidFill>
                <a:schemeClr val="accent5"/>
              </a:solidFill>
              <a:latin typeface="Roboto Slab"/>
              <a:ea typeface="Roboto Slab"/>
              <a:cs typeface="Roboto Slab"/>
              <a:sym typeface="Roboto Slab"/>
            </a:endParaRPr>
          </a:p>
          <a:p>
            <a:pPr marL="457200" lvl="0" indent="457200" algn="l" rtl="0">
              <a:spcBef>
                <a:spcPts val="0"/>
              </a:spcBef>
              <a:spcAft>
                <a:spcPts val="0"/>
              </a:spcAft>
              <a:buNone/>
            </a:pPr>
            <a:r>
              <a:rPr lang="en" sz="4100" b="1">
                <a:solidFill>
                  <a:schemeClr val="accent5"/>
                </a:solidFill>
                <a:latin typeface="Roboto Slab"/>
                <a:ea typeface="Roboto Slab"/>
                <a:cs typeface="Roboto Slab"/>
                <a:sym typeface="Roboto Slab"/>
              </a:rPr>
              <a:t>City Tech Website</a:t>
            </a:r>
            <a:endParaRPr sz="4100" b="1">
              <a:solidFill>
                <a:schemeClr val="accent5"/>
              </a:solidFill>
              <a:latin typeface="Roboto Slab"/>
              <a:ea typeface="Roboto Slab"/>
              <a:cs typeface="Roboto Slab"/>
              <a:sym typeface="Roboto Slab"/>
            </a:endParaRPr>
          </a:p>
          <a:p>
            <a:pPr marL="0" lvl="0" indent="0" algn="l" rtl="0">
              <a:spcBef>
                <a:spcPts val="0"/>
              </a:spcBef>
              <a:spcAft>
                <a:spcPts val="0"/>
              </a:spcAft>
              <a:buNone/>
            </a:pPr>
            <a:endParaRPr>
              <a:latin typeface="Roboto"/>
              <a:ea typeface="Roboto"/>
              <a:cs typeface="Roboto"/>
              <a:sym typeface="Roboto"/>
            </a:endParaRPr>
          </a:p>
          <a:p>
            <a:pPr marL="0" lvl="0" indent="0" algn="ctr" rtl="0">
              <a:spcBef>
                <a:spcPts val="0"/>
              </a:spcBef>
              <a:spcAft>
                <a:spcPts val="0"/>
              </a:spcAft>
              <a:buNone/>
            </a:pPr>
            <a:r>
              <a:rPr lang="en" sz="1800" u="sng">
                <a:solidFill>
                  <a:schemeClr val="dk1"/>
                </a:solidFill>
                <a:latin typeface="Roboto Slab"/>
                <a:ea typeface="Roboto Slab"/>
                <a:cs typeface="Roboto Slab"/>
                <a:sym typeface="Roboto Slab"/>
                <a:hlinkClick r:id="rId3">
                  <a:extLst>
                    <a:ext uri="{A12FA001-AC4F-418D-AE19-62706E023703}">
                      <ahyp:hlinkClr xmlns:ahyp="http://schemas.microsoft.com/office/drawing/2018/hyperlinkcolor" val="tx"/>
                    </a:ext>
                  </a:extLst>
                </a:hlinkClick>
              </a:rPr>
              <a:t>www.citytech.cuny.edu</a:t>
            </a:r>
            <a:endParaRPr sz="1800">
              <a:solidFill>
                <a:schemeClr val="dk1"/>
              </a:solidFill>
              <a:latin typeface="Roboto Slab"/>
              <a:ea typeface="Roboto Slab"/>
              <a:cs typeface="Roboto Slab"/>
              <a:sym typeface="Roboto Slab"/>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75"/>
          <p:cNvSpPr txBox="1">
            <a:spLocks noGrp="1"/>
          </p:cNvSpPr>
          <p:nvPr>
            <p:ph type="title"/>
          </p:nvPr>
        </p:nvSpPr>
        <p:spPr>
          <a:xfrm>
            <a:off x="359150" y="355550"/>
            <a:ext cx="3312000" cy="110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3000" b="1">
                <a:solidFill>
                  <a:schemeClr val="accent5"/>
                </a:solidFill>
              </a:rPr>
              <a:t>Small Group Scavenger Hunt</a:t>
            </a:r>
            <a:endParaRPr sz="3000" b="1">
              <a:solidFill>
                <a:schemeClr val="accent5"/>
              </a:solidFill>
            </a:endParaRPr>
          </a:p>
        </p:txBody>
      </p:sp>
      <p:sp>
        <p:nvSpPr>
          <p:cNvPr id="412" name="Google Shape;412;p75"/>
          <p:cNvSpPr txBox="1">
            <a:spLocks noGrp="1"/>
          </p:cNvSpPr>
          <p:nvPr>
            <p:ph type="body" idx="1"/>
          </p:nvPr>
        </p:nvSpPr>
        <p:spPr>
          <a:xfrm>
            <a:off x="184500" y="1668350"/>
            <a:ext cx="2808000" cy="2681100"/>
          </a:xfrm>
          <a:prstGeom prst="rect">
            <a:avLst/>
          </a:prstGeom>
        </p:spPr>
        <p:txBody>
          <a:bodyPr spcFirstLastPara="1" wrap="square" lIns="91425" tIns="91425" rIns="91425" bIns="91425" anchor="t" anchorCtr="0">
            <a:normAutofit/>
          </a:bodyPr>
          <a:lstStyle/>
          <a:p>
            <a:pPr marL="0" lvl="0" indent="0" algn="r" rtl="0">
              <a:lnSpc>
                <a:spcPct val="100000"/>
              </a:lnSpc>
              <a:spcBef>
                <a:spcPts val="0"/>
              </a:spcBef>
              <a:spcAft>
                <a:spcPts val="0"/>
              </a:spcAft>
              <a:buNone/>
            </a:pPr>
            <a:r>
              <a:rPr lang="en" sz="2100" b="1">
                <a:solidFill>
                  <a:schemeClr val="accent6"/>
                </a:solidFill>
                <a:latin typeface="Roboto Slab"/>
                <a:ea typeface="Roboto Slab"/>
                <a:cs typeface="Roboto Slab"/>
                <a:sym typeface="Roboto Slab"/>
              </a:rPr>
              <a:t>Accessing </a:t>
            </a:r>
            <a:endParaRPr sz="2100" b="1">
              <a:solidFill>
                <a:schemeClr val="accent6"/>
              </a:solidFill>
              <a:latin typeface="Roboto Slab"/>
              <a:ea typeface="Roboto Slab"/>
              <a:cs typeface="Roboto Slab"/>
              <a:sym typeface="Roboto Slab"/>
            </a:endParaRPr>
          </a:p>
          <a:p>
            <a:pPr marL="0" lvl="0" indent="0" algn="r" rtl="0">
              <a:lnSpc>
                <a:spcPct val="100000"/>
              </a:lnSpc>
              <a:spcBef>
                <a:spcPts val="0"/>
              </a:spcBef>
              <a:spcAft>
                <a:spcPts val="0"/>
              </a:spcAft>
              <a:buNone/>
            </a:pPr>
            <a:r>
              <a:rPr lang="en" sz="2100" b="1">
                <a:solidFill>
                  <a:schemeClr val="accent6"/>
                </a:solidFill>
                <a:latin typeface="Roboto Slab"/>
                <a:ea typeface="Roboto Slab"/>
                <a:cs typeface="Roboto Slab"/>
                <a:sym typeface="Roboto Slab"/>
              </a:rPr>
              <a:t>Resources </a:t>
            </a:r>
            <a:endParaRPr sz="2100" b="1">
              <a:solidFill>
                <a:schemeClr val="accent6"/>
              </a:solidFill>
              <a:latin typeface="Roboto Slab"/>
              <a:ea typeface="Roboto Slab"/>
              <a:cs typeface="Roboto Slab"/>
              <a:sym typeface="Roboto Slab"/>
            </a:endParaRPr>
          </a:p>
          <a:p>
            <a:pPr marL="0" lvl="0" indent="0" algn="r" rtl="0">
              <a:lnSpc>
                <a:spcPct val="100000"/>
              </a:lnSpc>
              <a:spcBef>
                <a:spcPts val="0"/>
              </a:spcBef>
              <a:spcAft>
                <a:spcPts val="0"/>
              </a:spcAft>
              <a:buNone/>
            </a:pPr>
            <a:r>
              <a:rPr lang="en" sz="2100" b="1">
                <a:solidFill>
                  <a:schemeClr val="accent6"/>
                </a:solidFill>
                <a:latin typeface="Roboto Slab"/>
                <a:ea typeface="Roboto Slab"/>
                <a:cs typeface="Roboto Slab"/>
                <a:sym typeface="Roboto Slab"/>
              </a:rPr>
              <a:t>+ Services</a:t>
            </a:r>
            <a:endParaRPr sz="2100" b="1">
              <a:solidFill>
                <a:schemeClr val="accent6"/>
              </a:solidFill>
              <a:latin typeface="Roboto Slab"/>
              <a:ea typeface="Roboto Slab"/>
              <a:cs typeface="Roboto Slab"/>
              <a:sym typeface="Roboto Slab"/>
            </a:endParaRPr>
          </a:p>
        </p:txBody>
      </p:sp>
      <p:sp>
        <p:nvSpPr>
          <p:cNvPr id="413" name="Google Shape;413;p75"/>
          <p:cNvSpPr txBox="1"/>
          <p:nvPr/>
        </p:nvSpPr>
        <p:spPr>
          <a:xfrm>
            <a:off x="3974525" y="1259900"/>
            <a:ext cx="4968300" cy="184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i="1">
                <a:solidFill>
                  <a:schemeClr val="dk1"/>
                </a:solidFill>
                <a:latin typeface="Roboto Slab"/>
                <a:ea typeface="Roboto Slab"/>
                <a:cs typeface="Roboto Slab"/>
                <a:sym typeface="Roboto Slab"/>
              </a:rPr>
              <a:t>Directions:</a:t>
            </a:r>
            <a:endParaRPr sz="1800" i="1">
              <a:solidFill>
                <a:schemeClr val="dk1"/>
              </a:solidFill>
              <a:latin typeface="Roboto Slab"/>
              <a:ea typeface="Roboto Slab"/>
              <a:cs typeface="Roboto Slab"/>
              <a:sym typeface="Roboto Slab"/>
            </a:endParaRPr>
          </a:p>
          <a:p>
            <a:pPr marL="457200" lvl="0" indent="-342900" algn="l" rtl="0">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Using the information from class today and the City Tech website, find the answers to the following questions.</a:t>
            </a:r>
            <a:endParaRPr sz="1800">
              <a:solidFill>
                <a:schemeClr val="dk1"/>
              </a:solidFill>
              <a:latin typeface="Roboto Slab"/>
              <a:ea typeface="Roboto Slab"/>
              <a:cs typeface="Roboto Slab"/>
              <a:sym typeface="Roboto Slab"/>
            </a:endParaRPr>
          </a:p>
          <a:p>
            <a:pPr marL="457200" lvl="0" indent="-342900" algn="l" rtl="0">
              <a:spcBef>
                <a:spcPts val="0"/>
              </a:spcBef>
              <a:spcAft>
                <a:spcPts val="0"/>
              </a:spcAft>
              <a:buClr>
                <a:schemeClr val="dk1"/>
              </a:buClr>
              <a:buSzPts val="1800"/>
              <a:buFont typeface="Roboto Slab"/>
              <a:buChar char="-"/>
            </a:pPr>
            <a:r>
              <a:rPr lang="en" sz="1800">
                <a:solidFill>
                  <a:schemeClr val="dk1"/>
                </a:solidFill>
                <a:latin typeface="Roboto Slab"/>
                <a:ea typeface="Roboto Slab"/>
                <a:cs typeface="Roboto Slab"/>
                <a:sym typeface="Roboto Slab"/>
              </a:rPr>
              <a:t>The group with the most correct answers at the end of 15 minutes wins!</a:t>
            </a:r>
            <a:endParaRPr sz="1800">
              <a:solidFill>
                <a:schemeClr val="dk1"/>
              </a:solidFill>
              <a:latin typeface="Roboto Slab"/>
              <a:ea typeface="Roboto Slab"/>
              <a:cs typeface="Roboto Slab"/>
              <a:sym typeface="Roboto Slab"/>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76"/>
          <p:cNvSpPr txBox="1"/>
          <p:nvPr/>
        </p:nvSpPr>
        <p:spPr>
          <a:xfrm>
            <a:off x="935175" y="1798125"/>
            <a:ext cx="7189200" cy="158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100" b="1" u="sng">
                <a:solidFill>
                  <a:schemeClr val="hlink"/>
                </a:solidFill>
                <a:latin typeface="Roboto Slab"/>
                <a:ea typeface="Roboto Slab"/>
                <a:cs typeface="Roboto Slab"/>
                <a:sym typeface="Roboto Slab"/>
                <a:hlinkClick r:id="rId3"/>
              </a:rPr>
              <a:t>SCAVENGER HUNT</a:t>
            </a:r>
            <a:endParaRPr sz="4100">
              <a:solidFill>
                <a:schemeClr val="accent5"/>
              </a:solidFill>
              <a:latin typeface="Roboto Slab"/>
              <a:ea typeface="Roboto Slab"/>
              <a:cs typeface="Roboto Slab"/>
              <a:sym typeface="Roboto Slab"/>
            </a:endParaRPr>
          </a:p>
          <a:p>
            <a:pPr marL="0" lvl="0" indent="0" algn="l" rtl="0">
              <a:spcBef>
                <a:spcPts val="0"/>
              </a:spcBef>
              <a:spcAft>
                <a:spcPts val="0"/>
              </a:spcAft>
              <a:buNone/>
            </a:pPr>
            <a:endParaRPr sz="1800">
              <a:latin typeface="Lora"/>
              <a:ea typeface="Lora"/>
              <a:cs typeface="Lora"/>
              <a:sym typeface="Lora"/>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sz="1800">
              <a:solidFill>
                <a:schemeClr val="dk1"/>
              </a:solidFill>
              <a:latin typeface="Roboto Slab"/>
              <a:ea typeface="Roboto Slab"/>
              <a:cs typeface="Roboto Slab"/>
              <a:sym typeface="Roboto Slab"/>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77"/>
          <p:cNvSpPr txBox="1">
            <a:spLocks noGrp="1"/>
          </p:cNvSpPr>
          <p:nvPr>
            <p:ph type="ctrTitle"/>
          </p:nvPr>
        </p:nvSpPr>
        <p:spPr>
          <a:xfrm>
            <a:off x="1434025" y="1835650"/>
            <a:ext cx="6245700" cy="1123500"/>
          </a:xfrm>
          <a:prstGeom prst="rect">
            <a:avLst/>
          </a:prstGeom>
        </p:spPr>
        <p:txBody>
          <a:bodyPr spcFirstLastPara="1" wrap="square" lIns="91425" tIns="91425" rIns="91425" bIns="91425" anchor="b" anchorCtr="0">
            <a:spAutoFit/>
          </a:bodyPr>
          <a:lstStyle/>
          <a:p>
            <a:pPr marL="0" lvl="0" indent="0" algn="l" rtl="0">
              <a:spcBef>
                <a:spcPts val="0"/>
              </a:spcBef>
              <a:spcAft>
                <a:spcPts val="0"/>
              </a:spcAft>
              <a:buNone/>
            </a:pPr>
            <a:r>
              <a:rPr lang="en" sz="6100" b="1">
                <a:solidFill>
                  <a:schemeClr val="accent5"/>
                </a:solidFill>
              </a:rPr>
              <a:t>Asking for Help!</a:t>
            </a:r>
            <a:endParaRPr sz="6100" b="1">
              <a:solidFill>
                <a:schemeClr val="accent5"/>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78"/>
          <p:cNvSpPr txBox="1">
            <a:spLocks noGrp="1"/>
          </p:cNvSpPr>
          <p:nvPr>
            <p:ph type="title"/>
          </p:nvPr>
        </p:nvSpPr>
        <p:spPr>
          <a:xfrm>
            <a:off x="378687" y="1313970"/>
            <a:ext cx="8386500" cy="19878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sz="3900" b="1">
                <a:solidFill>
                  <a:schemeClr val="accent5"/>
                </a:solidFill>
              </a:rPr>
              <a:t>What are some factors that might make a student less likely to ask for help?</a:t>
            </a:r>
            <a:endParaRPr sz="3900" b="1">
              <a:solidFill>
                <a:schemeClr val="accent5"/>
              </a:solidFill>
            </a:endParaRPr>
          </a:p>
        </p:txBody>
      </p:sp>
      <p:sp>
        <p:nvSpPr>
          <p:cNvPr id="429" name="Google Shape;429;p78"/>
          <p:cNvSpPr txBox="1"/>
          <p:nvPr/>
        </p:nvSpPr>
        <p:spPr>
          <a:xfrm>
            <a:off x="1595437" y="3829050"/>
            <a:ext cx="59532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2000" b="1" i="0" u="none" strike="noStrike" cap="none">
                <a:solidFill>
                  <a:schemeClr val="dk1"/>
                </a:solidFill>
                <a:latin typeface="Roboto Slab"/>
                <a:ea typeface="Roboto Slab"/>
                <a:cs typeface="Roboto Slab"/>
                <a:sym typeface="Roboto Slab"/>
              </a:rPr>
              <a:t>Brainstorm ideas and let’s make a list together…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79"/>
          <p:cNvSpPr txBox="1">
            <a:spLocks noGrp="1"/>
          </p:cNvSpPr>
          <p:nvPr>
            <p:ph type="title"/>
          </p:nvPr>
        </p:nvSpPr>
        <p:spPr>
          <a:xfrm>
            <a:off x="311725" y="424725"/>
            <a:ext cx="8520600" cy="623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100" b="1">
                <a:solidFill>
                  <a:schemeClr val="accent5"/>
                </a:solidFill>
              </a:rPr>
              <a:t>Asking for help is...</a:t>
            </a:r>
            <a:endParaRPr sz="4100" b="1">
              <a:solidFill>
                <a:schemeClr val="accent5"/>
              </a:solidFill>
            </a:endParaRPr>
          </a:p>
        </p:txBody>
      </p:sp>
      <p:sp>
        <p:nvSpPr>
          <p:cNvPr id="435" name="Google Shape;435;p79"/>
          <p:cNvSpPr txBox="1">
            <a:spLocks noGrp="1"/>
          </p:cNvSpPr>
          <p:nvPr>
            <p:ph type="body" idx="1"/>
          </p:nvPr>
        </p:nvSpPr>
        <p:spPr>
          <a:xfrm>
            <a:off x="1666125" y="1381550"/>
            <a:ext cx="5961000" cy="3076200"/>
          </a:xfrm>
          <a:prstGeom prst="rect">
            <a:avLst/>
          </a:prstGeom>
        </p:spPr>
        <p:txBody>
          <a:bodyPr spcFirstLastPara="1" wrap="square" lIns="91425" tIns="91425" rIns="91425" bIns="91425" anchor="t" anchorCtr="0">
            <a:normAutofit/>
          </a:bodyPr>
          <a:lstStyle/>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Responsible</a:t>
            </a:r>
            <a:endParaRPr sz="1800">
              <a:latin typeface="Roboto Slab"/>
              <a:ea typeface="Roboto Slab"/>
              <a:cs typeface="Roboto Slab"/>
              <a:sym typeface="Roboto Slab"/>
            </a:endParaRPr>
          </a:p>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Healthy</a:t>
            </a:r>
            <a:endParaRPr sz="1800">
              <a:latin typeface="Roboto Slab"/>
              <a:ea typeface="Roboto Slab"/>
              <a:cs typeface="Roboto Slab"/>
              <a:sym typeface="Roboto Slab"/>
            </a:endParaRPr>
          </a:p>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Proactive</a:t>
            </a:r>
            <a:endParaRPr sz="1800">
              <a:latin typeface="Roboto Slab"/>
              <a:ea typeface="Roboto Slab"/>
              <a:cs typeface="Roboto Slab"/>
              <a:sym typeface="Roboto Slab"/>
            </a:endParaRPr>
          </a:p>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Normal</a:t>
            </a:r>
            <a:endParaRPr sz="1800">
              <a:latin typeface="Roboto Slab"/>
              <a:ea typeface="Roboto Slab"/>
              <a:cs typeface="Roboto Slab"/>
              <a:sym typeface="Roboto Slab"/>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80"/>
          <p:cNvSpPr txBox="1">
            <a:spLocks noGrp="1"/>
          </p:cNvSpPr>
          <p:nvPr>
            <p:ph type="title"/>
          </p:nvPr>
        </p:nvSpPr>
        <p:spPr>
          <a:xfrm>
            <a:off x="311725" y="424725"/>
            <a:ext cx="8520600" cy="623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100" b="1">
                <a:solidFill>
                  <a:schemeClr val="accent5"/>
                </a:solidFill>
              </a:rPr>
              <a:t>Asking for help is NOT...</a:t>
            </a:r>
            <a:endParaRPr sz="4100" b="1">
              <a:solidFill>
                <a:schemeClr val="accent5"/>
              </a:solidFill>
            </a:endParaRPr>
          </a:p>
        </p:txBody>
      </p:sp>
      <p:sp>
        <p:nvSpPr>
          <p:cNvPr id="441" name="Google Shape;441;p80"/>
          <p:cNvSpPr txBox="1">
            <a:spLocks noGrp="1"/>
          </p:cNvSpPr>
          <p:nvPr>
            <p:ph type="body" idx="1"/>
          </p:nvPr>
        </p:nvSpPr>
        <p:spPr>
          <a:xfrm>
            <a:off x="1357125" y="1979650"/>
            <a:ext cx="5961000" cy="3076200"/>
          </a:xfrm>
          <a:prstGeom prst="rect">
            <a:avLst/>
          </a:prstGeom>
        </p:spPr>
        <p:txBody>
          <a:bodyPr spcFirstLastPara="1" wrap="square" lIns="91425" tIns="91425" rIns="91425" bIns="91425" anchor="t" anchorCtr="0">
            <a:normAutofit/>
          </a:bodyPr>
          <a:lstStyle/>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A sign of weakness</a:t>
            </a:r>
            <a:endParaRPr sz="1800">
              <a:latin typeface="Roboto Slab"/>
              <a:ea typeface="Roboto Slab"/>
              <a:cs typeface="Roboto Slab"/>
              <a:sym typeface="Roboto Slab"/>
            </a:endParaRPr>
          </a:p>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A sign of failure</a:t>
            </a:r>
            <a:endParaRPr sz="1800">
              <a:latin typeface="Roboto Slab"/>
              <a:ea typeface="Roboto Slab"/>
              <a:cs typeface="Roboto Slab"/>
              <a:sym typeface="Roboto Slab"/>
            </a:endParaRPr>
          </a:p>
          <a:p>
            <a:pPr marL="457200" lvl="0" indent="-457200" algn="l" rtl="0">
              <a:lnSpc>
                <a:spcPct val="150000"/>
              </a:lnSpc>
              <a:spcBef>
                <a:spcPts val="0"/>
              </a:spcBef>
              <a:spcAft>
                <a:spcPts val="0"/>
              </a:spcAft>
              <a:buClr>
                <a:schemeClr val="dk1"/>
              </a:buClr>
              <a:buSzPts val="1800"/>
              <a:buFont typeface="Roboto Slab"/>
              <a:buChar char="●"/>
            </a:pPr>
            <a:r>
              <a:rPr lang="en" sz="1800">
                <a:latin typeface="Roboto Slab"/>
                <a:ea typeface="Roboto Slab"/>
                <a:cs typeface="Roboto Slab"/>
                <a:sym typeface="Roboto Slab"/>
              </a:rPr>
              <a:t>A sign that you don’t belong in college</a:t>
            </a:r>
            <a:endParaRPr sz="1800">
              <a:latin typeface="Roboto Slab"/>
              <a:ea typeface="Roboto Slab"/>
              <a:cs typeface="Roboto Slab"/>
              <a:sym typeface="Roboto Slab"/>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81"/>
          <p:cNvSpPr txBox="1">
            <a:spLocks noGrp="1"/>
          </p:cNvSpPr>
          <p:nvPr>
            <p:ph type="title"/>
          </p:nvPr>
        </p:nvSpPr>
        <p:spPr>
          <a:xfrm>
            <a:off x="311750" y="482275"/>
            <a:ext cx="8386200" cy="376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000" b="1">
                <a:solidFill>
                  <a:schemeClr val="accent6"/>
                </a:solidFill>
              </a:rPr>
              <a:t>“</a:t>
            </a:r>
            <a:r>
              <a:rPr lang="en" sz="3800" b="1">
                <a:solidFill>
                  <a:schemeClr val="accent6"/>
                </a:solidFill>
              </a:rPr>
              <a:t>Be strong enough to stand alone;</a:t>
            </a:r>
            <a:endParaRPr sz="3800" b="1">
              <a:solidFill>
                <a:schemeClr val="accent6"/>
              </a:solidFill>
            </a:endParaRPr>
          </a:p>
          <a:p>
            <a:pPr marL="0" lvl="0" indent="0" algn="ctr" rtl="0">
              <a:spcBef>
                <a:spcPts val="0"/>
              </a:spcBef>
              <a:spcAft>
                <a:spcPts val="0"/>
              </a:spcAft>
              <a:buSzPts val="990"/>
              <a:buNone/>
            </a:pPr>
            <a:r>
              <a:rPr lang="en" sz="3800" b="1">
                <a:solidFill>
                  <a:schemeClr val="accent6"/>
                </a:solidFill>
              </a:rPr>
              <a:t>Smart enough to know when you need help;</a:t>
            </a:r>
            <a:endParaRPr sz="3800" b="1">
              <a:solidFill>
                <a:schemeClr val="accent6"/>
              </a:solidFill>
            </a:endParaRPr>
          </a:p>
          <a:p>
            <a:pPr marL="0" lvl="0" indent="0" algn="ctr" rtl="0">
              <a:spcBef>
                <a:spcPts val="0"/>
              </a:spcBef>
              <a:spcAft>
                <a:spcPts val="0"/>
              </a:spcAft>
              <a:buSzPts val="990"/>
              <a:buNone/>
            </a:pPr>
            <a:r>
              <a:rPr lang="en" sz="3800" b="1">
                <a:solidFill>
                  <a:schemeClr val="accent6"/>
                </a:solidFill>
              </a:rPr>
              <a:t>And brave enough to ask for it.”</a:t>
            </a:r>
            <a:r>
              <a:rPr lang="en" sz="4000" b="1">
                <a:solidFill>
                  <a:schemeClr val="accent6"/>
                </a:solidFill>
              </a:rPr>
              <a:t> </a:t>
            </a:r>
            <a:endParaRPr sz="4000" b="1">
              <a:solidFill>
                <a:schemeClr val="accent6"/>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82"/>
          <p:cNvSpPr txBox="1">
            <a:spLocks noGrp="1"/>
          </p:cNvSpPr>
          <p:nvPr>
            <p:ph type="title"/>
          </p:nvPr>
        </p:nvSpPr>
        <p:spPr>
          <a:xfrm>
            <a:off x="277200" y="1583850"/>
            <a:ext cx="4045200" cy="148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chemeClr val="accent6"/>
                </a:solidFill>
              </a:rPr>
              <a:t>Recap</a:t>
            </a:r>
            <a:endParaRPr sz="4900" b="1">
              <a:solidFill>
                <a:schemeClr val="accent6"/>
              </a:solidFill>
            </a:endParaRPr>
          </a:p>
        </p:txBody>
      </p:sp>
      <p:sp>
        <p:nvSpPr>
          <p:cNvPr id="452" name="Google Shape;452;p8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457200" lvl="0" indent="-342900" algn="l" rtl="0">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Where College Happens, Pt. 3</a:t>
            </a:r>
            <a:endParaRPr>
              <a:solidFill>
                <a:schemeClr val="accent5"/>
              </a:solidFill>
              <a:latin typeface="Roboto Slab"/>
              <a:ea typeface="Roboto Slab"/>
              <a:cs typeface="Roboto Slab"/>
              <a:sym typeface="Roboto Slab"/>
            </a:endParaRPr>
          </a:p>
          <a:p>
            <a:pPr marL="457200" lvl="0" indent="-342900" algn="l" rtl="0">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Taking Notes</a:t>
            </a:r>
            <a:endParaRPr>
              <a:solidFill>
                <a:schemeClr val="accent5"/>
              </a:solidFill>
              <a:latin typeface="Roboto Slab"/>
              <a:ea typeface="Roboto Slab"/>
              <a:cs typeface="Roboto Slab"/>
              <a:sym typeface="Roboto Slab"/>
            </a:endParaRPr>
          </a:p>
          <a:p>
            <a:pPr marL="457200" lvl="0" indent="-342900" algn="l" rtl="0">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Overview of Resources + Services</a:t>
            </a:r>
            <a:endParaRPr>
              <a:solidFill>
                <a:schemeClr val="accent5"/>
              </a:solidFill>
              <a:latin typeface="Roboto Slab"/>
              <a:ea typeface="Roboto Slab"/>
              <a:cs typeface="Roboto Slab"/>
              <a:sym typeface="Roboto Slab"/>
            </a:endParaRPr>
          </a:p>
          <a:p>
            <a:pPr marL="457200" lvl="0" indent="-342900" algn="l" rtl="0">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Accessing Resources + Services</a:t>
            </a:r>
            <a:endParaRPr>
              <a:solidFill>
                <a:schemeClr val="accent5"/>
              </a:solidFill>
              <a:latin typeface="Roboto Slab"/>
              <a:ea typeface="Roboto Slab"/>
              <a:cs typeface="Roboto Slab"/>
              <a:sym typeface="Roboto Slab"/>
            </a:endParaRPr>
          </a:p>
          <a:p>
            <a:pPr marL="457200" lvl="0" indent="-342900" algn="l" rtl="0">
              <a:spcBef>
                <a:spcPts val="0"/>
              </a:spcBef>
              <a:spcAft>
                <a:spcPts val="0"/>
              </a:spcAft>
              <a:buClr>
                <a:schemeClr val="accent5"/>
              </a:buClr>
              <a:buSzPts val="1800"/>
              <a:buFont typeface="Roboto Slab"/>
              <a:buChar char="★"/>
            </a:pPr>
            <a:r>
              <a:rPr lang="en">
                <a:solidFill>
                  <a:schemeClr val="accent5"/>
                </a:solidFill>
                <a:latin typeface="Roboto Slab"/>
                <a:ea typeface="Roboto Slab"/>
                <a:cs typeface="Roboto Slab"/>
                <a:sym typeface="Roboto Slab"/>
              </a:rPr>
              <a:t>Asking for Help</a:t>
            </a:r>
            <a:endParaRPr>
              <a:solidFill>
                <a:schemeClr val="accent5"/>
              </a:solidFill>
              <a:latin typeface="Roboto Slab"/>
              <a:ea typeface="Roboto Slab"/>
              <a:cs typeface="Roboto Slab"/>
              <a:sym typeface="Roboto Slab"/>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8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solidFill>
                  <a:schemeClr val="accent5"/>
                </a:solidFill>
              </a:rPr>
              <a:t>Before Session 5…</a:t>
            </a:r>
            <a:endParaRPr b="1">
              <a:solidFill>
                <a:schemeClr val="accent5"/>
              </a:solidFill>
            </a:endParaRPr>
          </a:p>
        </p:txBody>
      </p:sp>
      <p:sp>
        <p:nvSpPr>
          <p:cNvPr id="458" name="Google Shape;458;p83"/>
          <p:cNvSpPr txBox="1">
            <a:spLocks noGrp="1"/>
          </p:cNvSpPr>
          <p:nvPr>
            <p:ph type="body" idx="1"/>
          </p:nvPr>
        </p:nvSpPr>
        <p:spPr>
          <a:xfrm>
            <a:off x="387900" y="1312425"/>
            <a:ext cx="8368200" cy="3696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Font typeface="Roboto Slab"/>
              <a:buChar char="●"/>
            </a:pPr>
            <a:r>
              <a:rPr lang="en" sz="1400" b="1">
                <a:latin typeface="Roboto Slab"/>
                <a:ea typeface="Roboto Slab"/>
                <a:cs typeface="Roboto Slab"/>
                <a:sym typeface="Roboto Slab"/>
              </a:rPr>
              <a:t>Complete Reflection on OpenLab by replying to Reflection #4 Post.</a:t>
            </a:r>
            <a:endParaRPr sz="1400" b="1">
              <a:latin typeface="Roboto Slab"/>
              <a:ea typeface="Roboto Slab"/>
              <a:cs typeface="Roboto Slab"/>
              <a:sym typeface="Roboto Slab"/>
            </a:endParaRPr>
          </a:p>
          <a:p>
            <a:pPr marL="0" lvl="0" indent="0" algn="l" rtl="0">
              <a:spcBef>
                <a:spcPts val="0"/>
              </a:spcBef>
              <a:spcAft>
                <a:spcPts val="0"/>
              </a:spcAft>
              <a:buNone/>
            </a:pPr>
            <a:endParaRPr sz="1400" b="1">
              <a:latin typeface="Roboto Slab"/>
              <a:ea typeface="Roboto Slab"/>
              <a:cs typeface="Roboto Slab"/>
              <a:sym typeface="Roboto Slab"/>
            </a:endParaRPr>
          </a:p>
          <a:p>
            <a:pPr marL="914400" lvl="0" indent="0" algn="l" rtl="0">
              <a:spcBef>
                <a:spcPts val="0"/>
              </a:spcBef>
              <a:spcAft>
                <a:spcPts val="0"/>
              </a:spcAft>
              <a:buNone/>
            </a:pPr>
            <a:r>
              <a:rPr lang="en" sz="1400" b="1">
                <a:solidFill>
                  <a:schemeClr val="accent6"/>
                </a:solidFill>
                <a:latin typeface="Roboto Slab"/>
                <a:ea typeface="Roboto Slab"/>
                <a:cs typeface="Roboto Slab"/>
                <a:sym typeface="Roboto Slab"/>
              </a:rPr>
              <a:t>Reflection #4</a:t>
            </a:r>
            <a:endParaRPr sz="1400" b="1">
              <a:solidFill>
                <a:schemeClr val="accent6"/>
              </a:solidFill>
              <a:latin typeface="Roboto Slab"/>
              <a:ea typeface="Roboto Slab"/>
              <a:cs typeface="Roboto Slab"/>
              <a:sym typeface="Roboto Slab"/>
            </a:endParaRPr>
          </a:p>
          <a:p>
            <a:pPr marL="1828800" marR="868079" lvl="0" indent="0" algn="l" rtl="0">
              <a:spcBef>
                <a:spcPts val="0"/>
              </a:spcBef>
              <a:spcAft>
                <a:spcPts val="0"/>
              </a:spcAft>
              <a:buNone/>
            </a:pPr>
            <a:r>
              <a:rPr lang="en" sz="1400" i="1">
                <a:solidFill>
                  <a:schemeClr val="accent6"/>
                </a:solidFill>
                <a:latin typeface="Roboto Slab"/>
                <a:ea typeface="Roboto Slab"/>
                <a:cs typeface="Roboto Slab"/>
                <a:sym typeface="Roboto Slab"/>
              </a:rPr>
              <a:t>Now that you are halfway through the workshop, what questions do you still have about becoming a college student? Ask four questions you would like to have answers to by the end of CT101.</a:t>
            </a:r>
            <a:endParaRPr sz="1400" i="1">
              <a:solidFill>
                <a:schemeClr val="accent6"/>
              </a:solidFill>
              <a:latin typeface="Roboto Slab"/>
              <a:ea typeface="Roboto Slab"/>
              <a:cs typeface="Roboto Slab"/>
              <a:sym typeface="Roboto Slab"/>
            </a:endParaRPr>
          </a:p>
          <a:p>
            <a:pPr marL="0" marR="868079" lvl="0" indent="0" algn="l" rtl="0">
              <a:spcBef>
                <a:spcPts val="0"/>
              </a:spcBef>
              <a:spcAft>
                <a:spcPts val="0"/>
              </a:spcAft>
              <a:buNone/>
            </a:pPr>
            <a:endParaRPr sz="1400" i="1">
              <a:solidFill>
                <a:schemeClr val="accent6"/>
              </a:solidFill>
              <a:latin typeface="Roboto Slab"/>
              <a:ea typeface="Roboto Slab"/>
              <a:cs typeface="Roboto Slab"/>
              <a:sym typeface="Roboto Slab"/>
            </a:endParaRPr>
          </a:p>
          <a:p>
            <a:pPr marL="1828800" lvl="0" indent="0" algn="l" rtl="0">
              <a:spcBef>
                <a:spcPts val="0"/>
              </a:spcBef>
              <a:spcAft>
                <a:spcPts val="0"/>
              </a:spcAft>
              <a:buNone/>
            </a:pPr>
            <a:endParaRPr sz="1400" i="1">
              <a:solidFill>
                <a:schemeClr val="accent6"/>
              </a:solidFill>
              <a:latin typeface="Roboto Slab"/>
              <a:ea typeface="Roboto Slab"/>
              <a:cs typeface="Roboto Slab"/>
              <a:sym typeface="Roboto Slab"/>
            </a:endParaRPr>
          </a:p>
          <a:p>
            <a:pPr marL="0" lvl="0" indent="0" algn="l" rtl="0">
              <a:spcBef>
                <a:spcPts val="0"/>
              </a:spcBef>
              <a:spcAft>
                <a:spcPts val="1200"/>
              </a:spcAft>
              <a:buNone/>
            </a:pPr>
            <a:endParaRPr>
              <a:latin typeface="Roboto Slab"/>
              <a:ea typeface="Roboto Slab"/>
              <a:cs typeface="Roboto Slab"/>
              <a:sym typeface="Roboto Slab"/>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9"/>
          <p:cNvSpPr txBox="1">
            <a:spLocks noGrp="1"/>
          </p:cNvSpPr>
          <p:nvPr>
            <p:ph type="title"/>
          </p:nvPr>
        </p:nvSpPr>
        <p:spPr>
          <a:xfrm>
            <a:off x="190350" y="134450"/>
            <a:ext cx="63723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College happens in lots of places</a:t>
            </a:r>
            <a:endParaRPr/>
          </a:p>
        </p:txBody>
      </p:sp>
      <p:cxnSp>
        <p:nvCxnSpPr>
          <p:cNvPr id="191" name="Google Shape;191;p39"/>
          <p:cNvCxnSpPr/>
          <p:nvPr/>
        </p:nvCxnSpPr>
        <p:spPr>
          <a:xfrm rot="10800000" flipH="1">
            <a:off x="6662775" y="3691700"/>
            <a:ext cx="1067400" cy="486600"/>
          </a:xfrm>
          <a:prstGeom prst="bentConnector3">
            <a:avLst>
              <a:gd name="adj1" fmla="val 50000"/>
            </a:avLst>
          </a:prstGeom>
          <a:noFill/>
          <a:ln w="38100" cap="flat" cmpd="sng">
            <a:solidFill>
              <a:schemeClr val="dk1"/>
            </a:solidFill>
            <a:prstDash val="solid"/>
            <a:round/>
            <a:headEnd type="none" w="med" len="med"/>
            <a:tailEnd type="none" w="med" len="med"/>
          </a:ln>
        </p:spPr>
      </p:cxnSp>
      <p:sp>
        <p:nvSpPr>
          <p:cNvPr id="192" name="Google Shape;192;p39"/>
          <p:cNvSpPr txBox="1"/>
          <p:nvPr/>
        </p:nvSpPr>
        <p:spPr>
          <a:xfrm>
            <a:off x="7653600" y="3024300"/>
            <a:ext cx="1358400" cy="1459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dk1"/>
                </a:solidFill>
                <a:latin typeface="Roboto"/>
                <a:ea typeface="Roboto"/>
                <a:cs typeface="Roboto"/>
                <a:sym typeface="Roboto"/>
              </a:rPr>
              <a:t>These </a:t>
            </a:r>
            <a:endParaRPr sz="2000">
              <a:solidFill>
                <a:schemeClr val="dk1"/>
              </a:solidFill>
              <a:latin typeface="Roboto"/>
              <a:ea typeface="Roboto"/>
              <a:cs typeface="Roboto"/>
              <a:sym typeface="Roboto"/>
            </a:endParaRPr>
          </a:p>
          <a:p>
            <a:pPr marL="0" lvl="0" indent="0" algn="ctr" rtl="0">
              <a:spcBef>
                <a:spcPts val="0"/>
              </a:spcBef>
              <a:spcAft>
                <a:spcPts val="0"/>
              </a:spcAft>
              <a:buNone/>
            </a:pPr>
            <a:r>
              <a:rPr lang="en" sz="2000">
                <a:solidFill>
                  <a:schemeClr val="dk1"/>
                </a:solidFill>
                <a:latin typeface="Roboto"/>
                <a:ea typeface="Roboto"/>
                <a:cs typeface="Roboto"/>
                <a:sym typeface="Roboto"/>
              </a:rPr>
              <a:t>are all necessary parts of college!</a:t>
            </a:r>
            <a:endParaRPr sz="2000">
              <a:solidFill>
                <a:schemeClr val="dk1"/>
              </a:solidFill>
              <a:latin typeface="Roboto"/>
              <a:ea typeface="Roboto"/>
              <a:cs typeface="Roboto"/>
              <a:sym typeface="Roboto"/>
            </a:endParaRPr>
          </a:p>
        </p:txBody>
      </p:sp>
      <p:pic>
        <p:nvPicPr>
          <p:cNvPr id="193" name="Google Shape;193;p39"/>
          <p:cNvPicPr preferRelativeResize="0"/>
          <p:nvPr/>
        </p:nvPicPr>
        <p:blipFill>
          <a:blip r:embed="rId3">
            <a:alphaModFix/>
          </a:blip>
          <a:stretch>
            <a:fillRect/>
          </a:stretch>
        </p:blipFill>
        <p:spPr>
          <a:xfrm>
            <a:off x="2686975" y="820550"/>
            <a:ext cx="4337225" cy="4205924"/>
          </a:xfrm>
          <a:prstGeom prst="rect">
            <a:avLst/>
          </a:prstGeom>
          <a:noFill/>
          <a:ln>
            <a:noFill/>
          </a:ln>
        </p:spPr>
      </p:pic>
      <p:pic>
        <p:nvPicPr>
          <p:cNvPr id="194" name="Google Shape;194;p39"/>
          <p:cNvPicPr preferRelativeResize="0"/>
          <p:nvPr/>
        </p:nvPicPr>
        <p:blipFill>
          <a:blip r:embed="rId4">
            <a:alphaModFix/>
          </a:blip>
          <a:stretch>
            <a:fillRect/>
          </a:stretch>
        </p:blipFill>
        <p:spPr>
          <a:xfrm>
            <a:off x="1795950" y="878950"/>
            <a:ext cx="6135976" cy="4089124"/>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84"/>
          <p:cNvSpPr txBox="1">
            <a:spLocks noGrp="1"/>
          </p:cNvSpPr>
          <p:nvPr>
            <p:ph type="ctrTitle"/>
          </p:nvPr>
        </p:nvSpPr>
        <p:spPr>
          <a:xfrm>
            <a:off x="1705152" y="1708650"/>
            <a:ext cx="5783400" cy="1457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000"/>
              <a:buNone/>
            </a:pPr>
            <a:r>
              <a:rPr lang="en" sz="4100" b="1"/>
              <a:t>You Paid For It, Use It:</a:t>
            </a:r>
            <a:endParaRPr sz="4100" b="1"/>
          </a:p>
          <a:p>
            <a:pPr marL="0" lvl="0" indent="0" algn="ctr" rtl="0">
              <a:lnSpc>
                <a:spcPct val="100000"/>
              </a:lnSpc>
              <a:spcBef>
                <a:spcPts val="0"/>
              </a:spcBef>
              <a:spcAft>
                <a:spcPts val="0"/>
              </a:spcAft>
              <a:buSzPts val="4000"/>
              <a:buNone/>
            </a:pPr>
            <a:r>
              <a:rPr lang="en" sz="4100" b="1"/>
              <a:t>Resources + Services at City Tech</a:t>
            </a:r>
            <a:endParaRPr sz="4100" b="1"/>
          </a:p>
        </p:txBody>
      </p:sp>
      <p:sp>
        <p:nvSpPr>
          <p:cNvPr id="464" name="Google Shape;464;p84"/>
          <p:cNvSpPr txBox="1"/>
          <p:nvPr/>
        </p:nvSpPr>
        <p:spPr>
          <a:xfrm>
            <a:off x="1787450" y="3526776"/>
            <a:ext cx="5783400" cy="1128900"/>
          </a:xfrm>
          <a:prstGeom prst="rect">
            <a:avLst/>
          </a:prstGeom>
          <a:noFill/>
          <a:ln>
            <a:noFill/>
          </a:ln>
        </p:spPr>
        <p:txBody>
          <a:bodyPr spcFirstLastPara="1" wrap="square" lIns="91425" tIns="91425" rIns="91425" bIns="91425" anchor="t" anchorCtr="0">
            <a:normAutofit/>
          </a:bodyPr>
          <a:lstStyle/>
          <a:p>
            <a:pPr marL="0" lvl="0" indent="0" algn="r" rtl="0">
              <a:lnSpc>
                <a:spcPct val="90000"/>
              </a:lnSpc>
              <a:spcBef>
                <a:spcPts val="0"/>
              </a:spcBef>
              <a:spcAft>
                <a:spcPts val="0"/>
              </a:spcAft>
              <a:buNone/>
            </a:pPr>
            <a:r>
              <a:rPr lang="en" sz="2000" dirty="0">
                <a:solidFill>
                  <a:schemeClr val="accent6"/>
                </a:solidFill>
                <a:latin typeface="Roboto Slab"/>
                <a:ea typeface="Roboto Slab"/>
                <a:cs typeface="Roboto Slab"/>
                <a:sym typeface="Roboto Slab"/>
              </a:rPr>
              <a:t>Session 4</a:t>
            </a:r>
            <a:endParaRPr sz="2000" dirty="0">
              <a:solidFill>
                <a:schemeClr val="accent6"/>
              </a:solidFill>
              <a:latin typeface="Roboto Slab"/>
              <a:ea typeface="Roboto Slab"/>
              <a:cs typeface="Roboto Slab"/>
              <a:sym typeface="Roboto Slab"/>
            </a:endParaRPr>
          </a:p>
          <a:p>
            <a:pPr marL="0" lvl="0" indent="0" algn="r" rtl="0">
              <a:lnSpc>
                <a:spcPct val="90000"/>
              </a:lnSpc>
              <a:spcBef>
                <a:spcPts val="0"/>
              </a:spcBef>
              <a:spcAft>
                <a:spcPts val="0"/>
              </a:spcAft>
              <a:buNone/>
            </a:pPr>
            <a:r>
              <a:rPr lang="en-US" sz="2000" dirty="0">
                <a:solidFill>
                  <a:schemeClr val="accent6"/>
                </a:solidFill>
                <a:latin typeface="Roboto Slab"/>
                <a:ea typeface="Roboto Slab"/>
                <a:cs typeface="Roboto Slab"/>
                <a:sym typeface="Roboto Slab"/>
              </a:rPr>
              <a:t>January 11</a:t>
            </a:r>
            <a:r>
              <a:rPr lang="en-US" sz="2000" baseline="30000" dirty="0">
                <a:solidFill>
                  <a:schemeClr val="accent6"/>
                </a:solidFill>
                <a:latin typeface="Roboto Slab"/>
                <a:ea typeface="Roboto Slab"/>
                <a:cs typeface="Roboto Slab"/>
                <a:sym typeface="Roboto Slab"/>
              </a:rPr>
              <a:t>th</a:t>
            </a:r>
            <a:r>
              <a:rPr lang="en-US" sz="2000" dirty="0">
                <a:solidFill>
                  <a:schemeClr val="accent6"/>
                </a:solidFill>
                <a:latin typeface="Roboto Slab"/>
                <a:ea typeface="Roboto Slab"/>
                <a:cs typeface="Roboto Slab"/>
                <a:sym typeface="Roboto Slab"/>
              </a:rPr>
              <a:t> 2024</a:t>
            </a:r>
            <a:endParaRPr sz="2000" dirty="0">
              <a:solidFill>
                <a:schemeClr val="accent6"/>
              </a:solidFill>
              <a:latin typeface="Roboto Slab"/>
              <a:ea typeface="Roboto Slab"/>
              <a:cs typeface="Roboto Slab"/>
              <a:sym typeface="Roboto Slab"/>
            </a:endParaRPr>
          </a:p>
          <a:p>
            <a:pPr marL="0" lvl="0" indent="0" algn="r" rtl="0">
              <a:lnSpc>
                <a:spcPct val="90000"/>
              </a:lnSpc>
              <a:spcBef>
                <a:spcPts val="0"/>
              </a:spcBef>
              <a:spcAft>
                <a:spcPts val="0"/>
              </a:spcAft>
              <a:buNone/>
            </a:pPr>
            <a:r>
              <a:rPr lang="en" sz="2000" dirty="0">
                <a:solidFill>
                  <a:schemeClr val="accent6"/>
                </a:solidFill>
                <a:latin typeface="Roboto Slab"/>
                <a:ea typeface="Roboto Slab"/>
                <a:cs typeface="Roboto Slab"/>
                <a:sym typeface="Roboto Slab"/>
              </a:rPr>
              <a:t>Professor Kim K. Mahase</a:t>
            </a:r>
            <a:endParaRPr sz="2200" b="0" i="0" u="none" strike="noStrike" cap="none" dirty="0">
              <a:solidFill>
                <a:srgbClr val="8BC34A"/>
              </a:solidFill>
              <a:latin typeface="Roboto Slab"/>
              <a:ea typeface="Roboto Slab"/>
              <a:cs typeface="Roboto Slab"/>
              <a:sym typeface="Roboto Slab"/>
            </a:endParaRPr>
          </a:p>
        </p:txBody>
      </p:sp>
      <p:grpSp>
        <p:nvGrpSpPr>
          <p:cNvPr id="465" name="Google Shape;465;p84"/>
          <p:cNvGrpSpPr/>
          <p:nvPr/>
        </p:nvGrpSpPr>
        <p:grpSpPr>
          <a:xfrm>
            <a:off x="86851" y="4448817"/>
            <a:ext cx="1273858" cy="607271"/>
            <a:chOff x="86851" y="4297675"/>
            <a:chExt cx="1881900" cy="758425"/>
          </a:xfrm>
        </p:grpSpPr>
        <p:pic>
          <p:nvPicPr>
            <p:cNvPr id="466" name="Google Shape;466;p84" descr="Creative Commons License"/>
            <p:cNvPicPr preferRelativeResize="0"/>
            <p:nvPr/>
          </p:nvPicPr>
          <p:blipFill>
            <a:blip r:embed="rId3">
              <a:alphaModFix/>
            </a:blip>
            <a:stretch>
              <a:fillRect/>
            </a:stretch>
          </p:blipFill>
          <p:spPr>
            <a:xfrm>
              <a:off x="670563" y="4297675"/>
              <a:ext cx="714475" cy="328650"/>
            </a:xfrm>
            <a:prstGeom prst="rect">
              <a:avLst/>
            </a:prstGeom>
            <a:noFill/>
            <a:ln>
              <a:noFill/>
            </a:ln>
          </p:spPr>
        </p:pic>
        <p:sp>
          <p:nvSpPr>
            <p:cNvPr id="467" name="Google Shape;467;p84"/>
            <p:cNvSpPr txBox="1"/>
            <p:nvPr/>
          </p:nvSpPr>
          <p:spPr>
            <a:xfrm>
              <a:off x="86851" y="4491200"/>
              <a:ext cx="1881900" cy="564900"/>
            </a:xfrm>
            <a:prstGeom prst="rect">
              <a:avLst/>
            </a:prstGeom>
            <a:noFill/>
            <a:ln>
              <a:noFill/>
            </a:ln>
          </p:spPr>
          <p:txBody>
            <a:bodyPr spcFirstLastPara="1" wrap="square" lIns="91425" tIns="91425" rIns="91425" bIns="91425" anchor="ctr" anchorCtr="0">
              <a:normAutofit fontScale="25000" lnSpcReduction="10000"/>
            </a:bodyPr>
            <a:lstStyle/>
            <a:p>
              <a:pPr marL="0" lvl="0" indent="0" algn="just" rtl="0">
                <a:lnSpc>
                  <a:spcPct val="115000"/>
                </a:lnSpc>
                <a:spcBef>
                  <a:spcPts val="0"/>
                </a:spcBef>
                <a:spcAft>
                  <a:spcPts val="0"/>
                </a:spcAft>
                <a:buNone/>
              </a:pPr>
              <a:endParaRPr/>
            </a:p>
            <a:p>
              <a:pPr marL="0" lvl="0" indent="0" algn="ctr" rtl="0">
                <a:spcBef>
                  <a:spcPts val="0"/>
                </a:spcBef>
                <a:spcAft>
                  <a:spcPts val="0"/>
                </a:spcAft>
                <a:buNone/>
              </a:pPr>
              <a:r>
                <a:rPr lang="en" sz="1450">
                  <a:latin typeface="Roboto"/>
                  <a:ea typeface="Roboto"/>
                  <a:cs typeface="Roboto"/>
                  <a:sym typeface="Roboto"/>
                </a:rPr>
                <a:t>City Tech 101 by Karen Goodlad and Sarah Paruolo is licensed under a </a:t>
              </a:r>
              <a:r>
                <a:rPr lang="en" sz="1450">
                  <a:uFill>
                    <a:noFill/>
                  </a:uFill>
                  <a:latin typeface="Roboto"/>
                  <a:ea typeface="Roboto"/>
                  <a:cs typeface="Roboto"/>
                  <a:sym typeface="Roboto"/>
                  <a:hlinkClick r:id="rId4"/>
                </a:rPr>
                <a:t>Creative Commons Attribution-NonCommercial-ShareAlike 4.0 International License</a:t>
              </a:r>
              <a:r>
                <a:rPr lang="en" sz="1450">
                  <a:latin typeface="Roboto"/>
                  <a:ea typeface="Roboto"/>
                  <a:cs typeface="Roboto"/>
                  <a:sym typeface="Roboto"/>
                </a:rPr>
                <a:t>.</a:t>
              </a:r>
              <a:endParaRPr>
                <a:latin typeface="Roboto"/>
                <a:ea typeface="Roboto"/>
                <a:cs typeface="Roboto"/>
                <a:sym typeface="Roboto"/>
              </a:endParaRP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85"/>
          <p:cNvSpPr txBox="1"/>
          <p:nvPr/>
        </p:nvSpPr>
        <p:spPr>
          <a:xfrm>
            <a:off x="447300" y="180900"/>
            <a:ext cx="8249400" cy="4781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3300" b="1">
                <a:solidFill>
                  <a:srgbClr val="92D050"/>
                </a:solidFill>
                <a:latin typeface="Roboto Slab"/>
                <a:ea typeface="Roboto Slab"/>
                <a:cs typeface="Roboto Slab"/>
                <a:sym typeface="Roboto Slab"/>
              </a:rPr>
              <a:t>Think of two </a:t>
            </a:r>
            <a:r>
              <a:rPr lang="en" sz="3300" b="1">
                <a:solidFill>
                  <a:srgbClr val="FFFBD7"/>
                </a:solidFill>
                <a:latin typeface="Roboto Slab"/>
                <a:ea typeface="Roboto Slab"/>
                <a:cs typeface="Roboto Slab"/>
                <a:sym typeface="Roboto Slab"/>
              </a:rPr>
              <a:t>activities, resources, or support services </a:t>
            </a:r>
            <a:r>
              <a:rPr lang="en" sz="3300" b="1">
                <a:solidFill>
                  <a:srgbClr val="92D050"/>
                </a:solidFill>
                <a:latin typeface="Roboto Slab"/>
                <a:ea typeface="Roboto Slab"/>
                <a:cs typeface="Roboto Slab"/>
                <a:sym typeface="Roboto Slab"/>
              </a:rPr>
              <a:t>you would like to access during your time at City Tech.</a:t>
            </a:r>
            <a:endParaRPr sz="3300" b="1">
              <a:solidFill>
                <a:srgbClr val="92D050"/>
              </a:solidFill>
              <a:latin typeface="Roboto Slab"/>
              <a:ea typeface="Roboto Slab"/>
              <a:cs typeface="Roboto Slab"/>
              <a:sym typeface="Roboto Slab"/>
            </a:endParaRPr>
          </a:p>
          <a:p>
            <a:pPr marL="0" lvl="0" indent="0" algn="ctr" rtl="0">
              <a:lnSpc>
                <a:spcPct val="115000"/>
              </a:lnSpc>
              <a:spcBef>
                <a:spcPts val="0"/>
              </a:spcBef>
              <a:spcAft>
                <a:spcPts val="0"/>
              </a:spcAft>
              <a:buNone/>
            </a:pPr>
            <a:endParaRPr sz="3300" b="1">
              <a:solidFill>
                <a:srgbClr val="92D050"/>
              </a:solidFill>
              <a:latin typeface="Roboto Slab"/>
              <a:ea typeface="Roboto Slab"/>
              <a:cs typeface="Roboto Slab"/>
              <a:sym typeface="Roboto Slab"/>
            </a:endParaRPr>
          </a:p>
          <a:p>
            <a:pPr marL="0" lvl="0" indent="0" algn="ctr" rtl="0">
              <a:lnSpc>
                <a:spcPct val="115000"/>
              </a:lnSpc>
              <a:spcBef>
                <a:spcPts val="0"/>
              </a:spcBef>
              <a:spcAft>
                <a:spcPts val="0"/>
              </a:spcAft>
              <a:buNone/>
            </a:pPr>
            <a:r>
              <a:rPr lang="en" sz="3300" b="1">
                <a:solidFill>
                  <a:srgbClr val="92D050"/>
                </a:solidFill>
                <a:latin typeface="Roboto Slab"/>
                <a:ea typeface="Roboto Slab"/>
                <a:cs typeface="Roboto Slab"/>
                <a:sym typeface="Roboto Slab"/>
              </a:rPr>
              <a:t>Take a minute to write them down.</a:t>
            </a:r>
            <a:endParaRPr sz="3300" b="1">
              <a:solidFill>
                <a:srgbClr val="92D050"/>
              </a:solidFill>
              <a:latin typeface="Roboto Slab"/>
              <a:ea typeface="Roboto Slab"/>
              <a:cs typeface="Roboto Slab"/>
              <a:sym typeface="Roboto Slab"/>
            </a:endParaRPr>
          </a:p>
          <a:p>
            <a:pPr marL="0" lvl="0" indent="0" algn="ctr" rtl="0">
              <a:lnSpc>
                <a:spcPct val="115000"/>
              </a:lnSpc>
              <a:spcBef>
                <a:spcPts val="0"/>
              </a:spcBef>
              <a:spcAft>
                <a:spcPts val="0"/>
              </a:spcAft>
              <a:buNone/>
            </a:pPr>
            <a:endParaRPr sz="3300" b="1">
              <a:solidFill>
                <a:srgbClr val="92D050"/>
              </a:solidFill>
              <a:latin typeface="Roboto Slab"/>
              <a:ea typeface="Roboto Slab"/>
              <a:cs typeface="Roboto Slab"/>
              <a:sym typeface="Roboto Slab"/>
            </a:endParaRPr>
          </a:p>
          <a:p>
            <a:pPr marL="0" lvl="0" indent="0" algn="ctr" rtl="0">
              <a:lnSpc>
                <a:spcPct val="115000"/>
              </a:lnSpc>
              <a:spcBef>
                <a:spcPts val="0"/>
              </a:spcBef>
              <a:spcAft>
                <a:spcPts val="0"/>
              </a:spcAft>
              <a:buNone/>
            </a:pPr>
            <a:r>
              <a:rPr lang="en" sz="3300" b="1">
                <a:solidFill>
                  <a:srgbClr val="92D050"/>
                </a:solidFill>
                <a:latin typeface="Roboto Slab"/>
                <a:ea typeface="Roboto Slab"/>
                <a:cs typeface="Roboto Slab"/>
                <a:sym typeface="Roboto Slab"/>
              </a:rPr>
              <a:t>As we go through the presentation, look for information on those items!</a:t>
            </a:r>
            <a:endParaRPr>
              <a:latin typeface="Roboto"/>
              <a:ea typeface="Roboto"/>
              <a:cs typeface="Roboto"/>
              <a:sym typeface="Roboto"/>
            </a:endParaRPr>
          </a:p>
        </p:txBody>
      </p:sp>
      <p:sp>
        <p:nvSpPr>
          <p:cNvPr id="473" name="Google Shape;473;p85"/>
          <p:cNvSpPr txBox="1"/>
          <p:nvPr/>
        </p:nvSpPr>
        <p:spPr>
          <a:xfrm>
            <a:off x="1929150" y="0"/>
            <a:ext cx="5285700" cy="400200"/>
          </a:xfrm>
          <a:prstGeom prst="rect">
            <a:avLst/>
          </a:prstGeom>
          <a:noFill/>
          <a:ln w="952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accent6"/>
                </a:solidFill>
                <a:latin typeface="Roboto"/>
                <a:ea typeface="Roboto"/>
                <a:cs typeface="Roboto"/>
                <a:sym typeface="Roboto"/>
              </a:rPr>
              <a:t>FOR OPTIONAL ACTIVITY: insert  immediately after slide 9</a:t>
            </a:r>
            <a:endParaRPr>
              <a:solidFill>
                <a:schemeClr val="accent6"/>
              </a:solidFill>
              <a:latin typeface="Roboto"/>
              <a:ea typeface="Roboto"/>
              <a:cs typeface="Roboto"/>
              <a:sym typeface="Roboto"/>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86"/>
          <p:cNvSpPr txBox="1"/>
          <p:nvPr/>
        </p:nvSpPr>
        <p:spPr>
          <a:xfrm>
            <a:off x="838200" y="1028525"/>
            <a:ext cx="7467600" cy="338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dk1"/>
                </a:solidFill>
                <a:latin typeface="Roboto Slab"/>
                <a:ea typeface="Roboto Slab"/>
                <a:cs typeface="Roboto Slab"/>
                <a:sym typeface="Roboto Slab"/>
              </a:rPr>
              <a:t>Look through your notes.</a:t>
            </a:r>
            <a:endParaRPr sz="2600" b="1">
              <a:solidFill>
                <a:schemeClr val="dk1"/>
              </a:solidFill>
              <a:latin typeface="Roboto Slab"/>
              <a:ea typeface="Roboto Slab"/>
              <a:cs typeface="Roboto Slab"/>
              <a:sym typeface="Roboto Slab"/>
            </a:endParaRPr>
          </a:p>
          <a:p>
            <a:pPr marL="0" lvl="0" indent="0" algn="l" rtl="0">
              <a:spcBef>
                <a:spcPts val="0"/>
              </a:spcBef>
              <a:spcAft>
                <a:spcPts val="0"/>
              </a:spcAft>
              <a:buNone/>
            </a:pPr>
            <a:endParaRPr sz="2600" b="1">
              <a:solidFill>
                <a:schemeClr val="dk1"/>
              </a:solidFill>
              <a:latin typeface="Roboto Slab"/>
              <a:ea typeface="Roboto Slab"/>
              <a:cs typeface="Roboto Slab"/>
              <a:sym typeface="Roboto Slab"/>
            </a:endParaRPr>
          </a:p>
          <a:p>
            <a:pPr marL="0" lvl="0" indent="0" algn="l" rtl="0">
              <a:spcBef>
                <a:spcPts val="0"/>
              </a:spcBef>
              <a:spcAft>
                <a:spcPts val="0"/>
              </a:spcAft>
              <a:buNone/>
            </a:pPr>
            <a:r>
              <a:rPr lang="en" sz="2600" b="1">
                <a:solidFill>
                  <a:schemeClr val="dk1"/>
                </a:solidFill>
                <a:latin typeface="Roboto Slab"/>
                <a:ea typeface="Roboto Slab"/>
                <a:cs typeface="Roboto Slab"/>
                <a:sym typeface="Roboto Slab"/>
              </a:rPr>
              <a:t>Did you hear  about any resource or service at City Tech that matches up with what you wrote before the presentation?</a:t>
            </a:r>
            <a:endParaRPr sz="2600" b="1">
              <a:solidFill>
                <a:schemeClr val="dk1"/>
              </a:solidFill>
              <a:latin typeface="Roboto Slab"/>
              <a:ea typeface="Roboto Slab"/>
              <a:cs typeface="Roboto Slab"/>
              <a:sym typeface="Roboto Slab"/>
            </a:endParaRPr>
          </a:p>
          <a:p>
            <a:pPr marL="0" lvl="0" indent="0" algn="l" rtl="0">
              <a:spcBef>
                <a:spcPts val="0"/>
              </a:spcBef>
              <a:spcAft>
                <a:spcPts val="0"/>
              </a:spcAft>
              <a:buNone/>
            </a:pPr>
            <a:endParaRPr sz="2600" b="1">
              <a:solidFill>
                <a:schemeClr val="dk1"/>
              </a:solidFill>
              <a:latin typeface="Roboto Slab"/>
              <a:ea typeface="Roboto Slab"/>
              <a:cs typeface="Roboto Slab"/>
              <a:sym typeface="Roboto Slab"/>
            </a:endParaRPr>
          </a:p>
          <a:p>
            <a:pPr marL="0" lvl="0" indent="0" algn="l" rtl="0">
              <a:spcBef>
                <a:spcPts val="0"/>
              </a:spcBef>
              <a:spcAft>
                <a:spcPts val="0"/>
              </a:spcAft>
              <a:buNone/>
            </a:pPr>
            <a:r>
              <a:rPr lang="en" sz="2600" b="1">
                <a:solidFill>
                  <a:schemeClr val="dk1"/>
                </a:solidFill>
                <a:latin typeface="Roboto Slab"/>
                <a:ea typeface="Roboto Slab"/>
                <a:cs typeface="Roboto Slab"/>
                <a:sym typeface="Roboto Slab"/>
              </a:rPr>
              <a:t>Which service did you hear about? How do you think it might help you?</a:t>
            </a:r>
            <a:endParaRPr sz="2600" b="1">
              <a:solidFill>
                <a:schemeClr val="dk1"/>
              </a:solidFill>
              <a:latin typeface="Roboto Slab"/>
              <a:ea typeface="Roboto Slab"/>
              <a:cs typeface="Roboto Slab"/>
              <a:sym typeface="Roboto Slab"/>
            </a:endParaRPr>
          </a:p>
        </p:txBody>
      </p:sp>
      <p:sp>
        <p:nvSpPr>
          <p:cNvPr id="479" name="Google Shape;479;p86"/>
          <p:cNvSpPr txBox="1"/>
          <p:nvPr/>
        </p:nvSpPr>
        <p:spPr>
          <a:xfrm>
            <a:off x="1885350" y="133350"/>
            <a:ext cx="5373300" cy="400200"/>
          </a:xfrm>
          <a:prstGeom prst="rect">
            <a:avLst/>
          </a:prstGeom>
          <a:noFill/>
          <a:ln w="952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accent6"/>
                </a:solidFill>
                <a:latin typeface="Roboto"/>
                <a:ea typeface="Roboto"/>
                <a:cs typeface="Roboto"/>
                <a:sym typeface="Roboto"/>
              </a:rPr>
              <a:t>FOR OPTIONAL ACTIVITY: insert  immediately after slide 37</a:t>
            </a:r>
            <a:endParaRPr>
              <a:solidFill>
                <a:schemeClr val="accent6"/>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40"/>
          <p:cNvSpPr txBox="1">
            <a:spLocks noGrp="1"/>
          </p:cNvSpPr>
          <p:nvPr>
            <p:ph type="title"/>
          </p:nvPr>
        </p:nvSpPr>
        <p:spPr>
          <a:xfrm>
            <a:off x="190350" y="134450"/>
            <a:ext cx="63723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Today we are focused on…</a:t>
            </a:r>
            <a:endParaRPr/>
          </a:p>
        </p:txBody>
      </p:sp>
      <p:cxnSp>
        <p:nvCxnSpPr>
          <p:cNvPr id="200" name="Google Shape;200;p40"/>
          <p:cNvCxnSpPr/>
          <p:nvPr/>
        </p:nvCxnSpPr>
        <p:spPr>
          <a:xfrm rot="10800000">
            <a:off x="7071125" y="3594500"/>
            <a:ext cx="1245900" cy="750600"/>
          </a:xfrm>
          <a:prstGeom prst="straightConnector1">
            <a:avLst/>
          </a:prstGeom>
          <a:noFill/>
          <a:ln w="38100" cap="flat" cmpd="sng">
            <a:solidFill>
              <a:schemeClr val="dk1"/>
            </a:solidFill>
            <a:prstDash val="solid"/>
            <a:round/>
            <a:headEnd type="none" w="med" len="med"/>
            <a:tailEnd type="triangle" w="med" len="med"/>
          </a:ln>
        </p:spPr>
      </p:cxnSp>
      <p:pic>
        <p:nvPicPr>
          <p:cNvPr id="201" name="Google Shape;201;p40"/>
          <p:cNvPicPr preferRelativeResize="0"/>
          <p:nvPr/>
        </p:nvPicPr>
        <p:blipFill>
          <a:blip r:embed="rId3">
            <a:alphaModFix/>
          </a:blip>
          <a:stretch>
            <a:fillRect/>
          </a:stretch>
        </p:blipFill>
        <p:spPr>
          <a:xfrm>
            <a:off x="1732100" y="723713"/>
            <a:ext cx="6506999" cy="4336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1"/>
          <p:cNvSpPr txBox="1">
            <a:spLocks noGrp="1"/>
          </p:cNvSpPr>
          <p:nvPr>
            <p:ph type="ctrTitle"/>
          </p:nvPr>
        </p:nvSpPr>
        <p:spPr>
          <a:xfrm>
            <a:off x="1545275" y="1640800"/>
            <a:ext cx="5221800" cy="2062500"/>
          </a:xfrm>
          <a:prstGeom prst="rect">
            <a:avLst/>
          </a:prstGeom>
        </p:spPr>
        <p:txBody>
          <a:bodyPr spcFirstLastPara="1" wrap="square" lIns="91425" tIns="91425" rIns="91425" bIns="91425" anchor="b" anchorCtr="0">
            <a:spAutoFit/>
          </a:bodyPr>
          <a:lstStyle/>
          <a:p>
            <a:pPr marL="0" lvl="0" indent="0" algn="ctr" rtl="0">
              <a:spcBef>
                <a:spcPts val="0"/>
              </a:spcBef>
              <a:spcAft>
                <a:spcPts val="0"/>
              </a:spcAft>
              <a:buNone/>
            </a:pPr>
            <a:r>
              <a:rPr lang="en" sz="6100" b="1">
                <a:solidFill>
                  <a:schemeClr val="accent5"/>
                </a:solidFill>
              </a:rPr>
              <a:t>College </a:t>
            </a:r>
            <a:endParaRPr sz="6100" b="1">
              <a:solidFill>
                <a:schemeClr val="accent5"/>
              </a:solidFill>
            </a:endParaRPr>
          </a:p>
          <a:p>
            <a:pPr marL="0" lvl="0" indent="0" algn="ctr" rtl="0">
              <a:spcBef>
                <a:spcPts val="0"/>
              </a:spcBef>
              <a:spcAft>
                <a:spcPts val="0"/>
              </a:spcAft>
              <a:buNone/>
            </a:pPr>
            <a:r>
              <a:rPr lang="en" sz="6100" b="1">
                <a:solidFill>
                  <a:schemeClr val="accent5"/>
                </a:solidFill>
              </a:rPr>
              <a:t>			Success</a:t>
            </a:r>
            <a:endParaRPr sz="6100" b="1">
              <a:solidFill>
                <a:schemeClr val="accent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2"/>
          <p:cNvSpPr txBox="1">
            <a:spLocks noGrp="1"/>
          </p:cNvSpPr>
          <p:nvPr>
            <p:ph type="body" idx="1"/>
          </p:nvPr>
        </p:nvSpPr>
        <p:spPr>
          <a:xfrm>
            <a:off x="2414475" y="1679450"/>
            <a:ext cx="3999900" cy="3078900"/>
          </a:xfrm>
          <a:prstGeom prst="rect">
            <a:avLst/>
          </a:prstGeom>
        </p:spPr>
        <p:txBody>
          <a:bodyPr spcFirstLastPara="1" wrap="square" lIns="91425" tIns="91425" rIns="91425" bIns="91425" anchor="t" anchorCtr="0">
            <a:normAutofit/>
          </a:bodyPr>
          <a:lstStyle/>
          <a:p>
            <a:pPr marL="457200" lvl="0" indent="-444500" algn="l" rtl="0">
              <a:spcBef>
                <a:spcPts val="0"/>
              </a:spcBef>
              <a:spcAft>
                <a:spcPts val="0"/>
              </a:spcAft>
              <a:buClr>
                <a:schemeClr val="dk1"/>
              </a:buClr>
              <a:buSzPts val="3400"/>
              <a:buFont typeface="Roboto Slab"/>
              <a:buAutoNum type="arabicPeriod"/>
            </a:pPr>
            <a:r>
              <a:rPr lang="en" sz="3400">
                <a:solidFill>
                  <a:schemeClr val="dk1"/>
                </a:solidFill>
                <a:latin typeface="Roboto Slab"/>
                <a:ea typeface="Roboto Slab"/>
                <a:cs typeface="Roboto Slab"/>
                <a:sym typeface="Roboto Slab"/>
              </a:rPr>
              <a:t>Work Hard!</a:t>
            </a:r>
            <a:endParaRPr sz="3400">
              <a:solidFill>
                <a:schemeClr val="dk1"/>
              </a:solidFill>
              <a:latin typeface="Roboto Slab"/>
              <a:ea typeface="Roboto Slab"/>
              <a:cs typeface="Roboto Slab"/>
              <a:sym typeface="Roboto Slab"/>
            </a:endParaRPr>
          </a:p>
          <a:p>
            <a:pPr marL="457200" lvl="0" indent="-444500" algn="l" rtl="0">
              <a:spcBef>
                <a:spcPts val="0"/>
              </a:spcBef>
              <a:spcAft>
                <a:spcPts val="0"/>
              </a:spcAft>
              <a:buClr>
                <a:schemeClr val="dk1"/>
              </a:buClr>
              <a:buSzPts val="3400"/>
              <a:buFont typeface="Roboto Slab"/>
              <a:buAutoNum type="arabicPeriod"/>
            </a:pPr>
            <a:r>
              <a:rPr lang="en" sz="3400">
                <a:solidFill>
                  <a:schemeClr val="dk1"/>
                </a:solidFill>
                <a:latin typeface="Roboto Slab"/>
                <a:ea typeface="Roboto Slab"/>
                <a:cs typeface="Roboto Slab"/>
                <a:sym typeface="Roboto Slab"/>
              </a:rPr>
              <a:t>Get Involved!</a:t>
            </a:r>
            <a:endParaRPr sz="3400">
              <a:solidFill>
                <a:schemeClr val="dk1"/>
              </a:solidFill>
              <a:latin typeface="Roboto Slab"/>
              <a:ea typeface="Roboto Slab"/>
              <a:cs typeface="Roboto Slab"/>
              <a:sym typeface="Roboto Slab"/>
            </a:endParaRPr>
          </a:p>
          <a:p>
            <a:pPr marL="457200" lvl="0" indent="-444500" algn="l" rtl="0">
              <a:spcBef>
                <a:spcPts val="0"/>
              </a:spcBef>
              <a:spcAft>
                <a:spcPts val="0"/>
              </a:spcAft>
              <a:buClr>
                <a:schemeClr val="dk1"/>
              </a:buClr>
              <a:buSzPts val="3400"/>
              <a:buFont typeface="Roboto Slab"/>
              <a:buAutoNum type="arabicPeriod"/>
            </a:pPr>
            <a:r>
              <a:rPr lang="en" sz="3400">
                <a:solidFill>
                  <a:schemeClr val="dk1"/>
                </a:solidFill>
                <a:latin typeface="Roboto Slab"/>
                <a:ea typeface="Roboto Slab"/>
                <a:cs typeface="Roboto Slab"/>
                <a:sym typeface="Roboto Slab"/>
              </a:rPr>
              <a:t>Ask for Help!</a:t>
            </a:r>
            <a:endParaRPr sz="3400">
              <a:solidFill>
                <a:schemeClr val="dk1"/>
              </a:solidFill>
              <a:latin typeface="Roboto Slab"/>
              <a:ea typeface="Roboto Slab"/>
              <a:cs typeface="Roboto Slab"/>
              <a:sym typeface="Roboto Slab"/>
            </a:endParaRPr>
          </a:p>
        </p:txBody>
      </p:sp>
      <p:sp>
        <p:nvSpPr>
          <p:cNvPr id="212" name="Google Shape;212;p42"/>
          <p:cNvSpPr txBox="1"/>
          <p:nvPr/>
        </p:nvSpPr>
        <p:spPr>
          <a:xfrm>
            <a:off x="634050" y="371825"/>
            <a:ext cx="6405900" cy="81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100" b="1">
                <a:solidFill>
                  <a:schemeClr val="accent5"/>
                </a:solidFill>
                <a:latin typeface="Roboto Slab"/>
                <a:ea typeface="Roboto Slab"/>
                <a:cs typeface="Roboto Slab"/>
                <a:sym typeface="Roboto Slab"/>
              </a:rPr>
              <a:t>Three Keys to Success</a:t>
            </a:r>
            <a:endParaRPr sz="4100" b="1">
              <a:solidFill>
                <a:schemeClr val="accent5"/>
              </a:solidFill>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3"/>
          <p:cNvSpPr txBox="1">
            <a:spLocks noGrp="1"/>
          </p:cNvSpPr>
          <p:nvPr>
            <p:ph type="ctrTitle"/>
          </p:nvPr>
        </p:nvSpPr>
        <p:spPr>
          <a:xfrm>
            <a:off x="1961100" y="1550288"/>
            <a:ext cx="5221800" cy="954300"/>
          </a:xfrm>
          <a:prstGeom prst="rect">
            <a:avLst/>
          </a:prstGeom>
          <a:noFill/>
          <a:ln>
            <a:noFill/>
          </a:ln>
        </p:spPr>
        <p:txBody>
          <a:bodyPr spcFirstLastPara="1" wrap="square" lIns="91425" tIns="91425" rIns="91425" bIns="91425" anchor="b" anchorCtr="0">
            <a:spAutoFit/>
          </a:bodyPr>
          <a:lstStyle/>
          <a:p>
            <a:pPr marL="0" lvl="0" indent="0" algn="ctr" rtl="0">
              <a:lnSpc>
                <a:spcPct val="100000"/>
              </a:lnSpc>
              <a:spcBef>
                <a:spcPts val="0"/>
              </a:spcBef>
              <a:spcAft>
                <a:spcPts val="0"/>
              </a:spcAft>
              <a:buSzPts val="4000"/>
              <a:buNone/>
            </a:pPr>
            <a:r>
              <a:rPr lang="en" sz="5000" b="1">
                <a:solidFill>
                  <a:schemeClr val="accent6"/>
                </a:solidFill>
              </a:rPr>
              <a:t>Taking Notes</a:t>
            </a:r>
            <a:endParaRPr sz="5000" b="1">
              <a:solidFill>
                <a:schemeClr val="accent6"/>
              </a:solidFill>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1707</Words>
  <Application>Microsoft Macintosh PowerPoint</Application>
  <PresentationFormat>On-screen Show (16:9)</PresentationFormat>
  <Paragraphs>266</Paragraphs>
  <Slides>52</Slides>
  <Notes>52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52</vt:i4>
      </vt:variant>
    </vt:vector>
  </HeadingPairs>
  <TitlesOfParts>
    <vt:vector size="60" baseType="lpstr">
      <vt:lpstr>Roboto</vt:lpstr>
      <vt:lpstr>Merriweather</vt:lpstr>
      <vt:lpstr>Roboto Slab</vt:lpstr>
      <vt:lpstr>Arial</vt:lpstr>
      <vt:lpstr>Lora</vt:lpstr>
      <vt:lpstr>Marina</vt:lpstr>
      <vt:lpstr>Marina</vt:lpstr>
      <vt:lpstr>Marina</vt:lpstr>
      <vt:lpstr>City Tech 101</vt:lpstr>
      <vt:lpstr>You Paid for It, Use It: Resources + Services at City Tech</vt:lpstr>
      <vt:lpstr>Today’s Topics</vt:lpstr>
      <vt:lpstr>Where does  college happen?</vt:lpstr>
      <vt:lpstr>College happens in lots of places</vt:lpstr>
      <vt:lpstr>Today we are focused on…</vt:lpstr>
      <vt:lpstr>College     Success</vt:lpstr>
      <vt:lpstr>PowerPoint Presentation</vt:lpstr>
      <vt:lpstr>Taking Notes</vt:lpstr>
      <vt:lpstr>Effective Note-Taking Strategies</vt:lpstr>
      <vt:lpstr>Let’s test out our note- taking skills today!</vt:lpstr>
      <vt:lpstr>Resources  + Services       @City Tech</vt:lpstr>
      <vt:lpstr>PowerPoint Presentation</vt:lpstr>
      <vt:lpstr>PowerPoint Presentation</vt:lpstr>
      <vt:lpstr>PowerPoint Presentation</vt:lpstr>
      <vt:lpstr>PowerPoint Presentation</vt:lpstr>
      <vt:lpstr>PowerPoint Presentation</vt:lpstr>
      <vt:lpstr>PowerPoint Presentation</vt:lpstr>
      <vt:lpstr>Center For  Student Accessibility</vt:lpstr>
      <vt:lpstr>Comprehensive Programs</vt:lpstr>
      <vt:lpstr>Full Service</vt:lpstr>
      <vt:lpstr>Administrative  Resources + Services</vt:lpstr>
      <vt:lpstr>PowerPoint Presentation</vt:lpstr>
      <vt:lpstr>Student-Centered  Resources + Services</vt:lpstr>
      <vt:lpstr>PowerPoint Presentation</vt:lpstr>
      <vt:lpstr>PowerPoint Presentation</vt:lpstr>
      <vt:lpstr>PowerPoint Presentation</vt:lpstr>
      <vt:lpstr>PowerPoint Presentation</vt:lpstr>
      <vt:lpstr>PowerPoint Presentation</vt:lpstr>
      <vt:lpstr>Technology  Resources + Services</vt:lpstr>
      <vt:lpstr>PowerPoint Presentation</vt:lpstr>
      <vt:lpstr>PowerPoint Presentation</vt:lpstr>
      <vt:lpstr>Targeted Resources + Services</vt:lpstr>
      <vt:lpstr>Student Health + Well-Being</vt:lpstr>
      <vt:lpstr>Student Health + Well-Being</vt:lpstr>
      <vt:lpstr>PowerPoint Presentation</vt:lpstr>
      <vt:lpstr>PowerPoint Presentation</vt:lpstr>
      <vt:lpstr>How did your note taking go?</vt:lpstr>
      <vt:lpstr>Accessing Resources  + Services   </vt:lpstr>
      <vt:lpstr>PowerPoint Presentation</vt:lpstr>
      <vt:lpstr>Small Group Scavenger Hunt</vt:lpstr>
      <vt:lpstr>PowerPoint Presentation</vt:lpstr>
      <vt:lpstr>Asking for Help!</vt:lpstr>
      <vt:lpstr>What are some factors that might make a student less likely to ask for help?</vt:lpstr>
      <vt:lpstr>Asking for help is...</vt:lpstr>
      <vt:lpstr>Asking for help is NOT...</vt:lpstr>
      <vt:lpstr>“Be strong enough to stand alone; Smart enough to know when you need help; And brave enough to ask for it.” </vt:lpstr>
      <vt:lpstr>Recap</vt:lpstr>
      <vt:lpstr>Before Session 5…</vt:lpstr>
      <vt:lpstr>You Paid For It, Use It: Resources + Services at City Tech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Tech 101</dc:title>
  <cp:lastModifiedBy>Kim Mahase</cp:lastModifiedBy>
  <cp:revision>1</cp:revision>
  <dcterms:modified xsi:type="dcterms:W3CDTF">2024-01-05T23:29:06Z</dcterms:modified>
</cp:coreProperties>
</file>