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uthor and Date"/>
          <p:cNvSpPr txBox="1"/>
          <p:nvPr>
            <p:ph type="body" idx="21"/>
          </p:nvPr>
        </p:nvSpPr>
        <p:spPr>
          <a:prstGeom prst="rect">
            <a:avLst/>
          </a:prstGeom>
        </p:spPr>
        <p:txBody>
          <a:bodyPr/>
          <a:lstStyle/>
          <a:p>
            <a:pPr/>
          </a:p>
        </p:txBody>
      </p:sp>
      <p:sp>
        <p:nvSpPr>
          <p:cNvPr id="152" name="Constitutional Interpretation"/>
          <p:cNvSpPr txBox="1"/>
          <p:nvPr>
            <p:ph type="ctrTitle"/>
          </p:nvPr>
        </p:nvSpPr>
        <p:spPr>
          <a:prstGeom prst="rect">
            <a:avLst/>
          </a:prstGeom>
        </p:spPr>
        <p:txBody>
          <a:bodyPr/>
          <a:lstStyle/>
          <a:p>
            <a:pPr/>
            <a:r>
              <a:t>Constitutional Interpretation</a:t>
            </a:r>
          </a:p>
        </p:txBody>
      </p:sp>
      <p:sp>
        <p:nvSpPr>
          <p:cNvPr id="153" name="Presentation Subtitle"/>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Barrett’s response"/>
          <p:cNvSpPr txBox="1"/>
          <p:nvPr>
            <p:ph type="title"/>
          </p:nvPr>
        </p:nvSpPr>
        <p:spPr>
          <a:prstGeom prst="rect">
            <a:avLst/>
          </a:prstGeom>
        </p:spPr>
        <p:txBody>
          <a:bodyPr/>
          <a:lstStyle/>
          <a:p>
            <a:pPr/>
            <a:r>
              <a:t>Barrett’s response</a:t>
            </a:r>
          </a:p>
        </p:txBody>
      </p:sp>
      <p:sp>
        <p:nvSpPr>
          <p:cNvPr id="182" name="Slide Subtitle"/>
          <p:cNvSpPr txBox="1"/>
          <p:nvPr>
            <p:ph type="body" idx="21"/>
          </p:nvPr>
        </p:nvSpPr>
        <p:spPr>
          <a:prstGeom prst="rect">
            <a:avLst/>
          </a:prstGeom>
        </p:spPr>
        <p:txBody>
          <a:bodyPr/>
          <a:lstStyle/>
          <a:p>
            <a:pPr/>
          </a:p>
        </p:txBody>
      </p:sp>
      <p:sp>
        <p:nvSpPr>
          <p:cNvPr id="183" name="Other “rules of adjudication” prevent judges from overturning precedent, and so protect reliance interests:…"/>
          <p:cNvSpPr txBox="1"/>
          <p:nvPr>
            <p:ph type="body" idx="1"/>
          </p:nvPr>
        </p:nvSpPr>
        <p:spPr>
          <a:prstGeom prst="rect">
            <a:avLst/>
          </a:prstGeom>
        </p:spPr>
        <p:txBody>
          <a:bodyPr/>
          <a:lstStyle/>
          <a:p>
            <a:pPr marL="0" indent="0">
              <a:buSzTx/>
              <a:buNone/>
            </a:pPr>
            <a:r>
              <a:t>Other “rules of adjudication” prevent judges from overturning precedent, and so protect reliance interests: </a:t>
            </a:r>
          </a:p>
          <a:p>
            <a:pPr marL="889000" indent="-889000">
              <a:buSzPct val="100000"/>
              <a:buAutoNum type="arabicPeriod" startAt="1"/>
            </a:pPr>
            <a:r>
              <a:t>Courts not required to “go looking” for errors in precedent</a:t>
            </a:r>
          </a:p>
          <a:p>
            <a:pPr marL="889000" indent="-889000">
              <a:buSzPct val="100000"/>
              <a:buAutoNum type="arabicPeriod" startAt="1"/>
            </a:pPr>
            <a:r>
              <a:t>The Court has discretion to avoid hearing cases challenging precedent</a:t>
            </a:r>
          </a:p>
          <a:p>
            <a:pPr marL="889000" indent="-889000">
              <a:buSzPct val="100000"/>
              <a:buAutoNum type="arabicPeriod" startAt="1"/>
            </a:pPr>
            <a:r>
              <a:t>Court prohibited from considering points of law unless presented in the petition for certiorari (i.e. review)</a:t>
            </a:r>
          </a:p>
          <a:p>
            <a:pPr marL="889000" indent="-889000">
              <a:buSzPct val="100000"/>
              <a:buAutoNum type="arabicPeriod" startAt="1"/>
            </a:pPr>
            <a:r>
              <a:t>the Court need not consider every point of law presented in the petition for certiorari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How should we interpret documents?"/>
          <p:cNvSpPr txBox="1"/>
          <p:nvPr>
            <p:ph type="title"/>
          </p:nvPr>
        </p:nvSpPr>
        <p:spPr>
          <a:prstGeom prst="rect">
            <a:avLst/>
          </a:prstGeom>
        </p:spPr>
        <p:txBody>
          <a:bodyPr/>
          <a:lstStyle/>
          <a:p>
            <a:pPr/>
            <a:r>
              <a:t>How should we interpret documents?</a:t>
            </a:r>
          </a:p>
        </p:txBody>
      </p:sp>
      <p:sp>
        <p:nvSpPr>
          <p:cNvPr id="156" name="Slide Subtitle"/>
          <p:cNvSpPr txBox="1"/>
          <p:nvPr>
            <p:ph type="body" idx="21"/>
          </p:nvPr>
        </p:nvSpPr>
        <p:spPr>
          <a:prstGeom prst="rect">
            <a:avLst/>
          </a:prstGeom>
        </p:spPr>
        <p:txBody>
          <a:bodyPr/>
          <a:lstStyle/>
          <a:p>
            <a:pPr/>
          </a:p>
        </p:txBody>
      </p:sp>
      <p:sp>
        <p:nvSpPr>
          <p:cNvPr id="157" name="My wife wrote me a letter, in which she says that she “could care less” that I have a cold. Should I understand the document to mean:…"/>
          <p:cNvSpPr txBox="1"/>
          <p:nvPr>
            <p:ph type="body" idx="1"/>
          </p:nvPr>
        </p:nvSpPr>
        <p:spPr>
          <a:prstGeom prst="rect">
            <a:avLst/>
          </a:prstGeom>
        </p:spPr>
        <p:txBody>
          <a:bodyPr/>
          <a:lstStyle/>
          <a:p>
            <a:pPr marL="499872" indent="-499872" defTabSz="1999437">
              <a:spcBef>
                <a:spcPts val="3600"/>
              </a:spcBef>
              <a:defRPr sz="3936"/>
            </a:pPr>
            <a:r>
              <a:t>My wife wrote me a letter, in which she says that she “could care less” that I have a cold. Should I understand the document to mean: </a:t>
            </a:r>
          </a:p>
          <a:p>
            <a:pPr lvl="1" marL="999744" indent="-499872" defTabSz="1999437">
              <a:spcBef>
                <a:spcPts val="3600"/>
              </a:spcBef>
              <a:defRPr sz="3936"/>
            </a:pPr>
            <a:r>
              <a:t>What the words literally mean?</a:t>
            </a:r>
          </a:p>
          <a:p>
            <a:pPr lvl="1" marL="999744" indent="-499872" defTabSz="1999437">
              <a:spcBef>
                <a:spcPts val="3600"/>
              </a:spcBef>
              <a:defRPr sz="3936"/>
            </a:pPr>
            <a:r>
              <a:t>What the author actually intends?</a:t>
            </a:r>
          </a:p>
          <a:p>
            <a:pPr lvl="1" marL="999744" indent="-499872" defTabSz="1999437">
              <a:spcBef>
                <a:spcPts val="3600"/>
              </a:spcBef>
              <a:defRPr sz="3936"/>
            </a:pPr>
          </a:p>
          <a:p>
            <a:pPr marL="499872" indent="-499872" defTabSz="1999437">
              <a:spcBef>
                <a:spcPts val="3600"/>
              </a:spcBef>
              <a:defRPr sz="3936"/>
            </a:pPr>
            <a:r>
              <a:t>My landlord and I sign a lease stating that my rent is $1600. A few months later he claims that he meant to say $1700, and the original was a mistake. Should I understand the document to mean: </a:t>
            </a:r>
          </a:p>
          <a:p>
            <a:pPr lvl="1" marL="999744" indent="-499872" defTabSz="1999437">
              <a:spcBef>
                <a:spcPts val="3600"/>
              </a:spcBef>
              <a:defRPr sz="3936"/>
            </a:pPr>
            <a:r>
              <a:t>What the words literally mean?</a:t>
            </a:r>
          </a:p>
          <a:p>
            <a:pPr lvl="1" marL="999744" indent="-499872" defTabSz="1999437">
              <a:spcBef>
                <a:spcPts val="3600"/>
              </a:spcBef>
              <a:defRPr sz="3936"/>
            </a:pPr>
            <a:r>
              <a:t>What the author actually intends?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Originalism"/>
          <p:cNvSpPr txBox="1"/>
          <p:nvPr>
            <p:ph type="title"/>
          </p:nvPr>
        </p:nvSpPr>
        <p:spPr>
          <a:prstGeom prst="rect">
            <a:avLst/>
          </a:prstGeom>
        </p:spPr>
        <p:txBody>
          <a:bodyPr/>
          <a:lstStyle/>
          <a:p>
            <a:pPr/>
            <a:r>
              <a:t>Originalism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age" descr="Image"/>
          <p:cNvPicPr>
            <a:picLocks noChangeAspect="1"/>
          </p:cNvPicPr>
          <p:nvPr>
            <p:ph type="pic" idx="21"/>
          </p:nvPr>
        </p:nvPicPr>
        <p:blipFill>
          <a:blip r:embed="rId2">
            <a:extLst/>
          </a:blip>
          <a:srcRect l="0" t="0" r="0" b="0"/>
          <a:stretch>
            <a:fillRect/>
          </a:stretch>
        </p:blipFill>
        <p:spPr>
          <a:xfrm>
            <a:off x="6096793" y="1350565"/>
            <a:ext cx="12190388" cy="11014795"/>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Example: Originalism in practice"/>
          <p:cNvSpPr txBox="1"/>
          <p:nvPr>
            <p:ph type="title"/>
          </p:nvPr>
        </p:nvSpPr>
        <p:spPr>
          <a:prstGeom prst="rect">
            <a:avLst/>
          </a:prstGeom>
        </p:spPr>
        <p:txBody>
          <a:bodyPr/>
          <a:lstStyle/>
          <a:p>
            <a:pPr/>
            <a:r>
              <a:t>Example: Originalism in practice</a:t>
            </a:r>
          </a:p>
        </p:txBody>
      </p:sp>
      <p:sp>
        <p:nvSpPr>
          <p:cNvPr id="164" name="Slide Subtitle"/>
          <p:cNvSpPr txBox="1"/>
          <p:nvPr>
            <p:ph type="body" idx="21"/>
          </p:nvPr>
        </p:nvSpPr>
        <p:spPr>
          <a:prstGeom prst="rect">
            <a:avLst/>
          </a:prstGeom>
        </p:spPr>
        <p:txBody>
          <a:bodyPr/>
          <a:lstStyle/>
          <a:p>
            <a:pPr/>
          </a:p>
        </p:txBody>
      </p:sp>
      <p:sp>
        <p:nvSpPr>
          <p:cNvPr id="165" name="The eighth amendment prohibits “cruel and unusual punishment.”…"/>
          <p:cNvSpPr txBox="1"/>
          <p:nvPr>
            <p:ph type="body" idx="1"/>
          </p:nvPr>
        </p:nvSpPr>
        <p:spPr>
          <a:prstGeom prst="rect">
            <a:avLst/>
          </a:prstGeom>
        </p:spPr>
        <p:txBody>
          <a:bodyPr/>
          <a:lstStyle/>
          <a:p>
            <a:pPr/>
            <a:r>
              <a:t>The eighth amendment prohibits “cruel and unusual punishment.” </a:t>
            </a:r>
          </a:p>
          <a:p>
            <a:pPr/>
            <a:r>
              <a:t>The death penalty was not considered “cruel and unusual punishment” at the time of ratification. </a:t>
            </a:r>
          </a:p>
          <a:p>
            <a:pPr/>
            <a:r>
              <a:t>So the Constitution does not prohibit the death penalty, even if society comes to regard the death penalty as “cruel and unusual punishment.”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A. Unchanging meaning of documents"/>
          <p:cNvSpPr txBox="1"/>
          <p:nvPr>
            <p:ph type="title"/>
          </p:nvPr>
        </p:nvSpPr>
        <p:spPr>
          <a:prstGeom prst="rect">
            <a:avLst/>
          </a:prstGeom>
        </p:spPr>
        <p:txBody>
          <a:bodyPr/>
          <a:lstStyle/>
          <a:p>
            <a:pPr/>
            <a:r>
              <a:t>A. Unchanging meaning of documents</a:t>
            </a:r>
          </a:p>
        </p:txBody>
      </p:sp>
      <p:sp>
        <p:nvSpPr>
          <p:cNvPr id="168" name="Slide Subtitle"/>
          <p:cNvSpPr txBox="1"/>
          <p:nvPr>
            <p:ph type="body" idx="21"/>
          </p:nvPr>
        </p:nvSpPr>
        <p:spPr>
          <a:prstGeom prst="rect">
            <a:avLst/>
          </a:prstGeom>
        </p:spPr>
        <p:txBody>
          <a:bodyPr/>
          <a:lstStyle/>
          <a:p>
            <a:pPr/>
          </a:p>
        </p:txBody>
      </p:sp>
      <p:sp>
        <p:nvSpPr>
          <p:cNvPr id="169" name="P1 The Constitution is a written document…"/>
          <p:cNvSpPr txBox="1"/>
          <p:nvPr>
            <p:ph type="body" idx="1"/>
          </p:nvPr>
        </p:nvSpPr>
        <p:spPr>
          <a:prstGeom prst="rect">
            <a:avLst/>
          </a:prstGeom>
        </p:spPr>
        <p:txBody>
          <a:bodyPr/>
          <a:lstStyle/>
          <a:p>
            <a:pPr/>
            <a:r>
              <a:t>P1	The Constitution is a written document</a:t>
            </a:r>
          </a:p>
          <a:p>
            <a:pPr/>
            <a:r>
              <a:t>P2	The meaning of written documents does not change</a:t>
            </a:r>
          </a:p>
          <a:p>
            <a:pPr/>
            <a:r>
              <a:t>C	Therefore, the meaning of the Constitution has not changed.</a:t>
            </a:r>
          </a:p>
          <a:p>
            <a:pPr marL="0" indent="0">
              <a:buSzTx/>
              <a:buNone/>
            </a:pPr>
          </a:p>
          <a:p>
            <a:pPr marL="0" indent="0">
              <a:buSzTx/>
              <a:buNone/>
            </a:pPr>
            <a:r>
              <a:t>Brewer (quoted in Munzer and Nickel)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he problem for originalism raised by stare decisis:"/>
          <p:cNvSpPr txBox="1"/>
          <p:nvPr>
            <p:ph type="title"/>
          </p:nvPr>
        </p:nvSpPr>
        <p:spPr>
          <a:prstGeom prst="rect">
            <a:avLst/>
          </a:prstGeom>
        </p:spPr>
        <p:txBody>
          <a:bodyPr/>
          <a:lstStyle>
            <a:lvl1pPr defTabSz="2096971">
              <a:defRPr spc="-146" sz="7310"/>
            </a:lvl1pPr>
          </a:lstStyle>
          <a:p>
            <a:pPr/>
            <a:r>
              <a:t>The problem for originalism raised by stare decisis:</a:t>
            </a:r>
          </a:p>
        </p:txBody>
      </p:sp>
      <p:sp>
        <p:nvSpPr>
          <p:cNvPr id="172" name="Slide Subtitle"/>
          <p:cNvSpPr txBox="1"/>
          <p:nvPr>
            <p:ph type="body" idx="21"/>
          </p:nvPr>
        </p:nvSpPr>
        <p:spPr>
          <a:prstGeom prst="rect">
            <a:avLst/>
          </a:prstGeom>
        </p:spPr>
        <p:txBody>
          <a:bodyPr/>
          <a:lstStyle/>
          <a:p>
            <a:pPr/>
          </a:p>
        </p:txBody>
      </p:sp>
      <p:sp>
        <p:nvSpPr>
          <p:cNvPr id="173" name="Judges are supposed to interpret and apply the original public meaning of the Constitution.…"/>
          <p:cNvSpPr txBox="1"/>
          <p:nvPr>
            <p:ph type="body" idx="1"/>
          </p:nvPr>
        </p:nvSpPr>
        <p:spPr>
          <a:prstGeom prst="rect">
            <a:avLst/>
          </a:prstGeom>
        </p:spPr>
        <p:txBody>
          <a:bodyPr/>
          <a:lstStyle/>
          <a:p>
            <a:pPr/>
            <a:r>
              <a:t>Judges are supposed to interpret and apply the original public meaning of the Constitution. </a:t>
            </a:r>
          </a:p>
          <a:p>
            <a:pPr/>
            <a:r>
              <a:t>Judges are also supposed to affirm precedent, according to the doctrine of stare decisis</a:t>
            </a:r>
          </a:p>
          <a:p>
            <a:pPr/>
          </a:p>
          <a:p>
            <a:pPr marL="0" indent="0">
              <a:buSzTx/>
              <a:buNone/>
            </a:pPr>
            <a:r>
              <a:t>What should judges do when these two conflict?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Example: The Death Penalty"/>
          <p:cNvSpPr txBox="1"/>
          <p:nvPr>
            <p:ph type="title"/>
          </p:nvPr>
        </p:nvSpPr>
        <p:spPr>
          <a:prstGeom prst="rect">
            <a:avLst/>
          </a:prstGeom>
        </p:spPr>
        <p:txBody>
          <a:bodyPr/>
          <a:lstStyle/>
          <a:p>
            <a:pPr/>
            <a:r>
              <a:t>Example: The Death Penalty</a:t>
            </a:r>
          </a:p>
        </p:txBody>
      </p:sp>
      <p:sp>
        <p:nvSpPr>
          <p:cNvPr id="176" name="Slide Subtitle"/>
          <p:cNvSpPr txBox="1"/>
          <p:nvPr>
            <p:ph type="body" idx="21"/>
          </p:nvPr>
        </p:nvSpPr>
        <p:spPr>
          <a:prstGeom prst="rect">
            <a:avLst/>
          </a:prstGeom>
        </p:spPr>
        <p:txBody>
          <a:bodyPr/>
          <a:lstStyle/>
          <a:p>
            <a:pPr/>
          </a:p>
        </p:txBody>
      </p:sp>
      <p:sp>
        <p:nvSpPr>
          <p:cNvPr id="177" name="Suppose that the USSC decides that capital punishment is always (or, in some cases) “cruel and unusual,” when it is highly unlikely that this was part of the original public meaning of “cruel and unusual punishment.”…"/>
          <p:cNvSpPr txBox="1"/>
          <p:nvPr>
            <p:ph type="body" idx="1"/>
          </p:nvPr>
        </p:nvSpPr>
        <p:spPr>
          <a:prstGeom prst="rect">
            <a:avLst/>
          </a:prstGeom>
        </p:spPr>
        <p:txBody>
          <a:bodyPr/>
          <a:lstStyle/>
          <a:p>
            <a:pPr/>
            <a:r>
              <a:t>Suppose that the USSC decides that capital punishment is always (or, in some cases) “cruel and unusual,” when it is highly unlikely that this was part of the original public meaning of “cruel and unusual punishment.”  </a:t>
            </a:r>
          </a:p>
          <a:p>
            <a:pPr/>
            <a:r>
              <a:t>How should originalist judges rule in cases covered by this precedent? </a:t>
            </a:r>
          </a:p>
          <a:p>
            <a:pPr lvl="1"/>
            <a:r>
              <a:t>according to stare decisis? </a:t>
            </a:r>
          </a:p>
          <a:p>
            <a:pPr lvl="1"/>
            <a:r>
              <a:t>according to the original public meaning of “cruel and unusual”?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Originalism holds that “the original meaning of the text controls because it and it alone is law”…"/>
          <p:cNvSpPr txBox="1"/>
          <p:nvPr>
            <p:ph type="body" idx="1"/>
          </p:nvPr>
        </p:nvSpPr>
        <p:spPr>
          <a:prstGeom prst="rect">
            <a:avLst/>
          </a:prstGeom>
        </p:spPr>
        <p:txBody>
          <a:bodyPr/>
          <a:lstStyle/>
          <a:p>
            <a:pPr/>
            <a:r>
              <a:t>Originalism holds that “the original meaning of the text controls because it and it alone is law”</a:t>
            </a:r>
          </a:p>
          <a:p>
            <a:pPr/>
            <a:r>
              <a:t>So, the original meaning must take priority over precedent. </a:t>
            </a:r>
          </a:p>
          <a:p>
            <a:pPr marL="0" indent="0">
              <a:buSzTx/>
              <a:buNone/>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