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6498" y="11839048"/>
            <a:ext cx="21971003" cy="636979"/>
          </a:xfrm>
          <a:prstGeom prst="rect">
            <a:avLst/>
          </a:prstGeom>
        </p:spPr>
        <p:txBody>
          <a:bodyPr lIns="45719" tIns="45719" rIns="45719" bIns="45719" anchor="b"/>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6500" y="7196865"/>
            <a:ext cx="21971000"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12007748" y="13080999"/>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7" name="Body Level One…"/>
          <p:cNvSpPr txBox="1"/>
          <p:nvPr>
            <p:ph type="body" idx="1" hasCustomPrompt="1"/>
          </p:nvPr>
        </p:nvSpPr>
        <p:spPr>
          <a:xfrm>
            <a:off x="1206500" y="935258"/>
            <a:ext cx="21971000" cy="7359063"/>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nchor="ct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862804876_960x639.jpg"/>
          <p:cNvSpPr/>
          <p:nvPr>
            <p:ph type="pic" sz="quarter" idx="21"/>
          </p:nvPr>
        </p:nvSpPr>
        <p:spPr>
          <a:xfrm>
            <a:off x="15430500" y="7085409"/>
            <a:ext cx="8128000" cy="5410201"/>
          </a:xfrm>
          <a:prstGeom prst="rect">
            <a:avLst/>
          </a:prstGeom>
        </p:spPr>
        <p:txBody>
          <a:bodyPr lIns="91439" tIns="45719" rIns="91439" bIns="45719">
            <a:noAutofit/>
          </a:bodyPr>
          <a:lstStyle/>
          <a:p>
            <a:pPr/>
          </a:p>
        </p:txBody>
      </p:sp>
      <p:sp>
        <p:nvSpPr>
          <p:cNvPr id="125" name="824910546_2681x1332.jpg"/>
          <p:cNvSpPr/>
          <p:nvPr>
            <p:ph type="pic" idx="22"/>
          </p:nvPr>
        </p:nvSpPr>
        <p:spPr>
          <a:xfrm>
            <a:off x="-2933700" y="1270000"/>
            <a:ext cx="22699133" cy="11277600"/>
          </a:xfrm>
          <a:prstGeom prst="rect">
            <a:avLst/>
          </a:prstGeom>
        </p:spPr>
        <p:txBody>
          <a:bodyPr lIns="91439" tIns="45719" rIns="91439" bIns="45719">
            <a:noAutofit/>
          </a:bodyPr>
          <a:lstStyle/>
          <a:p>
            <a:pPr/>
          </a:p>
        </p:txBody>
      </p:sp>
      <p:sp>
        <p:nvSpPr>
          <p:cNvPr id="126" name="575395635_960x639.jpg"/>
          <p:cNvSpPr/>
          <p:nvPr>
            <p:ph type="pic" sz="quarter" idx="23"/>
          </p:nvPr>
        </p:nvSpPr>
        <p:spPr>
          <a:xfrm>
            <a:off x="15430500" y="1270000"/>
            <a:ext cx="8128000" cy="54102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511300" y="-3721100"/>
            <a:ext cx="28511500" cy="19030242"/>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Image"/>
          <p:cNvSpPr/>
          <p:nvPr>
            <p:ph type="pic" idx="21"/>
          </p:nvPr>
        </p:nvSpPr>
        <p:spPr>
          <a:xfrm>
            <a:off x="-431800" y="-4038600"/>
            <a:ext cx="29464000" cy="18034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44688"/>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 </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3" name="Body Level One…"/>
          <p:cNvSpPr txBox="1"/>
          <p:nvPr>
            <p:ph type="body" sz="quarter" idx="1" hasCustomPrompt="1"/>
          </p:nvPr>
        </p:nvSpPr>
        <p:spPr>
          <a:xfrm>
            <a:off x="1206500" y="7060576"/>
            <a:ext cx="9779000" cy="5382403"/>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4" name="92709243_1322x1323.jpeg"/>
          <p:cNvSpPr/>
          <p:nvPr>
            <p:ph type="pic" sz="half" idx="21"/>
          </p:nvPr>
        </p:nvSpPr>
        <p:spPr>
          <a:xfrm>
            <a:off x="12052303" y="1270000"/>
            <a:ext cx="11188406" cy="11209889"/>
          </a:xfrm>
          <a:prstGeom prst="rect">
            <a:avLst/>
          </a:prstGeom>
        </p:spPr>
        <p:txBody>
          <a:bodyPr lIns="91439" tIns="45719" rIns="91439" bIns="45719">
            <a:noAutofit/>
          </a:bodyPr>
          <a:lstStyle/>
          <a:p>
            <a:pP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1" name="Slide Subtitle"/>
          <p:cNvSpPr txBox="1"/>
          <p:nvPr>
            <p:ph type="body" sz="quarter" idx="21" hasCustomPrompt="1"/>
          </p:nvPr>
        </p:nvSpPr>
        <p:spPr>
          <a:xfrm>
            <a:off x="1206500" y="2245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2" name="Body Level One…"/>
          <p:cNvSpPr txBox="1"/>
          <p:nvPr>
            <p:ph type="body" sz="half" idx="1" hasCustomPrompt="1"/>
          </p:nvPr>
        </p:nvSpPr>
        <p:spPr>
          <a:xfrm>
            <a:off x="1206500" y="4248504"/>
            <a:ext cx="9779000" cy="8256012"/>
          </a:xfrm>
          <a:prstGeom prst="rect">
            <a:avLst/>
          </a:prstGeom>
        </p:spPr>
        <p:txBody>
          <a:bodyPr/>
          <a:lstStyle/>
          <a:p>
            <a:pPr/>
            <a:r>
              <a:t>Slide bullet text</a:t>
            </a:r>
          </a:p>
          <a:p>
            <a:pPr lvl="1"/>
            <a:r>
              <a:t/>
            </a:r>
          </a:p>
          <a:p>
            <a:pPr lvl="2"/>
            <a:r>
              <a:t/>
            </a:r>
          </a:p>
          <a:p>
            <a:pPr lvl="3"/>
            <a:r>
              <a:t/>
            </a:r>
          </a:p>
          <a:p>
            <a:pPr lvl="4"/>
            <a:r>
              <a:t/>
            </a:r>
          </a:p>
        </p:txBody>
      </p:sp>
      <p:sp>
        <p:nvSpPr>
          <p:cNvPr id="63" name="824910546_2681x1332.jpg"/>
          <p:cNvSpPr/>
          <p:nvPr>
            <p:ph type="pic" idx="22"/>
          </p:nvPr>
        </p:nvSpPr>
        <p:spPr>
          <a:xfrm>
            <a:off x="6380200" y="1263848"/>
            <a:ext cx="22529801" cy="11193471"/>
          </a:xfrm>
          <a:prstGeom prst="rect">
            <a:avLst/>
          </a:prstGeom>
        </p:spPr>
        <p:txBody>
          <a:bodyPr lIns="91439" tIns="45719" rIns="91439" bIns="45719">
            <a:noAutofit/>
          </a:bodyPr>
          <a:lstStyle/>
          <a:p>
            <a:pP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Devlin, The Enforcement of Morals"/>
          <p:cNvSpPr txBox="1"/>
          <p:nvPr>
            <p:ph type="title"/>
          </p:nvPr>
        </p:nvSpPr>
        <p:spPr>
          <a:prstGeom prst="rect">
            <a:avLst/>
          </a:prstGeom>
        </p:spPr>
        <p:txBody>
          <a:bodyPr/>
          <a:lstStyle/>
          <a:p>
            <a:pPr/>
            <a:r>
              <a:t>Devlin, </a:t>
            </a:r>
            <a:r>
              <a:rPr i="1">
                <a:latin typeface="+mn-lt"/>
                <a:ea typeface="+mn-ea"/>
                <a:cs typeface="+mn-cs"/>
                <a:sym typeface="Helvetica Neue"/>
              </a:rPr>
              <a:t>The Enforcement of Morals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Wolfenden Report (1957)"/>
          <p:cNvSpPr txBox="1"/>
          <p:nvPr>
            <p:ph type="title"/>
          </p:nvPr>
        </p:nvSpPr>
        <p:spPr>
          <a:prstGeom prst="rect">
            <a:avLst/>
          </a:prstGeom>
        </p:spPr>
        <p:txBody>
          <a:bodyPr/>
          <a:lstStyle/>
          <a:p>
            <a:pPr/>
            <a:r>
              <a:t>Wolfenden Report (1957)</a:t>
            </a:r>
          </a:p>
        </p:txBody>
      </p:sp>
      <p:sp>
        <p:nvSpPr>
          <p:cNvPr id="154" name="Slide Subtitle"/>
          <p:cNvSpPr txBox="1"/>
          <p:nvPr>
            <p:ph type="body" idx="21"/>
          </p:nvPr>
        </p:nvSpPr>
        <p:spPr>
          <a:prstGeom prst="rect">
            <a:avLst/>
          </a:prstGeom>
        </p:spPr>
        <p:txBody>
          <a:bodyPr/>
          <a:lstStyle/>
          <a:p>
            <a:pPr/>
          </a:p>
        </p:txBody>
      </p:sp>
      <p:sp>
        <p:nvSpPr>
          <p:cNvPr id="155" name="Argued that the function of the criminal law is not to interfere in private morality, but instead to “preserve public order and decency, to protect the citizen from what is offensive or injurious, and to provide sufficient safeguards against exploitation"/>
          <p:cNvSpPr txBox="1"/>
          <p:nvPr>
            <p:ph type="body" idx="1"/>
          </p:nvPr>
        </p:nvSpPr>
        <p:spPr>
          <a:prstGeom prst="rect">
            <a:avLst/>
          </a:prstGeom>
        </p:spPr>
        <p:txBody>
          <a:bodyPr/>
          <a:lstStyle/>
          <a:p>
            <a:pPr/>
            <a:r>
              <a:t>Argued that the function of the criminal law is not to interfere in private morality, but instead to “preserve public order and decency, to protect the citizen from what is offensive or injurious, and to provide sufficient safeguards against exploitation and corruption of others.”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Devlin: Almost no one agrees with this. We would have to legalize: “euthanasia or the killing of another at his own request, suicide, attempted suicide and suicide pacts, duelling, abortion, incest between brother and sister”"/>
          <p:cNvSpPr txBox="1"/>
          <p:nvPr>
            <p:ph type="body" idx="1"/>
          </p:nvPr>
        </p:nvSpPr>
        <p:spPr>
          <a:prstGeom prst="rect">
            <a:avLst/>
          </a:prstGeom>
        </p:spPr>
        <p:txBody>
          <a:bodyPr/>
          <a:lstStyle/>
          <a:p>
            <a:pPr/>
            <a:r>
              <a:t>Devlin: Almost no one agrees with this. We would have to legalize: “euthanasia or the killing of another at his own request, suicide, attempted suicide and suicide pacts, duelling, abortion, incest between brother and sister”</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59" name="Table 1"/>
          <p:cNvGraphicFramePr/>
          <p:nvPr/>
        </p:nvGraphicFramePr>
        <p:xfrm>
          <a:off x="12192000" y="1270000"/>
          <a:ext cx="10922000" cy="111887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054250"/>
                <a:gridCol w="8855050"/>
              </a:tblGrid>
              <a:tr h="2794000">
                <a:tc>
                  <a:txBody>
                    <a:bodyPr/>
                    <a:lstStyle/>
                    <a:p>
                      <a:pPr defTabSz="914400">
                        <a:defRPr>
                          <a:solidFill>
                            <a:srgbClr val="000000"/>
                          </a:solidFill>
                        </a:defRPr>
                      </a:pPr>
                      <a:r>
                        <a:rPr sz="3200">
                          <a:solidFill>
                            <a:srgbClr val="FFFFFF"/>
                          </a:solidFill>
                        </a:rPr>
                        <a:t>P1</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The government has authority to regulate anything necessary for preserving public order</a:t>
                      </a:r>
                    </a:p>
                  </a:txBody>
                  <a:tcPr marL="50800" marR="50800" marT="50800" marB="50800" anchor="ctr" anchorCtr="0" horzOverflow="overflow"/>
                </a:tc>
              </a:tr>
              <a:tr h="2794000">
                <a:tc>
                  <a:txBody>
                    <a:bodyPr/>
                    <a:lstStyle/>
                    <a:p>
                      <a:pPr defTabSz="914400">
                        <a:defRPr>
                          <a:solidFill>
                            <a:srgbClr val="000000"/>
                          </a:solidFill>
                        </a:defRPr>
                      </a:pPr>
                      <a:r>
                        <a:rPr sz="3200">
                          <a:solidFill>
                            <a:srgbClr val="FFFFFF"/>
                          </a:solidFill>
                        </a:rPr>
                        <a:t>P2</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Shared ideas about morality are necessary to preserve public order</a:t>
                      </a:r>
                    </a:p>
                  </a:txBody>
                  <a:tcPr marL="50800" marR="50800" marT="50800" marB="50800" anchor="ctr" anchorCtr="0" horzOverflow="overflow"/>
                </a:tc>
              </a:tr>
              <a:tr h="2794000">
                <a:tc>
                  <a:txBody>
                    <a:bodyPr/>
                    <a:lstStyle/>
                    <a:p>
                      <a:pPr defTabSz="914400">
                        <a:defRPr>
                          <a:solidFill>
                            <a:srgbClr val="000000"/>
                          </a:solidFill>
                        </a:defRPr>
                      </a:pPr>
                      <a:r>
                        <a:rPr sz="3200">
                          <a:solidFill>
                            <a:srgbClr val="FFFFFF"/>
                          </a:solidFill>
                        </a:rPr>
                        <a:t>P3</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Some of these shared ideas about morality are about the morality of self-regarding actions</a:t>
                      </a:r>
                    </a:p>
                  </a:txBody>
                  <a:tcPr marL="50800" marR="50800" marT="50800" marB="50800" anchor="ctr" anchorCtr="0" horzOverflow="overflow"/>
                </a:tc>
              </a:tr>
              <a:tr h="2794000">
                <a:tc>
                  <a:txBody>
                    <a:bodyPr/>
                    <a:lstStyle/>
                    <a:p>
                      <a:pPr defTabSz="914400">
                        <a:defRPr>
                          <a:solidFill>
                            <a:srgbClr val="000000"/>
                          </a:solidFill>
                        </a:defRPr>
                      </a:pPr>
                      <a:r>
                        <a:rPr sz="3200">
                          <a:solidFill>
                            <a:srgbClr val="FFFFFF"/>
                          </a:solidFill>
                        </a:rPr>
                        <a:t>C</a:t>
                      </a:r>
                    </a:p>
                  </a:txBody>
                  <a:tcPr marL="50800" marR="50800" marT="50800" marB="50800" anchor="ctr" anchorCtr="0" horzOverflow="overflow"/>
                </a:tc>
                <a:tc>
                  <a:txBody>
                    <a:bodyPr/>
                    <a:lstStyle/>
                    <a:p>
                      <a:pPr defTabSz="914400">
                        <a:defRPr>
                          <a:solidFill>
                            <a:srgbClr val="000000"/>
                          </a:solidFill>
                        </a:defRPr>
                      </a:pPr>
                      <a:r>
                        <a:rPr sz="3200">
                          <a:solidFill>
                            <a:srgbClr val="FFFFFF"/>
                          </a:solidFill>
                        </a:rPr>
                        <a:t>Therefore, the government has the authority to regulate some self-regarding actions</a:t>
                      </a:r>
                    </a:p>
                  </a:txBody>
                  <a:tcPr marL="50800" marR="50800" marT="50800" marB="50800" anchor="ctr" anchorCtr="0" horzOverflow="overflow"/>
                </a:tc>
              </a:tr>
            </a:tbl>
          </a:graphicData>
        </a:graphic>
      </p:graphicFrame>
      <p:sp>
        <p:nvSpPr>
          <p:cNvPr id="160" name="Full argument"/>
          <p:cNvSpPr txBox="1"/>
          <p:nvPr>
            <p:ph type="title"/>
          </p:nvPr>
        </p:nvSpPr>
        <p:spPr>
          <a:prstGeom prst="rect">
            <a:avLst/>
          </a:prstGeom>
        </p:spPr>
        <p:txBody>
          <a:bodyPr/>
          <a:lstStyle/>
          <a:p>
            <a:pPr/>
            <a:r>
              <a:t>Full argument</a:t>
            </a:r>
          </a:p>
        </p:txBody>
      </p:sp>
      <p:sp>
        <p:nvSpPr>
          <p:cNvPr id="161" name="Why the government has the authority to criminalize at least some self-regarding actions"/>
          <p:cNvSpPr txBox="1"/>
          <p:nvPr>
            <p:ph type="body" sz="quarter" idx="1"/>
          </p:nvPr>
        </p:nvSpPr>
        <p:spPr>
          <a:prstGeom prst="rect">
            <a:avLst/>
          </a:prstGeom>
        </p:spPr>
        <p:txBody>
          <a:bodyPr/>
          <a:lstStyle/>
          <a:p>
            <a:pPr/>
            <a:r>
              <a:t>Why the government has the authority to criminalize at least some self-regarding actions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