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69" name="Shape 16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/>
          <p:nvPr>
            <p:ph type="body" sz="quarter" idx="21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Author and Date</a:t>
            </a:r>
          </a:p>
        </p:txBody>
      </p:sp>
      <p:sp>
        <p:nvSpPr>
          <p:cNvPr id="12" name="Presentation Title"/>
          <p:cNvSpPr txBox="1"/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13" name="Body Level One…"/>
          <p:cNvSpPr txBox="1"/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lide Title"/>
          <p:cNvSpPr txBox="1"/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100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10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Agenda Title"/>
          <p:cNvSpPr txBox="1"/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pPr/>
            <a:r>
              <a:t>Agenda Title</a:t>
            </a:r>
          </a:p>
        </p:txBody>
      </p:sp>
      <p:sp>
        <p:nvSpPr>
          <p:cNvPr id="109" name="Agenda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Agenda Subtitle</a:t>
            </a:r>
          </a:p>
        </p:txBody>
      </p:sp>
      <p:sp>
        <p:nvSpPr>
          <p:cNvPr id="110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Body Level One…"/>
          <p:cNvSpPr txBox="1"/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Body Level One…"/>
          <p:cNvSpPr txBox="1"/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27" name="Fact information"/>
          <p:cNvSpPr txBox="1"/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Fact information</a:t>
            </a:r>
          </a:p>
        </p:txBody>
      </p:sp>
      <p:sp>
        <p:nvSpPr>
          <p:cNvPr id="12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Attribution"/>
          <p:cNvSpPr txBox="1"/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Attribution</a:t>
            </a:r>
          </a:p>
        </p:txBody>
      </p:sp>
      <p:sp>
        <p:nvSpPr>
          <p:cNvPr id="136" name="Body Level One…"/>
          <p:cNvSpPr txBox="1"/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3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Bowl of salad with fried rice, boiled eggs, and chopsticks"/>
          <p:cNvSpPr/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45" name="Bowl with salmon cakes, salad, and hummus "/>
          <p:cNvSpPr/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46" name="Bowl of pappardelle pasta with parsley butter, roasted hazelnuts, and shaved parmesan cheese"/>
          <p:cNvSpPr/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4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bowl of salad with fried rice, boiled eggs, and chopsticks"/>
          <p:cNvSpPr/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5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vocados and limes"/>
          <p:cNvSpPr/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23" name="Author and Date"/>
          <p:cNvSpPr txBox="1"/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Author and Date</a:t>
            </a:r>
          </a:p>
        </p:txBody>
      </p:sp>
      <p:sp>
        <p:nvSpPr>
          <p:cNvPr id="24" name="Body Level One…"/>
          <p:cNvSpPr txBox="1"/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Bowl with salmon cakes, salad, and hummus"/>
          <p:cNvSpPr/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3" name="Slide Title"/>
          <p:cNvSpPr txBox="1"/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pPr/>
            <a:r>
              <a:t>Slide Title</a:t>
            </a:r>
          </a:p>
        </p:txBody>
      </p:sp>
      <p:sp>
        <p:nvSpPr>
          <p:cNvPr id="34" name="Body Level One…"/>
          <p:cNvSpPr txBox="1"/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43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44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61" name="Body Level One…"/>
          <p:cNvSpPr txBox="1"/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2" name="Bowl of pappardelle pasta with parsley butter, roasted hazelnuts, and shaved parmesan cheese"/>
          <p:cNvSpPr/>
          <p:nvPr>
            <p:ph type="pic" idx="22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3" name="Slide Title"/>
          <p:cNvSpPr txBox="1"/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Live Video S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72" name="Body Level One…"/>
          <p:cNvSpPr txBox="1"/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73" name="Slide Title"/>
          <p:cNvSpPr txBox="1"/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7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Live Video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82" name="Body Level One…"/>
          <p:cNvSpPr txBox="1"/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83" name="Slide Title"/>
          <p:cNvSpPr txBox="1"/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8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ection Title"/>
          <p:cNvSpPr txBox="1"/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b="0"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Section Title</a:t>
            </a:r>
          </a:p>
        </p:txBody>
      </p:sp>
      <p:sp>
        <p:nvSpPr>
          <p:cNvPr id="92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17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/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Title</a:t>
            </a:r>
          </a:p>
        </p:txBody>
      </p:sp>
      <p:sp>
        <p:nvSpPr>
          <p:cNvPr id="3" name="Body Level One…"/>
          <p:cNvSpPr txBox="1"/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algn="ctr" defTabSz="584200">
              <a:lnSpc>
                <a:spcPct val="100000"/>
              </a:lnSpc>
              <a:spcBef>
                <a:spcPts val="0"/>
              </a:spcBef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</p:sldLayoutIdLst>
  <p:transition xmlns:p14="http://schemas.microsoft.com/office/powerpoint/2010/main" spd="med" advClick="1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MacDougall, PHIL 3211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MacDougall, PHIL 3211</a:t>
            </a:r>
          </a:p>
        </p:txBody>
      </p:sp>
      <p:sp>
        <p:nvSpPr>
          <p:cNvPr id="172" name="Economic Theory of Torts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Economic Theory of Torts</a:t>
            </a:r>
          </a:p>
        </p:txBody>
      </p:sp>
      <p:sp>
        <p:nvSpPr>
          <p:cNvPr id="173" name="Presentation Subtitle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Icy drivewa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1828754">
              <a:defRPr spc="-174" sz="8700"/>
            </a:lvl1pPr>
          </a:lstStyle>
          <a:p>
            <a:pPr/>
            <a:r>
              <a:t>Icy driveway</a:t>
            </a:r>
          </a:p>
        </p:txBody>
      </p:sp>
      <p:sp>
        <p:nvSpPr>
          <p:cNvPr id="176" name="Slide Subtitl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77" name="Is there a duty of care to put salt on an icy driveway?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Is there a duty of care to put salt on an icy driveway?</a:t>
            </a:r>
          </a:p>
          <a:p>
            <a:pPr lvl="1"/>
            <a:r>
              <a:t>average cost of medical bills from slipping and falling on icy driveway: $10,000</a:t>
            </a:r>
          </a:p>
          <a:p>
            <a:pPr lvl="1"/>
            <a:r>
              <a:t>probability of slipping and falling on an unsalted, icy driveway: 1/50</a:t>
            </a:r>
          </a:p>
          <a:p>
            <a:pPr lvl="1"/>
            <a:r>
              <a:t>cost of salting driveway (labor and salt) 50 times: $500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Hot coffe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Hot coffee</a:t>
            </a:r>
          </a:p>
        </p:txBody>
      </p:sp>
      <p:sp>
        <p:nvSpPr>
          <p:cNvPr id="180" name="Slide Subtitl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1" name="Is there a duty of care to let coffee cool slightly before serving?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Is there a duty of care to let coffee cool slightly before serving?</a:t>
            </a:r>
          </a:p>
          <a:p>
            <a:pPr lvl="1"/>
            <a:r>
              <a:t>average medical bill from being burned by hot coffee: $500</a:t>
            </a:r>
          </a:p>
          <a:p>
            <a:pPr lvl="1"/>
            <a:r>
              <a:t>probability of being burned by hot coffee: 1/25</a:t>
            </a:r>
          </a:p>
          <a:p>
            <a:pPr lvl="1"/>
            <a:r>
              <a:t>cost of keeping coffee at a lower temperature (per 25 cases): $4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Backyard fir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Backyard fires</a:t>
            </a:r>
          </a:p>
        </p:txBody>
      </p:sp>
      <p:sp>
        <p:nvSpPr>
          <p:cNvPr id="184" name="Slide Subtitl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5" name="Is there a duty of care not to light a fire in your backyard?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Is there a duty of care not to light a fire in your backyard?</a:t>
            </a:r>
          </a:p>
          <a:p>
            <a:pPr lvl="1"/>
            <a:r>
              <a:t>Average cost of damage to neighbor’s property in cases of fire: $200,000</a:t>
            </a:r>
          </a:p>
          <a:p>
            <a:pPr lvl="1"/>
            <a:r>
              <a:t>Probability of backyard fire in NY unintentionally setting fire to neighbor’s house: 1/1,000,000</a:t>
            </a:r>
          </a:p>
          <a:p>
            <a:pPr lvl="1"/>
            <a:r>
              <a:t>Cost to individuals who want fires but can’t have them (per million fires): $20,000,000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2438338" rtl="0" fontAlgn="auto" latinLnBrk="0" hangingPunct="0">
          <a:lnSpc>
            <a:spcPct val="90000"/>
          </a:lnSpc>
          <a:spcBef>
            <a:spcPts val="45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2438338" rtl="0" fontAlgn="auto" latinLnBrk="0" hangingPunct="0">
          <a:lnSpc>
            <a:spcPct val="90000"/>
          </a:lnSpc>
          <a:spcBef>
            <a:spcPts val="45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