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9" name="Shape 16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10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1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109" name="Agenda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11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3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Bowl of salad with fried rice, boiled eggs, and chopsticks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5" name="Bowl with salmon cakes, salad, and humm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6" name="Bowl of pappardelle pasta with parsley butter, roasted hazelnuts, and shaved parmesan cheese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bowl of salad with fried rice, boiled eggs, and chopsticks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, and humm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wl of pappardelle pasta with parsley butter, roasted hazelnuts, and shaved parmesan cheese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7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9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MacDougall, PHIL 3211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MacDougall, PHIL 3211</a:t>
            </a:r>
          </a:p>
        </p:txBody>
      </p:sp>
      <p:sp>
        <p:nvSpPr>
          <p:cNvPr id="172" name="Economic Theory of Tort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Economic Theory of Torts</a:t>
            </a:r>
          </a:p>
        </p:txBody>
      </p:sp>
      <p:sp>
        <p:nvSpPr>
          <p:cNvPr id="173" name="Presentation Subtitle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Icy drivewa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spc="-174" sz="8700"/>
            </a:lvl1pPr>
          </a:lstStyle>
          <a:p>
            <a:pPr/>
            <a:r>
              <a:t>Icy driveway</a:t>
            </a:r>
          </a:p>
        </p:txBody>
      </p:sp>
      <p:sp>
        <p:nvSpPr>
          <p:cNvPr id="176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7" name="Is there a duty of care to put salt on an icy driveway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Is there a duty of care to put salt on an icy driveway?</a:t>
            </a:r>
          </a:p>
          <a:p>
            <a:pPr lvl="1"/>
            <a:r>
              <a:t>average cost of medical bills from slipping and falling on icy driveway: $10,000</a:t>
            </a:r>
          </a:p>
          <a:p>
            <a:pPr lvl="1"/>
            <a:r>
              <a:t>probability of slipping and falling on an unsalted, icy driveway: 1/50</a:t>
            </a:r>
          </a:p>
          <a:p>
            <a:pPr lvl="1"/>
            <a:r>
              <a:t>cost of salting driveway (labor and salt) 50 times: $500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Hot coffe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Hot coffee</a:t>
            </a:r>
          </a:p>
        </p:txBody>
      </p:sp>
      <p:sp>
        <p:nvSpPr>
          <p:cNvPr id="180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1" name="Is there a duty of care to let coffee cool slightly before serving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Is there a duty of care to let coffee cool slightly before serving?</a:t>
            </a:r>
          </a:p>
          <a:p>
            <a:pPr lvl="1"/>
            <a:r>
              <a:t>average medical bill from being burned by hot coffee: $500</a:t>
            </a:r>
          </a:p>
          <a:p>
            <a:pPr lvl="1"/>
            <a:r>
              <a:t>probability of being burned by hot coffee: 1/25</a:t>
            </a:r>
          </a:p>
          <a:p>
            <a:pPr lvl="1"/>
            <a:r>
              <a:t>cost of keeping coffee at a lower temperature (per 25 cases): $4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Backyard fi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Backyard fires</a:t>
            </a:r>
          </a:p>
        </p:txBody>
      </p:sp>
      <p:sp>
        <p:nvSpPr>
          <p:cNvPr id="184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5" name="Is there a duty of care not to light a fire in your backyard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Is there a duty of care not to light a fire in your backyard?</a:t>
            </a:r>
          </a:p>
          <a:p>
            <a:pPr lvl="1"/>
            <a:r>
              <a:t>Average cost of damage to neighbor’s property in cases of fire: $200,000</a:t>
            </a:r>
          </a:p>
          <a:p>
            <a:pPr lvl="1"/>
            <a:r>
              <a:t>Probability of backyard fire in NY unintentionally setting fire to neighbor’s house: 1/1,000,000</a:t>
            </a:r>
          </a:p>
          <a:p>
            <a:pPr lvl="1"/>
            <a:r>
              <a:t>Cost to individuals who want fires but can’t have them (per million fires): $20,000,000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