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28"/>
  </p:notesMasterIdLst>
  <p:handoutMasterIdLst>
    <p:handoutMasterId r:id="rId29"/>
  </p:handoutMasterIdLst>
  <p:sldIdLst>
    <p:sldId id="256" r:id="rId4"/>
    <p:sldId id="280" r:id="rId5"/>
    <p:sldId id="294" r:id="rId6"/>
    <p:sldId id="284" r:id="rId7"/>
    <p:sldId id="295" r:id="rId8"/>
    <p:sldId id="296" r:id="rId9"/>
    <p:sldId id="297" r:id="rId10"/>
    <p:sldId id="298" r:id="rId11"/>
    <p:sldId id="299" r:id="rId12"/>
    <p:sldId id="300" r:id="rId13"/>
    <p:sldId id="269" r:id="rId14"/>
    <p:sldId id="278" r:id="rId15"/>
    <p:sldId id="301" r:id="rId16"/>
    <p:sldId id="281" r:id="rId17"/>
    <p:sldId id="283" r:id="rId18"/>
    <p:sldId id="270" r:id="rId19"/>
    <p:sldId id="271" r:id="rId20"/>
    <p:sldId id="272" r:id="rId21"/>
    <p:sldId id="288" r:id="rId22"/>
    <p:sldId id="290" r:id="rId23"/>
    <p:sldId id="289" r:id="rId24"/>
    <p:sldId id="258" r:id="rId25"/>
    <p:sldId id="279" r:id="rId26"/>
    <p:sldId id="287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>
      <p:cViewPr varScale="1">
        <p:scale>
          <a:sx n="90" d="100"/>
          <a:sy n="90" d="100"/>
        </p:scale>
        <p:origin x="774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4/27/2021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4/27/2021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E265-7012-4D82-A673-357851150A7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05184BA-CAC7-41C1-905E-4EE4D4F166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099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E265-7012-4D82-A673-357851150A7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4BA-CAC7-41C1-905E-4EE4D4F1668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E265-7012-4D82-A673-357851150A7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4BA-CAC7-41C1-905E-4EE4D4F166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747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E265-7012-4D82-A673-357851150A7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4BA-CAC7-41C1-905E-4EE4D4F1668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48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E265-7012-4D82-A673-357851150A7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4BA-CAC7-41C1-905E-4EE4D4F1668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625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E265-7012-4D82-A673-357851150A7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4BA-CAC7-41C1-905E-4EE4D4F1668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64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E265-7012-4D82-A673-357851150A7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4BA-CAC7-41C1-905E-4EE4D4F1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6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E265-7012-4D82-A673-357851150A7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4BA-CAC7-41C1-905E-4EE4D4F1668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41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0FAE265-7012-4D82-A673-357851150A7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4BA-CAC7-41C1-905E-4EE4D4F1668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811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E265-7012-4D82-A673-357851150A7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4BA-CAC7-41C1-905E-4EE4D4F1668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57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E265-7012-4D82-A673-357851150A7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4BA-CAC7-41C1-905E-4EE4D4F166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79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4/27/2021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4/27/2021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4/27/2021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AE265-7012-4D82-A673-357851150A7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05184BA-CAC7-41C1-905E-4EE4D4F1668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7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912" y="762000"/>
            <a:ext cx="4876800" cy="1577180"/>
          </a:xfrm>
        </p:spPr>
        <p:txBody>
          <a:bodyPr>
            <a:noAutofit/>
          </a:bodyPr>
          <a:lstStyle/>
          <a:p>
            <a:r>
              <a:rPr lang="en-US" sz="2800" dirty="0"/>
              <a:t>Ethical Concerns for Conducting Health Psychology Survey Research on </a:t>
            </a:r>
            <a:r>
              <a:rPr lang="en-US" sz="2800"/>
              <a:t>Racial Minorities in the United States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11430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Presented by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Amanda Almond, Ph.D.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Associate professor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Social sciences department (Psychology)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screenshot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143000"/>
            <a:ext cx="6661744" cy="4979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800" dirty="0"/>
              <a:t>Relative Risk of dying from asthma</a:t>
            </a:r>
          </a:p>
        </p:txBody>
      </p:sp>
    </p:spTree>
    <p:extLst>
      <p:ext uri="{BB962C8B-B14F-4D97-AF65-F5344CB8AC3E}">
        <p14:creationId xmlns:p14="http://schemas.microsoft.com/office/powerpoint/2010/main" val="35964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107442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How do we get information about people?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Surveys!</a:t>
            </a:r>
          </a:p>
          <a:p>
            <a:r>
              <a:rPr lang="en-US" b="1" dirty="0"/>
              <a:t>Pros &amp; Cons</a:t>
            </a:r>
          </a:p>
          <a:p>
            <a:pPr lvl="1"/>
            <a:r>
              <a:rPr lang="en-US" dirty="0"/>
              <a:t>The survey method of data collection is likely the most common of the research methods.</a:t>
            </a:r>
          </a:p>
          <a:p>
            <a:pPr lvl="1"/>
            <a:r>
              <a:rPr lang="en-US" dirty="0"/>
              <a:t>The benefits of this method include low cost, large sample size, and efficiency.</a:t>
            </a:r>
          </a:p>
          <a:p>
            <a:r>
              <a:rPr lang="en-US" b="1" dirty="0"/>
              <a:t>Practical issues</a:t>
            </a:r>
          </a:p>
          <a:p>
            <a:pPr lvl="1"/>
            <a:r>
              <a:rPr lang="en-US" dirty="0"/>
              <a:t>The major problem with this method is accuracy: since surveys depend on subjects' motivation, honesty, memory, and ability to respond, they are very susceptible to bias.</a:t>
            </a:r>
          </a:p>
          <a:p>
            <a:pPr lvl="1"/>
            <a:r>
              <a:rPr lang="en-US" dirty="0"/>
              <a:t>A researcher must have a </a:t>
            </a:r>
            <a:r>
              <a:rPr lang="en-US" u="sng" dirty="0"/>
              <a:t>strong understanding </a:t>
            </a:r>
            <a:r>
              <a:rPr lang="en-US" dirty="0"/>
              <a:t>of how to properly frame survey questions in order to gather reliable and relevant information.</a:t>
            </a:r>
          </a:p>
          <a:p>
            <a:pPr marL="801688" lvl="2" indent="-115888"/>
            <a:r>
              <a:rPr lang="en-US" dirty="0"/>
              <a:t>Psychological measurement is its own discipline--- reliable measures are certain</a:t>
            </a:r>
          </a:p>
          <a:p>
            <a:pPr lvl="2" indent="0">
              <a:buNone/>
            </a:pPr>
            <a:endParaRPr lang="en-US" dirty="0"/>
          </a:p>
          <a:p>
            <a:pPr lvl="2" indent="0" algn="ctr">
              <a:buNone/>
            </a:pPr>
            <a:r>
              <a:rPr lang="en-US" i="1" dirty="0"/>
              <a:t>Current research example:  a widely-used survey simply ‘doesn’t work’ on representative samples</a:t>
            </a:r>
          </a:p>
        </p:txBody>
      </p:sp>
    </p:spTree>
    <p:extLst>
      <p:ext uri="{BB962C8B-B14F-4D97-AF65-F5344CB8AC3E}">
        <p14:creationId xmlns:p14="http://schemas.microsoft.com/office/powerpoint/2010/main" val="42769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Connecting Health and Race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729581"/>
            <a:ext cx="11049000" cy="502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u="sng" dirty="0"/>
              <a:t>Disease and Vulnerability: What we Know</a:t>
            </a:r>
          </a:p>
          <a:p>
            <a:pPr lvl="1"/>
            <a:r>
              <a:rPr lang="en-US" dirty="0"/>
              <a:t>Populations disenfranchised via public policy/historical practices</a:t>
            </a:r>
          </a:p>
          <a:p>
            <a:pPr lvl="2"/>
            <a:r>
              <a:rPr lang="en-US" dirty="0"/>
              <a:t>Groups of people with historically limited rights</a:t>
            </a:r>
          </a:p>
          <a:p>
            <a:pPr lvl="3"/>
            <a:r>
              <a:rPr lang="en-US" dirty="0"/>
              <a:t>Marshall Islanders; TB outbreak after nuclear testing</a:t>
            </a:r>
          </a:p>
          <a:p>
            <a:pPr lvl="3"/>
            <a:r>
              <a:rPr lang="en-US" dirty="0"/>
              <a:t>Pima Indian tribe; rates of diabetes and fatalities; water rights revoked </a:t>
            </a:r>
          </a:p>
          <a:p>
            <a:pPr lvl="3"/>
            <a:r>
              <a:rPr lang="en-US" dirty="0"/>
              <a:t>Factory towns; closures and rates of unemployment and premature death (not found in other countries)</a:t>
            </a:r>
          </a:p>
          <a:p>
            <a:pPr lvl="2"/>
            <a:r>
              <a:rPr lang="en-US" dirty="0"/>
              <a:t>Variable explanations as to why groups of people are sick– but often disconnected from ethics and politics</a:t>
            </a:r>
          </a:p>
          <a:p>
            <a:pPr marL="686117" lvl="3" indent="0" algn="ctr">
              <a:buNone/>
            </a:pPr>
            <a:r>
              <a:rPr lang="en-US" i="1" dirty="0"/>
              <a:t>Example of ethics, science and politics being inextricably linked: Nuclear Weapons</a:t>
            </a:r>
          </a:p>
        </p:txBody>
      </p:sp>
    </p:spTree>
    <p:extLst>
      <p:ext uri="{BB962C8B-B14F-4D97-AF65-F5344CB8AC3E}">
        <p14:creationId xmlns:p14="http://schemas.microsoft.com/office/powerpoint/2010/main" val="42029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C66B-EDC4-4E2D-BFDF-9499AD7E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Understanding Health Disparities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6980DF-9BAF-4104-ADAF-AD069E4AE637}"/>
              </a:ext>
            </a:extLst>
          </p:cNvPr>
          <p:cNvGrpSpPr/>
          <p:nvPr/>
        </p:nvGrpSpPr>
        <p:grpSpPr>
          <a:xfrm>
            <a:off x="2010947" y="1781390"/>
            <a:ext cx="7939287" cy="4434016"/>
            <a:chOff x="685800" y="838200"/>
            <a:chExt cx="8458200" cy="5943600"/>
          </a:xfrm>
        </p:grpSpPr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87D53D82-9D58-4DF0-B5E8-754C928BD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1371600"/>
              <a:ext cx="16002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/>
                <a:t>Explanations &amp; Causal Theory</a:t>
              </a: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0FD25F1-AAF8-4E30-BFFE-B4936410D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9138" y="3871913"/>
              <a:ext cx="8048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/>
                <a:t>Life</a:t>
              </a:r>
            </a:p>
            <a:p>
              <a:pPr algn="ctr"/>
              <a:r>
                <a:rPr lang="en-US" altLang="en-US" sz="1600"/>
                <a:t>Events</a:t>
              </a: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5A6BCFF9-7A79-4DE1-83D2-FD8173BB0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6445250"/>
              <a:ext cx="1187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/>
                <a:t>Personality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A44C10-77FD-4D42-A454-A1694ED31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1447800"/>
              <a:ext cx="6324600" cy="472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sz="1600">
                <a:latin typeface="Arial Black" panose="020B0A040201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BDDF04-EC26-49D3-8224-7EC6D3272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667000"/>
              <a:ext cx="182880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>
                  <a:latin typeface="Arial Black" panose="020B0A04020102020204" pitchFamily="34" charset="0"/>
                </a:rPr>
                <a:t>Sociological</a:t>
              </a:r>
            </a:p>
            <a:p>
              <a:pPr algn="ctr"/>
              <a:r>
                <a:rPr lang="en-US" altLang="en-US" sz="1600">
                  <a:latin typeface="Arial Black" panose="020B0A04020102020204" pitchFamily="34" charset="0"/>
                </a:rPr>
                <a:t>Explanations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ADEDF4-76EF-4A91-8A34-0F5FE0346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5486400"/>
              <a:ext cx="14478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dirty="0">
                  <a:latin typeface="Arial Black" panose="020B0A04020102020204" pitchFamily="34" charset="0"/>
                </a:rPr>
                <a:t>Stress</a:t>
              </a:r>
            </a:p>
            <a:p>
              <a:pPr algn="ctr"/>
              <a:r>
                <a:rPr lang="en-US" altLang="en-US" sz="1600" dirty="0">
                  <a:latin typeface="Arial Black" panose="020B0A04020102020204" pitchFamily="34" charset="0"/>
                </a:rPr>
                <a:t>Theories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74692F-A0AA-46E2-8EBA-000806AD0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800600"/>
              <a:ext cx="16764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dirty="0">
                  <a:latin typeface="Arial Black" panose="020B0A04020102020204" pitchFamily="34" charset="0"/>
                </a:rPr>
                <a:t>Coping,</a:t>
              </a:r>
            </a:p>
            <a:p>
              <a:pPr algn="ctr"/>
              <a:r>
                <a:rPr lang="en-US" altLang="en-US" sz="1600" dirty="0">
                  <a:latin typeface="Arial Black" panose="020B0A04020102020204" pitchFamily="34" charset="0"/>
                </a:rPr>
                <a:t>Vulnerability</a:t>
              </a:r>
            </a:p>
            <a:p>
              <a:pPr algn="ctr"/>
              <a:r>
                <a:rPr lang="en-US" altLang="en-US" sz="1600" dirty="0">
                  <a:latin typeface="Arial Black" panose="020B0A04020102020204" pitchFamily="34" charset="0"/>
                </a:rPr>
                <a:t> &amp; Resistance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E64E-BBF4-468A-ABEB-3077DE54E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2743200"/>
              <a:ext cx="1524000" cy="1295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dirty="0">
                  <a:latin typeface="Arial Black" panose="020B0A04020102020204" pitchFamily="34" charset="0"/>
                </a:rPr>
                <a:t>Biological</a:t>
              </a:r>
            </a:p>
            <a:p>
              <a:pPr algn="ctr"/>
              <a:r>
                <a:rPr lang="en-US" altLang="en-US" sz="1600" dirty="0">
                  <a:latin typeface="Arial Black" panose="020B0A04020102020204" pitchFamily="34" charset="0"/>
                </a:rPr>
                <a:t>Processes</a:t>
              </a:r>
            </a:p>
            <a:p>
              <a:pPr algn="ctr"/>
              <a:r>
                <a:rPr lang="en-US" altLang="en-US" sz="1600" dirty="0">
                  <a:latin typeface="Arial Black" panose="020B0A04020102020204" pitchFamily="34" charset="0"/>
                </a:rPr>
                <a:t>&amp; Overall</a:t>
              </a:r>
            </a:p>
            <a:p>
              <a:pPr algn="ctr"/>
              <a:r>
                <a:rPr lang="en-US" altLang="en-US" sz="1600" dirty="0">
                  <a:latin typeface="Arial Black" panose="020B0A04020102020204" pitchFamily="34" charset="0"/>
                </a:rPr>
                <a:t>Model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D035DF41-7BD9-4D3B-93C5-5B5CDC847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838200"/>
              <a:ext cx="1828800" cy="13287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i="1" u="sng" dirty="0">
                  <a:latin typeface="Arial Black" panose="020B0A04020102020204" pitchFamily="34" charset="0"/>
                </a:rPr>
                <a:t> Starting Point: </a:t>
              </a:r>
              <a:endParaRPr lang="en-US" altLang="en-US" u="sng" dirty="0">
                <a:latin typeface="Arial Black" panose="020B0A04020102020204" pitchFamily="34" charset="0"/>
              </a:endParaRPr>
            </a:p>
            <a:p>
              <a:pPr algn="ctr"/>
              <a:r>
                <a:rPr lang="en-US" altLang="en-US" dirty="0">
                  <a:latin typeface="Arial Black" panose="020B0A04020102020204" pitchFamily="34" charset="0"/>
                </a:rPr>
                <a:t>Inequalities </a:t>
              </a:r>
            </a:p>
            <a:p>
              <a:pPr algn="ctr"/>
              <a:r>
                <a:rPr lang="en-US" altLang="en-US" dirty="0">
                  <a:latin typeface="Arial Black" panose="020B0A04020102020204" pitchFamily="34" charset="0"/>
                </a:rPr>
                <a:t>in Health</a:t>
              </a:r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3E942FB3-4B28-4597-A051-D2F64EFA5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2450" y="4572000"/>
              <a:ext cx="8953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>
                  <a:sym typeface="Wingdings" panose="05000000000000000000" pitchFamily="2" charset="2"/>
                </a:rPr>
                <a:t>Social</a:t>
              </a:r>
            </a:p>
            <a:p>
              <a:pPr algn="ctr"/>
              <a:r>
                <a:rPr lang="en-US" altLang="en-US" sz="1600">
                  <a:sym typeface="Wingdings" panose="05000000000000000000" pitchFamily="2" charset="2"/>
                </a:rPr>
                <a:t>Support</a:t>
              </a:r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F6AAAB2B-21A4-4673-9478-90D005DD44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9212" flipH="1" flipV="1">
              <a:off x="5791200" y="6111875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11C1D69-157A-4CA0-95C8-F44E8DA95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338" y="4689475"/>
              <a:ext cx="2849562" cy="508000"/>
            </a:xfrm>
            <a:custGeom>
              <a:avLst/>
              <a:gdLst>
                <a:gd name="T0" fmla="*/ 0 w 1795"/>
                <a:gd name="T1" fmla="*/ 46 h 320"/>
                <a:gd name="T2" fmla="*/ 255 w 1795"/>
                <a:gd name="T3" fmla="*/ 192 h 320"/>
                <a:gd name="T4" fmla="*/ 709 w 1795"/>
                <a:gd name="T5" fmla="*/ 310 h 320"/>
                <a:gd name="T6" fmla="*/ 1291 w 1795"/>
                <a:gd name="T7" fmla="*/ 255 h 320"/>
                <a:gd name="T8" fmla="*/ 1591 w 1795"/>
                <a:gd name="T9" fmla="*/ 140 h 320"/>
                <a:gd name="T10" fmla="*/ 1795 w 1795"/>
                <a:gd name="T11" fmla="*/ 0 h 3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5"/>
                <a:gd name="T19" fmla="*/ 0 h 320"/>
                <a:gd name="T20" fmla="*/ 1795 w 1795"/>
                <a:gd name="T21" fmla="*/ 320 h 3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5" h="320">
                  <a:moveTo>
                    <a:pt x="0" y="46"/>
                  </a:moveTo>
                  <a:cubicBezTo>
                    <a:pt x="43" y="70"/>
                    <a:pt x="137" y="148"/>
                    <a:pt x="255" y="192"/>
                  </a:cubicBezTo>
                  <a:cubicBezTo>
                    <a:pt x="373" y="236"/>
                    <a:pt x="536" y="300"/>
                    <a:pt x="709" y="310"/>
                  </a:cubicBezTo>
                  <a:cubicBezTo>
                    <a:pt x="882" y="320"/>
                    <a:pt x="1144" y="283"/>
                    <a:pt x="1291" y="255"/>
                  </a:cubicBezTo>
                  <a:cubicBezTo>
                    <a:pt x="1438" y="227"/>
                    <a:pt x="1507" y="182"/>
                    <a:pt x="1591" y="140"/>
                  </a:cubicBezTo>
                  <a:cubicBezTo>
                    <a:pt x="1675" y="98"/>
                    <a:pt x="1753" y="29"/>
                    <a:pt x="1795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7FCEB71E-A2B1-4465-BDA0-9D94CB0CE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325" y="4975225"/>
              <a:ext cx="1133475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 i="1">
                  <a:sym typeface="Wingdings" panose="05000000000000000000" pitchFamily="2" charset="2"/>
                </a:rPr>
                <a:t>Individual</a:t>
              </a:r>
              <a:endParaRPr lang="en-US" altLang="en-US" sz="1600">
                <a:sym typeface="Wingdings" panose="05000000000000000000" pitchFamily="2" charset="2"/>
              </a:endParaRPr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03D6AB68-6AD1-40FC-A83F-FE6618CA0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713" y="2409825"/>
              <a:ext cx="1162050" cy="2085975"/>
            </a:xfrm>
            <a:custGeom>
              <a:avLst/>
              <a:gdLst>
                <a:gd name="T0" fmla="*/ 732 w 732"/>
                <a:gd name="T1" fmla="*/ 0 h 1314"/>
                <a:gd name="T2" fmla="*/ 436 w 732"/>
                <a:gd name="T3" fmla="*/ 112 h 1314"/>
                <a:gd name="T4" fmla="*/ 223 w 732"/>
                <a:gd name="T5" fmla="*/ 309 h 1314"/>
                <a:gd name="T6" fmla="*/ 96 w 732"/>
                <a:gd name="T7" fmla="*/ 482 h 1314"/>
                <a:gd name="T8" fmla="*/ 14 w 732"/>
                <a:gd name="T9" fmla="*/ 728 h 1314"/>
                <a:gd name="T10" fmla="*/ 14 w 732"/>
                <a:gd name="T11" fmla="*/ 1000 h 1314"/>
                <a:gd name="T12" fmla="*/ 87 w 732"/>
                <a:gd name="T13" fmla="*/ 1164 h 1314"/>
                <a:gd name="T14" fmla="*/ 185 w 732"/>
                <a:gd name="T15" fmla="*/ 1314 h 13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2"/>
                <a:gd name="T25" fmla="*/ 0 h 1314"/>
                <a:gd name="T26" fmla="*/ 732 w 732"/>
                <a:gd name="T27" fmla="*/ 1314 h 13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2" h="1314">
                  <a:moveTo>
                    <a:pt x="732" y="0"/>
                  </a:moveTo>
                  <a:cubicBezTo>
                    <a:pt x="683" y="19"/>
                    <a:pt x="521" y="60"/>
                    <a:pt x="436" y="112"/>
                  </a:cubicBezTo>
                  <a:cubicBezTo>
                    <a:pt x="351" y="164"/>
                    <a:pt x="280" y="247"/>
                    <a:pt x="223" y="309"/>
                  </a:cubicBezTo>
                  <a:cubicBezTo>
                    <a:pt x="166" y="371"/>
                    <a:pt x="131" y="412"/>
                    <a:pt x="96" y="482"/>
                  </a:cubicBezTo>
                  <a:cubicBezTo>
                    <a:pt x="61" y="552"/>
                    <a:pt x="28" y="642"/>
                    <a:pt x="14" y="728"/>
                  </a:cubicBezTo>
                  <a:cubicBezTo>
                    <a:pt x="0" y="814"/>
                    <a:pt x="2" y="927"/>
                    <a:pt x="14" y="1000"/>
                  </a:cubicBezTo>
                  <a:cubicBezTo>
                    <a:pt x="26" y="1073"/>
                    <a:pt x="59" y="1112"/>
                    <a:pt x="87" y="1164"/>
                  </a:cubicBezTo>
                  <a:cubicBezTo>
                    <a:pt x="115" y="1216"/>
                    <a:pt x="165" y="1283"/>
                    <a:pt x="185" y="13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AAE6823C-B98A-4335-9EE8-A98B84F6A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0" y="2514600"/>
              <a:ext cx="985838" cy="2003425"/>
            </a:xfrm>
            <a:custGeom>
              <a:avLst/>
              <a:gdLst>
                <a:gd name="T0" fmla="*/ 0 w 621"/>
                <a:gd name="T1" fmla="*/ 0 h 1262"/>
                <a:gd name="T2" fmla="*/ 198 w 621"/>
                <a:gd name="T3" fmla="*/ 89 h 1262"/>
                <a:gd name="T4" fmla="*/ 398 w 621"/>
                <a:gd name="T5" fmla="*/ 252 h 1262"/>
                <a:gd name="T6" fmla="*/ 589 w 621"/>
                <a:gd name="T7" fmla="*/ 543 h 1262"/>
                <a:gd name="T8" fmla="*/ 589 w 621"/>
                <a:gd name="T9" fmla="*/ 816 h 1262"/>
                <a:gd name="T10" fmla="*/ 489 w 621"/>
                <a:gd name="T11" fmla="*/ 1053 h 1262"/>
                <a:gd name="T12" fmla="*/ 308 w 621"/>
                <a:gd name="T13" fmla="*/ 1262 h 1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1262"/>
                <a:gd name="T23" fmla="*/ 621 w 621"/>
                <a:gd name="T24" fmla="*/ 1262 h 12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1262">
                  <a:moveTo>
                    <a:pt x="0" y="0"/>
                  </a:moveTo>
                  <a:cubicBezTo>
                    <a:pt x="33" y="15"/>
                    <a:pt x="132" y="47"/>
                    <a:pt x="198" y="89"/>
                  </a:cubicBezTo>
                  <a:cubicBezTo>
                    <a:pt x="264" y="131"/>
                    <a:pt x="333" y="176"/>
                    <a:pt x="398" y="252"/>
                  </a:cubicBezTo>
                  <a:cubicBezTo>
                    <a:pt x="463" y="328"/>
                    <a:pt x="557" y="449"/>
                    <a:pt x="589" y="543"/>
                  </a:cubicBezTo>
                  <a:cubicBezTo>
                    <a:pt x="621" y="637"/>
                    <a:pt x="606" y="731"/>
                    <a:pt x="589" y="816"/>
                  </a:cubicBezTo>
                  <a:cubicBezTo>
                    <a:pt x="572" y="901"/>
                    <a:pt x="536" y="979"/>
                    <a:pt x="489" y="1053"/>
                  </a:cubicBezTo>
                  <a:cubicBezTo>
                    <a:pt x="442" y="1127"/>
                    <a:pt x="346" y="1218"/>
                    <a:pt x="308" y="126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F5F2FD3-D9E3-437F-A87E-80E8BFF78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3092450"/>
              <a:ext cx="1371600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 i="1" dirty="0">
                  <a:sym typeface="Wingdings" panose="05000000000000000000" pitchFamily="2" charset="2"/>
                </a:rPr>
                <a:t>Biological</a:t>
              </a:r>
              <a:endParaRPr lang="en-US" altLang="en-US" sz="1600" dirty="0">
                <a:latin typeface="Arial Black" panose="020B0A040201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0" name="Line 30">
              <a:extLst>
                <a:ext uri="{FF2B5EF4-FFF2-40B4-BE49-F238E27FC236}">
                  <a16:creationId xmlns:a16="http://schemas.microsoft.com/office/drawing/2014/main" id="{0638FF65-DD8C-41F4-AA44-A69C1F841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9575" y="412908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Text Box 32">
              <a:extLst>
                <a:ext uri="{FF2B5EF4-FFF2-40B4-BE49-F238E27FC236}">
                  <a16:creationId xmlns:a16="http://schemas.microsoft.com/office/drawing/2014/main" id="{9B9F2173-27BA-40BE-8C7B-7924C878B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505065">
              <a:off x="7019131" y="2069307"/>
              <a:ext cx="4016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latin typeface="Arial Black" panose="020B0A04020102020204" pitchFamily="34" charset="0"/>
                  <a:sym typeface="Wingdings" panose="05000000000000000000" pitchFamily="2" charset="2"/>
                </a:rPr>
                <a:t>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40F2D42-73E2-46F5-BD5D-424601F3E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903220">
              <a:off x="1997075" y="2362200"/>
              <a:ext cx="3651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latin typeface="Arial Black" panose="020B0A04020102020204" pitchFamily="34" charset="0"/>
                  <a:sym typeface="Wingdings" panose="05000000000000000000" pitchFamily="2" charset="2"/>
                </a:rPr>
                <a:t></a:t>
              </a:r>
            </a:p>
          </p:txBody>
        </p:sp>
        <p:sp>
          <p:nvSpPr>
            <p:cNvPr id="23" name="Text Box 34">
              <a:extLst>
                <a:ext uri="{FF2B5EF4-FFF2-40B4-BE49-F238E27FC236}">
                  <a16:creationId xmlns:a16="http://schemas.microsoft.com/office/drawing/2014/main" id="{FE8E6A4E-ED46-4C40-9461-58C7879C7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626926">
              <a:off x="3567112" y="5830888"/>
              <a:ext cx="3651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latin typeface="Arial Black" panose="020B0A04020102020204" pitchFamily="34" charset="0"/>
                  <a:sym typeface="Wingdings" panose="05000000000000000000" pitchFamily="2" charset="2"/>
                </a:rPr>
                <a:t></a:t>
              </a:r>
            </a:p>
          </p:txBody>
        </p:sp>
        <p:sp>
          <p:nvSpPr>
            <p:cNvPr id="24" name="Text Box 35">
              <a:extLst>
                <a:ext uri="{FF2B5EF4-FFF2-40B4-BE49-F238E27FC236}">
                  <a16:creationId xmlns:a16="http://schemas.microsoft.com/office/drawing/2014/main" id="{2FF811A2-4B7A-4071-88D1-DAA3D5F9C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020673">
              <a:off x="7196138" y="5073650"/>
              <a:ext cx="3619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latin typeface="Arial Black" panose="020B0A04020102020204" pitchFamily="34" charset="0"/>
                  <a:sym typeface="Wingdings" panose="05000000000000000000" pitchFamily="2" charset="2"/>
                </a:rPr>
                <a:t></a:t>
              </a:r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9B6E9291-9C9A-4292-A64A-773EB41BE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371600"/>
              <a:ext cx="228600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dirty="0">
                  <a:latin typeface="Arial Black" panose="020B0A04020102020204" pitchFamily="34" charset="0"/>
                </a:rPr>
                <a:t>Designing Multiple</a:t>
              </a:r>
            </a:p>
            <a:p>
              <a:pPr algn="ctr"/>
              <a:r>
                <a:rPr lang="en-US" altLang="en-US" sz="1600" dirty="0">
                  <a:latin typeface="Arial Black" panose="020B0A04020102020204" pitchFamily="34" charset="0"/>
                </a:rPr>
                <a:t>Interventions</a:t>
              </a: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EAD55B20-CAEE-46D5-8271-2BDD95EA6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7100" y="3276600"/>
              <a:ext cx="1198563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600" b="1" i="1">
                  <a:sym typeface="Wingdings" panose="05000000000000000000" pitchFamily="2" charset="2"/>
                </a:rPr>
                <a:t>Societal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600" b="1" i="1">
                  <a:sym typeface="Wingdings" panose="05000000000000000000" pitchFamily="2" charset="2"/>
                </a:rPr>
                <a:t>Processes</a:t>
              </a:r>
              <a:endParaRPr lang="en-US" altLang="en-US" sz="1600">
                <a:sym typeface="Wingdings" panose="05000000000000000000" pitchFamily="2" charset="2"/>
              </a:endParaRPr>
            </a:p>
          </p:txBody>
        </p:sp>
        <p:sp>
          <p:nvSpPr>
            <p:cNvPr id="27" name="Line 37">
              <a:extLst>
                <a:ext uri="{FF2B5EF4-FFF2-40B4-BE49-F238E27FC236}">
                  <a16:creationId xmlns:a16="http://schemas.microsoft.com/office/drawing/2014/main" id="{D0EF603F-DC45-4084-A364-B11BED3F0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91400" y="1981200"/>
              <a:ext cx="381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8">
              <a:extLst>
                <a:ext uri="{FF2B5EF4-FFF2-40B4-BE49-F238E27FC236}">
                  <a16:creationId xmlns:a16="http://schemas.microsoft.com/office/drawing/2014/main" id="{448A2986-BCAC-41DC-B7EC-E95843891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10513" y="45720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9">
              <a:extLst>
                <a:ext uri="{FF2B5EF4-FFF2-40B4-BE49-F238E27FC236}">
                  <a16:creationId xmlns:a16="http://schemas.microsoft.com/office/drawing/2014/main" id="{183758B9-3281-4472-AEC5-7D67CB99B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313" y="5862638"/>
              <a:ext cx="14478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>
                  <a:latin typeface="Arial Black" panose="020B0A04020102020204" pitchFamily="34" charset="0"/>
                </a:rPr>
                <a:t>Behavioral</a:t>
              </a:r>
            </a:p>
            <a:p>
              <a:pPr algn="ctr"/>
              <a:r>
                <a:rPr lang="en-US" altLang="en-US" sz="1600">
                  <a:latin typeface="Arial Black" panose="020B0A04020102020204" pitchFamily="34" charset="0"/>
                </a:rPr>
                <a:t>Theories</a:t>
              </a:r>
            </a:p>
          </p:txBody>
        </p:sp>
        <p:sp>
          <p:nvSpPr>
            <p:cNvPr id="30" name="Text Box 40">
              <a:extLst>
                <a:ext uri="{FF2B5EF4-FFF2-40B4-BE49-F238E27FC236}">
                  <a16:creationId xmlns:a16="http://schemas.microsoft.com/office/drawing/2014/main" id="{5FC02851-5B12-4BBD-BA49-F7CDF2516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1463" y="5226050"/>
              <a:ext cx="6588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>
                  <a:sym typeface="Wingdings" panose="05000000000000000000" pitchFamily="2" charset="2"/>
                </a:rPr>
                <a:t>Work</a:t>
              </a:r>
            </a:p>
          </p:txBody>
        </p:sp>
        <p:sp>
          <p:nvSpPr>
            <p:cNvPr id="31" name="Line 41">
              <a:extLst>
                <a:ext uri="{FF2B5EF4-FFF2-40B4-BE49-F238E27FC236}">
                  <a16:creationId xmlns:a16="http://schemas.microsoft.com/office/drawing/2014/main" id="{702FA972-95EE-4979-A0B5-5D74FDDB2A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34288" y="50292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31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Concerns: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Population: an entire group of people (e.g., Black American, college students)</a:t>
            </a:r>
          </a:p>
          <a:p>
            <a:r>
              <a:rPr lang="en-US" dirty="0"/>
              <a:t>Sample: a representative group of people from the population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505200"/>
            <a:ext cx="51720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Concerns: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Type I and Type II Error</a:t>
            </a:r>
          </a:p>
          <a:p>
            <a:r>
              <a:rPr lang="en-US" dirty="0"/>
              <a:t>Type I (</a:t>
            </a:r>
            <a:r>
              <a:rPr lang="el-GR" dirty="0"/>
              <a:t>α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Something is happening, but you are unable to capture it</a:t>
            </a:r>
          </a:p>
          <a:p>
            <a:pPr lvl="1"/>
            <a:r>
              <a:rPr lang="en-US" dirty="0"/>
              <a:t>“The absence of evidence is not evidence of absence”</a:t>
            </a:r>
          </a:p>
          <a:p>
            <a:r>
              <a:rPr lang="en-US" dirty="0"/>
              <a:t>Type II (</a:t>
            </a:r>
            <a:r>
              <a:rPr lang="el-GR" dirty="0"/>
              <a:t>β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You found something, but it was actually nothing</a:t>
            </a:r>
          </a:p>
          <a:p>
            <a:pPr lvl="1"/>
            <a:endParaRPr lang="en-US" dirty="0"/>
          </a:p>
          <a:p>
            <a:pPr marL="228600" lvl="1" indent="0" algn="ctr">
              <a:buNone/>
            </a:pPr>
            <a:r>
              <a:rPr lang="en-US" i="1" dirty="0"/>
              <a:t>How I remember these differences: Type I error is not finding the murderer and s/he is still on the streets, while Type II error is putting an innocent person in jail for the crime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Concern: Effect and Sample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12039600" cy="4724400"/>
          </a:xfrm>
        </p:spPr>
        <p:txBody>
          <a:bodyPr>
            <a:normAutofit/>
          </a:bodyPr>
          <a:lstStyle/>
          <a:p>
            <a:pPr marL="50292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Effect size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Effect size is considered either small, medium, or large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Small effect size -&gt; need large sample; Large effect size -&gt; smaller sample required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Psychologists must balance which phenomena they research with the sample they can obtain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It essential to be upfront and honest about the ability of your research design when making claims about benefits to participants. </a:t>
            </a:r>
          </a:p>
          <a:p>
            <a:pPr marL="686117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8" name="Picture 4" descr="http://www.seniorresourceswa.com/Critical_Illnes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217" y="3948057"/>
            <a:ext cx="2797226" cy="19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227633"/>
            <a:ext cx="2749553" cy="2062165"/>
          </a:xfrm>
          <a:prstGeom prst="rect">
            <a:avLst/>
          </a:prstGeom>
        </p:spPr>
      </p:pic>
      <p:pic>
        <p:nvPicPr>
          <p:cNvPr id="1030" name="Picture 6" descr="https://encrypted-tbn2.gstatic.com/images?q=tbn:ANd9GcTqrAUkdHCdapw8mYld2xXpfLtUGTRaIuIvplgQ5gHPRPyu1Y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46388"/>
            <a:ext cx="2565260" cy="17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282953" y="4227633"/>
            <a:ext cx="5059264" cy="711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56260" y="4939009"/>
            <a:ext cx="1585957" cy="91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Power Analyses: Two types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Calculating sample size for effect size (strength of relationships)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Calculating sample size for parameter estimates (statistics such as means)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Strong theoretical underpinning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Relationships that have been long established are best suited for scientific research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This is essential to understanding effect size!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Sampling: Time and money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Large sample sizes require time (so do longitudinal data)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Participants need to be recruited widely and compensated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1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11125200" cy="1325563"/>
          </a:xfrm>
        </p:spPr>
        <p:txBody>
          <a:bodyPr/>
          <a:lstStyle/>
          <a:p>
            <a:pPr algn="ctr"/>
            <a:r>
              <a:rPr lang="en-US" dirty="0"/>
              <a:t>Example of My Own Research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latin typeface="+mj-lt"/>
              </a:rPr>
              <a:t>GOAL:  </a:t>
            </a:r>
            <a:r>
              <a:rPr lang="en-US" sz="2800" dirty="0">
                <a:latin typeface="+mj-lt"/>
              </a:rPr>
              <a:t>To improve upon the role played by behavioral scientists as Black health advocates</a:t>
            </a:r>
          </a:p>
          <a:p>
            <a:r>
              <a:rPr lang="en-US" sz="2800" b="1" dirty="0">
                <a:latin typeface="+mj-lt"/>
              </a:rPr>
              <a:t>HYPOTHESIS: </a:t>
            </a:r>
            <a:r>
              <a:rPr lang="en-US" sz="2800" dirty="0">
                <a:latin typeface="+mj-lt"/>
              </a:rPr>
              <a:t>Communicating “race as risk” might predict health behavior-antecedents of Black Americans</a:t>
            </a:r>
          </a:p>
          <a:p>
            <a:pPr lvl="1"/>
            <a:r>
              <a:rPr lang="en-US" sz="2600" dirty="0">
                <a:latin typeface="+mj-lt"/>
              </a:rPr>
              <a:t>AND, subtle forms of discrimination (microaggression) from physician influence people’s perceptions of health </a:t>
            </a:r>
          </a:p>
          <a:p>
            <a:r>
              <a:rPr lang="en-US" sz="2800" dirty="0">
                <a:latin typeface="+mj-lt"/>
              </a:rPr>
              <a:t>Power analyses were conducted for both sample size and parameter estimates: the suggested sample size was 112 per group (n=336) for parameter estimate; 92 per group for effect sixe (n=276)</a:t>
            </a:r>
          </a:p>
          <a:p>
            <a:r>
              <a:rPr lang="en-US" sz="2800" dirty="0">
                <a:latin typeface="+mj-lt"/>
              </a:rPr>
              <a:t>Total sample: n=388</a:t>
            </a:r>
          </a:p>
        </p:txBody>
      </p:sp>
    </p:spTree>
    <p:extLst>
      <p:ext uri="{BB962C8B-B14F-4D97-AF65-F5344CB8AC3E}">
        <p14:creationId xmlns:p14="http://schemas.microsoft.com/office/powerpoint/2010/main" val="32595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28384"/>
            <a:ext cx="8491537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Garamond" panose="02020404030301010803" pitchFamily="18" charset="0"/>
              </a:rPr>
              <a:t>Sampling: Representativeness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6502214"/>
              </p:ext>
            </p:extLst>
          </p:nvPr>
        </p:nvGraphicFramePr>
        <p:xfrm>
          <a:off x="190500" y="1969882"/>
          <a:ext cx="3048000" cy="1309344"/>
        </p:xfrm>
        <a:graphic>
          <a:graphicData uri="http://schemas.openxmlformats.org/drawingml/2006/table">
            <a:tbl>
              <a:tblPr firstRow="1" firstCol="1" bandRow="1"/>
              <a:tblGrid>
                <a:gridCol w="237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Male/Mostly 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39.1%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Intersex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&lt;1%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</a:rPr>
                        <a:t>Female/Mostly female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</a:rPr>
                        <a:t>60.7%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2706943"/>
              </p:ext>
            </p:extLst>
          </p:nvPr>
        </p:nvGraphicFramePr>
        <p:xfrm>
          <a:off x="4009572" y="2012941"/>
          <a:ext cx="3461658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173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&lt; than 8</a:t>
                      </a:r>
                      <a:r>
                        <a:rPr lang="en-US" sz="1000" baseline="30000" dirty="0">
                          <a:effectLst/>
                          <a:latin typeface="Times New Roman"/>
                          <a:ea typeface="Calibri"/>
                        </a:rPr>
                        <a:t>th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 grade</a:t>
                      </a:r>
                    </a:p>
                  </a:txBody>
                  <a:tcPr marL="45548" marR="4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&lt;1%</a:t>
                      </a:r>
                    </a:p>
                  </a:txBody>
                  <a:tcPr marL="45548" marR="4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Some high school</a:t>
                      </a:r>
                    </a:p>
                  </a:txBody>
                  <a:tcPr marL="45548" marR="4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2.8%</a:t>
                      </a:r>
                    </a:p>
                  </a:txBody>
                  <a:tcPr marL="45548" marR="4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High school/GED</a:t>
                      </a:r>
                    </a:p>
                  </a:txBody>
                  <a:tcPr marL="45548" marR="4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20.4%</a:t>
                      </a:r>
                    </a:p>
                  </a:txBody>
                  <a:tcPr marL="45548" marR="4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</a:rPr>
                        <a:t>Some college</a:t>
                      </a:r>
                    </a:p>
                  </a:txBody>
                  <a:tcPr marL="45548" marR="4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</a:rPr>
                        <a:t>45.2%</a:t>
                      </a:r>
                    </a:p>
                  </a:txBody>
                  <a:tcPr marL="45548" marR="4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College, B.A./B.S.</a:t>
                      </a:r>
                    </a:p>
                  </a:txBody>
                  <a:tcPr marL="45548" marR="4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24.3%</a:t>
                      </a:r>
                    </a:p>
                  </a:txBody>
                  <a:tcPr marL="45548" marR="4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Graduate School/College</a:t>
                      </a:r>
                    </a:p>
                  </a:txBody>
                  <a:tcPr marL="45548" marR="4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7.0%</a:t>
                      </a:r>
                    </a:p>
                  </a:txBody>
                  <a:tcPr marL="45548" marR="4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14400" y="1591509"/>
            <a:ext cx="1752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Gender,</a:t>
            </a:r>
            <a:r>
              <a:rPr lang="en-US" alt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N=388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949032" y="1591509"/>
            <a:ext cx="1752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Education, </a:t>
            </a:r>
            <a:r>
              <a:rPr lang="en-US" alt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N=388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10713"/>
              </p:ext>
            </p:extLst>
          </p:nvPr>
        </p:nvGraphicFramePr>
        <p:xfrm>
          <a:off x="7882731" y="2048942"/>
          <a:ext cx="4191000" cy="1535356"/>
        </p:xfrm>
        <a:graphic>
          <a:graphicData uri="http://schemas.openxmlformats.org/drawingml/2006/table">
            <a:tbl>
              <a:tblPr firstRow="1" firstCol="1" bandRow="1"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Underweight &lt;18.5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1.8%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Normal Weight 18.5-24.9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31.4%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Overweight 25.0-29.9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27.6%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</a:rPr>
                        <a:t>Obese &gt;30.0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</a:rPr>
                        <a:t>38.4%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305800" y="1591509"/>
            <a:ext cx="3344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Body Mass Index,</a:t>
            </a:r>
            <a:r>
              <a:rPr lang="en-US" alt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N=385, Missing=3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471240"/>
              </p:ext>
            </p:extLst>
          </p:nvPr>
        </p:nvGraphicFramePr>
        <p:xfrm>
          <a:off x="7467600" y="4003456"/>
          <a:ext cx="4622802" cy="2632058"/>
        </p:xfrm>
        <a:graphic>
          <a:graphicData uri="http://schemas.openxmlformats.org/drawingml/2006/table">
            <a:tbl>
              <a:tblPr firstRow="1" firstCol="1" bandRow="1"/>
              <a:tblGrid>
                <a:gridCol w="96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1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Data Set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Cumulative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National Average/Black Population by Region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</a:rPr>
                        <a:t>New England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&lt;1%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</a:rPr>
                        <a:t>21%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</a:rPr>
                        <a:t>Northeast: 18.3%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</a:rPr>
                        <a:t>Mid-Atlantic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20.9%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</a:rPr>
                        <a:t>Appalachian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8.3%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</a:rPr>
                        <a:t>15.9%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</a:rPr>
                        <a:t>Midwest: 18.2%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</a:rPr>
                        <a:t>Heartland/Midwest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7.5%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</a:rPr>
                        <a:t>Southeast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31.2%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</a:rPr>
                        <a:t>42.8%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</a:rPr>
                        <a:t>South: 54.3%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</a:rPr>
                        <a:t>Southwest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11.6%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</a:rPr>
                        <a:t>Mountain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6.2%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</a:rPr>
                        <a:t>14.4%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</a:rPr>
                        <a:t>West: 9.1%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</a:rPr>
                        <a:t>Pacific Coast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8.2%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</a:rPr>
                        <a:t>Non-contingent U.S.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5.4%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Right Brace 26"/>
          <p:cNvSpPr/>
          <p:nvPr/>
        </p:nvSpPr>
        <p:spPr>
          <a:xfrm>
            <a:off x="5740401" y="7639050"/>
            <a:ext cx="169863" cy="3079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ight Brace 27"/>
          <p:cNvSpPr/>
          <p:nvPr/>
        </p:nvSpPr>
        <p:spPr>
          <a:xfrm>
            <a:off x="5741988" y="8012113"/>
            <a:ext cx="169862" cy="307975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Right Brace 28"/>
          <p:cNvSpPr/>
          <p:nvPr/>
        </p:nvSpPr>
        <p:spPr>
          <a:xfrm>
            <a:off x="5745163" y="8377238"/>
            <a:ext cx="169862" cy="307975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ight Brace 29"/>
          <p:cNvSpPr/>
          <p:nvPr/>
        </p:nvSpPr>
        <p:spPr>
          <a:xfrm>
            <a:off x="5745163" y="8713788"/>
            <a:ext cx="169862" cy="307975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8534400" y="3581400"/>
            <a:ext cx="297497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Geographical Region, </a:t>
            </a:r>
            <a:r>
              <a:rPr lang="en-US" alt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N=388</a:t>
            </a:r>
            <a:endParaRPr lang="en-US" altLang="en-US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2"/>
          <a:stretch>
            <a:fillRect/>
          </a:stretch>
        </p:blipFill>
        <p:spPr>
          <a:xfrm>
            <a:off x="3886200" y="4387658"/>
            <a:ext cx="3048000" cy="1863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78620">
            <a:off x="595214" y="4174766"/>
            <a:ext cx="25908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Cost: </a:t>
            </a:r>
            <a:r>
              <a:rPr lang="en-US" dirty="0"/>
              <a:t>$1600 per trial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Time: </a:t>
            </a:r>
            <a:r>
              <a:rPr lang="en-US" dirty="0"/>
              <a:t>Over time I’ve reached approximately over 1500 participants</a:t>
            </a:r>
          </a:p>
        </p:txBody>
      </p:sp>
    </p:spTree>
    <p:extLst>
      <p:ext uri="{BB962C8B-B14F-4D97-AF65-F5344CB8AC3E}">
        <p14:creationId xmlns:p14="http://schemas.microsoft.com/office/powerpoint/2010/main" val="32719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90800" y="990600"/>
            <a:ext cx="73914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1049000" cy="1325563"/>
          </a:xfrm>
        </p:spPr>
        <p:txBody>
          <a:bodyPr/>
          <a:lstStyle/>
          <a:p>
            <a:pPr algn="ctr"/>
            <a:r>
              <a:rPr lang="en-US" dirty="0"/>
              <a:t>What predicts someone’s preparedness to change?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Various aspects of Black identity related to how we process risk information about disease:</a:t>
            </a:r>
          </a:p>
          <a:p>
            <a:r>
              <a:rPr lang="en-US" b="1" dirty="0"/>
              <a:t>Influencing Experience of </a:t>
            </a:r>
            <a:r>
              <a:rPr lang="en-US" b="1" dirty="0" err="1"/>
              <a:t>Microaggression</a:t>
            </a:r>
            <a:r>
              <a:rPr lang="en-US" b="1" dirty="0"/>
              <a:t> (from Providers):</a:t>
            </a:r>
          </a:p>
          <a:p>
            <a:pPr lvl="1"/>
            <a:r>
              <a:rPr lang="en-US" dirty="0"/>
              <a:t>Skin Color</a:t>
            </a:r>
          </a:p>
          <a:p>
            <a:pPr lvl="1"/>
            <a:r>
              <a:rPr lang="en-US" dirty="0"/>
              <a:t>Desired Skin Color</a:t>
            </a:r>
          </a:p>
          <a:p>
            <a:pPr lvl="1"/>
            <a:r>
              <a:rPr lang="en-US" dirty="0"/>
              <a:t>Skin Color Satisfaction</a:t>
            </a:r>
          </a:p>
          <a:p>
            <a:pPr lvl="1"/>
            <a:r>
              <a:rPr lang="en-US" dirty="0"/>
              <a:t>Racial Centrality</a:t>
            </a:r>
          </a:p>
          <a:p>
            <a:pPr lvl="1"/>
            <a:r>
              <a:rPr lang="en-US" dirty="0"/>
              <a:t>Racial Regard (Private and Public)</a:t>
            </a:r>
          </a:p>
          <a:p>
            <a:pPr lvl="1"/>
            <a:r>
              <a:rPr lang="en-US" dirty="0"/>
              <a:t>Racial Ideologies (Assimilationist, Nationalist, Humanist, or Oppressed Minority)</a:t>
            </a:r>
          </a:p>
          <a:p>
            <a:pPr marL="228600" lvl="1">
              <a:spcBef>
                <a:spcPts val="180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Influencing Decision to Change Behavior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r>
              <a:rPr lang="en-US" dirty="0" err="1"/>
              <a:t>Microaggression</a:t>
            </a:r>
            <a:endParaRPr lang="en-US" dirty="0"/>
          </a:p>
          <a:p>
            <a:pPr lvl="1"/>
            <a:r>
              <a:rPr lang="en-US" dirty="0"/>
              <a:t>Race as biological vs social</a:t>
            </a:r>
          </a:p>
          <a:p>
            <a:pPr lvl="1"/>
            <a:r>
              <a:rPr lang="en-US" dirty="0"/>
              <a:t>Racial Attributions of disease</a:t>
            </a:r>
          </a:p>
        </p:txBody>
      </p:sp>
    </p:spTree>
    <p:extLst>
      <p:ext uri="{BB962C8B-B14F-4D97-AF65-F5344CB8AC3E}">
        <p14:creationId xmlns:p14="http://schemas.microsoft.com/office/powerpoint/2010/main" val="20507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 and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revisit the Indian Tale of the Blind Men and the Elephant</a:t>
            </a:r>
          </a:p>
          <a:p>
            <a:pPr marL="0" indent="0" algn="ctr">
              <a:buNone/>
            </a:pPr>
            <a:r>
              <a:rPr lang="en-US" i="1" dirty="0"/>
              <a:t>Which character from the story was most memorable?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A91C78-C2A3-45F6-BE8D-FC913665C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1604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5633E59-CFCD-4CB3-AB4B-F13B8BA438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B1710-F59A-4B72-91E4-53C2300B70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2F3FE31-31DE-436B-B544-6F24EF97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933" y="5131461"/>
            <a:ext cx="7241075" cy="104923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Thank you!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Time for Questions</a:t>
            </a:r>
          </a:p>
        </p:txBody>
      </p:sp>
    </p:spTree>
    <p:extLst>
      <p:ext uri="{BB962C8B-B14F-4D97-AF65-F5344CB8AC3E}">
        <p14:creationId xmlns:p14="http://schemas.microsoft.com/office/powerpoint/2010/main" val="3156697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Views on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Various explanations of racial health disparities:</a:t>
            </a:r>
          </a:p>
          <a:p>
            <a:pPr lvl="1"/>
            <a:r>
              <a:rPr lang="en-US" dirty="0"/>
              <a:t>Are differences between “races” biological?</a:t>
            </a:r>
          </a:p>
          <a:p>
            <a:pPr lvl="2"/>
            <a:r>
              <a:rPr lang="en-US" dirty="0"/>
              <a:t>NO! Do not to reduce people to genetics, but rather look closely at their lived experiences</a:t>
            </a:r>
          </a:p>
          <a:p>
            <a:pPr lvl="1"/>
            <a:r>
              <a:rPr lang="en-US" dirty="0"/>
              <a:t>Are groups of people similar enough to one another to be put in the same group?</a:t>
            </a:r>
          </a:p>
          <a:p>
            <a:pPr lvl="2"/>
            <a:r>
              <a:rPr lang="en-US" dirty="0"/>
              <a:t>NO! Then, conceptually, how does “race” work in the U.S.?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Two views of race: </a:t>
            </a:r>
            <a:r>
              <a:rPr lang="en-US" b="1" dirty="0"/>
              <a:t>biological and social</a:t>
            </a:r>
          </a:p>
          <a:p>
            <a:pPr lvl="1"/>
            <a:r>
              <a:rPr lang="en-US" dirty="0"/>
              <a:t>All views of race do the same thing: explains difference between groups and similarities with groups… the difference is in the explanations. </a:t>
            </a:r>
          </a:p>
          <a:p>
            <a:pPr lvl="2"/>
            <a:r>
              <a:rPr lang="en-US" dirty="0"/>
              <a:t>Social race is the only view with scientific evidence. Notions that genetics differences are what make “the races” is not accurate or true. </a:t>
            </a:r>
          </a:p>
        </p:txBody>
      </p:sp>
    </p:spTree>
    <p:extLst>
      <p:ext uri="{BB962C8B-B14F-4D97-AF65-F5344CB8AC3E}">
        <p14:creationId xmlns:p14="http://schemas.microsoft.com/office/powerpoint/2010/main" val="14020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04800"/>
            <a:ext cx="11544300" cy="102076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Creating a Reliable Measure of Experience with Medical Professionals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78849"/>
            <a:ext cx="8610600" cy="4247314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+mj-lt"/>
              </a:rPr>
              <a:t>Defining microaggression: unintentional, automatic slights that reinforce inferiority</a:t>
            </a:r>
          </a:p>
          <a:p>
            <a:r>
              <a:rPr lang="en-US" sz="2800" dirty="0">
                <a:latin typeface="+mj-lt"/>
              </a:rPr>
              <a:t>Measure adapted from Constantine (2007)</a:t>
            </a:r>
          </a:p>
          <a:p>
            <a:pPr lvl="1"/>
            <a:r>
              <a:rPr lang="en-US" sz="2400" dirty="0">
                <a:latin typeface="+mj-lt"/>
              </a:rPr>
              <a:t>Term “therapist” replaced with “physician”</a:t>
            </a:r>
          </a:p>
          <a:p>
            <a:r>
              <a:rPr lang="en-US" sz="2800" dirty="0"/>
              <a:t>Open ended questions assessed validity (trustworthiness)</a:t>
            </a:r>
          </a:p>
          <a:p>
            <a:pPr lvl="1"/>
            <a:r>
              <a:rPr lang="en-US" sz="2600" dirty="0">
                <a:latin typeface="+mj-lt"/>
              </a:rPr>
              <a:t>Research was piloted and I asked people what matters to them.</a:t>
            </a:r>
          </a:p>
          <a:p>
            <a:r>
              <a:rPr lang="en-US" sz="2800" dirty="0">
                <a:latin typeface="+mj-lt"/>
              </a:rPr>
              <a:t>Excellent psychometric properties; predictive of frequency of doctor’s visits (pilot conducted prior to study)</a:t>
            </a:r>
          </a:p>
        </p:txBody>
      </p:sp>
    </p:spTree>
    <p:extLst>
      <p:ext uri="{BB962C8B-B14F-4D97-AF65-F5344CB8AC3E}">
        <p14:creationId xmlns:p14="http://schemas.microsoft.com/office/powerpoint/2010/main" val="41228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10F638FD-96F5-46B9-8BFC-5A44CFD76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1858934"/>
            <a:ext cx="3577119" cy="4586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F0EA2-26E2-4908-9398-861867FC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664" y="1847850"/>
            <a:ext cx="4643384" cy="1914979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000" cap="none" dirty="0"/>
              <a:t>These observations inform the research done by health psychologists!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6F0EA2-26E2-4908-9398-861867FC0096}"/>
              </a:ext>
            </a:extLst>
          </p:cNvPr>
          <p:cNvSpPr txBox="1">
            <a:spLocks/>
          </p:cNvSpPr>
          <p:nvPr/>
        </p:nvSpPr>
        <p:spPr>
          <a:xfrm>
            <a:off x="1371600" y="1979468"/>
            <a:ext cx="5181600" cy="1525732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These observations inform the research done by health psychologists!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F6F0EA2-26E2-4908-9398-861867FC0096}"/>
              </a:ext>
            </a:extLst>
          </p:cNvPr>
          <p:cNvSpPr txBox="1">
            <a:spLocks/>
          </p:cNvSpPr>
          <p:nvPr/>
        </p:nvSpPr>
        <p:spPr>
          <a:xfrm>
            <a:off x="1483364" y="1847849"/>
            <a:ext cx="4643384" cy="191497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Observations of the world inform the research done by health psychologists</a:t>
            </a:r>
            <a:br>
              <a:rPr kumimoji="0" lang="en-US" sz="30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endParaRPr kumimoji="0" lang="en-US" sz="30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4559" y="4585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Methods of Science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02" y="3653157"/>
            <a:ext cx="3280796" cy="19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7772400" cy="188198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People of color share a disproportionate burden of disease and death by disease</a:t>
            </a:r>
          </a:p>
        </p:txBody>
      </p:sp>
    </p:spTree>
    <p:extLst>
      <p:ext uri="{BB962C8B-B14F-4D97-AF65-F5344CB8AC3E}">
        <p14:creationId xmlns:p14="http://schemas.microsoft.com/office/powerpoint/2010/main" val="2918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2E200-4FB9-4E2B-9561-46A808DDC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Disease and Disparity</a:t>
            </a:r>
          </a:p>
          <a:p>
            <a:pPr lvl="1"/>
            <a:r>
              <a:rPr lang="en-US" b="1" dirty="0"/>
              <a:t>Mortality</a:t>
            </a:r>
            <a:r>
              <a:rPr lang="en-US" dirty="0"/>
              <a:t>: number of deaths caused by specific illness per population</a:t>
            </a:r>
          </a:p>
          <a:p>
            <a:pPr lvl="1"/>
            <a:r>
              <a:rPr lang="en-US" b="1" dirty="0"/>
              <a:t>Morbidity</a:t>
            </a:r>
            <a:r>
              <a:rPr lang="en-US" dirty="0"/>
              <a:t>: number of specific illnesses per population</a:t>
            </a:r>
          </a:p>
          <a:p>
            <a:pPr lvl="1"/>
            <a:r>
              <a:rPr lang="en-US" b="1" dirty="0"/>
              <a:t>Incidence</a:t>
            </a:r>
            <a:r>
              <a:rPr lang="en-US" dirty="0"/>
              <a:t>: number of </a:t>
            </a:r>
            <a:r>
              <a:rPr lang="en-US" i="1" dirty="0"/>
              <a:t>new</a:t>
            </a:r>
            <a:r>
              <a:rPr lang="en-US" dirty="0"/>
              <a:t> cases of specific illness per population (for a specific time)</a:t>
            </a:r>
          </a:p>
          <a:p>
            <a:pPr lvl="1"/>
            <a:r>
              <a:rPr lang="en-US" b="1" dirty="0"/>
              <a:t>Prevalence</a:t>
            </a:r>
            <a:r>
              <a:rPr lang="en-US" dirty="0"/>
              <a:t>: number of</a:t>
            </a:r>
            <a:r>
              <a:rPr lang="en-US" i="1" dirty="0"/>
              <a:t> all </a:t>
            </a:r>
            <a:r>
              <a:rPr lang="en-US" dirty="0"/>
              <a:t>current cases of specific illness per population (for a specific time)</a:t>
            </a:r>
          </a:p>
          <a:p>
            <a:pPr lvl="1"/>
            <a:r>
              <a:rPr lang="en-US" b="1" dirty="0"/>
              <a:t>Relative risk</a:t>
            </a:r>
            <a:r>
              <a:rPr lang="en-US" dirty="0"/>
              <a:t>: number of cases of specific illness in one population relative to another population</a:t>
            </a:r>
          </a:p>
          <a:p>
            <a:pPr marL="0" indent="0" algn="ctr">
              <a:buNone/>
            </a:pPr>
            <a:r>
              <a:rPr lang="en-US" i="1" dirty="0"/>
              <a:t>When I see differences in these rates, I take a closer look by conducting research on humans (I put my hand on the elephant)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Health Psychologists See?</a:t>
            </a:r>
          </a:p>
        </p:txBody>
      </p:sp>
    </p:spTree>
    <p:extLst>
      <p:ext uri="{BB962C8B-B14F-4D97-AF65-F5344CB8AC3E}">
        <p14:creationId xmlns:p14="http://schemas.microsoft.com/office/powerpoint/2010/main" val="42843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67E5-5EAF-44C6-B30D-74EEDD23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Racial disparities in mortality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995201-463E-4C82-AFE8-B17DD8D06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314" y="1914867"/>
            <a:ext cx="4837079" cy="3616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01520-0ACB-452D-B045-A40F86D9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66" y="1914867"/>
            <a:ext cx="4935655" cy="35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47875"/>
            <a:ext cx="4791171" cy="3581400"/>
          </a:xfrm>
          <a:prstGeom prst="rect">
            <a:avLst/>
          </a:prstGeom>
        </p:spPr>
      </p:pic>
      <p:pic>
        <p:nvPicPr>
          <p:cNvPr id="4" name="Content Placeholder 3" descr="A screenshot of a cell phone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0800" y="2047875"/>
            <a:ext cx="4953000" cy="3590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04" y="1487028"/>
            <a:ext cx="3499225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400" dirty="0"/>
              <a:t>…And in Incidence and Mortality rates</a:t>
            </a:r>
          </a:p>
        </p:txBody>
      </p:sp>
    </p:spTree>
    <p:extLst>
      <p:ext uri="{BB962C8B-B14F-4D97-AF65-F5344CB8AC3E}">
        <p14:creationId xmlns:p14="http://schemas.microsoft.com/office/powerpoint/2010/main" val="34143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676400"/>
            <a:ext cx="6484834" cy="4847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800" dirty="0"/>
              <a:t>Racial differences in Morbidity</a:t>
            </a:r>
          </a:p>
        </p:txBody>
      </p:sp>
    </p:spTree>
    <p:extLst>
      <p:ext uri="{BB962C8B-B14F-4D97-AF65-F5344CB8AC3E}">
        <p14:creationId xmlns:p14="http://schemas.microsoft.com/office/powerpoint/2010/main" val="41166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143000"/>
            <a:ext cx="7009615" cy="5257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300" dirty="0"/>
              <a:t>… and disease Prevalence</a:t>
            </a:r>
          </a:p>
        </p:txBody>
      </p:sp>
    </p:spTree>
    <p:extLst>
      <p:ext uri="{BB962C8B-B14F-4D97-AF65-F5344CB8AC3E}">
        <p14:creationId xmlns:p14="http://schemas.microsoft.com/office/powerpoint/2010/main" val="3972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0</TotalTime>
  <Words>1357</Words>
  <Application>Microsoft Office PowerPoint</Application>
  <PresentationFormat>Widescreen</PresentationFormat>
  <Paragraphs>213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Franklin Gothic Medium</vt:lpstr>
      <vt:lpstr>Garamond</vt:lpstr>
      <vt:lpstr>Gill Sans MT</vt:lpstr>
      <vt:lpstr>Times New Roman</vt:lpstr>
      <vt:lpstr>Medical Health 16x9</vt:lpstr>
      <vt:lpstr>Gallery</vt:lpstr>
      <vt:lpstr>Ethical Concerns for Conducting Health Psychology Survey Research on Racial Minorities in the United States</vt:lpstr>
      <vt:lpstr>PowerPoint Presentation</vt:lpstr>
      <vt:lpstr>These observations inform the research done by health psychologists! </vt:lpstr>
      <vt:lpstr>People of color share a disproportionate burden of disease and death by disease</vt:lpstr>
      <vt:lpstr>What do Health Psychologists See?</vt:lpstr>
      <vt:lpstr>Racial disparities in mortality</vt:lpstr>
      <vt:lpstr>…And in Incidence and Mortality rates</vt:lpstr>
      <vt:lpstr>Racial differences in Morbidity</vt:lpstr>
      <vt:lpstr>… and disease Prevalence</vt:lpstr>
      <vt:lpstr>Relative Risk of dying from asthma</vt:lpstr>
      <vt:lpstr>How do we get information about people? </vt:lpstr>
      <vt:lpstr>PowerPoint Presentation</vt:lpstr>
      <vt:lpstr>Understanding Health Disparities</vt:lpstr>
      <vt:lpstr>Research Concerns: Representation</vt:lpstr>
      <vt:lpstr>Research Concerns: Power</vt:lpstr>
      <vt:lpstr>Research Concern: Effect and Sample Size</vt:lpstr>
      <vt:lpstr>Recap</vt:lpstr>
      <vt:lpstr>Example of My Own Research</vt:lpstr>
      <vt:lpstr>Sampling: Representativeness</vt:lpstr>
      <vt:lpstr>What predicts someone’s preparedness to change? </vt:lpstr>
      <vt:lpstr>Conclusions and Questions</vt:lpstr>
      <vt:lpstr>Thank you!  Time for Questions</vt:lpstr>
      <vt:lpstr>Views on Race</vt:lpstr>
      <vt:lpstr>Creating a Reliable Measure of Experience with Medical Professionals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2016-04-13T18:08:38Z</dcterms:created>
  <dcterms:modified xsi:type="dcterms:W3CDTF">2021-04-27T19:48:18Z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