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60" r:id="rId4"/>
    <p:sldId id="259"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5"/>
    <p:restoredTop sz="95485"/>
  </p:normalViewPr>
  <p:slideViewPr>
    <p:cSldViewPr snapToGrid="0" snapToObjects="1">
      <p:cViewPr varScale="1">
        <p:scale>
          <a:sx n="85" d="100"/>
          <a:sy n="85" d="100"/>
        </p:scale>
        <p:origin x="208"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BDA30-2458-8F4E-A399-A993A5EE6D96}" type="datetimeFigureOut">
              <a:rPr lang="en-US" smtClean="0"/>
              <a:t>11/29/23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272AC-8E65-8D41-A2AE-B858AA3A69D1}" type="slidenum">
              <a:rPr lang="en-US" smtClean="0"/>
              <a:t>‹#›</a:t>
            </a:fld>
            <a:endParaRPr lang="en-US"/>
          </a:p>
        </p:txBody>
      </p:sp>
    </p:spTree>
    <p:extLst>
      <p:ext uri="{BB962C8B-B14F-4D97-AF65-F5344CB8AC3E}">
        <p14:creationId xmlns:p14="http://schemas.microsoft.com/office/powerpoint/2010/main" val="417998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BA477B-3EF3-2E48-973E-7E22CC97377D}" type="slidenum">
              <a:rPr lang="en-US" smtClean="0"/>
              <a:t>21</a:t>
            </a:fld>
            <a:endParaRPr lang="en-US"/>
          </a:p>
        </p:txBody>
      </p:sp>
    </p:spTree>
    <p:extLst>
      <p:ext uri="{BB962C8B-B14F-4D97-AF65-F5344CB8AC3E}">
        <p14:creationId xmlns:p14="http://schemas.microsoft.com/office/powerpoint/2010/main" val="322512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6837-64F3-3F41-960B-5D92343615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0F352E-4B28-BC46-AE9E-A7AD514064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DEA026-E4D1-9643-B467-F2EE0875734B}"/>
              </a:ext>
            </a:extLst>
          </p:cNvPr>
          <p:cNvSpPr>
            <a:spLocks noGrp="1"/>
          </p:cNvSpPr>
          <p:nvPr>
            <p:ph type="dt" sz="half" idx="10"/>
          </p:nvPr>
        </p:nvSpPr>
        <p:spPr/>
        <p:txBody>
          <a:bodyPr/>
          <a:lstStyle/>
          <a:p>
            <a:fld id="{195964A2-D1A2-EB4C-A827-3707189ABA19}" type="datetimeFigureOut">
              <a:rPr lang="en-US" smtClean="0"/>
              <a:t>11/29/23</a:t>
            </a:fld>
            <a:endParaRPr lang="en-US"/>
          </a:p>
        </p:txBody>
      </p:sp>
      <p:sp>
        <p:nvSpPr>
          <p:cNvPr id="5" name="Footer Placeholder 4">
            <a:extLst>
              <a:ext uri="{FF2B5EF4-FFF2-40B4-BE49-F238E27FC236}">
                <a16:creationId xmlns:a16="http://schemas.microsoft.com/office/drawing/2014/main" id="{7923B1B1-7AFA-7742-81DD-130BA7ED1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47DF0-2B89-B44D-BE3F-98B093D238BD}"/>
              </a:ext>
            </a:extLst>
          </p:cNvPr>
          <p:cNvSpPr>
            <a:spLocks noGrp="1"/>
          </p:cNvSpPr>
          <p:nvPr>
            <p:ph type="sldNum" sz="quarter" idx="12"/>
          </p:nvPr>
        </p:nvSpPr>
        <p:spPr/>
        <p:txBody>
          <a:bodyPr/>
          <a:lstStyle/>
          <a:p>
            <a:fld id="{5DBCBE06-74BA-C047-B4DB-0B0E5BB04438}" type="slidenum">
              <a:rPr lang="en-US" smtClean="0"/>
              <a:t>‹#›</a:t>
            </a:fld>
            <a:endParaRPr lang="en-US"/>
          </a:p>
        </p:txBody>
      </p:sp>
    </p:spTree>
    <p:extLst>
      <p:ext uri="{BB962C8B-B14F-4D97-AF65-F5344CB8AC3E}">
        <p14:creationId xmlns:p14="http://schemas.microsoft.com/office/powerpoint/2010/main" val="367287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E6E5-D998-C047-B09D-F917868DA0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3E488-E3BC-CB4F-B0FC-6328B35EF6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9770D-BEE7-3D46-965B-E914FB7E37B4}"/>
              </a:ext>
            </a:extLst>
          </p:cNvPr>
          <p:cNvSpPr>
            <a:spLocks noGrp="1"/>
          </p:cNvSpPr>
          <p:nvPr>
            <p:ph type="dt" sz="half" idx="10"/>
          </p:nvPr>
        </p:nvSpPr>
        <p:spPr/>
        <p:txBody>
          <a:bodyPr/>
          <a:lstStyle/>
          <a:p>
            <a:fld id="{195964A2-D1A2-EB4C-A827-3707189ABA19}" type="datetimeFigureOut">
              <a:rPr lang="en-US" smtClean="0"/>
              <a:t>11/29/23</a:t>
            </a:fld>
            <a:endParaRPr lang="en-US"/>
          </a:p>
        </p:txBody>
      </p:sp>
      <p:sp>
        <p:nvSpPr>
          <p:cNvPr id="5" name="Footer Placeholder 4">
            <a:extLst>
              <a:ext uri="{FF2B5EF4-FFF2-40B4-BE49-F238E27FC236}">
                <a16:creationId xmlns:a16="http://schemas.microsoft.com/office/drawing/2014/main" id="{3E1C3380-DB0C-1D45-BE47-58AADF58D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A872D-E3E6-5C4B-93E9-C7F020210896}"/>
              </a:ext>
            </a:extLst>
          </p:cNvPr>
          <p:cNvSpPr>
            <a:spLocks noGrp="1"/>
          </p:cNvSpPr>
          <p:nvPr>
            <p:ph type="sldNum" sz="quarter" idx="12"/>
          </p:nvPr>
        </p:nvSpPr>
        <p:spPr/>
        <p:txBody>
          <a:bodyPr/>
          <a:lstStyle/>
          <a:p>
            <a:fld id="{5DBCBE06-74BA-C047-B4DB-0B0E5BB04438}" type="slidenum">
              <a:rPr lang="en-US" smtClean="0"/>
              <a:t>‹#›</a:t>
            </a:fld>
            <a:endParaRPr lang="en-US"/>
          </a:p>
        </p:txBody>
      </p:sp>
    </p:spTree>
    <p:extLst>
      <p:ext uri="{BB962C8B-B14F-4D97-AF65-F5344CB8AC3E}">
        <p14:creationId xmlns:p14="http://schemas.microsoft.com/office/powerpoint/2010/main" val="141679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FD5AE9-5808-C044-930C-F2A8523CEE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DDD6A1-33D6-7C40-8BB7-CBF84F4EB3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1CCA5-D4CC-9B40-A649-448765421FC3}"/>
              </a:ext>
            </a:extLst>
          </p:cNvPr>
          <p:cNvSpPr>
            <a:spLocks noGrp="1"/>
          </p:cNvSpPr>
          <p:nvPr>
            <p:ph type="dt" sz="half" idx="10"/>
          </p:nvPr>
        </p:nvSpPr>
        <p:spPr/>
        <p:txBody>
          <a:bodyPr/>
          <a:lstStyle/>
          <a:p>
            <a:fld id="{195964A2-D1A2-EB4C-A827-3707189ABA19}" type="datetimeFigureOut">
              <a:rPr lang="en-US" smtClean="0"/>
              <a:t>11/29/23</a:t>
            </a:fld>
            <a:endParaRPr lang="en-US"/>
          </a:p>
        </p:txBody>
      </p:sp>
      <p:sp>
        <p:nvSpPr>
          <p:cNvPr id="5" name="Footer Placeholder 4">
            <a:extLst>
              <a:ext uri="{FF2B5EF4-FFF2-40B4-BE49-F238E27FC236}">
                <a16:creationId xmlns:a16="http://schemas.microsoft.com/office/drawing/2014/main" id="{02AF8300-F2D9-E044-BC22-358BBDF14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5DFB1-2001-A644-A03D-76F31DBE1DAE}"/>
              </a:ext>
            </a:extLst>
          </p:cNvPr>
          <p:cNvSpPr>
            <a:spLocks noGrp="1"/>
          </p:cNvSpPr>
          <p:nvPr>
            <p:ph type="sldNum" sz="quarter" idx="12"/>
          </p:nvPr>
        </p:nvSpPr>
        <p:spPr/>
        <p:txBody>
          <a:bodyPr/>
          <a:lstStyle/>
          <a:p>
            <a:fld id="{5DBCBE06-74BA-C047-B4DB-0B0E5BB04438}" type="slidenum">
              <a:rPr lang="en-US" smtClean="0"/>
              <a:t>‹#›</a:t>
            </a:fld>
            <a:endParaRPr lang="en-US"/>
          </a:p>
        </p:txBody>
      </p:sp>
    </p:spTree>
    <p:extLst>
      <p:ext uri="{BB962C8B-B14F-4D97-AF65-F5344CB8AC3E}">
        <p14:creationId xmlns:p14="http://schemas.microsoft.com/office/powerpoint/2010/main" val="302480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10D61-209E-F244-8060-EFC5138E9B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99F600-C9F7-5E4F-A8A5-5690B0C75F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32EAD-15DC-4844-AE6C-DA87C25E17BC}"/>
              </a:ext>
            </a:extLst>
          </p:cNvPr>
          <p:cNvSpPr>
            <a:spLocks noGrp="1"/>
          </p:cNvSpPr>
          <p:nvPr>
            <p:ph type="dt" sz="half" idx="10"/>
          </p:nvPr>
        </p:nvSpPr>
        <p:spPr/>
        <p:txBody>
          <a:bodyPr/>
          <a:lstStyle/>
          <a:p>
            <a:fld id="{195964A2-D1A2-EB4C-A827-3707189ABA19}" type="datetimeFigureOut">
              <a:rPr lang="en-US" smtClean="0"/>
              <a:t>11/29/23</a:t>
            </a:fld>
            <a:endParaRPr lang="en-US"/>
          </a:p>
        </p:txBody>
      </p:sp>
      <p:sp>
        <p:nvSpPr>
          <p:cNvPr id="5" name="Footer Placeholder 4">
            <a:extLst>
              <a:ext uri="{FF2B5EF4-FFF2-40B4-BE49-F238E27FC236}">
                <a16:creationId xmlns:a16="http://schemas.microsoft.com/office/drawing/2014/main" id="{7386BFA3-6DEF-F24B-B42D-09173B74A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23475-8C6F-0849-8E35-13DBE34D1B64}"/>
              </a:ext>
            </a:extLst>
          </p:cNvPr>
          <p:cNvSpPr>
            <a:spLocks noGrp="1"/>
          </p:cNvSpPr>
          <p:nvPr>
            <p:ph type="sldNum" sz="quarter" idx="12"/>
          </p:nvPr>
        </p:nvSpPr>
        <p:spPr/>
        <p:txBody>
          <a:bodyPr/>
          <a:lstStyle/>
          <a:p>
            <a:fld id="{5DBCBE06-74BA-C047-B4DB-0B0E5BB04438}" type="slidenum">
              <a:rPr lang="en-US" smtClean="0"/>
              <a:t>‹#›</a:t>
            </a:fld>
            <a:endParaRPr lang="en-US"/>
          </a:p>
        </p:txBody>
      </p:sp>
    </p:spTree>
    <p:extLst>
      <p:ext uri="{BB962C8B-B14F-4D97-AF65-F5344CB8AC3E}">
        <p14:creationId xmlns:p14="http://schemas.microsoft.com/office/powerpoint/2010/main" val="271679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F5BC-DAB3-6C43-B290-726CE218E8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9D9C99-59E9-0C40-91DF-AAC88504A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BEB485-594E-FF4E-A1CD-2409103BC9B6}"/>
              </a:ext>
            </a:extLst>
          </p:cNvPr>
          <p:cNvSpPr>
            <a:spLocks noGrp="1"/>
          </p:cNvSpPr>
          <p:nvPr>
            <p:ph type="dt" sz="half" idx="10"/>
          </p:nvPr>
        </p:nvSpPr>
        <p:spPr/>
        <p:txBody>
          <a:bodyPr/>
          <a:lstStyle/>
          <a:p>
            <a:fld id="{195964A2-D1A2-EB4C-A827-3707189ABA19}" type="datetimeFigureOut">
              <a:rPr lang="en-US" smtClean="0"/>
              <a:t>11/29/23</a:t>
            </a:fld>
            <a:endParaRPr lang="en-US"/>
          </a:p>
        </p:txBody>
      </p:sp>
      <p:sp>
        <p:nvSpPr>
          <p:cNvPr id="5" name="Footer Placeholder 4">
            <a:extLst>
              <a:ext uri="{FF2B5EF4-FFF2-40B4-BE49-F238E27FC236}">
                <a16:creationId xmlns:a16="http://schemas.microsoft.com/office/drawing/2014/main" id="{4B91C693-11FA-104B-AC4F-2FEC8213B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F5965-8388-7D40-AC5F-85C4361E9A93}"/>
              </a:ext>
            </a:extLst>
          </p:cNvPr>
          <p:cNvSpPr>
            <a:spLocks noGrp="1"/>
          </p:cNvSpPr>
          <p:nvPr>
            <p:ph type="sldNum" sz="quarter" idx="12"/>
          </p:nvPr>
        </p:nvSpPr>
        <p:spPr/>
        <p:txBody>
          <a:bodyPr/>
          <a:lstStyle/>
          <a:p>
            <a:fld id="{5DBCBE06-74BA-C047-B4DB-0B0E5BB04438}" type="slidenum">
              <a:rPr lang="en-US" smtClean="0"/>
              <a:t>‹#›</a:t>
            </a:fld>
            <a:endParaRPr lang="en-US"/>
          </a:p>
        </p:txBody>
      </p:sp>
    </p:spTree>
    <p:extLst>
      <p:ext uri="{BB962C8B-B14F-4D97-AF65-F5344CB8AC3E}">
        <p14:creationId xmlns:p14="http://schemas.microsoft.com/office/powerpoint/2010/main" val="192032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4F28-BCA7-5F42-9271-169B2BE04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A3A706-076F-7D45-8D5C-B7E58E472B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210AAC-B4A4-9445-91D7-877CC45B79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176B86-A50D-2E40-8AA8-154E0924682E}"/>
              </a:ext>
            </a:extLst>
          </p:cNvPr>
          <p:cNvSpPr>
            <a:spLocks noGrp="1"/>
          </p:cNvSpPr>
          <p:nvPr>
            <p:ph type="dt" sz="half" idx="10"/>
          </p:nvPr>
        </p:nvSpPr>
        <p:spPr/>
        <p:txBody>
          <a:bodyPr/>
          <a:lstStyle/>
          <a:p>
            <a:fld id="{195964A2-D1A2-EB4C-A827-3707189ABA19}" type="datetimeFigureOut">
              <a:rPr lang="en-US" smtClean="0"/>
              <a:t>11/29/23</a:t>
            </a:fld>
            <a:endParaRPr lang="en-US"/>
          </a:p>
        </p:txBody>
      </p:sp>
      <p:sp>
        <p:nvSpPr>
          <p:cNvPr id="6" name="Footer Placeholder 5">
            <a:extLst>
              <a:ext uri="{FF2B5EF4-FFF2-40B4-BE49-F238E27FC236}">
                <a16:creationId xmlns:a16="http://schemas.microsoft.com/office/drawing/2014/main" id="{6C84F5D5-B819-F042-93E5-55CC252DB8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ECED3F-5ECA-A04D-8BD7-A6F28C45EC48}"/>
              </a:ext>
            </a:extLst>
          </p:cNvPr>
          <p:cNvSpPr>
            <a:spLocks noGrp="1"/>
          </p:cNvSpPr>
          <p:nvPr>
            <p:ph type="sldNum" sz="quarter" idx="12"/>
          </p:nvPr>
        </p:nvSpPr>
        <p:spPr/>
        <p:txBody>
          <a:bodyPr/>
          <a:lstStyle/>
          <a:p>
            <a:fld id="{5DBCBE06-74BA-C047-B4DB-0B0E5BB04438}" type="slidenum">
              <a:rPr lang="en-US" smtClean="0"/>
              <a:t>‹#›</a:t>
            </a:fld>
            <a:endParaRPr lang="en-US"/>
          </a:p>
        </p:txBody>
      </p:sp>
    </p:spTree>
    <p:extLst>
      <p:ext uri="{BB962C8B-B14F-4D97-AF65-F5344CB8AC3E}">
        <p14:creationId xmlns:p14="http://schemas.microsoft.com/office/powerpoint/2010/main" val="12223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B3EA-903F-F944-884E-FCE139906C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E28E9E-F377-D74F-BD31-B7A234F367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115417-00A5-B846-9546-08A9CF556B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3194CE-615C-B046-89F3-135C990A7C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4A917D-DBD3-1A40-83E6-08C389B24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D40413-CB10-DF4A-86C6-A7965B912F5E}"/>
              </a:ext>
            </a:extLst>
          </p:cNvPr>
          <p:cNvSpPr>
            <a:spLocks noGrp="1"/>
          </p:cNvSpPr>
          <p:nvPr>
            <p:ph type="dt" sz="half" idx="10"/>
          </p:nvPr>
        </p:nvSpPr>
        <p:spPr/>
        <p:txBody>
          <a:bodyPr/>
          <a:lstStyle/>
          <a:p>
            <a:fld id="{195964A2-D1A2-EB4C-A827-3707189ABA19}" type="datetimeFigureOut">
              <a:rPr lang="en-US" smtClean="0"/>
              <a:t>11/29/23</a:t>
            </a:fld>
            <a:endParaRPr lang="en-US"/>
          </a:p>
        </p:txBody>
      </p:sp>
      <p:sp>
        <p:nvSpPr>
          <p:cNvPr id="8" name="Footer Placeholder 7">
            <a:extLst>
              <a:ext uri="{FF2B5EF4-FFF2-40B4-BE49-F238E27FC236}">
                <a16:creationId xmlns:a16="http://schemas.microsoft.com/office/drawing/2014/main" id="{C9FC3171-77FB-2942-BB62-A3617DFB6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CF577-D9A0-3F4C-BA01-72B75EC53E8F}"/>
              </a:ext>
            </a:extLst>
          </p:cNvPr>
          <p:cNvSpPr>
            <a:spLocks noGrp="1"/>
          </p:cNvSpPr>
          <p:nvPr>
            <p:ph type="sldNum" sz="quarter" idx="12"/>
          </p:nvPr>
        </p:nvSpPr>
        <p:spPr/>
        <p:txBody>
          <a:bodyPr/>
          <a:lstStyle/>
          <a:p>
            <a:fld id="{5DBCBE06-74BA-C047-B4DB-0B0E5BB04438}" type="slidenum">
              <a:rPr lang="en-US" smtClean="0"/>
              <a:t>‹#›</a:t>
            </a:fld>
            <a:endParaRPr lang="en-US"/>
          </a:p>
        </p:txBody>
      </p:sp>
    </p:spTree>
    <p:extLst>
      <p:ext uri="{BB962C8B-B14F-4D97-AF65-F5344CB8AC3E}">
        <p14:creationId xmlns:p14="http://schemas.microsoft.com/office/powerpoint/2010/main" val="277639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9C1C-901C-6340-ADF4-50AAB7AB42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671FD7-D984-D84E-B2FB-4C806A9FC4B4}"/>
              </a:ext>
            </a:extLst>
          </p:cNvPr>
          <p:cNvSpPr>
            <a:spLocks noGrp="1"/>
          </p:cNvSpPr>
          <p:nvPr>
            <p:ph type="dt" sz="half" idx="10"/>
          </p:nvPr>
        </p:nvSpPr>
        <p:spPr/>
        <p:txBody>
          <a:bodyPr/>
          <a:lstStyle/>
          <a:p>
            <a:fld id="{195964A2-D1A2-EB4C-A827-3707189ABA19}" type="datetimeFigureOut">
              <a:rPr lang="en-US" smtClean="0"/>
              <a:t>11/29/23</a:t>
            </a:fld>
            <a:endParaRPr lang="en-US"/>
          </a:p>
        </p:txBody>
      </p:sp>
      <p:sp>
        <p:nvSpPr>
          <p:cNvPr id="4" name="Footer Placeholder 3">
            <a:extLst>
              <a:ext uri="{FF2B5EF4-FFF2-40B4-BE49-F238E27FC236}">
                <a16:creationId xmlns:a16="http://schemas.microsoft.com/office/drawing/2014/main" id="{1AD8F52D-0650-DA49-81E4-CEC7EF4D17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F55370-87F8-4C45-A22A-B7D1C66A5C36}"/>
              </a:ext>
            </a:extLst>
          </p:cNvPr>
          <p:cNvSpPr>
            <a:spLocks noGrp="1"/>
          </p:cNvSpPr>
          <p:nvPr>
            <p:ph type="sldNum" sz="quarter" idx="12"/>
          </p:nvPr>
        </p:nvSpPr>
        <p:spPr/>
        <p:txBody>
          <a:bodyPr/>
          <a:lstStyle/>
          <a:p>
            <a:fld id="{5DBCBE06-74BA-C047-B4DB-0B0E5BB04438}" type="slidenum">
              <a:rPr lang="en-US" smtClean="0"/>
              <a:t>‹#›</a:t>
            </a:fld>
            <a:endParaRPr lang="en-US"/>
          </a:p>
        </p:txBody>
      </p:sp>
    </p:spTree>
    <p:extLst>
      <p:ext uri="{BB962C8B-B14F-4D97-AF65-F5344CB8AC3E}">
        <p14:creationId xmlns:p14="http://schemas.microsoft.com/office/powerpoint/2010/main" val="287916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DB3696-F0F5-A44A-A67C-6366D039212B}"/>
              </a:ext>
            </a:extLst>
          </p:cNvPr>
          <p:cNvSpPr>
            <a:spLocks noGrp="1"/>
          </p:cNvSpPr>
          <p:nvPr>
            <p:ph type="dt" sz="half" idx="10"/>
          </p:nvPr>
        </p:nvSpPr>
        <p:spPr/>
        <p:txBody>
          <a:bodyPr/>
          <a:lstStyle/>
          <a:p>
            <a:fld id="{195964A2-D1A2-EB4C-A827-3707189ABA19}" type="datetimeFigureOut">
              <a:rPr lang="en-US" smtClean="0"/>
              <a:t>11/29/23</a:t>
            </a:fld>
            <a:endParaRPr lang="en-US"/>
          </a:p>
        </p:txBody>
      </p:sp>
      <p:sp>
        <p:nvSpPr>
          <p:cNvPr id="3" name="Footer Placeholder 2">
            <a:extLst>
              <a:ext uri="{FF2B5EF4-FFF2-40B4-BE49-F238E27FC236}">
                <a16:creationId xmlns:a16="http://schemas.microsoft.com/office/drawing/2014/main" id="{3BF4D102-1A63-314E-9F4B-AB14D14630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0D7554-7046-A849-B2A7-7AB0B1A9C9E0}"/>
              </a:ext>
            </a:extLst>
          </p:cNvPr>
          <p:cNvSpPr>
            <a:spLocks noGrp="1"/>
          </p:cNvSpPr>
          <p:nvPr>
            <p:ph type="sldNum" sz="quarter" idx="12"/>
          </p:nvPr>
        </p:nvSpPr>
        <p:spPr/>
        <p:txBody>
          <a:bodyPr/>
          <a:lstStyle/>
          <a:p>
            <a:fld id="{5DBCBE06-74BA-C047-B4DB-0B0E5BB04438}" type="slidenum">
              <a:rPr lang="en-US" smtClean="0"/>
              <a:t>‹#›</a:t>
            </a:fld>
            <a:endParaRPr lang="en-US"/>
          </a:p>
        </p:txBody>
      </p:sp>
    </p:spTree>
    <p:extLst>
      <p:ext uri="{BB962C8B-B14F-4D97-AF65-F5344CB8AC3E}">
        <p14:creationId xmlns:p14="http://schemas.microsoft.com/office/powerpoint/2010/main" val="56735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0CEA-DAF9-8948-AB50-20B9CE022B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571A7D-194D-CA4C-A66F-56570C2CE8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1F0973-850A-644B-8021-F4E1EC3A0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A6B91F-2952-9949-95C9-BAA8275F734E}"/>
              </a:ext>
            </a:extLst>
          </p:cNvPr>
          <p:cNvSpPr>
            <a:spLocks noGrp="1"/>
          </p:cNvSpPr>
          <p:nvPr>
            <p:ph type="dt" sz="half" idx="10"/>
          </p:nvPr>
        </p:nvSpPr>
        <p:spPr/>
        <p:txBody>
          <a:bodyPr/>
          <a:lstStyle/>
          <a:p>
            <a:fld id="{195964A2-D1A2-EB4C-A827-3707189ABA19}" type="datetimeFigureOut">
              <a:rPr lang="en-US" smtClean="0"/>
              <a:t>11/29/23</a:t>
            </a:fld>
            <a:endParaRPr lang="en-US"/>
          </a:p>
        </p:txBody>
      </p:sp>
      <p:sp>
        <p:nvSpPr>
          <p:cNvPr id="6" name="Footer Placeholder 5">
            <a:extLst>
              <a:ext uri="{FF2B5EF4-FFF2-40B4-BE49-F238E27FC236}">
                <a16:creationId xmlns:a16="http://schemas.microsoft.com/office/drawing/2014/main" id="{92DF8525-C4FE-4B4A-A61D-C87285F1B2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975488-C74A-7C4E-A77D-A0E88D681B09}"/>
              </a:ext>
            </a:extLst>
          </p:cNvPr>
          <p:cNvSpPr>
            <a:spLocks noGrp="1"/>
          </p:cNvSpPr>
          <p:nvPr>
            <p:ph type="sldNum" sz="quarter" idx="12"/>
          </p:nvPr>
        </p:nvSpPr>
        <p:spPr/>
        <p:txBody>
          <a:bodyPr/>
          <a:lstStyle/>
          <a:p>
            <a:fld id="{5DBCBE06-74BA-C047-B4DB-0B0E5BB04438}" type="slidenum">
              <a:rPr lang="en-US" smtClean="0"/>
              <a:t>‹#›</a:t>
            </a:fld>
            <a:endParaRPr lang="en-US"/>
          </a:p>
        </p:txBody>
      </p:sp>
    </p:spTree>
    <p:extLst>
      <p:ext uri="{BB962C8B-B14F-4D97-AF65-F5344CB8AC3E}">
        <p14:creationId xmlns:p14="http://schemas.microsoft.com/office/powerpoint/2010/main" val="336375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0D2C-5707-554B-AC01-390290AF1C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1ED88F-9AB3-AA43-8ED3-1342396E0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0D9545-8BAF-424C-963F-D8D83287D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954FE2-3F47-8740-94EB-72FEB6A80F53}"/>
              </a:ext>
            </a:extLst>
          </p:cNvPr>
          <p:cNvSpPr>
            <a:spLocks noGrp="1"/>
          </p:cNvSpPr>
          <p:nvPr>
            <p:ph type="dt" sz="half" idx="10"/>
          </p:nvPr>
        </p:nvSpPr>
        <p:spPr/>
        <p:txBody>
          <a:bodyPr/>
          <a:lstStyle/>
          <a:p>
            <a:fld id="{195964A2-D1A2-EB4C-A827-3707189ABA19}" type="datetimeFigureOut">
              <a:rPr lang="en-US" smtClean="0"/>
              <a:t>11/29/23</a:t>
            </a:fld>
            <a:endParaRPr lang="en-US"/>
          </a:p>
        </p:txBody>
      </p:sp>
      <p:sp>
        <p:nvSpPr>
          <p:cNvPr id="6" name="Footer Placeholder 5">
            <a:extLst>
              <a:ext uri="{FF2B5EF4-FFF2-40B4-BE49-F238E27FC236}">
                <a16:creationId xmlns:a16="http://schemas.microsoft.com/office/drawing/2014/main" id="{2E932810-EB1A-B04B-A873-A06889A3A7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9F1A4-7240-2D49-98C5-9B0204C33D52}"/>
              </a:ext>
            </a:extLst>
          </p:cNvPr>
          <p:cNvSpPr>
            <a:spLocks noGrp="1"/>
          </p:cNvSpPr>
          <p:nvPr>
            <p:ph type="sldNum" sz="quarter" idx="12"/>
          </p:nvPr>
        </p:nvSpPr>
        <p:spPr/>
        <p:txBody>
          <a:bodyPr/>
          <a:lstStyle/>
          <a:p>
            <a:fld id="{5DBCBE06-74BA-C047-B4DB-0B0E5BB04438}" type="slidenum">
              <a:rPr lang="en-US" smtClean="0"/>
              <a:t>‹#›</a:t>
            </a:fld>
            <a:endParaRPr lang="en-US"/>
          </a:p>
        </p:txBody>
      </p:sp>
    </p:spTree>
    <p:extLst>
      <p:ext uri="{BB962C8B-B14F-4D97-AF65-F5344CB8AC3E}">
        <p14:creationId xmlns:p14="http://schemas.microsoft.com/office/powerpoint/2010/main" val="387517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29B5BE-8193-C745-8F0E-52B601C16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866222-9D64-9642-BDB0-F218DF32E4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18278-35AA-874A-B665-0062BE0CF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964A2-D1A2-EB4C-A827-3707189ABA19}" type="datetimeFigureOut">
              <a:rPr lang="en-US" smtClean="0"/>
              <a:t>11/29/23</a:t>
            </a:fld>
            <a:endParaRPr lang="en-US"/>
          </a:p>
        </p:txBody>
      </p:sp>
      <p:sp>
        <p:nvSpPr>
          <p:cNvPr id="5" name="Footer Placeholder 4">
            <a:extLst>
              <a:ext uri="{FF2B5EF4-FFF2-40B4-BE49-F238E27FC236}">
                <a16:creationId xmlns:a16="http://schemas.microsoft.com/office/drawing/2014/main" id="{3577D70C-106A-F54E-85A4-1993DE4F1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283746-E409-034F-A00F-9A459E1EA9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CBE06-74BA-C047-B4DB-0B0E5BB04438}" type="slidenum">
              <a:rPr lang="en-US" smtClean="0"/>
              <a:t>‹#›</a:t>
            </a:fld>
            <a:endParaRPr lang="en-US"/>
          </a:p>
        </p:txBody>
      </p:sp>
    </p:spTree>
    <p:extLst>
      <p:ext uri="{BB962C8B-B14F-4D97-AF65-F5344CB8AC3E}">
        <p14:creationId xmlns:p14="http://schemas.microsoft.com/office/powerpoint/2010/main" val="3359972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imple.wikipedia.org/wiki/Syphili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0795-3F81-AD49-B34D-E68EF7565D5D}"/>
              </a:ext>
            </a:extLst>
          </p:cNvPr>
          <p:cNvSpPr>
            <a:spLocks noGrp="1"/>
          </p:cNvSpPr>
          <p:nvPr>
            <p:ph type="ctrTitle"/>
          </p:nvPr>
        </p:nvSpPr>
        <p:spPr/>
        <p:txBody>
          <a:bodyPr>
            <a:normAutofit/>
          </a:bodyPr>
          <a:lstStyle/>
          <a:p>
            <a:r>
              <a:rPr lang="en-US" dirty="0"/>
              <a:t>Race and Medical Technology</a:t>
            </a:r>
          </a:p>
        </p:txBody>
      </p:sp>
      <p:sp>
        <p:nvSpPr>
          <p:cNvPr id="3" name="Subtitle 2">
            <a:extLst>
              <a:ext uri="{FF2B5EF4-FFF2-40B4-BE49-F238E27FC236}">
                <a16:creationId xmlns:a16="http://schemas.microsoft.com/office/drawing/2014/main" id="{A893D216-CA72-FA4A-A4F9-F9F57B07C50E}"/>
              </a:ext>
            </a:extLst>
          </p:cNvPr>
          <p:cNvSpPr>
            <a:spLocks noGrp="1"/>
          </p:cNvSpPr>
          <p:nvPr>
            <p:ph type="subTitle" idx="1"/>
          </p:nvPr>
        </p:nvSpPr>
        <p:spPr>
          <a:xfrm>
            <a:off x="1524000" y="4017364"/>
            <a:ext cx="9144000" cy="1240436"/>
          </a:xfrm>
        </p:spPr>
        <p:txBody>
          <a:bodyPr>
            <a:normAutofit/>
          </a:bodyPr>
          <a:lstStyle/>
          <a:p>
            <a:r>
              <a:rPr lang="en-US" sz="4000" dirty="0"/>
              <a:t>Two Historical Examples</a:t>
            </a:r>
          </a:p>
        </p:txBody>
      </p:sp>
    </p:spTree>
    <p:extLst>
      <p:ext uri="{BB962C8B-B14F-4D97-AF65-F5344CB8AC3E}">
        <p14:creationId xmlns:p14="http://schemas.microsoft.com/office/powerpoint/2010/main" val="3796377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EA326-C19B-5D45-86A8-9FEB910D2DEF}"/>
              </a:ext>
            </a:extLst>
          </p:cNvPr>
          <p:cNvSpPr>
            <a:spLocks noGrp="1"/>
          </p:cNvSpPr>
          <p:nvPr>
            <p:ph type="title"/>
          </p:nvPr>
        </p:nvSpPr>
        <p:spPr/>
        <p:txBody>
          <a:bodyPr/>
          <a:lstStyle/>
          <a:p>
            <a:pPr algn="ctr"/>
            <a:r>
              <a:rPr lang="en-US" dirty="0"/>
              <a:t>How do we interpret Nurse Rivers?</a:t>
            </a:r>
          </a:p>
        </p:txBody>
      </p:sp>
      <p:sp>
        <p:nvSpPr>
          <p:cNvPr id="3" name="Content Placeholder 2">
            <a:extLst>
              <a:ext uri="{FF2B5EF4-FFF2-40B4-BE49-F238E27FC236}">
                <a16:creationId xmlns:a16="http://schemas.microsoft.com/office/drawing/2014/main" id="{6CFC9062-7302-A646-972D-94B1D95005E8}"/>
              </a:ext>
            </a:extLst>
          </p:cNvPr>
          <p:cNvSpPr>
            <a:spLocks noGrp="1"/>
          </p:cNvSpPr>
          <p:nvPr>
            <p:ph idx="1"/>
          </p:nvPr>
        </p:nvSpPr>
        <p:spPr>
          <a:xfrm>
            <a:off x="838200" y="1825625"/>
            <a:ext cx="10515600" cy="4606172"/>
          </a:xfrm>
        </p:spPr>
        <p:txBody>
          <a:bodyPr>
            <a:normAutofit fontScale="85000" lnSpcReduction="20000"/>
          </a:bodyPr>
          <a:lstStyle/>
          <a:p>
            <a:r>
              <a:rPr lang="en-US" dirty="0"/>
              <a:t>Nurse Rivers had an elite position in Southern Society, working for the state and federal governments. </a:t>
            </a:r>
          </a:p>
          <a:p>
            <a:endParaRPr lang="en-US" dirty="0"/>
          </a:p>
          <a:p>
            <a:r>
              <a:rPr lang="en-US" dirty="0"/>
              <a:t>She accepted the arguments behind Jim Crow segregation and the apartheid system in the South. </a:t>
            </a:r>
          </a:p>
          <a:p>
            <a:endParaRPr lang="en-US" dirty="0"/>
          </a:p>
          <a:p>
            <a:r>
              <a:rPr lang="en-US" dirty="0"/>
              <a:t>Gender roles contributed.</a:t>
            </a:r>
          </a:p>
          <a:p>
            <a:endParaRPr lang="en-US" dirty="0"/>
          </a:p>
          <a:p>
            <a:r>
              <a:rPr lang="en-US" dirty="0"/>
              <a:t>All her teachers and superiors were men. They spoke highly of the Public Health Service.</a:t>
            </a:r>
          </a:p>
          <a:p>
            <a:endParaRPr lang="en-US" dirty="0"/>
          </a:p>
          <a:p>
            <a:r>
              <a:rPr lang="en-US" dirty="0"/>
              <a:t>Nurse Rivers spent 50% of her time on the study – other 50% was as a community public nurse caring for mothers, children, and the elderly.</a:t>
            </a:r>
          </a:p>
          <a:p>
            <a:endParaRPr lang="en-US" dirty="0"/>
          </a:p>
        </p:txBody>
      </p:sp>
    </p:spTree>
    <p:extLst>
      <p:ext uri="{BB962C8B-B14F-4D97-AF65-F5344CB8AC3E}">
        <p14:creationId xmlns:p14="http://schemas.microsoft.com/office/powerpoint/2010/main" val="71033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8333-406B-484B-9ADA-D11D62C74944}"/>
              </a:ext>
            </a:extLst>
          </p:cNvPr>
          <p:cNvSpPr>
            <a:spLocks noGrp="1"/>
          </p:cNvSpPr>
          <p:nvPr>
            <p:ph type="title"/>
          </p:nvPr>
        </p:nvSpPr>
        <p:spPr/>
        <p:txBody>
          <a:bodyPr/>
          <a:lstStyle/>
          <a:p>
            <a:pPr algn="ctr"/>
            <a:r>
              <a:rPr lang="en-US" dirty="0"/>
              <a:t>Victims</a:t>
            </a:r>
          </a:p>
        </p:txBody>
      </p:sp>
      <p:sp>
        <p:nvSpPr>
          <p:cNvPr id="3" name="Content Placeholder 2">
            <a:extLst>
              <a:ext uri="{FF2B5EF4-FFF2-40B4-BE49-F238E27FC236}">
                <a16:creationId xmlns:a16="http://schemas.microsoft.com/office/drawing/2014/main" id="{75D89C3B-AC1D-2D4D-BDEF-DD978FD06B51}"/>
              </a:ext>
            </a:extLst>
          </p:cNvPr>
          <p:cNvSpPr>
            <a:spLocks noGrp="1"/>
          </p:cNvSpPr>
          <p:nvPr>
            <p:ph idx="1"/>
          </p:nvPr>
        </p:nvSpPr>
        <p:spPr/>
        <p:txBody>
          <a:bodyPr/>
          <a:lstStyle/>
          <a:p>
            <a:r>
              <a:rPr lang="en-US" dirty="0"/>
              <a:t>The victims of the study were all African American.</a:t>
            </a:r>
          </a:p>
          <a:p>
            <a:endParaRPr lang="en-US" dirty="0"/>
          </a:p>
          <a:p>
            <a:r>
              <a:rPr lang="en-US" dirty="0"/>
              <a:t>This included numerous men (participants in the study) who died of syphilis.</a:t>
            </a:r>
          </a:p>
          <a:p>
            <a:endParaRPr lang="en-US" dirty="0"/>
          </a:p>
          <a:p>
            <a:r>
              <a:rPr lang="en-US" dirty="0"/>
              <a:t>40 wives who contracted the syphilis.</a:t>
            </a:r>
          </a:p>
          <a:p>
            <a:endParaRPr lang="en-US" dirty="0"/>
          </a:p>
          <a:p>
            <a:r>
              <a:rPr lang="en-US" dirty="0"/>
              <a:t>19 children born with syphilis. </a:t>
            </a:r>
          </a:p>
          <a:p>
            <a:endParaRPr lang="en-US" dirty="0"/>
          </a:p>
        </p:txBody>
      </p:sp>
    </p:spTree>
    <p:extLst>
      <p:ext uri="{BB962C8B-B14F-4D97-AF65-F5344CB8AC3E}">
        <p14:creationId xmlns:p14="http://schemas.microsoft.com/office/powerpoint/2010/main" val="41162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FFEC-2153-C04E-8B80-315889260864}"/>
              </a:ext>
            </a:extLst>
          </p:cNvPr>
          <p:cNvSpPr>
            <a:spLocks noGrp="1"/>
          </p:cNvSpPr>
          <p:nvPr>
            <p:ph type="title"/>
          </p:nvPr>
        </p:nvSpPr>
        <p:spPr/>
        <p:txBody>
          <a:bodyPr/>
          <a:lstStyle/>
          <a:p>
            <a:pPr algn="ctr"/>
            <a:r>
              <a:rPr lang="en-US" b="1" dirty="0"/>
              <a:t>End of the Study</a:t>
            </a:r>
            <a:endParaRPr lang="en-US" dirty="0"/>
          </a:p>
        </p:txBody>
      </p:sp>
      <p:sp>
        <p:nvSpPr>
          <p:cNvPr id="3" name="Content Placeholder 2">
            <a:extLst>
              <a:ext uri="{FF2B5EF4-FFF2-40B4-BE49-F238E27FC236}">
                <a16:creationId xmlns:a16="http://schemas.microsoft.com/office/drawing/2014/main" id="{8F99743F-F772-CD40-BB57-7C043F83DE51}"/>
              </a:ext>
            </a:extLst>
          </p:cNvPr>
          <p:cNvSpPr>
            <a:spLocks noGrp="1"/>
          </p:cNvSpPr>
          <p:nvPr>
            <p:ph idx="1"/>
          </p:nvPr>
        </p:nvSpPr>
        <p:spPr>
          <a:xfrm>
            <a:off x="838200" y="1441342"/>
            <a:ext cx="10515600" cy="5005953"/>
          </a:xfrm>
        </p:spPr>
        <p:txBody>
          <a:bodyPr>
            <a:normAutofit fontScale="85000" lnSpcReduction="20000"/>
          </a:bodyPr>
          <a:lstStyle/>
          <a:p>
            <a:r>
              <a:rPr lang="en-US" dirty="0"/>
              <a:t>In the mid-1960s several researchers complained about the lack of ethics in the study. Their complaints were ignored. </a:t>
            </a:r>
          </a:p>
          <a:p>
            <a:endParaRPr lang="en-US" dirty="0"/>
          </a:p>
          <a:p>
            <a:r>
              <a:rPr lang="en-US" dirty="0"/>
              <a:t>One man, Peter Buxton, persisted:</a:t>
            </a:r>
          </a:p>
          <a:p>
            <a:endParaRPr lang="en-US" dirty="0"/>
          </a:p>
          <a:p>
            <a:r>
              <a:rPr lang="en-US" dirty="0" err="1"/>
              <a:t>Buxtun</a:t>
            </a:r>
            <a:r>
              <a:rPr lang="en-US" dirty="0"/>
              <a:t> went to the press in the early 1970s. The story broke first in the </a:t>
            </a:r>
            <a:r>
              <a:rPr lang="en-US" i="1" dirty="0"/>
              <a:t>Washington St</a:t>
            </a:r>
            <a:r>
              <a:rPr lang="en-US" dirty="0"/>
              <a:t>ar on July 25, 1972. The </a:t>
            </a:r>
            <a:r>
              <a:rPr lang="en-US" i="1" dirty="0"/>
              <a:t>New York Times </a:t>
            </a:r>
            <a:r>
              <a:rPr lang="en-US" dirty="0"/>
              <a:t>put it on the front page the following day. </a:t>
            </a:r>
          </a:p>
          <a:p>
            <a:endParaRPr lang="en-US" dirty="0"/>
          </a:p>
          <a:p>
            <a:r>
              <a:rPr lang="en-US" dirty="0"/>
              <a:t>Senator Edward Kennedy called for Congressional Hearings.</a:t>
            </a:r>
          </a:p>
          <a:p>
            <a:endParaRPr lang="en-US" dirty="0"/>
          </a:p>
          <a:p>
            <a:r>
              <a:rPr lang="en-US" dirty="0"/>
              <a:t>As a result of public outcry, the CDC and Public Health Service appointed an advisory panel to review the study. The panel determined the study was medically unjustified and ordered its termination.</a:t>
            </a:r>
          </a:p>
          <a:p>
            <a:endParaRPr lang="en-US" dirty="0"/>
          </a:p>
        </p:txBody>
      </p:sp>
    </p:spTree>
    <p:extLst>
      <p:ext uri="{BB962C8B-B14F-4D97-AF65-F5344CB8AC3E}">
        <p14:creationId xmlns:p14="http://schemas.microsoft.com/office/powerpoint/2010/main" val="348996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C9B5-BF3F-9E46-80C6-D92E39A07A04}"/>
              </a:ext>
            </a:extLst>
          </p:cNvPr>
          <p:cNvSpPr>
            <a:spLocks noGrp="1"/>
          </p:cNvSpPr>
          <p:nvPr>
            <p:ph type="title"/>
          </p:nvPr>
        </p:nvSpPr>
        <p:spPr/>
        <p:txBody>
          <a:bodyPr/>
          <a:lstStyle/>
          <a:p>
            <a:pPr algn="ctr"/>
            <a:r>
              <a:rPr lang="en-US" dirty="0"/>
              <a:t>Consequences</a:t>
            </a:r>
          </a:p>
        </p:txBody>
      </p:sp>
      <p:sp>
        <p:nvSpPr>
          <p:cNvPr id="3" name="Content Placeholder 2">
            <a:extLst>
              <a:ext uri="{FF2B5EF4-FFF2-40B4-BE49-F238E27FC236}">
                <a16:creationId xmlns:a16="http://schemas.microsoft.com/office/drawing/2014/main" id="{A948FF3E-D2C5-E342-A242-D8817D264832}"/>
              </a:ext>
            </a:extLst>
          </p:cNvPr>
          <p:cNvSpPr>
            <a:spLocks noGrp="1"/>
          </p:cNvSpPr>
          <p:nvPr>
            <p:ph idx="1"/>
          </p:nvPr>
        </p:nvSpPr>
        <p:spPr/>
        <p:txBody>
          <a:bodyPr>
            <a:normAutofit lnSpcReduction="10000"/>
          </a:bodyPr>
          <a:lstStyle/>
          <a:p>
            <a:r>
              <a:rPr lang="en-US" b="1" dirty="0"/>
              <a:t>Lawsuit</a:t>
            </a:r>
            <a:r>
              <a:rPr lang="en-US" dirty="0"/>
              <a:t> – The National Association for the Advancement of Colored People (NAACP) filed a lawsuit and won $9 million for the victims and free medical treatment for all family members.</a:t>
            </a:r>
          </a:p>
          <a:p>
            <a:endParaRPr lang="en-US" dirty="0"/>
          </a:p>
          <a:p>
            <a:r>
              <a:rPr lang="en-US" b="1" dirty="0"/>
              <a:t>Review Boards </a:t>
            </a:r>
            <a:r>
              <a:rPr lang="en-US" dirty="0"/>
              <a:t>– Led to the Office for Human Research Protection and laws requiring IRB – Institutional Review Boards.</a:t>
            </a:r>
          </a:p>
          <a:p>
            <a:endParaRPr lang="en-US" dirty="0"/>
          </a:p>
          <a:p>
            <a:r>
              <a:rPr lang="en-US" b="1" dirty="0"/>
              <a:t>Black People </a:t>
            </a:r>
            <a:r>
              <a:rPr lang="en-US" dirty="0"/>
              <a:t>– A 2016 paper found "that the historical disclosure of the [Tuskegee experiment] in 1972 is correlated with increases in medical mistrust and mortality… for older black men.”</a:t>
            </a:r>
          </a:p>
          <a:p>
            <a:endParaRPr lang="en-US" dirty="0"/>
          </a:p>
        </p:txBody>
      </p:sp>
    </p:spTree>
    <p:extLst>
      <p:ext uri="{BB962C8B-B14F-4D97-AF65-F5344CB8AC3E}">
        <p14:creationId xmlns:p14="http://schemas.microsoft.com/office/powerpoint/2010/main" val="3663144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D5BF-C739-ED45-9F06-73665744F23D}"/>
              </a:ext>
            </a:extLst>
          </p:cNvPr>
          <p:cNvSpPr>
            <a:spLocks noGrp="1"/>
          </p:cNvSpPr>
          <p:nvPr>
            <p:ph type="title"/>
          </p:nvPr>
        </p:nvSpPr>
        <p:spPr/>
        <p:txBody>
          <a:bodyPr/>
          <a:lstStyle/>
          <a:p>
            <a:pPr algn="ctr"/>
            <a:r>
              <a:rPr lang="en-US" b="1" dirty="0"/>
              <a:t>Henrietta Lacks and HeLa Cells?</a:t>
            </a:r>
            <a:endParaRPr lang="en-US" dirty="0"/>
          </a:p>
        </p:txBody>
      </p:sp>
      <p:sp>
        <p:nvSpPr>
          <p:cNvPr id="3" name="Content Placeholder 2">
            <a:extLst>
              <a:ext uri="{FF2B5EF4-FFF2-40B4-BE49-F238E27FC236}">
                <a16:creationId xmlns:a16="http://schemas.microsoft.com/office/drawing/2014/main" id="{2B512B9A-2303-C846-833B-2555BA30ACF3}"/>
              </a:ext>
            </a:extLst>
          </p:cNvPr>
          <p:cNvSpPr>
            <a:spLocks noGrp="1"/>
          </p:cNvSpPr>
          <p:nvPr>
            <p:ph idx="1"/>
          </p:nvPr>
        </p:nvSpPr>
        <p:spPr/>
        <p:txBody>
          <a:bodyPr/>
          <a:lstStyle/>
          <a:p>
            <a:r>
              <a:rPr lang="en-US" dirty="0"/>
              <a:t>HeLa cells comprise an immortalized, continuously cultured cell line of human cancer cells. </a:t>
            </a:r>
          </a:p>
          <a:p>
            <a:endParaRPr lang="en-US" dirty="0"/>
          </a:p>
          <a:p>
            <a:r>
              <a:rPr lang="en-US" dirty="0"/>
              <a:t>Unlike typical body cells, HeLa cells thrive indefinitely in laboratory tissue cultures.</a:t>
            </a:r>
          </a:p>
          <a:p>
            <a:endParaRPr lang="en-US" dirty="0"/>
          </a:p>
          <a:p>
            <a:r>
              <a:rPr lang="en-US" dirty="0"/>
              <a:t>This trait that has made them tremendously important in biomedical research. Why?</a:t>
            </a:r>
          </a:p>
          <a:p>
            <a:endParaRPr lang="en-US" dirty="0"/>
          </a:p>
        </p:txBody>
      </p:sp>
    </p:spTree>
    <p:extLst>
      <p:ext uri="{BB962C8B-B14F-4D97-AF65-F5344CB8AC3E}">
        <p14:creationId xmlns:p14="http://schemas.microsoft.com/office/powerpoint/2010/main" val="415788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8730F-7123-CD47-99F2-DFD7B153FD50}"/>
              </a:ext>
            </a:extLst>
          </p:cNvPr>
          <p:cNvSpPr>
            <a:spLocks noGrp="1"/>
          </p:cNvSpPr>
          <p:nvPr>
            <p:ph type="title"/>
          </p:nvPr>
        </p:nvSpPr>
        <p:spPr>
          <a:xfrm>
            <a:off x="712922" y="365125"/>
            <a:ext cx="10879810" cy="4888800"/>
          </a:xfrm>
        </p:spPr>
        <p:txBody>
          <a:bodyPr/>
          <a:lstStyle/>
          <a:p>
            <a:r>
              <a:rPr lang="en-US" dirty="0"/>
              <a:t>HeLa cells reduce variability in experimentation</a:t>
            </a:r>
            <a:br>
              <a:rPr lang="en-US" dirty="0"/>
            </a:br>
            <a:br>
              <a:rPr lang="en-US" dirty="0"/>
            </a:br>
            <a:r>
              <a:rPr lang="en-US" dirty="0"/>
              <a:t>They are excellent for controlling experiments and reducing failure due to cell death.</a:t>
            </a:r>
          </a:p>
        </p:txBody>
      </p:sp>
    </p:spTree>
    <p:extLst>
      <p:ext uri="{BB962C8B-B14F-4D97-AF65-F5344CB8AC3E}">
        <p14:creationId xmlns:p14="http://schemas.microsoft.com/office/powerpoint/2010/main" val="14555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F3F3-64B5-9942-9053-B81ADAEC4356}"/>
              </a:ext>
            </a:extLst>
          </p:cNvPr>
          <p:cNvSpPr>
            <a:spLocks noGrp="1"/>
          </p:cNvSpPr>
          <p:nvPr>
            <p:ph type="title"/>
          </p:nvPr>
        </p:nvSpPr>
        <p:spPr/>
        <p:txBody>
          <a:bodyPr/>
          <a:lstStyle/>
          <a:p>
            <a:pPr algn="ctr"/>
            <a:r>
              <a:rPr lang="en-US" dirty="0"/>
              <a:t>Cell Divisions and Telomeres</a:t>
            </a:r>
          </a:p>
        </p:txBody>
      </p:sp>
      <p:sp>
        <p:nvSpPr>
          <p:cNvPr id="3" name="Content Placeholder 2">
            <a:extLst>
              <a:ext uri="{FF2B5EF4-FFF2-40B4-BE49-F238E27FC236}">
                <a16:creationId xmlns:a16="http://schemas.microsoft.com/office/drawing/2014/main" id="{EC4EC400-7889-A840-AA8A-63F86ED6AC48}"/>
              </a:ext>
            </a:extLst>
          </p:cNvPr>
          <p:cNvSpPr>
            <a:spLocks noGrp="1"/>
          </p:cNvSpPr>
          <p:nvPr>
            <p:ph sz="half" idx="1"/>
          </p:nvPr>
        </p:nvSpPr>
        <p:spPr>
          <a:xfrm>
            <a:off x="838200" y="1565329"/>
            <a:ext cx="5181600" cy="4611634"/>
          </a:xfrm>
        </p:spPr>
        <p:txBody>
          <a:bodyPr>
            <a:normAutofit/>
          </a:bodyPr>
          <a:lstStyle/>
          <a:p>
            <a:r>
              <a:rPr lang="en-US" dirty="0"/>
              <a:t>Most human cells divide about 40 to 50 times before dying.</a:t>
            </a:r>
          </a:p>
          <a:p>
            <a:endParaRPr lang="en-US" dirty="0"/>
          </a:p>
          <a:p>
            <a:r>
              <a:rPr lang="en-US" dirty="0"/>
              <a:t>Telomeres protect the chromosome, but shrink with each division.</a:t>
            </a:r>
          </a:p>
          <a:p>
            <a:endParaRPr lang="en-US" dirty="0"/>
          </a:p>
          <a:p>
            <a:r>
              <a:rPr lang="en-US" dirty="0"/>
              <a:t>The HeLa cell line expresses telomerase, an enzyme that prevents telomere shortening.</a:t>
            </a:r>
          </a:p>
          <a:p>
            <a:endParaRPr lang="en-US" dirty="0"/>
          </a:p>
        </p:txBody>
      </p:sp>
      <p:pic>
        <p:nvPicPr>
          <p:cNvPr id="5" name="Content Placeholder 4">
            <a:extLst>
              <a:ext uri="{FF2B5EF4-FFF2-40B4-BE49-F238E27FC236}">
                <a16:creationId xmlns:a16="http://schemas.microsoft.com/office/drawing/2014/main" id="{D8B5B665-69A0-D841-B0AF-B4B1160521CF}"/>
              </a:ext>
            </a:extLst>
          </p:cNvPr>
          <p:cNvPicPr>
            <a:picLocks noGrp="1" noChangeAspect="1"/>
          </p:cNvPicPr>
          <p:nvPr>
            <p:ph sz="half" idx="2"/>
          </p:nvPr>
        </p:nvPicPr>
        <p:blipFill>
          <a:blip r:embed="rId2"/>
          <a:stretch>
            <a:fillRect/>
          </a:stretch>
        </p:blipFill>
        <p:spPr>
          <a:xfrm>
            <a:off x="6096000" y="2014779"/>
            <a:ext cx="5484061" cy="3150071"/>
          </a:xfrm>
          <a:prstGeom prst="rect">
            <a:avLst/>
          </a:prstGeom>
        </p:spPr>
      </p:pic>
    </p:spTree>
    <p:extLst>
      <p:ext uri="{BB962C8B-B14F-4D97-AF65-F5344CB8AC3E}">
        <p14:creationId xmlns:p14="http://schemas.microsoft.com/office/powerpoint/2010/main" val="3889510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A5CE-0FB2-3A4C-B57D-ADDFEE34899B}"/>
              </a:ext>
            </a:extLst>
          </p:cNvPr>
          <p:cNvSpPr>
            <a:spLocks noGrp="1"/>
          </p:cNvSpPr>
          <p:nvPr>
            <p:ph type="title"/>
          </p:nvPr>
        </p:nvSpPr>
        <p:spPr>
          <a:xfrm>
            <a:off x="838200" y="365125"/>
            <a:ext cx="10515600" cy="2145600"/>
          </a:xfrm>
        </p:spPr>
        <p:txBody>
          <a:bodyPr>
            <a:normAutofit fontScale="90000"/>
          </a:bodyPr>
          <a:lstStyle/>
          <a:p>
            <a:pPr algn="ctr"/>
            <a:r>
              <a:rPr lang="en-US" b="1" dirty="0"/>
              <a:t>Uses of HeLa Cells</a:t>
            </a:r>
            <a:br>
              <a:rPr lang="en-US" b="1" dirty="0"/>
            </a:br>
            <a:br>
              <a:rPr lang="en-US" b="1" dirty="0"/>
            </a:br>
            <a:r>
              <a:rPr lang="en-US" sz="3100" dirty="0"/>
              <a:t>Since the mid-twentieth century, the cells have been distributed around the world and used in innumerable medical endeavors.</a:t>
            </a:r>
            <a:br>
              <a:rPr lang="en-US" sz="3100" dirty="0"/>
            </a:br>
            <a:endParaRPr lang="en-US" sz="3100" dirty="0"/>
          </a:p>
        </p:txBody>
      </p:sp>
      <p:sp>
        <p:nvSpPr>
          <p:cNvPr id="3" name="Content Placeholder 2">
            <a:extLst>
              <a:ext uri="{FF2B5EF4-FFF2-40B4-BE49-F238E27FC236}">
                <a16:creationId xmlns:a16="http://schemas.microsoft.com/office/drawing/2014/main" id="{D8B1CE0F-D75C-154A-88BD-859CBD4F7D33}"/>
              </a:ext>
            </a:extLst>
          </p:cNvPr>
          <p:cNvSpPr>
            <a:spLocks noGrp="1"/>
          </p:cNvSpPr>
          <p:nvPr>
            <p:ph sz="half" idx="1"/>
          </p:nvPr>
        </p:nvSpPr>
        <p:spPr>
          <a:xfrm>
            <a:off x="838200" y="2650209"/>
            <a:ext cx="5181600" cy="3526753"/>
          </a:xfrm>
        </p:spPr>
        <p:txBody>
          <a:bodyPr/>
          <a:lstStyle/>
          <a:p>
            <a:r>
              <a:rPr lang="en-US" dirty="0"/>
              <a:t>Development of the polio vaccine in 1953. Jonas Salk</a:t>
            </a:r>
          </a:p>
          <a:p>
            <a:r>
              <a:rPr lang="en-US" dirty="0"/>
              <a:t>Effect of X-Rays on cells</a:t>
            </a:r>
          </a:p>
          <a:p>
            <a:r>
              <a:rPr lang="en-US" dirty="0"/>
              <a:t>Research on how viruses act and reprogram cells</a:t>
            </a:r>
          </a:p>
          <a:p>
            <a:r>
              <a:rPr lang="en-US" dirty="0"/>
              <a:t>Development of vaccines</a:t>
            </a:r>
          </a:p>
          <a:p>
            <a:r>
              <a:rPr lang="en-US" dirty="0"/>
              <a:t>In vitro fertilization</a:t>
            </a:r>
          </a:p>
          <a:p>
            <a:endParaRPr lang="en-US" dirty="0"/>
          </a:p>
        </p:txBody>
      </p:sp>
      <p:sp>
        <p:nvSpPr>
          <p:cNvPr id="4" name="Content Placeholder 3">
            <a:extLst>
              <a:ext uri="{FF2B5EF4-FFF2-40B4-BE49-F238E27FC236}">
                <a16:creationId xmlns:a16="http://schemas.microsoft.com/office/drawing/2014/main" id="{CDC4240A-8319-8F4D-A9F8-4797D55380F7}"/>
              </a:ext>
            </a:extLst>
          </p:cNvPr>
          <p:cNvSpPr>
            <a:spLocks noGrp="1"/>
          </p:cNvSpPr>
          <p:nvPr>
            <p:ph sz="half" idx="2"/>
          </p:nvPr>
        </p:nvSpPr>
        <p:spPr>
          <a:xfrm>
            <a:off x="6172200" y="2650209"/>
            <a:ext cx="5181600" cy="3526754"/>
          </a:xfrm>
        </p:spPr>
        <p:txBody>
          <a:bodyPr/>
          <a:lstStyle/>
          <a:p>
            <a:r>
              <a:rPr lang="en-US" dirty="0"/>
              <a:t>Isolation of stem cells</a:t>
            </a:r>
          </a:p>
          <a:p>
            <a:r>
              <a:rPr lang="en-US" dirty="0"/>
              <a:t>Launched into outer space – where they divided even more quickly than on Earth.</a:t>
            </a:r>
          </a:p>
          <a:p>
            <a:r>
              <a:rPr lang="en-US" dirty="0"/>
              <a:t>Research AIDS</a:t>
            </a:r>
          </a:p>
          <a:p>
            <a:r>
              <a:rPr lang="en-US" dirty="0"/>
              <a:t>Research cancer</a:t>
            </a:r>
          </a:p>
          <a:p>
            <a:r>
              <a:rPr lang="en-US" dirty="0"/>
              <a:t>Studying Ebola</a:t>
            </a:r>
          </a:p>
          <a:p>
            <a:endParaRPr lang="en-US" dirty="0"/>
          </a:p>
        </p:txBody>
      </p:sp>
    </p:spTree>
    <p:extLst>
      <p:ext uri="{BB962C8B-B14F-4D97-AF65-F5344CB8AC3E}">
        <p14:creationId xmlns:p14="http://schemas.microsoft.com/office/powerpoint/2010/main" val="1912459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44F2-3DC8-914F-B68D-BE71664F51C1}"/>
              </a:ext>
            </a:extLst>
          </p:cNvPr>
          <p:cNvSpPr>
            <a:spLocks noGrp="1"/>
          </p:cNvSpPr>
          <p:nvPr>
            <p:ph type="title"/>
          </p:nvPr>
        </p:nvSpPr>
        <p:spPr/>
        <p:txBody>
          <a:bodyPr/>
          <a:lstStyle/>
          <a:p>
            <a:pPr algn="ctr"/>
            <a:r>
              <a:rPr lang="en-US" b="1" dirty="0"/>
              <a:t>History of HeLa Cells</a:t>
            </a:r>
          </a:p>
        </p:txBody>
      </p:sp>
      <p:sp>
        <p:nvSpPr>
          <p:cNvPr id="3" name="Content Placeholder 2">
            <a:extLst>
              <a:ext uri="{FF2B5EF4-FFF2-40B4-BE49-F238E27FC236}">
                <a16:creationId xmlns:a16="http://schemas.microsoft.com/office/drawing/2014/main" id="{F497AFE5-F948-1947-AF7B-2EA324E3AD84}"/>
              </a:ext>
            </a:extLst>
          </p:cNvPr>
          <p:cNvSpPr>
            <a:spLocks noGrp="1"/>
          </p:cNvSpPr>
          <p:nvPr>
            <p:ph idx="1"/>
          </p:nvPr>
        </p:nvSpPr>
        <p:spPr/>
        <p:txBody>
          <a:bodyPr>
            <a:normAutofit fontScale="92500" lnSpcReduction="20000"/>
          </a:bodyPr>
          <a:lstStyle/>
          <a:p>
            <a:r>
              <a:rPr lang="en-US" dirty="0"/>
              <a:t>The cell line arose in 1951 from samples collected during a biopsy on Henrietta Lacks, a lower-income 31-year-old African-American patient suffering from a cervical tumor.  </a:t>
            </a:r>
          </a:p>
          <a:p>
            <a:endParaRPr lang="en-US" dirty="0"/>
          </a:p>
          <a:p>
            <a:r>
              <a:rPr lang="en-US" dirty="0"/>
              <a:t>Johns Hopkins University was the only option in the area for poor rural African Americans seeking medical treatment. (She was the mother of a farm family).</a:t>
            </a:r>
          </a:p>
          <a:p>
            <a:endParaRPr lang="en-US" dirty="0"/>
          </a:p>
          <a:p>
            <a:r>
              <a:rPr lang="en-US" dirty="0"/>
              <a:t>Since patients received free medical care, Johns Hopkins felt they could use them for research. This happened without consent.</a:t>
            </a:r>
          </a:p>
          <a:p>
            <a:endParaRPr lang="en-US" dirty="0"/>
          </a:p>
          <a:p>
            <a:r>
              <a:rPr lang="en-US" dirty="0"/>
              <a:t>Lacks died within months of samples being collected.</a:t>
            </a:r>
          </a:p>
          <a:p>
            <a:endParaRPr lang="en-US" dirty="0"/>
          </a:p>
        </p:txBody>
      </p:sp>
    </p:spTree>
    <p:extLst>
      <p:ext uri="{BB962C8B-B14F-4D97-AF65-F5344CB8AC3E}">
        <p14:creationId xmlns:p14="http://schemas.microsoft.com/office/powerpoint/2010/main" val="4231574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417E-B4DC-2E49-9652-A41453001666}"/>
              </a:ext>
            </a:extLst>
          </p:cNvPr>
          <p:cNvSpPr>
            <a:spLocks noGrp="1"/>
          </p:cNvSpPr>
          <p:nvPr>
            <p:ph type="title"/>
          </p:nvPr>
        </p:nvSpPr>
        <p:spPr/>
        <p:txBody>
          <a:bodyPr/>
          <a:lstStyle/>
          <a:p>
            <a:pPr algn="ctr"/>
            <a:r>
              <a:rPr lang="en-US" dirty="0"/>
              <a:t>Johns Hopkins University and George </a:t>
            </a:r>
            <a:r>
              <a:rPr lang="en-US" dirty="0" err="1"/>
              <a:t>Gey</a:t>
            </a:r>
            <a:endParaRPr lang="en-US" dirty="0"/>
          </a:p>
        </p:txBody>
      </p:sp>
      <p:sp>
        <p:nvSpPr>
          <p:cNvPr id="3" name="Content Placeholder 2">
            <a:extLst>
              <a:ext uri="{FF2B5EF4-FFF2-40B4-BE49-F238E27FC236}">
                <a16:creationId xmlns:a16="http://schemas.microsoft.com/office/drawing/2014/main" id="{C3A6A83B-4C6C-3542-A1F2-9ECAA436D592}"/>
              </a:ext>
            </a:extLst>
          </p:cNvPr>
          <p:cNvSpPr>
            <a:spLocks noGrp="1"/>
          </p:cNvSpPr>
          <p:nvPr>
            <p:ph idx="1"/>
          </p:nvPr>
        </p:nvSpPr>
        <p:spPr/>
        <p:txBody>
          <a:bodyPr>
            <a:normAutofit fontScale="92500" lnSpcReduction="10000"/>
          </a:bodyPr>
          <a:lstStyle/>
          <a:p>
            <a:r>
              <a:rPr lang="en-US" dirty="0" err="1"/>
              <a:t>Lacks’s</a:t>
            </a:r>
            <a:r>
              <a:rPr lang="en-US" dirty="0"/>
              <a:t> biopsy was given to George </a:t>
            </a:r>
            <a:r>
              <a:rPr lang="en-US" dirty="0" err="1"/>
              <a:t>Gey</a:t>
            </a:r>
            <a:r>
              <a:rPr lang="en-US" dirty="0"/>
              <a:t>, director of the Tissue Culture Lab at Johns Hopkins.</a:t>
            </a:r>
          </a:p>
          <a:p>
            <a:endParaRPr lang="en-US" dirty="0"/>
          </a:p>
          <a:p>
            <a:r>
              <a:rPr lang="en-US" dirty="0" err="1"/>
              <a:t>Gey’s</a:t>
            </a:r>
            <a:r>
              <a:rPr lang="en-US" dirty="0"/>
              <a:t> medical agenda? Cure cancer.</a:t>
            </a:r>
          </a:p>
          <a:p>
            <a:endParaRPr lang="en-US" dirty="0"/>
          </a:p>
          <a:p>
            <a:r>
              <a:rPr lang="en-US" dirty="0" err="1"/>
              <a:t>Gey’s</a:t>
            </a:r>
            <a:r>
              <a:rPr lang="en-US" dirty="0"/>
              <a:t> tactic? Develop an immortal human cell line for research.</a:t>
            </a:r>
          </a:p>
          <a:p>
            <a:endParaRPr lang="en-US" dirty="0"/>
          </a:p>
          <a:p>
            <a:r>
              <a:rPr lang="en-US" dirty="0" err="1"/>
              <a:t>Gey</a:t>
            </a:r>
            <a:r>
              <a:rPr lang="en-US" dirty="0"/>
              <a:t> discovered the unique characteristics of </a:t>
            </a:r>
            <a:r>
              <a:rPr lang="en-US" dirty="0" err="1"/>
              <a:t>Lacks’s</a:t>
            </a:r>
            <a:r>
              <a:rPr lang="en-US" dirty="0"/>
              <a:t> cell line and cultivated them for research. They are called “HeLa” based on the first two letters of Henrietta </a:t>
            </a:r>
            <a:r>
              <a:rPr lang="en-US" dirty="0" err="1"/>
              <a:t>Lacks’s</a:t>
            </a:r>
            <a:r>
              <a:rPr lang="en-US" dirty="0"/>
              <a:t> names.</a:t>
            </a:r>
          </a:p>
        </p:txBody>
      </p:sp>
    </p:spTree>
    <p:extLst>
      <p:ext uri="{BB962C8B-B14F-4D97-AF65-F5344CB8AC3E}">
        <p14:creationId xmlns:p14="http://schemas.microsoft.com/office/powerpoint/2010/main" val="292205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AB38-9A9D-B946-AB2F-F5A217F52318}"/>
              </a:ext>
            </a:extLst>
          </p:cNvPr>
          <p:cNvSpPr>
            <a:spLocks noGrp="1"/>
          </p:cNvSpPr>
          <p:nvPr>
            <p:ph type="title"/>
          </p:nvPr>
        </p:nvSpPr>
        <p:spPr/>
        <p:txBody>
          <a:bodyPr/>
          <a:lstStyle/>
          <a:p>
            <a:pPr algn="ctr"/>
            <a:r>
              <a:rPr lang="en-US" dirty="0"/>
              <a:t>Operation of race in historical settings</a:t>
            </a:r>
          </a:p>
        </p:txBody>
      </p:sp>
      <p:sp>
        <p:nvSpPr>
          <p:cNvPr id="3" name="Content Placeholder 2">
            <a:extLst>
              <a:ext uri="{FF2B5EF4-FFF2-40B4-BE49-F238E27FC236}">
                <a16:creationId xmlns:a16="http://schemas.microsoft.com/office/drawing/2014/main" id="{4100EF66-545A-BE4E-A16A-F04118E437CC}"/>
              </a:ext>
            </a:extLst>
          </p:cNvPr>
          <p:cNvSpPr>
            <a:spLocks noGrp="1"/>
          </p:cNvSpPr>
          <p:nvPr>
            <p:ph idx="1"/>
          </p:nvPr>
        </p:nvSpPr>
        <p:spPr/>
        <p:txBody>
          <a:bodyPr/>
          <a:lstStyle/>
          <a:p>
            <a:r>
              <a:rPr lang="en-US" dirty="0"/>
              <a:t>Case #1: Tuskegee Syphilis Study</a:t>
            </a:r>
          </a:p>
          <a:p>
            <a:endParaRPr lang="en-US" b="1" dirty="0"/>
          </a:p>
          <a:p>
            <a:r>
              <a:rPr lang="en-US" dirty="0"/>
              <a:t>Case #2: Henrietta Lacks,  HeLa cells, and the Tissue Culture Lab at Johns Hopkins University.</a:t>
            </a:r>
          </a:p>
          <a:p>
            <a:endParaRPr lang="en-US" b="1" dirty="0"/>
          </a:p>
          <a:p>
            <a:r>
              <a:rPr lang="en-US" dirty="0"/>
              <a:t>Two case studies both involve low-income, black patients, in research settings.</a:t>
            </a:r>
          </a:p>
          <a:p>
            <a:endParaRPr lang="en-US" dirty="0"/>
          </a:p>
          <a:p>
            <a:r>
              <a:rPr lang="en-US" dirty="0"/>
              <a:t>Show the the operation of racial power in medical research settings.</a:t>
            </a:r>
          </a:p>
          <a:p>
            <a:endParaRPr lang="en-US" dirty="0"/>
          </a:p>
        </p:txBody>
      </p:sp>
    </p:spTree>
    <p:extLst>
      <p:ext uri="{BB962C8B-B14F-4D97-AF65-F5344CB8AC3E}">
        <p14:creationId xmlns:p14="http://schemas.microsoft.com/office/powerpoint/2010/main" val="1047126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B340-EF43-6248-B836-688CCB9FBBBB}"/>
              </a:ext>
            </a:extLst>
          </p:cNvPr>
          <p:cNvSpPr>
            <a:spLocks noGrp="1"/>
          </p:cNvSpPr>
          <p:nvPr>
            <p:ph type="title"/>
          </p:nvPr>
        </p:nvSpPr>
        <p:spPr/>
        <p:txBody>
          <a:bodyPr/>
          <a:lstStyle/>
          <a:p>
            <a:pPr algn="ctr"/>
            <a:r>
              <a:rPr lang="en-US" b="1" dirty="0"/>
              <a:t>IV. Henrietta </a:t>
            </a:r>
            <a:r>
              <a:rPr lang="en-US" b="1" dirty="0" err="1"/>
              <a:t>Lacks’s</a:t>
            </a:r>
            <a:r>
              <a:rPr lang="en-US" b="1" dirty="0"/>
              <a:t> Family</a:t>
            </a:r>
          </a:p>
        </p:txBody>
      </p:sp>
      <p:pic>
        <p:nvPicPr>
          <p:cNvPr id="5" name="Content Placeholder 4">
            <a:extLst>
              <a:ext uri="{FF2B5EF4-FFF2-40B4-BE49-F238E27FC236}">
                <a16:creationId xmlns:a16="http://schemas.microsoft.com/office/drawing/2014/main" id="{8DC4E95D-3093-4D4B-8FC0-E9D9E6C68EE1}"/>
              </a:ext>
            </a:extLst>
          </p:cNvPr>
          <p:cNvPicPr>
            <a:picLocks noGrp="1" noChangeAspect="1"/>
          </p:cNvPicPr>
          <p:nvPr>
            <p:ph sz="half" idx="1"/>
          </p:nvPr>
        </p:nvPicPr>
        <p:blipFill>
          <a:blip r:embed="rId2"/>
          <a:stretch>
            <a:fillRect/>
          </a:stretch>
        </p:blipFill>
        <p:spPr>
          <a:xfrm>
            <a:off x="838200" y="1995338"/>
            <a:ext cx="1992500" cy="3689815"/>
          </a:xfrm>
          <a:prstGeom prst="rect">
            <a:avLst/>
          </a:prstGeom>
        </p:spPr>
      </p:pic>
      <p:sp>
        <p:nvSpPr>
          <p:cNvPr id="4" name="Content Placeholder 3">
            <a:extLst>
              <a:ext uri="{FF2B5EF4-FFF2-40B4-BE49-F238E27FC236}">
                <a16:creationId xmlns:a16="http://schemas.microsoft.com/office/drawing/2014/main" id="{2401C384-4B85-7941-8E87-4B32A83F0168}"/>
              </a:ext>
            </a:extLst>
          </p:cNvPr>
          <p:cNvSpPr>
            <a:spLocks noGrp="1"/>
          </p:cNvSpPr>
          <p:nvPr>
            <p:ph sz="half" idx="2"/>
          </p:nvPr>
        </p:nvSpPr>
        <p:spPr>
          <a:xfrm>
            <a:off x="3394129" y="1690688"/>
            <a:ext cx="7959671" cy="4741109"/>
          </a:xfrm>
        </p:spPr>
        <p:txBody>
          <a:bodyPr>
            <a:normAutofit fontScale="77500" lnSpcReduction="20000"/>
          </a:bodyPr>
          <a:lstStyle/>
          <a:p>
            <a:r>
              <a:rPr lang="en-US" dirty="0"/>
              <a:t>She was married and had 5 children.</a:t>
            </a:r>
          </a:p>
          <a:p>
            <a:pPr marL="0" indent="0">
              <a:buNone/>
            </a:pPr>
            <a:endParaRPr lang="en-US" dirty="0"/>
          </a:p>
          <a:p>
            <a:r>
              <a:rPr lang="en-US" dirty="0"/>
              <a:t>In 1973, researchers obtained blood from her husband and children without consent to study the genetics of HeLa cells.</a:t>
            </a:r>
          </a:p>
          <a:p>
            <a:endParaRPr lang="en-US" dirty="0"/>
          </a:p>
          <a:p>
            <a:r>
              <a:rPr lang="en-US" dirty="0"/>
              <a:t>In March of 2013, HeLa’s complete genome was published without the family’s knowledge. </a:t>
            </a:r>
          </a:p>
          <a:p>
            <a:endParaRPr lang="en-US" dirty="0"/>
          </a:p>
          <a:p>
            <a:r>
              <a:rPr lang="en-US" dirty="0"/>
              <a:t>The genome was removed after the family voiced its concerns. </a:t>
            </a:r>
          </a:p>
          <a:p>
            <a:endParaRPr lang="en-US" dirty="0"/>
          </a:p>
          <a:p>
            <a:r>
              <a:rPr lang="en-US" dirty="0"/>
              <a:t>The family reached a compromise. They created the HeLa Genome Data Use Agreement. Six people, including two family members, vote to allow access. All data obtained must be shared on the NIH database.</a:t>
            </a:r>
          </a:p>
        </p:txBody>
      </p:sp>
    </p:spTree>
    <p:extLst>
      <p:ext uri="{BB962C8B-B14F-4D97-AF65-F5344CB8AC3E}">
        <p14:creationId xmlns:p14="http://schemas.microsoft.com/office/powerpoint/2010/main" val="2672476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E07D-34BC-B946-9963-3BB35B395E06}"/>
              </a:ext>
            </a:extLst>
          </p:cNvPr>
          <p:cNvSpPr>
            <a:spLocks noGrp="1"/>
          </p:cNvSpPr>
          <p:nvPr>
            <p:ph type="title"/>
          </p:nvPr>
        </p:nvSpPr>
        <p:spPr/>
        <p:txBody>
          <a:bodyPr/>
          <a:lstStyle/>
          <a:p>
            <a:pPr algn="ctr"/>
            <a:r>
              <a:rPr lang="en-US" b="1" dirty="0"/>
              <a:t>History of Ethical Considerations</a:t>
            </a:r>
          </a:p>
        </p:txBody>
      </p:sp>
      <p:sp>
        <p:nvSpPr>
          <p:cNvPr id="3" name="Content Placeholder 2">
            <a:extLst>
              <a:ext uri="{FF2B5EF4-FFF2-40B4-BE49-F238E27FC236}">
                <a16:creationId xmlns:a16="http://schemas.microsoft.com/office/drawing/2014/main" id="{62D56F96-E193-514B-AAE2-28DB211E50BC}"/>
              </a:ext>
            </a:extLst>
          </p:cNvPr>
          <p:cNvSpPr>
            <a:spLocks noGrp="1"/>
          </p:cNvSpPr>
          <p:nvPr>
            <p:ph idx="1"/>
          </p:nvPr>
        </p:nvSpPr>
        <p:spPr/>
        <p:txBody>
          <a:bodyPr>
            <a:normAutofit lnSpcReduction="10000"/>
          </a:bodyPr>
          <a:lstStyle/>
          <a:p>
            <a:r>
              <a:rPr lang="en-US" dirty="0"/>
              <a:t>Since 1981, scientists and doctors have been governed by the </a:t>
            </a:r>
            <a:r>
              <a:rPr lang="en-US" b="1" dirty="0"/>
              <a:t>Common Rule</a:t>
            </a:r>
            <a:r>
              <a:rPr lang="en-US" dirty="0"/>
              <a:t>, which requires them to inform people when they are participating in research, and that their participation be </a:t>
            </a:r>
            <a:r>
              <a:rPr lang="en-US" u="sng" dirty="0"/>
              <a:t>completely</a:t>
            </a:r>
            <a:r>
              <a:rPr lang="en-US" dirty="0"/>
              <a:t> voluntary. </a:t>
            </a:r>
          </a:p>
          <a:p>
            <a:endParaRPr lang="en-US" dirty="0"/>
          </a:p>
          <a:p>
            <a:r>
              <a:rPr lang="en-US" dirty="0"/>
              <a:t>The common rule helped establish Institutional Review Boards (IRB) that governs Human Subjects Research in the US.</a:t>
            </a:r>
          </a:p>
          <a:p>
            <a:pPr marL="0" indent="0">
              <a:buNone/>
            </a:pPr>
            <a:endParaRPr lang="en-US" dirty="0"/>
          </a:p>
          <a:p>
            <a:r>
              <a:rPr lang="en-US" dirty="0"/>
              <a:t>The 2013 publication of the Lacks family genome without consent shows limitations to the Common Rule.</a:t>
            </a:r>
          </a:p>
          <a:p>
            <a:endParaRPr lang="en-US" dirty="0"/>
          </a:p>
        </p:txBody>
      </p:sp>
    </p:spTree>
    <p:extLst>
      <p:ext uri="{BB962C8B-B14F-4D97-AF65-F5344CB8AC3E}">
        <p14:creationId xmlns:p14="http://schemas.microsoft.com/office/powerpoint/2010/main" val="2199568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B838-29C6-E746-B644-714FE60EC871}"/>
              </a:ext>
            </a:extLst>
          </p:cNvPr>
          <p:cNvSpPr>
            <a:spLocks noGrp="1"/>
          </p:cNvSpPr>
          <p:nvPr>
            <p:ph type="title"/>
          </p:nvPr>
        </p:nvSpPr>
        <p:spPr/>
        <p:txBody>
          <a:bodyPr/>
          <a:lstStyle/>
          <a:p>
            <a:pPr algn="ctr"/>
            <a:r>
              <a:rPr lang="en-US" b="1" dirty="0"/>
              <a:t>Race and Informed Consent</a:t>
            </a:r>
            <a:endParaRPr lang="en-US" dirty="0"/>
          </a:p>
        </p:txBody>
      </p:sp>
      <p:sp>
        <p:nvSpPr>
          <p:cNvPr id="3" name="Content Placeholder 2">
            <a:extLst>
              <a:ext uri="{FF2B5EF4-FFF2-40B4-BE49-F238E27FC236}">
                <a16:creationId xmlns:a16="http://schemas.microsoft.com/office/drawing/2014/main" id="{FD2527F4-1DBF-9443-AC5E-4F1AE4ECB8C1}"/>
              </a:ext>
            </a:extLst>
          </p:cNvPr>
          <p:cNvSpPr>
            <a:spLocks noGrp="1"/>
          </p:cNvSpPr>
          <p:nvPr>
            <p:ph idx="1"/>
          </p:nvPr>
        </p:nvSpPr>
        <p:spPr/>
        <p:txBody>
          <a:bodyPr/>
          <a:lstStyle/>
          <a:p>
            <a:r>
              <a:rPr lang="en-US" dirty="0"/>
              <a:t>Researchers violated both </a:t>
            </a:r>
            <a:r>
              <a:rPr lang="en-US" b="1" dirty="0"/>
              <a:t>privacy</a:t>
            </a:r>
            <a:r>
              <a:rPr lang="en-US" dirty="0"/>
              <a:t> of the family and </a:t>
            </a:r>
            <a:r>
              <a:rPr lang="en-US" b="1" dirty="0"/>
              <a:t>informed consent</a:t>
            </a:r>
            <a:r>
              <a:rPr lang="en-US" dirty="0"/>
              <a:t>. Not just of Henrietta Lacks, but also her family.</a:t>
            </a:r>
          </a:p>
          <a:p>
            <a:endParaRPr lang="en-US" dirty="0"/>
          </a:p>
          <a:p>
            <a:r>
              <a:rPr lang="en-US" dirty="0"/>
              <a:t>How did </a:t>
            </a:r>
            <a:r>
              <a:rPr lang="en-US" b="1" dirty="0"/>
              <a:t>race</a:t>
            </a:r>
            <a:r>
              <a:rPr lang="en-US" dirty="0"/>
              <a:t> and </a:t>
            </a:r>
            <a:r>
              <a:rPr lang="en-US" b="1" dirty="0"/>
              <a:t>class</a:t>
            </a:r>
            <a:r>
              <a:rPr lang="en-US" dirty="0"/>
              <a:t> factor into this situation?</a:t>
            </a:r>
          </a:p>
          <a:p>
            <a:endParaRPr lang="en-US" dirty="0"/>
          </a:p>
          <a:p>
            <a:r>
              <a:rPr lang="en-US" dirty="0"/>
              <a:t>This history shows the growing pains of a society that could develop the technology for cell and tissue culture faster than the ethical rules needed to regulate it.</a:t>
            </a:r>
          </a:p>
          <a:p>
            <a:endParaRPr lang="en-US" dirty="0"/>
          </a:p>
        </p:txBody>
      </p:sp>
    </p:spTree>
    <p:extLst>
      <p:ext uri="{BB962C8B-B14F-4D97-AF65-F5344CB8AC3E}">
        <p14:creationId xmlns:p14="http://schemas.microsoft.com/office/powerpoint/2010/main" val="3008684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381B6-C491-8A4E-BEC0-990ADD539BDD}"/>
              </a:ext>
            </a:extLst>
          </p:cNvPr>
          <p:cNvSpPr>
            <a:spLocks noGrp="1"/>
          </p:cNvSpPr>
          <p:nvPr>
            <p:ph type="title"/>
          </p:nvPr>
        </p:nvSpPr>
        <p:spPr>
          <a:xfrm>
            <a:off x="838200" y="821409"/>
            <a:ext cx="10515600" cy="3688597"/>
          </a:xfrm>
        </p:spPr>
        <p:txBody>
          <a:bodyPr/>
          <a:lstStyle/>
          <a:p>
            <a:pPr algn="ctr"/>
            <a:r>
              <a:rPr lang="en-US" dirty="0"/>
              <a:t>What are your thoughts?</a:t>
            </a:r>
          </a:p>
        </p:txBody>
      </p:sp>
    </p:spTree>
    <p:extLst>
      <p:ext uri="{BB962C8B-B14F-4D97-AF65-F5344CB8AC3E}">
        <p14:creationId xmlns:p14="http://schemas.microsoft.com/office/powerpoint/2010/main" val="4029533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BA44F-64E8-6248-A156-8074DEA9BC97}"/>
              </a:ext>
            </a:extLst>
          </p:cNvPr>
          <p:cNvSpPr>
            <a:spLocks noGrp="1"/>
          </p:cNvSpPr>
          <p:nvPr>
            <p:ph type="title"/>
          </p:nvPr>
        </p:nvSpPr>
        <p:spPr>
          <a:xfrm>
            <a:off x="838200" y="365124"/>
            <a:ext cx="10515600" cy="1680651"/>
          </a:xfrm>
        </p:spPr>
        <p:txBody>
          <a:bodyPr>
            <a:normAutofit fontScale="90000"/>
          </a:bodyPr>
          <a:lstStyle/>
          <a:p>
            <a:r>
              <a:rPr lang="en-US" dirty="0"/>
              <a:t>These episodes helps us study the relationship between science, medicine, and social categories like race, gender, and status.</a:t>
            </a:r>
          </a:p>
        </p:txBody>
      </p:sp>
      <p:sp>
        <p:nvSpPr>
          <p:cNvPr id="3" name="Content Placeholder 2">
            <a:extLst>
              <a:ext uri="{FF2B5EF4-FFF2-40B4-BE49-F238E27FC236}">
                <a16:creationId xmlns:a16="http://schemas.microsoft.com/office/drawing/2014/main" id="{7386D52A-D526-4745-862F-E4159A16FC6A}"/>
              </a:ext>
            </a:extLst>
          </p:cNvPr>
          <p:cNvSpPr>
            <a:spLocks noGrp="1"/>
          </p:cNvSpPr>
          <p:nvPr>
            <p:ph idx="1"/>
          </p:nvPr>
        </p:nvSpPr>
        <p:spPr>
          <a:xfrm>
            <a:off x="838200" y="2448732"/>
            <a:ext cx="10515600" cy="3728231"/>
          </a:xfrm>
        </p:spPr>
        <p:txBody>
          <a:bodyPr/>
          <a:lstStyle/>
          <a:p>
            <a:r>
              <a:rPr lang="en-US" dirty="0"/>
              <a:t>Race and ethnicity are social categories. Social scientists treat them as social constructions built on </a:t>
            </a:r>
            <a:r>
              <a:rPr lang="en-US" u="sng" dirty="0"/>
              <a:t>perceptions</a:t>
            </a:r>
            <a:r>
              <a:rPr lang="en-US" dirty="0"/>
              <a:t> of biology, geography, and heritage.</a:t>
            </a:r>
          </a:p>
          <a:p>
            <a:endParaRPr lang="en-US" dirty="0"/>
          </a:p>
          <a:p>
            <a:r>
              <a:rPr lang="en-US" dirty="0"/>
              <a:t>These categories change over </a:t>
            </a:r>
            <a:r>
              <a:rPr lang="en-US"/>
              <a:t>time - social </a:t>
            </a:r>
            <a:r>
              <a:rPr lang="en-US" dirty="0"/>
              <a:t>norms and traditions related to these categories change over time.</a:t>
            </a:r>
          </a:p>
        </p:txBody>
      </p:sp>
    </p:spTree>
    <p:extLst>
      <p:ext uri="{BB962C8B-B14F-4D97-AF65-F5344CB8AC3E}">
        <p14:creationId xmlns:p14="http://schemas.microsoft.com/office/powerpoint/2010/main" val="273419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0F31-F27C-F241-AFAE-D95F08904EBB}"/>
              </a:ext>
            </a:extLst>
          </p:cNvPr>
          <p:cNvSpPr>
            <a:spLocks noGrp="1"/>
          </p:cNvSpPr>
          <p:nvPr>
            <p:ph type="title"/>
          </p:nvPr>
        </p:nvSpPr>
        <p:spPr/>
        <p:txBody>
          <a:bodyPr/>
          <a:lstStyle/>
          <a:p>
            <a:pPr algn="ctr"/>
            <a:r>
              <a:rPr lang="en-US" b="1" dirty="0"/>
              <a:t>“The Tuskegee Study of Untreated Syphilis in the Negro Male”</a:t>
            </a:r>
            <a:endParaRPr lang="en-US" dirty="0"/>
          </a:p>
        </p:txBody>
      </p:sp>
      <p:sp>
        <p:nvSpPr>
          <p:cNvPr id="3" name="Content Placeholder 2">
            <a:extLst>
              <a:ext uri="{FF2B5EF4-FFF2-40B4-BE49-F238E27FC236}">
                <a16:creationId xmlns:a16="http://schemas.microsoft.com/office/drawing/2014/main" id="{593EC99C-5132-E645-9901-EF12602221CE}"/>
              </a:ext>
            </a:extLst>
          </p:cNvPr>
          <p:cNvSpPr>
            <a:spLocks noGrp="1"/>
          </p:cNvSpPr>
          <p:nvPr>
            <p:ph idx="1"/>
          </p:nvPr>
        </p:nvSpPr>
        <p:spPr>
          <a:xfrm>
            <a:off x="838200" y="1999281"/>
            <a:ext cx="10515600" cy="4177682"/>
          </a:xfrm>
        </p:spPr>
        <p:txBody>
          <a:bodyPr/>
          <a:lstStyle/>
          <a:p>
            <a:r>
              <a:rPr lang="en-US" dirty="0"/>
              <a:t>Also known as the, </a:t>
            </a:r>
            <a:r>
              <a:rPr lang="en-US" b="1" dirty="0"/>
              <a:t>Tuskegee Syphilis Study.</a:t>
            </a:r>
          </a:p>
          <a:p>
            <a:endParaRPr lang="en-US" b="1" dirty="0"/>
          </a:p>
          <a:p>
            <a:r>
              <a:rPr lang="en-US" dirty="0"/>
              <a:t>A now infamous study conducted between 1932 and 1972 by the U.S. Public Health Service studying the natural progression of untreated syphilis in rural black men in Alabama.</a:t>
            </a:r>
          </a:p>
          <a:p>
            <a:endParaRPr lang="en-US" dirty="0"/>
          </a:p>
          <a:p>
            <a:r>
              <a:rPr lang="en-US" dirty="0"/>
              <a:t>The study happened under the guise of receiving free health care from the United States government.</a:t>
            </a:r>
          </a:p>
          <a:p>
            <a:endParaRPr lang="en-US" dirty="0"/>
          </a:p>
        </p:txBody>
      </p:sp>
    </p:spTree>
    <p:extLst>
      <p:ext uri="{BB962C8B-B14F-4D97-AF65-F5344CB8AC3E}">
        <p14:creationId xmlns:p14="http://schemas.microsoft.com/office/powerpoint/2010/main" val="165703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D07C-3997-904A-839E-32060F716E79}"/>
              </a:ext>
            </a:extLst>
          </p:cNvPr>
          <p:cNvSpPr>
            <a:spLocks noGrp="1"/>
          </p:cNvSpPr>
          <p:nvPr>
            <p:ph type="title"/>
          </p:nvPr>
        </p:nvSpPr>
        <p:spPr/>
        <p:txBody>
          <a:bodyPr/>
          <a:lstStyle/>
          <a:p>
            <a:pPr algn="ctr"/>
            <a:r>
              <a:rPr lang="en-US" b="1" dirty="0"/>
              <a:t>Syphilis (</a:t>
            </a:r>
            <a:r>
              <a:rPr lang="en-US" i="1" dirty="0"/>
              <a:t>Treponema pallidum</a:t>
            </a:r>
            <a:r>
              <a:rPr lang="en-US" dirty="0"/>
              <a:t> bacteria)</a:t>
            </a:r>
            <a:br>
              <a:rPr lang="en-US" dirty="0"/>
            </a:br>
            <a:r>
              <a:rPr lang="en-US" sz="2000" dirty="0"/>
              <a:t>Images Courtesy Wikipedia</a:t>
            </a:r>
            <a:r>
              <a:rPr lang="en-US" sz="2000" b="1" dirty="0"/>
              <a:t> </a:t>
            </a:r>
            <a:endParaRPr lang="en-US" sz="2000" dirty="0"/>
          </a:p>
        </p:txBody>
      </p:sp>
      <p:sp>
        <p:nvSpPr>
          <p:cNvPr id="3" name="Content Placeholder 2">
            <a:extLst>
              <a:ext uri="{FF2B5EF4-FFF2-40B4-BE49-F238E27FC236}">
                <a16:creationId xmlns:a16="http://schemas.microsoft.com/office/drawing/2014/main" id="{3727ADDF-04D9-6647-9E26-4430C10D580B}"/>
              </a:ext>
            </a:extLst>
          </p:cNvPr>
          <p:cNvSpPr>
            <a:spLocks noGrp="1"/>
          </p:cNvSpPr>
          <p:nvPr>
            <p:ph idx="1"/>
          </p:nvPr>
        </p:nvSpPr>
        <p:spPr/>
        <p:txBody>
          <a:bodyPr/>
          <a:lstStyle/>
          <a:p>
            <a:r>
              <a:rPr lang="en-US" dirty="0"/>
              <a:t>Corkscrew shaped bacteria that bores through skin or mucus membranes. Passed on most often through sexual activity.</a:t>
            </a:r>
          </a:p>
          <a:p>
            <a:endParaRPr lang="en-US" dirty="0"/>
          </a:p>
          <a:p>
            <a:endParaRPr lang="en-US" dirty="0"/>
          </a:p>
        </p:txBody>
      </p:sp>
      <p:pic>
        <p:nvPicPr>
          <p:cNvPr id="4" name="Picture 3">
            <a:extLst>
              <a:ext uri="{FF2B5EF4-FFF2-40B4-BE49-F238E27FC236}">
                <a16:creationId xmlns:a16="http://schemas.microsoft.com/office/drawing/2014/main" id="{391C8AFD-277A-CC4D-AEB2-D28724DF2642}"/>
              </a:ext>
            </a:extLst>
          </p:cNvPr>
          <p:cNvPicPr>
            <a:picLocks noChangeAspect="1"/>
          </p:cNvPicPr>
          <p:nvPr/>
        </p:nvPicPr>
        <p:blipFill>
          <a:blip r:embed="rId2"/>
          <a:stretch>
            <a:fillRect/>
          </a:stretch>
        </p:blipFill>
        <p:spPr>
          <a:xfrm>
            <a:off x="1566835" y="2932126"/>
            <a:ext cx="3634748" cy="3413502"/>
          </a:xfrm>
          <a:prstGeom prst="rect">
            <a:avLst/>
          </a:prstGeom>
        </p:spPr>
      </p:pic>
      <p:pic>
        <p:nvPicPr>
          <p:cNvPr id="5" name="Picture 4">
            <a:extLst>
              <a:ext uri="{FF2B5EF4-FFF2-40B4-BE49-F238E27FC236}">
                <a16:creationId xmlns:a16="http://schemas.microsoft.com/office/drawing/2014/main" id="{AC1F137E-3A94-3A49-BB7A-23469425B1D7}"/>
              </a:ext>
            </a:extLst>
          </p:cNvPr>
          <p:cNvPicPr>
            <a:picLocks noChangeAspect="1"/>
          </p:cNvPicPr>
          <p:nvPr/>
        </p:nvPicPr>
        <p:blipFill>
          <a:blip r:embed="rId3"/>
          <a:stretch>
            <a:fillRect/>
          </a:stretch>
        </p:blipFill>
        <p:spPr>
          <a:xfrm>
            <a:off x="6096000" y="3279193"/>
            <a:ext cx="4015174" cy="2719368"/>
          </a:xfrm>
          <a:prstGeom prst="rect">
            <a:avLst/>
          </a:prstGeom>
        </p:spPr>
      </p:pic>
    </p:spTree>
    <p:extLst>
      <p:ext uri="{BB962C8B-B14F-4D97-AF65-F5344CB8AC3E}">
        <p14:creationId xmlns:p14="http://schemas.microsoft.com/office/powerpoint/2010/main" val="101483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4383-3402-674C-B6A1-E306975394AF}"/>
              </a:ext>
            </a:extLst>
          </p:cNvPr>
          <p:cNvSpPr>
            <a:spLocks noGrp="1"/>
          </p:cNvSpPr>
          <p:nvPr>
            <p:ph type="title"/>
          </p:nvPr>
        </p:nvSpPr>
        <p:spPr/>
        <p:txBody>
          <a:bodyPr/>
          <a:lstStyle/>
          <a:p>
            <a:pPr algn="ctr"/>
            <a:r>
              <a:rPr lang="en-US" dirty="0"/>
              <a:t>Syphilis develops in three phases</a:t>
            </a:r>
          </a:p>
        </p:txBody>
      </p:sp>
      <p:sp>
        <p:nvSpPr>
          <p:cNvPr id="3" name="Content Placeholder 2">
            <a:extLst>
              <a:ext uri="{FF2B5EF4-FFF2-40B4-BE49-F238E27FC236}">
                <a16:creationId xmlns:a16="http://schemas.microsoft.com/office/drawing/2014/main" id="{5A8B3165-0118-A446-9E53-802FD18B2FCC}"/>
              </a:ext>
            </a:extLst>
          </p:cNvPr>
          <p:cNvSpPr>
            <a:spLocks noGrp="1"/>
          </p:cNvSpPr>
          <p:nvPr>
            <p:ph idx="1"/>
          </p:nvPr>
        </p:nvSpPr>
        <p:spPr/>
        <p:txBody>
          <a:bodyPr/>
          <a:lstStyle/>
          <a:p>
            <a:pPr marL="514350" lvl="0" indent="-514350">
              <a:buFont typeface="+mj-lt"/>
              <a:buAutoNum type="arabicPeriod"/>
            </a:pPr>
            <a:r>
              <a:rPr lang="en-US" dirty="0"/>
              <a:t>Primary. Chancre sores on mouth and genitals</a:t>
            </a:r>
          </a:p>
          <a:p>
            <a:pPr marL="514350" lvl="0" indent="-514350">
              <a:buFont typeface="+mj-lt"/>
              <a:buAutoNum type="arabicPeriod"/>
            </a:pPr>
            <a:endParaRPr lang="en-US" dirty="0"/>
          </a:p>
          <a:p>
            <a:pPr marL="514350" lvl="0" indent="-514350">
              <a:buFont typeface="+mj-lt"/>
              <a:buAutoNum type="arabicPeriod"/>
            </a:pPr>
            <a:r>
              <a:rPr lang="en-US" dirty="0"/>
              <a:t>Secondary. Rash (on torso, hands and feet)</a:t>
            </a:r>
          </a:p>
          <a:p>
            <a:pPr lvl="1"/>
            <a:r>
              <a:rPr lang="en-US" sz="2800" dirty="0"/>
              <a:t>Latent.  (in some people – symptoms don’t show)</a:t>
            </a:r>
          </a:p>
          <a:p>
            <a:pPr lvl="1"/>
            <a:endParaRPr lang="en-US" dirty="0"/>
          </a:p>
          <a:p>
            <a:pPr marL="514350" lvl="0" indent="-514350">
              <a:buFont typeface="+mj-lt"/>
              <a:buAutoNum type="arabicPeriod"/>
            </a:pPr>
            <a:r>
              <a:rPr lang="en-US" dirty="0"/>
              <a:t>Tertiary. 3-15 years after infection - physical features change. Deterioration of bones or growths (such a bulbous noses)</a:t>
            </a:r>
          </a:p>
          <a:p>
            <a:endParaRPr lang="en-US" dirty="0"/>
          </a:p>
          <a:p>
            <a:pPr marL="0" indent="0">
              <a:buNone/>
            </a:pPr>
            <a:r>
              <a:rPr lang="en-US" dirty="0">
                <a:hlinkClick r:id="rId2"/>
              </a:rPr>
              <a:t>https://simple.wikipedia.org/wiki/Syphilis</a:t>
            </a:r>
            <a:endParaRPr lang="en-US" dirty="0"/>
          </a:p>
          <a:p>
            <a:endParaRPr lang="en-US" dirty="0"/>
          </a:p>
        </p:txBody>
      </p:sp>
    </p:spTree>
    <p:extLst>
      <p:ext uri="{BB962C8B-B14F-4D97-AF65-F5344CB8AC3E}">
        <p14:creationId xmlns:p14="http://schemas.microsoft.com/office/powerpoint/2010/main" val="325494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6778-D64B-5146-A332-2EDFED2EEFAA}"/>
              </a:ext>
            </a:extLst>
          </p:cNvPr>
          <p:cNvSpPr>
            <a:spLocks noGrp="1"/>
          </p:cNvSpPr>
          <p:nvPr>
            <p:ph type="title"/>
          </p:nvPr>
        </p:nvSpPr>
        <p:spPr/>
        <p:txBody>
          <a:bodyPr/>
          <a:lstStyle/>
          <a:p>
            <a:pPr algn="ctr"/>
            <a:r>
              <a:rPr lang="en-US" b="1" dirty="0"/>
              <a:t>Tuskegee Syphilis Study</a:t>
            </a:r>
            <a:r>
              <a:rPr lang="en-US" dirty="0">
                <a:effectLst/>
              </a:rPr>
              <a:t> </a:t>
            </a:r>
            <a:endParaRPr lang="en-US" dirty="0"/>
          </a:p>
        </p:txBody>
      </p:sp>
      <p:sp>
        <p:nvSpPr>
          <p:cNvPr id="3" name="Content Placeholder 2">
            <a:extLst>
              <a:ext uri="{FF2B5EF4-FFF2-40B4-BE49-F238E27FC236}">
                <a16:creationId xmlns:a16="http://schemas.microsoft.com/office/drawing/2014/main" id="{994E06F2-A180-E743-B759-8149819BB024}"/>
              </a:ext>
            </a:extLst>
          </p:cNvPr>
          <p:cNvSpPr>
            <a:spLocks noGrp="1"/>
          </p:cNvSpPr>
          <p:nvPr>
            <p:ph idx="1"/>
          </p:nvPr>
        </p:nvSpPr>
        <p:spPr/>
        <p:txBody>
          <a:bodyPr>
            <a:normAutofit fontScale="92500" lnSpcReduction="20000"/>
          </a:bodyPr>
          <a:lstStyle/>
          <a:p>
            <a:r>
              <a:rPr lang="en-US" dirty="0"/>
              <a:t>The study took place at the Tuskegee Institute (now University) which is a historically black college and university. </a:t>
            </a:r>
          </a:p>
          <a:p>
            <a:endParaRPr lang="en-US" dirty="0"/>
          </a:p>
          <a:p>
            <a:r>
              <a:rPr lang="en-US" dirty="0"/>
              <a:t>White doctors and health officials organized the study, but two black doctors and a black nurse had full knowledge of the Study.</a:t>
            </a:r>
          </a:p>
          <a:p>
            <a:endParaRPr lang="en-US" dirty="0"/>
          </a:p>
          <a:p>
            <a:r>
              <a:rPr lang="en-US" dirty="0"/>
              <a:t>Eunice Rivers was the nurse and primary contact with the men in the study. Patients called the study “Miss. River’s Lodge” She was the only person who worked the study for the full 40 years.</a:t>
            </a:r>
          </a:p>
          <a:p>
            <a:endParaRPr lang="en-US" dirty="0"/>
          </a:p>
          <a:p>
            <a:r>
              <a:rPr lang="en-US" dirty="0"/>
              <a:t>The U.S. Public Health Service became the Department of Health and Human Services in 1979.</a:t>
            </a:r>
          </a:p>
          <a:p>
            <a:endParaRPr lang="en-US" dirty="0"/>
          </a:p>
          <a:p>
            <a:endParaRPr lang="en-US" dirty="0"/>
          </a:p>
        </p:txBody>
      </p:sp>
    </p:spTree>
    <p:extLst>
      <p:ext uri="{BB962C8B-B14F-4D97-AF65-F5344CB8AC3E}">
        <p14:creationId xmlns:p14="http://schemas.microsoft.com/office/powerpoint/2010/main" val="272428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4F8D-7BBA-3F4B-AE7F-55ECC217268F}"/>
              </a:ext>
            </a:extLst>
          </p:cNvPr>
          <p:cNvSpPr>
            <a:spLocks noGrp="1"/>
          </p:cNvSpPr>
          <p:nvPr>
            <p:ph type="title"/>
          </p:nvPr>
        </p:nvSpPr>
        <p:spPr/>
        <p:txBody>
          <a:bodyPr/>
          <a:lstStyle/>
          <a:p>
            <a:pPr algn="ctr"/>
            <a:r>
              <a:rPr lang="en-US" dirty="0"/>
              <a:t>Subjects of the Study</a:t>
            </a:r>
          </a:p>
        </p:txBody>
      </p:sp>
      <p:sp>
        <p:nvSpPr>
          <p:cNvPr id="3" name="Content Placeholder 2">
            <a:extLst>
              <a:ext uri="{FF2B5EF4-FFF2-40B4-BE49-F238E27FC236}">
                <a16:creationId xmlns:a16="http://schemas.microsoft.com/office/drawing/2014/main" id="{4CAC0BC2-4DA0-3141-B550-BE9DA353D158}"/>
              </a:ext>
            </a:extLst>
          </p:cNvPr>
          <p:cNvSpPr>
            <a:spLocks noGrp="1"/>
          </p:cNvSpPr>
          <p:nvPr>
            <p:ph idx="1"/>
          </p:nvPr>
        </p:nvSpPr>
        <p:spPr/>
        <p:txBody>
          <a:bodyPr>
            <a:normAutofit/>
          </a:bodyPr>
          <a:lstStyle/>
          <a:p>
            <a:r>
              <a:rPr lang="en-US" dirty="0"/>
              <a:t>600 subjects, 399 had previously contracted syphilis before the study began, and 201 did not have the disease.</a:t>
            </a:r>
          </a:p>
          <a:p>
            <a:endParaRPr lang="en-US" dirty="0"/>
          </a:p>
          <a:p>
            <a:r>
              <a:rPr lang="en-US" dirty="0"/>
              <a:t>The men were told they were being treated for "bad blood," a local term for various illnesses that include syphilis, anemia, and fatigue.</a:t>
            </a:r>
          </a:p>
          <a:p>
            <a:endParaRPr lang="en-US" dirty="0"/>
          </a:p>
          <a:p>
            <a:r>
              <a:rPr lang="en-US" dirty="0"/>
              <a:t>Researchers knowingly failed to treat patients appropriately after the 1940s validation of penicillin as an effective cure for syphilis. By 1947, penicillin had become the standard treatment.</a:t>
            </a:r>
          </a:p>
          <a:p>
            <a:endParaRPr lang="en-US" dirty="0"/>
          </a:p>
        </p:txBody>
      </p:sp>
    </p:spTree>
    <p:extLst>
      <p:ext uri="{BB962C8B-B14F-4D97-AF65-F5344CB8AC3E}">
        <p14:creationId xmlns:p14="http://schemas.microsoft.com/office/powerpoint/2010/main" val="2333689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6390-EA3D-244F-B0AF-8099EE804A47}"/>
              </a:ext>
            </a:extLst>
          </p:cNvPr>
          <p:cNvSpPr>
            <a:spLocks noGrp="1"/>
          </p:cNvSpPr>
          <p:nvPr>
            <p:ph type="title"/>
          </p:nvPr>
        </p:nvSpPr>
        <p:spPr/>
        <p:txBody>
          <a:bodyPr/>
          <a:lstStyle/>
          <a:p>
            <a:pPr algn="ctr"/>
            <a:r>
              <a:rPr lang="en-US" dirty="0"/>
              <a:t>“Bad Blood”</a:t>
            </a:r>
          </a:p>
        </p:txBody>
      </p:sp>
      <p:sp>
        <p:nvSpPr>
          <p:cNvPr id="3" name="Content Placeholder 2">
            <a:extLst>
              <a:ext uri="{FF2B5EF4-FFF2-40B4-BE49-F238E27FC236}">
                <a16:creationId xmlns:a16="http://schemas.microsoft.com/office/drawing/2014/main" id="{F5B55571-0699-9E48-A0B2-8A0052E83C8F}"/>
              </a:ext>
            </a:extLst>
          </p:cNvPr>
          <p:cNvSpPr>
            <a:spLocks noGrp="1"/>
          </p:cNvSpPr>
          <p:nvPr>
            <p:ph sz="half" idx="1"/>
          </p:nvPr>
        </p:nvSpPr>
        <p:spPr/>
        <p:txBody>
          <a:bodyPr/>
          <a:lstStyle/>
          <a:p>
            <a:r>
              <a:rPr lang="en-US" dirty="0"/>
              <a:t>James Jones</a:t>
            </a:r>
          </a:p>
          <a:p>
            <a:endParaRPr lang="en-US" dirty="0"/>
          </a:p>
          <a:p>
            <a:r>
              <a:rPr lang="en-US" dirty="0"/>
              <a:t>Originally published in 1981</a:t>
            </a:r>
          </a:p>
        </p:txBody>
      </p:sp>
      <p:pic>
        <p:nvPicPr>
          <p:cNvPr id="5" name="Content Placeholder 4">
            <a:extLst>
              <a:ext uri="{FF2B5EF4-FFF2-40B4-BE49-F238E27FC236}">
                <a16:creationId xmlns:a16="http://schemas.microsoft.com/office/drawing/2014/main" id="{964578B3-DF10-784A-B2B8-688E0E2EE62F}"/>
              </a:ext>
            </a:extLst>
          </p:cNvPr>
          <p:cNvPicPr>
            <a:picLocks noGrp="1" noChangeAspect="1"/>
          </p:cNvPicPr>
          <p:nvPr>
            <p:ph sz="half" idx="2"/>
          </p:nvPr>
        </p:nvPicPr>
        <p:blipFill>
          <a:blip r:embed="rId2"/>
          <a:stretch>
            <a:fillRect/>
          </a:stretch>
        </p:blipFill>
        <p:spPr>
          <a:xfrm>
            <a:off x="7299700" y="1612616"/>
            <a:ext cx="3208151" cy="4777355"/>
          </a:xfrm>
          <a:prstGeom prst="rect">
            <a:avLst/>
          </a:prstGeom>
        </p:spPr>
      </p:pic>
    </p:spTree>
    <p:extLst>
      <p:ext uri="{BB962C8B-B14F-4D97-AF65-F5344CB8AC3E}">
        <p14:creationId xmlns:p14="http://schemas.microsoft.com/office/powerpoint/2010/main" val="3148314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1441</Words>
  <Application>Microsoft Macintosh PowerPoint</Application>
  <PresentationFormat>Widescreen</PresentationFormat>
  <Paragraphs>147</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Race and Medical Technology</vt:lpstr>
      <vt:lpstr>Operation of race in historical settings</vt:lpstr>
      <vt:lpstr>These episodes helps us study the relationship between science, medicine, and social categories like race, gender, and status.</vt:lpstr>
      <vt:lpstr>“The Tuskegee Study of Untreated Syphilis in the Negro Male”</vt:lpstr>
      <vt:lpstr>Syphilis (Treponema pallidum bacteria) Images Courtesy Wikipedia </vt:lpstr>
      <vt:lpstr>Syphilis develops in three phases</vt:lpstr>
      <vt:lpstr>Tuskegee Syphilis Study </vt:lpstr>
      <vt:lpstr>Subjects of the Study</vt:lpstr>
      <vt:lpstr>“Bad Blood”</vt:lpstr>
      <vt:lpstr>How do we interpret Nurse Rivers?</vt:lpstr>
      <vt:lpstr>Victims</vt:lpstr>
      <vt:lpstr>End of the Study</vt:lpstr>
      <vt:lpstr>Consequences</vt:lpstr>
      <vt:lpstr>Henrietta Lacks and HeLa Cells?</vt:lpstr>
      <vt:lpstr>HeLa cells reduce variability in experimentation  They are excellent for controlling experiments and reducing failure due to cell death.</vt:lpstr>
      <vt:lpstr>Cell Divisions and Telomeres</vt:lpstr>
      <vt:lpstr>Uses of HeLa Cells  Since the mid-twentieth century, the cells have been distributed around the world and used in innumerable medical endeavors. </vt:lpstr>
      <vt:lpstr>History of HeLa Cells</vt:lpstr>
      <vt:lpstr>Johns Hopkins University and George Gey</vt:lpstr>
      <vt:lpstr>IV. Henrietta Lacks’s Family</vt:lpstr>
      <vt:lpstr>History of Ethical Considerations</vt:lpstr>
      <vt:lpstr>Race and Informed Consent</vt:lpstr>
      <vt:lpstr>What are your thoughts?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 and Medical Technology</dc:title>
  <dc:creator>Microsoft Office User</dc:creator>
  <cp:lastModifiedBy>Microsoft Office User</cp:lastModifiedBy>
  <cp:revision>6</cp:revision>
  <dcterms:created xsi:type="dcterms:W3CDTF">2023-11-29T16:57:05Z</dcterms:created>
  <dcterms:modified xsi:type="dcterms:W3CDTF">2023-11-29T17:45:08Z</dcterms:modified>
</cp:coreProperties>
</file>