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oboto"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3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51196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1982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2331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2149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http://www.ikea.com/ms/en_US/pdf/reports-downloads/sustainability-strategy-people-and-planet-positive.pdf</a:t>
            </a:r>
          </a:p>
        </p:txBody>
      </p:sp>
    </p:spTree>
    <p:extLst>
      <p:ext uri="{BB962C8B-B14F-4D97-AF65-F5344CB8AC3E}">
        <p14:creationId xmlns:p14="http://schemas.microsoft.com/office/powerpoint/2010/main" val="385655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665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04986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67607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2823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44885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8807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3.epa.gov/climatechange/kids/solutions/technologies/solar.html" TargetMode="External"/><Relationship Id="rId13" Type="http://schemas.openxmlformats.org/officeDocument/2006/relationships/hyperlink" Target="http://www.makeuseof.com/tag/solar-energy-sustainable-4-problems-stop-solar-revolution-tracks/" TargetMode="External"/><Relationship Id="rId3" Type="http://schemas.openxmlformats.org/officeDocument/2006/relationships/hyperlink" Target="http://www.seia.org/sites/default/files/resources/EA_ShiningCities2015_scrn.pdf" TargetMode="External"/><Relationship Id="rId7" Type="http://schemas.openxmlformats.org/officeDocument/2006/relationships/hyperlink" Target="https://www.washingtonpost.com/news/energy-environment/wp/2015/08/04/how-the-clean-energy-boom-let-epa-toughen-up-its-carbon-rules/" TargetMode="External"/><Relationship Id="rId12" Type="http://schemas.openxmlformats.org/officeDocument/2006/relationships/hyperlink" Target="http://phys.org/news/2015-06-efficiency-solar-energy-cells.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energy.gov/eere/solarpoweringamerica/solar-powering-america-home" TargetMode="External"/><Relationship Id="rId11" Type="http://schemas.openxmlformats.org/officeDocument/2006/relationships/hyperlink" Target="https://www1.eere.energy.gov/solar/pdfs/solar_timeline.pdf" TargetMode="External"/><Relationship Id="rId5" Type="http://schemas.openxmlformats.org/officeDocument/2006/relationships/hyperlink" Target="https://www.epa.gov/re-powering" TargetMode="External"/><Relationship Id="rId10" Type="http://schemas.openxmlformats.org/officeDocument/2006/relationships/hyperlink" Target="http://www.npr.org/sections/alltechconsidered/2016/04/05/470810118/solar-and-wind-energy-may-be-nice-but-how-can-we-store-it" TargetMode="External"/><Relationship Id="rId4" Type="http://schemas.openxmlformats.org/officeDocument/2006/relationships/hyperlink" Target="https://www3.epa.gov/" TargetMode="External"/><Relationship Id="rId9" Type="http://schemas.openxmlformats.org/officeDocument/2006/relationships/hyperlink" Target="https://www.epa.gov/greenpow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hyperlink" Target="http://youtube.com/v/NO-ZSjwO6g4"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subTitle" idx="1"/>
          </p:nvPr>
        </p:nvSpPr>
        <p:spPr>
          <a:xfrm>
            <a:off x="6255863" y="4710587"/>
            <a:ext cx="8222100" cy="432900"/>
          </a:xfrm>
          <a:prstGeom prst="rect">
            <a:avLst/>
          </a:prstGeom>
        </p:spPr>
        <p:txBody>
          <a:bodyPr lIns="91425" tIns="91425" rIns="91425" bIns="91425" anchor="t" anchorCtr="0">
            <a:noAutofit/>
          </a:bodyPr>
          <a:lstStyle/>
          <a:p>
            <a:pPr lvl="0">
              <a:spcBef>
                <a:spcPts val="0"/>
              </a:spcBef>
              <a:buNone/>
            </a:pPr>
            <a:r>
              <a:rPr lang="en">
                <a:solidFill>
                  <a:srgbClr val="000000"/>
                </a:solidFill>
              </a:rPr>
              <a:t>By: Kwang &amp; Or</a:t>
            </a:r>
          </a:p>
        </p:txBody>
      </p:sp>
      <p:sp>
        <p:nvSpPr>
          <p:cNvPr id="86" name="Shape 86"/>
          <p:cNvSpPr txBox="1">
            <a:spLocks noGrp="1"/>
          </p:cNvSpPr>
          <p:nvPr>
            <p:ph type="subTitle" idx="1"/>
          </p:nvPr>
        </p:nvSpPr>
        <p:spPr>
          <a:xfrm>
            <a:off x="-11" y="4374987"/>
            <a:ext cx="8222100" cy="432900"/>
          </a:xfrm>
          <a:prstGeom prst="rect">
            <a:avLst/>
          </a:prstGeom>
        </p:spPr>
        <p:txBody>
          <a:bodyPr lIns="91425" tIns="91425" rIns="91425" bIns="91425" anchor="t" anchorCtr="0">
            <a:noAutofit/>
          </a:bodyPr>
          <a:lstStyle/>
          <a:p>
            <a:pPr lvl="0">
              <a:spcBef>
                <a:spcPts val="0"/>
              </a:spcBef>
              <a:buNone/>
            </a:pPr>
            <a:r>
              <a:rPr lang="en">
                <a:solidFill>
                  <a:srgbClr val="000000"/>
                </a:solidFill>
              </a:rPr>
              <a:t>Professor MacDonald</a:t>
            </a:r>
          </a:p>
          <a:p>
            <a:pPr lvl="0" rtl="0">
              <a:spcBef>
                <a:spcPts val="0"/>
              </a:spcBef>
              <a:buNone/>
            </a:pPr>
            <a:r>
              <a:rPr lang="en">
                <a:solidFill>
                  <a:srgbClr val="000000"/>
                </a:solidFill>
              </a:rPr>
              <a:t>Environmental Economics D728</a:t>
            </a:r>
          </a:p>
        </p:txBody>
      </p:sp>
      <p:sp>
        <p:nvSpPr>
          <p:cNvPr id="87" name="Shape 87"/>
          <p:cNvSpPr txBox="1">
            <a:spLocks noGrp="1"/>
          </p:cNvSpPr>
          <p:nvPr>
            <p:ph type="subTitle" idx="1"/>
          </p:nvPr>
        </p:nvSpPr>
        <p:spPr>
          <a:xfrm>
            <a:off x="0" y="0"/>
            <a:ext cx="6442200" cy="432900"/>
          </a:xfrm>
          <a:prstGeom prst="rect">
            <a:avLst/>
          </a:prstGeom>
        </p:spPr>
        <p:txBody>
          <a:bodyPr lIns="91425" tIns="91425" rIns="91425" bIns="91425" anchor="t" anchorCtr="0">
            <a:noAutofit/>
          </a:bodyPr>
          <a:lstStyle/>
          <a:p>
            <a:pPr lvl="0" algn="just" rtl="0">
              <a:spcBef>
                <a:spcPts val="0"/>
              </a:spcBef>
              <a:buNone/>
            </a:pPr>
            <a:r>
              <a:rPr lang="en" sz="2400" b="1" u="sng">
                <a:solidFill>
                  <a:srgbClr val="000000"/>
                </a:solidFill>
              </a:rPr>
              <a:t>How can the efficiency of solar energy be improved and what are some of the issues involving sustainable solar energy?</a:t>
            </a:r>
          </a:p>
        </p:txBody>
      </p:sp>
      <p:pic>
        <p:nvPicPr>
          <p:cNvPr id="88" name="Shape 88"/>
          <p:cNvPicPr preferRelativeResize="0"/>
          <p:nvPr/>
        </p:nvPicPr>
        <p:blipFill>
          <a:blip r:embed="rId3">
            <a:alphaModFix/>
          </a:blip>
          <a:stretch>
            <a:fillRect/>
          </a:stretch>
        </p:blipFill>
        <p:spPr>
          <a:xfrm>
            <a:off x="2224500" y="1247100"/>
            <a:ext cx="3773100" cy="3166225"/>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Resources</a:t>
            </a:r>
          </a:p>
        </p:txBody>
      </p:sp>
      <p:sp>
        <p:nvSpPr>
          <p:cNvPr id="161" name="Shape 161"/>
          <p:cNvSpPr txBox="1">
            <a:spLocks noGrp="1"/>
          </p:cNvSpPr>
          <p:nvPr>
            <p:ph type="body" idx="1"/>
          </p:nvPr>
        </p:nvSpPr>
        <p:spPr>
          <a:xfrm>
            <a:off x="143675" y="990800"/>
            <a:ext cx="8520600" cy="3339000"/>
          </a:xfrm>
          <a:prstGeom prst="rect">
            <a:avLst/>
          </a:prstGeom>
        </p:spPr>
        <p:txBody>
          <a:bodyPr lIns="91425" tIns="91425" rIns="91425" bIns="91425" anchor="t" anchorCtr="0">
            <a:noAutofit/>
          </a:bodyPr>
          <a:lstStyle/>
          <a:p>
            <a:pPr lvl="0">
              <a:spcBef>
                <a:spcPts val="0"/>
              </a:spcBef>
              <a:spcAft>
                <a:spcPts val="0"/>
              </a:spcAft>
              <a:buNone/>
            </a:pPr>
            <a:r>
              <a:rPr lang="en" sz="1000" u="sng" dirty="0">
                <a:solidFill>
                  <a:schemeClr val="tx1">
                    <a:lumMod val="50000"/>
                  </a:schemeClr>
                </a:solidFill>
                <a:latin typeface="Arial"/>
                <a:ea typeface="Arial"/>
                <a:cs typeface="Arial"/>
                <a:sym typeface="Arial"/>
                <a:hlinkClick r:id="rId3"/>
              </a:rPr>
              <a:t>http://www.seia.org/sites/default/files/resources/EA_ShiningCities2015_scrn.pdf</a:t>
            </a:r>
          </a:p>
          <a:p>
            <a:pPr lvl="0">
              <a:spcBef>
                <a:spcPts val="0"/>
              </a:spcBef>
              <a:spcAft>
                <a:spcPts val="0"/>
              </a:spcAft>
              <a:buNone/>
            </a:pPr>
            <a:r>
              <a:rPr lang="en" sz="1000" u="sng" dirty="0">
                <a:solidFill>
                  <a:schemeClr val="tx1">
                    <a:lumMod val="50000"/>
                  </a:schemeClr>
                </a:solidFill>
                <a:latin typeface="Arial"/>
                <a:ea typeface="Arial"/>
                <a:cs typeface="Arial"/>
                <a:sym typeface="Arial"/>
                <a:hlinkClick r:id="rId4"/>
              </a:rPr>
              <a:t>https://www3.epa.gov/</a:t>
            </a:r>
          </a:p>
          <a:p>
            <a:pPr lvl="0">
              <a:spcBef>
                <a:spcPts val="0"/>
              </a:spcBef>
              <a:spcAft>
                <a:spcPts val="0"/>
              </a:spcAft>
              <a:buNone/>
            </a:pPr>
            <a:r>
              <a:rPr lang="en" sz="1000" u="sng" dirty="0">
                <a:solidFill>
                  <a:schemeClr val="tx1">
                    <a:lumMod val="50000"/>
                  </a:schemeClr>
                </a:solidFill>
                <a:latin typeface="Arial"/>
                <a:ea typeface="Arial"/>
                <a:cs typeface="Arial"/>
                <a:sym typeface="Arial"/>
                <a:hlinkClick r:id="rId5"/>
              </a:rPr>
              <a:t>https://www.epa.gov/re-powering</a:t>
            </a:r>
          </a:p>
          <a:p>
            <a:pPr lvl="0">
              <a:spcBef>
                <a:spcPts val="0"/>
              </a:spcBef>
              <a:spcAft>
                <a:spcPts val="0"/>
              </a:spcAft>
              <a:buNone/>
            </a:pPr>
            <a:r>
              <a:rPr lang="en" sz="1000" u="sng" dirty="0">
                <a:solidFill>
                  <a:schemeClr val="tx1">
                    <a:lumMod val="50000"/>
                  </a:schemeClr>
                </a:solidFill>
                <a:latin typeface="Arial"/>
                <a:ea typeface="Arial"/>
                <a:cs typeface="Arial"/>
                <a:sym typeface="Arial"/>
                <a:hlinkClick r:id="rId6"/>
              </a:rPr>
              <a:t>http://energy.gov/eere/solarpoweringamerica/solar-powering-america-home</a:t>
            </a:r>
          </a:p>
          <a:p>
            <a:pPr lvl="0">
              <a:spcBef>
                <a:spcPts val="0"/>
              </a:spcBef>
              <a:spcAft>
                <a:spcPts val="0"/>
              </a:spcAft>
              <a:buNone/>
            </a:pPr>
            <a:r>
              <a:rPr lang="en" sz="1000" u="sng" dirty="0">
                <a:solidFill>
                  <a:schemeClr val="tx1">
                    <a:lumMod val="50000"/>
                  </a:schemeClr>
                </a:solidFill>
                <a:latin typeface="Arial"/>
                <a:ea typeface="Arial"/>
                <a:cs typeface="Arial"/>
                <a:sym typeface="Arial"/>
                <a:hlinkClick r:id="rId7"/>
              </a:rPr>
              <a:t>https://www.washingtonpost.com/news/energy-environment/wp/2015/08/04/how-the-clean-energy-boom-let-epa-toughen-up-its-carbon-rules/</a:t>
            </a:r>
          </a:p>
          <a:p>
            <a:pPr lvl="0">
              <a:spcBef>
                <a:spcPts val="0"/>
              </a:spcBef>
              <a:spcAft>
                <a:spcPts val="0"/>
              </a:spcAft>
              <a:buNone/>
            </a:pPr>
            <a:r>
              <a:rPr lang="en" sz="1000" u="sng" dirty="0">
                <a:solidFill>
                  <a:schemeClr val="tx1">
                    <a:lumMod val="50000"/>
                  </a:schemeClr>
                </a:solidFill>
                <a:latin typeface="Arial"/>
                <a:ea typeface="Arial"/>
                <a:cs typeface="Arial"/>
                <a:sym typeface="Arial"/>
                <a:hlinkClick r:id="rId8"/>
              </a:rPr>
              <a:t>https://www3.epa.gov/climatechange/kids/solutions/technologies/solar.html</a:t>
            </a:r>
          </a:p>
          <a:p>
            <a:pPr lvl="0">
              <a:spcBef>
                <a:spcPts val="0"/>
              </a:spcBef>
              <a:spcAft>
                <a:spcPts val="0"/>
              </a:spcAft>
              <a:buNone/>
            </a:pPr>
            <a:r>
              <a:rPr lang="en" sz="1000" u="sng" dirty="0">
                <a:solidFill>
                  <a:schemeClr val="tx1">
                    <a:lumMod val="50000"/>
                  </a:schemeClr>
                </a:solidFill>
                <a:latin typeface="Arial"/>
                <a:ea typeface="Arial"/>
                <a:cs typeface="Arial"/>
                <a:sym typeface="Arial"/>
                <a:hlinkClick r:id="rId9"/>
              </a:rPr>
              <a:t>https://www.epa.gov/greenpower</a:t>
            </a:r>
          </a:p>
          <a:p>
            <a:pPr lvl="0" rtl="0">
              <a:spcBef>
                <a:spcPts val="0"/>
              </a:spcBef>
              <a:spcAft>
                <a:spcPts val="0"/>
              </a:spcAft>
              <a:buNone/>
            </a:pPr>
            <a:r>
              <a:rPr lang="en" sz="1000" u="sng" dirty="0">
                <a:solidFill>
                  <a:schemeClr val="tx1">
                    <a:lumMod val="50000"/>
                  </a:schemeClr>
                </a:solidFill>
                <a:latin typeface="Arial"/>
                <a:ea typeface="Arial"/>
                <a:cs typeface="Arial"/>
                <a:sym typeface="Arial"/>
                <a:hlinkClick r:id="rId10"/>
              </a:rPr>
              <a:t>http://www.npr.org/sections/alltechconsidered/2016/04/05/470810118/solar-and-wind-energy-may-be-nice-but-how-can-we-store-it</a:t>
            </a:r>
          </a:p>
          <a:p>
            <a:pPr lvl="0" rtl="0">
              <a:spcBef>
                <a:spcPts val="0"/>
              </a:spcBef>
              <a:spcAft>
                <a:spcPts val="0"/>
              </a:spcAft>
              <a:buNone/>
            </a:pPr>
            <a:r>
              <a:rPr lang="en" sz="1000" u="sng" dirty="0">
                <a:solidFill>
                  <a:schemeClr val="tx1">
                    <a:lumMod val="50000"/>
                  </a:schemeClr>
                </a:solidFill>
                <a:latin typeface="Arial"/>
                <a:ea typeface="Arial"/>
                <a:cs typeface="Arial"/>
                <a:sym typeface="Arial"/>
              </a:rPr>
              <a:t>https://www.teslamotors.com/powerwall</a:t>
            </a:r>
          </a:p>
          <a:p>
            <a:pPr lvl="0" rtl="0">
              <a:spcBef>
                <a:spcPts val="0"/>
              </a:spcBef>
              <a:spcAft>
                <a:spcPts val="0"/>
              </a:spcAft>
              <a:buNone/>
            </a:pPr>
            <a:r>
              <a:rPr lang="en" sz="1000" u="sng" dirty="0">
                <a:solidFill>
                  <a:schemeClr val="tx1">
                    <a:lumMod val="50000"/>
                  </a:schemeClr>
                </a:solidFill>
                <a:highlight>
                  <a:srgbClr val="FFFFFF"/>
                </a:highlight>
                <a:latin typeface="Arial"/>
                <a:ea typeface="Arial"/>
                <a:cs typeface="Arial"/>
                <a:sym typeface="Arial"/>
                <a:hlinkClick r:id="rId11"/>
              </a:rPr>
              <a:t>https://www1.eere.energy.gov/solar/pdfs/solar_timeline.pdf</a:t>
            </a:r>
          </a:p>
          <a:p>
            <a:pPr lvl="0" rtl="0">
              <a:spcBef>
                <a:spcPts val="0"/>
              </a:spcBef>
              <a:spcAft>
                <a:spcPts val="0"/>
              </a:spcAft>
              <a:buNone/>
            </a:pPr>
            <a:r>
              <a:rPr lang="en" sz="1000" u="sng" dirty="0">
                <a:solidFill>
                  <a:schemeClr val="tx1">
                    <a:lumMod val="50000"/>
                  </a:schemeClr>
                </a:solidFill>
                <a:latin typeface="Arial"/>
                <a:ea typeface="Arial"/>
                <a:cs typeface="Arial"/>
                <a:sym typeface="Arial"/>
                <a:hlinkClick r:id="rId12"/>
              </a:rPr>
              <a:t>http://phys.org/news/2015-06-efficiency-solar-energy-cells.html</a:t>
            </a:r>
          </a:p>
          <a:p>
            <a:pPr lvl="0" rtl="0">
              <a:spcBef>
                <a:spcPts val="0"/>
              </a:spcBef>
              <a:spcAft>
                <a:spcPts val="0"/>
              </a:spcAft>
              <a:buNone/>
            </a:pPr>
            <a:r>
              <a:rPr lang="en" sz="1000" u="sng" dirty="0">
                <a:solidFill>
                  <a:schemeClr val="tx1">
                    <a:lumMod val="50000"/>
                  </a:schemeClr>
                </a:solidFill>
                <a:latin typeface="Arial"/>
                <a:ea typeface="Arial"/>
                <a:cs typeface="Arial"/>
                <a:sym typeface="Arial"/>
                <a:hlinkClick r:id="rId13"/>
              </a:rPr>
              <a:t>http://www.makeuseof.com/tag/solar-energy-sustainable-4-problems-stop-solar-revolution-tracks/</a:t>
            </a:r>
          </a:p>
          <a:p>
            <a:pPr lvl="0" rtl="0">
              <a:spcBef>
                <a:spcPts val="0"/>
              </a:spcBef>
              <a:spcAft>
                <a:spcPts val="0"/>
              </a:spcAft>
              <a:buNone/>
            </a:pPr>
            <a:r>
              <a:rPr lang="en" sz="1000" u="sng" dirty="0">
                <a:solidFill>
                  <a:schemeClr val="tx1">
                    <a:lumMod val="50000"/>
                  </a:schemeClr>
                </a:solidFill>
                <a:highlight>
                  <a:srgbClr val="FFFFFF"/>
                </a:highlight>
                <a:latin typeface="Arial"/>
                <a:ea typeface="Arial"/>
                <a:cs typeface="Arial"/>
                <a:sym typeface="Arial"/>
              </a:rPr>
              <a:t>http://pureenergies.com/us/how-solar-works/solar-panel-efficiency/ </a:t>
            </a:r>
          </a:p>
          <a:p>
            <a:pPr lvl="0" rtl="0">
              <a:spcBef>
                <a:spcPts val="0"/>
              </a:spcBef>
              <a:spcAft>
                <a:spcPts val="0"/>
              </a:spcAft>
              <a:buNone/>
            </a:pPr>
            <a:r>
              <a:rPr lang="en" sz="1000" u="sng" dirty="0">
                <a:solidFill>
                  <a:schemeClr val="tx1">
                    <a:lumMod val="50000"/>
                  </a:schemeClr>
                </a:solidFill>
                <a:highlight>
                  <a:srgbClr val="FFFFFF"/>
                </a:highlight>
                <a:latin typeface="Arial"/>
                <a:ea typeface="Arial"/>
                <a:cs typeface="Arial"/>
                <a:sym typeface="Arial"/>
              </a:rPr>
              <a:t>http://www.npr.org/sections/alltechconsidered/2016/04/05/470810118/solar-and-wind-energy-may-be-nice-but-how-can-we-store-it</a:t>
            </a:r>
          </a:p>
          <a:p>
            <a:pPr lvl="0" rtl="0">
              <a:spcBef>
                <a:spcPts val="0"/>
              </a:spcBef>
              <a:spcAft>
                <a:spcPts val="0"/>
              </a:spcAft>
              <a:buNone/>
            </a:pPr>
            <a:r>
              <a:rPr lang="en" sz="1000" u="sng" dirty="0">
                <a:solidFill>
                  <a:schemeClr val="tx1">
                    <a:lumMod val="50000"/>
                  </a:schemeClr>
                </a:solidFill>
                <a:highlight>
                  <a:srgbClr val="FFFFFF"/>
                </a:highlight>
                <a:latin typeface="Arial"/>
                <a:ea typeface="Arial"/>
                <a:cs typeface="Arial"/>
                <a:sym typeface="Arial"/>
              </a:rPr>
              <a:t>http://cleantechnica.com/2014/02/02/which-solar-panels-most-efficient/</a:t>
            </a:r>
          </a:p>
          <a:p>
            <a:pPr lvl="0" rtl="0">
              <a:spcBef>
                <a:spcPts val="0"/>
              </a:spcBef>
              <a:spcAft>
                <a:spcPts val="0"/>
              </a:spcAft>
              <a:buNone/>
            </a:pPr>
            <a:r>
              <a:rPr lang="en" sz="1000" u="sng" dirty="0">
                <a:solidFill>
                  <a:schemeClr val="tx1">
                    <a:lumMod val="50000"/>
                  </a:schemeClr>
                </a:solidFill>
                <a:highlight>
                  <a:srgbClr val="FFFFFF"/>
                </a:highlight>
                <a:latin typeface="Arial"/>
                <a:ea typeface="Arial"/>
                <a:cs typeface="Arial"/>
                <a:sym typeface="Arial"/>
              </a:rPr>
              <a:t>http://www.ikea.com/gb/en/campaigns/solar-panels.html</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u="sng"/>
              <a:t>What is Solar Energy?</a:t>
            </a:r>
          </a:p>
        </p:txBody>
      </p:sp>
      <p:sp>
        <p:nvSpPr>
          <p:cNvPr id="94" name="Shape 94"/>
          <p:cNvSpPr txBox="1">
            <a:spLocks noGrp="1"/>
          </p:cNvSpPr>
          <p:nvPr>
            <p:ph type="body" idx="1"/>
          </p:nvPr>
        </p:nvSpPr>
        <p:spPr>
          <a:xfrm>
            <a:off x="71100" y="1158800"/>
            <a:ext cx="4119900" cy="3073500"/>
          </a:xfrm>
          <a:prstGeom prst="rect">
            <a:avLst/>
          </a:prstGeom>
        </p:spPr>
        <p:txBody>
          <a:bodyPr lIns="91425" tIns="91425" rIns="91425" bIns="91425" anchor="t" anchorCtr="0">
            <a:noAutofit/>
          </a:bodyPr>
          <a:lstStyle/>
          <a:p>
            <a:pPr lvl="0" algn="just">
              <a:spcBef>
                <a:spcPts val="0"/>
              </a:spcBef>
              <a:buNone/>
            </a:pPr>
            <a:r>
              <a:rPr lang="en">
                <a:solidFill>
                  <a:srgbClr val="000000"/>
                </a:solidFill>
                <a:latin typeface="Arial"/>
                <a:ea typeface="Arial"/>
                <a:cs typeface="Arial"/>
                <a:sym typeface="Arial"/>
              </a:rPr>
              <a:t>Solar energy is, simply, energy provided by the sun. This energy is in the form of solar radiation, which makes the production of solar electricity possible. Solar energy is the cleanest and most abundant renewable energy source available.</a:t>
            </a:r>
          </a:p>
        </p:txBody>
      </p:sp>
      <p:pic>
        <p:nvPicPr>
          <p:cNvPr id="95" name="Shape 95"/>
          <p:cNvPicPr preferRelativeResize="0"/>
          <p:nvPr/>
        </p:nvPicPr>
        <p:blipFill>
          <a:blip r:embed="rId3">
            <a:alphaModFix/>
          </a:blip>
          <a:stretch>
            <a:fillRect/>
          </a:stretch>
        </p:blipFill>
        <p:spPr>
          <a:xfrm>
            <a:off x="4191000" y="1158800"/>
            <a:ext cx="4953000" cy="2438400"/>
          </a:xfrm>
          <a:prstGeom prst="rect">
            <a:avLst/>
          </a:prstGeom>
          <a:noFill/>
          <a:ln>
            <a:noFill/>
          </a:ln>
        </p:spPr>
      </p:pic>
      <p:sp>
        <p:nvSpPr>
          <p:cNvPr id="96" name="Shape 96"/>
          <p:cNvSpPr txBox="1"/>
          <p:nvPr/>
        </p:nvSpPr>
        <p:spPr>
          <a:xfrm>
            <a:off x="0" y="4798100"/>
            <a:ext cx="4982700" cy="243900"/>
          </a:xfrm>
          <a:prstGeom prst="rect">
            <a:avLst/>
          </a:prstGeom>
          <a:noFill/>
          <a:ln>
            <a:noFill/>
          </a:ln>
        </p:spPr>
        <p:txBody>
          <a:bodyPr lIns="91425" tIns="91425" rIns="91425" bIns="91425" anchor="t" anchorCtr="0">
            <a:noAutofit/>
          </a:bodyPr>
          <a:lstStyle/>
          <a:p>
            <a:pPr lvl="0">
              <a:spcBef>
                <a:spcPts val="0"/>
              </a:spcBef>
              <a:buNone/>
            </a:pPr>
            <a:r>
              <a:rPr lang="en"/>
              <a:t>http://www.seia.org/about/solar-energy</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u="sng"/>
              <a:t>Field Based Research</a:t>
            </a:r>
          </a:p>
        </p:txBody>
      </p:sp>
      <p:sp>
        <p:nvSpPr>
          <p:cNvPr id="102" name="Shape 102"/>
          <p:cNvSpPr txBox="1">
            <a:spLocks noGrp="1"/>
          </p:cNvSpPr>
          <p:nvPr>
            <p:ph type="body" idx="1"/>
          </p:nvPr>
        </p:nvSpPr>
        <p:spPr>
          <a:xfrm>
            <a:off x="285850" y="1167012"/>
            <a:ext cx="8520600" cy="3339000"/>
          </a:xfrm>
          <a:prstGeom prst="rect">
            <a:avLst/>
          </a:prstGeom>
        </p:spPr>
        <p:txBody>
          <a:bodyPr lIns="91425" tIns="91425" rIns="91425" bIns="91425" anchor="t" anchorCtr="0">
            <a:noAutofit/>
          </a:bodyPr>
          <a:lstStyle/>
          <a:p>
            <a:pPr lvl="0">
              <a:spcBef>
                <a:spcPts val="0"/>
              </a:spcBef>
              <a:buNone/>
            </a:pPr>
            <a:r>
              <a:rPr lang="en">
                <a:solidFill>
                  <a:srgbClr val="000000"/>
                </a:solidFill>
              </a:rPr>
              <a:t>In 2013, IKEA installed around 550,000 PV panels on more than 100 stores and other buildings in nine countries.</a:t>
            </a:r>
          </a:p>
        </p:txBody>
      </p:sp>
      <p:pic>
        <p:nvPicPr>
          <p:cNvPr id="103" name="Shape 103"/>
          <p:cNvPicPr preferRelativeResize="0"/>
          <p:nvPr/>
        </p:nvPicPr>
        <p:blipFill>
          <a:blip r:embed="rId3">
            <a:alphaModFix/>
          </a:blip>
          <a:stretch>
            <a:fillRect/>
          </a:stretch>
        </p:blipFill>
        <p:spPr>
          <a:xfrm>
            <a:off x="5556551" y="1731524"/>
            <a:ext cx="3191750" cy="2119526"/>
          </a:xfrm>
          <a:prstGeom prst="rect">
            <a:avLst/>
          </a:prstGeom>
          <a:noFill/>
          <a:ln>
            <a:noFill/>
          </a:ln>
        </p:spPr>
      </p:pic>
      <p:pic>
        <p:nvPicPr>
          <p:cNvPr id="104" name="Shape 104"/>
          <p:cNvPicPr preferRelativeResize="0"/>
          <p:nvPr/>
        </p:nvPicPr>
        <p:blipFill>
          <a:blip r:embed="rId4">
            <a:alphaModFix/>
          </a:blip>
          <a:stretch>
            <a:fillRect/>
          </a:stretch>
        </p:blipFill>
        <p:spPr>
          <a:xfrm>
            <a:off x="311700" y="2129949"/>
            <a:ext cx="4861049" cy="2438924"/>
          </a:xfrm>
          <a:prstGeom prst="rect">
            <a:avLst/>
          </a:prstGeom>
          <a:noFill/>
          <a:ln>
            <a:noFill/>
          </a:ln>
        </p:spPr>
      </p:pic>
      <p:sp>
        <p:nvSpPr>
          <p:cNvPr id="105" name="Shape 105"/>
          <p:cNvSpPr txBox="1"/>
          <p:nvPr/>
        </p:nvSpPr>
        <p:spPr>
          <a:xfrm>
            <a:off x="0" y="4818350"/>
            <a:ext cx="8184300" cy="243900"/>
          </a:xfrm>
          <a:prstGeom prst="rect">
            <a:avLst/>
          </a:prstGeom>
          <a:noFill/>
          <a:ln>
            <a:noFill/>
          </a:ln>
        </p:spPr>
        <p:txBody>
          <a:bodyPr lIns="91425" tIns="91425" rIns="91425" bIns="91425" anchor="t" anchorCtr="0">
            <a:noAutofit/>
          </a:bodyPr>
          <a:lstStyle/>
          <a:p>
            <a:pPr lvl="0">
              <a:spcBef>
                <a:spcPts val="0"/>
              </a:spcBef>
              <a:buNone/>
            </a:pPr>
            <a:r>
              <a:rPr lang="en"/>
              <a:t>http://www.ikea.com/ms/en_US/img/ad_content/2015_IKEA_sustainability_report.pdf</a:t>
            </a:r>
          </a:p>
        </p:txBody>
      </p:sp>
      <p:sp>
        <p:nvSpPr>
          <p:cNvPr id="106" name="Shape 106">
            <a:hlinkClick r:id="rId5"/>
          </p:cNvPr>
          <p:cNvSpPr/>
          <p:nvPr/>
        </p:nvSpPr>
        <p:spPr>
          <a:xfrm>
            <a:off x="5722083" y="45925"/>
            <a:ext cx="1494790" cy="1121100"/>
          </a:xfrm>
          <a:prstGeom prst="rect">
            <a:avLst/>
          </a:prstGeom>
          <a:blipFill>
            <a:blip r:embed="rId6">
              <a:alphaModFix/>
            </a:blip>
            <a:stretch>
              <a:fillRect/>
            </a:stretch>
          </a:blipFill>
          <a:ln>
            <a:noFill/>
          </a:ln>
        </p:spPr>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u="sng"/>
              <a:t>Solar Energy History</a:t>
            </a:r>
          </a:p>
        </p:txBody>
      </p:sp>
      <p:sp>
        <p:nvSpPr>
          <p:cNvPr id="112" name="Shape 112"/>
          <p:cNvSpPr txBox="1">
            <a:spLocks noGrp="1"/>
          </p:cNvSpPr>
          <p:nvPr>
            <p:ph type="body" idx="1"/>
          </p:nvPr>
        </p:nvSpPr>
        <p:spPr>
          <a:xfrm>
            <a:off x="235500" y="1229875"/>
            <a:ext cx="8520600" cy="33390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7th Century B.C. Magnifying glass used to concentrate sun’s rays to make fire and to burn ants. </a:t>
            </a:r>
          </a:p>
          <a:p>
            <a:pPr marL="457200" lvl="0" indent="-228600" rtl="0">
              <a:spcBef>
                <a:spcPts val="0"/>
              </a:spcBef>
              <a:buClr>
                <a:srgbClr val="000000"/>
              </a:buClr>
            </a:pPr>
            <a:r>
              <a:rPr lang="en">
                <a:solidFill>
                  <a:srgbClr val="000000"/>
                </a:solidFill>
              </a:rPr>
              <a:t>1954 - Photovoltaic technology (4% efficiency)</a:t>
            </a:r>
          </a:p>
          <a:p>
            <a:pPr marL="457200" lvl="0" indent="-228600" rtl="0">
              <a:spcBef>
                <a:spcPts val="0"/>
              </a:spcBef>
              <a:buClr>
                <a:srgbClr val="000000"/>
              </a:buClr>
            </a:pPr>
            <a:r>
              <a:rPr lang="en">
                <a:solidFill>
                  <a:srgbClr val="000000"/>
                </a:solidFill>
              </a:rPr>
              <a:t>1958 - Vanguard I the first solar-powered satellite, 50 Years </a:t>
            </a:r>
          </a:p>
          <a:p>
            <a:pPr marL="457200" lvl="0" indent="-228600" rtl="0">
              <a:spcBef>
                <a:spcPts val="0"/>
              </a:spcBef>
              <a:buClr>
                <a:srgbClr val="000000"/>
              </a:buClr>
            </a:pPr>
            <a:r>
              <a:rPr lang="en">
                <a:solidFill>
                  <a:srgbClr val="000000"/>
                </a:solidFill>
              </a:rPr>
              <a:t>1981 - The Solar Challenger, first solar-powered aircraft.</a:t>
            </a:r>
          </a:p>
          <a:p>
            <a:pPr marL="457200" lvl="0" indent="-228600" rtl="0">
              <a:spcBef>
                <a:spcPts val="0"/>
              </a:spcBef>
              <a:buClr>
                <a:srgbClr val="000000"/>
              </a:buClr>
            </a:pPr>
            <a:r>
              <a:rPr lang="en">
                <a:solidFill>
                  <a:srgbClr val="000000"/>
                </a:solidFill>
              </a:rPr>
              <a:t>1982 - The Quiet Achiever, first solar-powered car</a:t>
            </a:r>
          </a:p>
          <a:p>
            <a:pPr marL="457200" lvl="0" indent="-228600" rtl="0">
              <a:spcBef>
                <a:spcPts val="0"/>
              </a:spcBef>
              <a:buClr>
                <a:srgbClr val="000000"/>
              </a:buClr>
            </a:pPr>
            <a:r>
              <a:rPr lang="en">
                <a:solidFill>
                  <a:srgbClr val="000000"/>
                </a:solidFill>
              </a:rPr>
              <a:t>As of 2014, 46% Maximum solar cell efficiency from Soitec &amp; Fraunhofer Institute. (Zachary Shahan, 2014)</a:t>
            </a:r>
          </a:p>
          <a:p>
            <a:pPr lvl="0" rtl="0">
              <a:spcBef>
                <a:spcPts val="0"/>
              </a:spcBef>
              <a:buNone/>
            </a:pPr>
            <a:endParaRPr/>
          </a:p>
        </p:txBody>
      </p:sp>
      <p:sp>
        <p:nvSpPr>
          <p:cNvPr id="113" name="Shape 113"/>
          <p:cNvSpPr txBox="1"/>
          <p:nvPr/>
        </p:nvSpPr>
        <p:spPr>
          <a:xfrm>
            <a:off x="0" y="4832650"/>
            <a:ext cx="6707100" cy="180900"/>
          </a:xfrm>
          <a:prstGeom prst="rect">
            <a:avLst/>
          </a:prstGeom>
          <a:noFill/>
          <a:ln>
            <a:noFill/>
          </a:ln>
        </p:spPr>
        <p:txBody>
          <a:bodyPr lIns="91425" tIns="91425" rIns="91425" bIns="91425" anchor="t" anchorCtr="0">
            <a:noAutofit/>
          </a:bodyPr>
          <a:lstStyle/>
          <a:p>
            <a:pPr lvl="0" rtl="0">
              <a:spcBef>
                <a:spcPts val="0"/>
              </a:spcBef>
              <a:buNone/>
            </a:pPr>
            <a:r>
              <a:rPr lang="en"/>
              <a:t>https://www1.eere.energy.gov/solar/pdfs/solar_timeline.pdf</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u="sng"/>
              <a:t>What are the advantages of solar energy?</a:t>
            </a:r>
          </a:p>
        </p:txBody>
      </p:sp>
      <p:sp>
        <p:nvSpPr>
          <p:cNvPr id="119" name="Shape 119"/>
          <p:cNvSpPr txBox="1">
            <a:spLocks noGrp="1"/>
          </p:cNvSpPr>
          <p:nvPr>
            <p:ph type="body" idx="1"/>
          </p:nvPr>
        </p:nvSpPr>
        <p:spPr>
          <a:xfrm>
            <a:off x="311700" y="1229875"/>
            <a:ext cx="8288700" cy="3332400"/>
          </a:xfrm>
          <a:prstGeom prst="rect">
            <a:avLst/>
          </a:prstGeom>
        </p:spPr>
        <p:txBody>
          <a:bodyPr lIns="91425" tIns="91425" rIns="91425" bIns="91425" anchor="t" anchorCtr="0">
            <a:noAutofit/>
          </a:bodyPr>
          <a:lstStyle/>
          <a:p>
            <a:pPr lvl="0" rtl="0">
              <a:spcBef>
                <a:spcPts val="0"/>
              </a:spcBef>
              <a:buNone/>
            </a:pPr>
            <a:r>
              <a:rPr lang="en" sz="2400">
                <a:solidFill>
                  <a:srgbClr val="000000"/>
                </a:solidFill>
              </a:rPr>
              <a:t>There are more than 30 advantages for solar energy.</a:t>
            </a:r>
          </a:p>
          <a:p>
            <a:pPr marL="457200" lvl="0" indent="-228600">
              <a:spcBef>
                <a:spcPts val="0"/>
              </a:spcBef>
              <a:buClr>
                <a:srgbClr val="000000"/>
              </a:buClr>
            </a:pPr>
            <a:r>
              <a:rPr lang="en">
                <a:solidFill>
                  <a:srgbClr val="000000"/>
                </a:solidFill>
              </a:rPr>
              <a:t>It's a renewable energy source</a:t>
            </a:r>
          </a:p>
          <a:p>
            <a:pPr marL="457200" lvl="0" indent="-228600">
              <a:spcBef>
                <a:spcPts val="0"/>
              </a:spcBef>
              <a:buClr>
                <a:srgbClr val="000000"/>
              </a:buClr>
            </a:pPr>
            <a:r>
              <a:rPr lang="en">
                <a:solidFill>
                  <a:srgbClr val="000000"/>
                </a:solidFill>
              </a:rPr>
              <a:t>No Pollution</a:t>
            </a:r>
          </a:p>
          <a:p>
            <a:pPr marL="457200" lvl="0" indent="-228600" rtl="0">
              <a:spcBef>
                <a:spcPts val="0"/>
              </a:spcBef>
              <a:buClr>
                <a:srgbClr val="000000"/>
              </a:buClr>
            </a:pPr>
            <a:r>
              <a:rPr lang="en">
                <a:solidFill>
                  <a:srgbClr val="000000"/>
                </a:solidFill>
              </a:rPr>
              <a:t>Save/Make Money</a:t>
            </a:r>
          </a:p>
          <a:p>
            <a:pPr lvl="0">
              <a:spcBef>
                <a:spcPts val="0"/>
              </a:spcBef>
              <a:buNone/>
            </a:pPr>
            <a:endParaRPr/>
          </a:p>
          <a:p>
            <a:pPr lvl="0">
              <a:spcBef>
                <a:spcPts val="0"/>
              </a:spcBef>
              <a:buNone/>
            </a:pPr>
            <a:endParaRPr/>
          </a:p>
        </p:txBody>
      </p:sp>
      <p:sp>
        <p:nvSpPr>
          <p:cNvPr id="120" name="Shape 120"/>
          <p:cNvSpPr txBox="1"/>
          <p:nvPr/>
        </p:nvSpPr>
        <p:spPr>
          <a:xfrm>
            <a:off x="0" y="4774350"/>
            <a:ext cx="7863900" cy="2457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800">
                <a:latin typeface="Roboto"/>
                <a:ea typeface="Roboto"/>
                <a:cs typeface="Roboto"/>
                <a:sym typeface="Roboto"/>
              </a:rPr>
              <a:t>http://www.solar-facts-and-advice.com/advantages-of-solar-energy.html</a:t>
            </a:r>
          </a:p>
        </p:txBody>
      </p:sp>
      <p:pic>
        <p:nvPicPr>
          <p:cNvPr id="121" name="Shape 121"/>
          <p:cNvPicPr preferRelativeResize="0"/>
          <p:nvPr/>
        </p:nvPicPr>
        <p:blipFill>
          <a:blip r:embed="rId3">
            <a:alphaModFix/>
          </a:blip>
          <a:stretch>
            <a:fillRect/>
          </a:stretch>
        </p:blipFill>
        <p:spPr>
          <a:xfrm>
            <a:off x="3055650" y="2269471"/>
            <a:ext cx="3175175" cy="2504874"/>
          </a:xfrm>
          <a:prstGeom prst="rect">
            <a:avLst/>
          </a:prstGeom>
          <a:noFill/>
          <a:ln>
            <a:noFill/>
          </a:ln>
        </p:spPr>
      </p:pic>
      <p:sp>
        <p:nvSpPr>
          <p:cNvPr id="122" name="Shape 122"/>
          <p:cNvSpPr txBox="1"/>
          <p:nvPr/>
        </p:nvSpPr>
        <p:spPr>
          <a:xfrm>
            <a:off x="6713700" y="898175"/>
            <a:ext cx="3721800" cy="4341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22925"/>
            <a:ext cx="8520600" cy="607800"/>
          </a:xfrm>
          <a:prstGeom prst="rect">
            <a:avLst/>
          </a:prstGeom>
        </p:spPr>
        <p:txBody>
          <a:bodyPr lIns="91425" tIns="91425" rIns="91425" bIns="91425" anchor="t" anchorCtr="0">
            <a:noAutofit/>
          </a:bodyPr>
          <a:lstStyle/>
          <a:p>
            <a:pPr lvl="0">
              <a:spcBef>
                <a:spcPts val="0"/>
              </a:spcBef>
              <a:buNone/>
            </a:pPr>
            <a:r>
              <a:rPr lang="en" u="sng"/>
              <a:t>Is Solar Energy Sustainable ?</a:t>
            </a:r>
          </a:p>
        </p:txBody>
      </p:sp>
      <p:sp>
        <p:nvSpPr>
          <p:cNvPr id="128" name="Shape 128"/>
          <p:cNvSpPr txBox="1">
            <a:spLocks noGrp="1"/>
          </p:cNvSpPr>
          <p:nvPr>
            <p:ph type="body" idx="1"/>
          </p:nvPr>
        </p:nvSpPr>
        <p:spPr>
          <a:xfrm>
            <a:off x="311700" y="1097675"/>
            <a:ext cx="8520600" cy="3339000"/>
          </a:xfrm>
          <a:prstGeom prst="rect">
            <a:avLst/>
          </a:prstGeom>
        </p:spPr>
        <p:txBody>
          <a:bodyPr lIns="91425" tIns="91425" rIns="91425" bIns="91425" anchor="t" anchorCtr="0">
            <a:noAutofit/>
          </a:bodyPr>
          <a:lstStyle/>
          <a:p>
            <a:pPr lvl="0">
              <a:spcBef>
                <a:spcPts val="0"/>
              </a:spcBef>
              <a:buNone/>
            </a:pPr>
            <a:r>
              <a:rPr lang="en">
                <a:solidFill>
                  <a:srgbClr val="000000"/>
                </a:solidFill>
              </a:rPr>
              <a:t>No, solar energy is not sustainable. Currently we can only convert around 23.8% of sunlight into energy.</a:t>
            </a:r>
          </a:p>
          <a:p>
            <a:pPr lvl="0">
              <a:spcBef>
                <a:spcPts val="0"/>
              </a:spcBef>
              <a:buNone/>
            </a:pPr>
            <a:r>
              <a:rPr lang="en" u="sng">
                <a:solidFill>
                  <a:srgbClr val="000000"/>
                </a:solidFill>
              </a:rPr>
              <a:t>Solar panel efficiency</a:t>
            </a:r>
          </a:p>
        </p:txBody>
      </p:sp>
      <p:pic>
        <p:nvPicPr>
          <p:cNvPr id="129" name="Shape 129"/>
          <p:cNvPicPr preferRelativeResize="0"/>
          <p:nvPr/>
        </p:nvPicPr>
        <p:blipFill>
          <a:blip r:embed="rId3">
            <a:alphaModFix/>
          </a:blip>
          <a:stretch>
            <a:fillRect/>
          </a:stretch>
        </p:blipFill>
        <p:spPr>
          <a:xfrm>
            <a:off x="344000" y="2445937"/>
            <a:ext cx="4743450" cy="1990725"/>
          </a:xfrm>
          <a:prstGeom prst="rect">
            <a:avLst/>
          </a:prstGeom>
          <a:noFill/>
          <a:ln>
            <a:noFill/>
          </a:ln>
        </p:spPr>
      </p:pic>
      <p:sp>
        <p:nvSpPr>
          <p:cNvPr id="130" name="Shape 130"/>
          <p:cNvSpPr txBox="1"/>
          <p:nvPr/>
        </p:nvSpPr>
        <p:spPr>
          <a:xfrm>
            <a:off x="0" y="4819250"/>
            <a:ext cx="8876400" cy="253200"/>
          </a:xfrm>
          <a:prstGeom prst="rect">
            <a:avLst/>
          </a:prstGeom>
          <a:noFill/>
          <a:ln>
            <a:noFill/>
          </a:ln>
        </p:spPr>
        <p:txBody>
          <a:bodyPr lIns="91425" tIns="91425" rIns="91425" bIns="91425" anchor="t" anchorCtr="0">
            <a:noAutofit/>
          </a:bodyPr>
          <a:lstStyle/>
          <a:p>
            <a:pPr lvl="0">
              <a:spcBef>
                <a:spcPts val="0"/>
              </a:spcBef>
              <a:buNone/>
            </a:pPr>
            <a:r>
              <a:rPr lang="en"/>
              <a:t>http://panasonic.hol.es/panasonic-beats-sunpowers-new-solar-module-efficiency-record#.VzvQ2vkrKCo</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Solar cells only produce energy when the sun is shining on them. </a:t>
            </a:r>
          </a:p>
          <a:p>
            <a:pPr marL="457200" lvl="0" indent="-228600" rtl="0">
              <a:spcBef>
                <a:spcPts val="0"/>
              </a:spcBef>
              <a:buClr>
                <a:srgbClr val="000000"/>
              </a:buClr>
            </a:pPr>
            <a:r>
              <a:rPr lang="en">
                <a:solidFill>
                  <a:srgbClr val="000000"/>
                </a:solidFill>
              </a:rPr>
              <a:t>Solar energy storage, cheap battery packs have reliability issues and good quality battery packs are more expensive.</a:t>
            </a:r>
          </a:p>
          <a:p>
            <a:pPr marL="457200" lvl="0" indent="-228600" rtl="0">
              <a:spcBef>
                <a:spcPts val="0"/>
              </a:spcBef>
              <a:buClr>
                <a:srgbClr val="000000"/>
              </a:buClr>
            </a:pPr>
            <a:r>
              <a:rPr lang="en">
                <a:solidFill>
                  <a:srgbClr val="000000"/>
                </a:solidFill>
              </a:rPr>
              <a:t>Solar cell efficiency isn’t good enough, we need to produce more electricity than we need.</a:t>
            </a:r>
          </a:p>
          <a:p>
            <a:pPr marL="457200" lvl="0" indent="-228600" rtl="0">
              <a:spcBef>
                <a:spcPts val="0"/>
              </a:spcBef>
              <a:buClr>
                <a:srgbClr val="000000"/>
              </a:buClr>
            </a:pPr>
            <a:r>
              <a:rPr lang="en">
                <a:solidFill>
                  <a:srgbClr val="000000"/>
                </a:solidFill>
              </a:rPr>
              <a:t>Solar energy infrastructure, everything that currently runs on fossil fuels would need to be converted into being solar-compatible.</a:t>
            </a:r>
          </a:p>
        </p:txBody>
      </p:sp>
      <p:sp>
        <p:nvSpPr>
          <p:cNvPr id="136" name="Shape 136"/>
          <p:cNvSpPr txBox="1">
            <a:spLocks noGrp="1"/>
          </p:cNvSpPr>
          <p:nvPr>
            <p:ph type="title"/>
          </p:nvPr>
        </p:nvSpPr>
        <p:spPr>
          <a:xfrm>
            <a:off x="311700" y="93375"/>
            <a:ext cx="8520600" cy="607800"/>
          </a:xfrm>
          <a:prstGeom prst="rect">
            <a:avLst/>
          </a:prstGeom>
        </p:spPr>
        <p:txBody>
          <a:bodyPr lIns="91425" tIns="91425" rIns="91425" bIns="91425" anchor="t" anchorCtr="0">
            <a:noAutofit/>
          </a:bodyPr>
          <a:lstStyle/>
          <a:p>
            <a:pPr lvl="0" rtl="0">
              <a:spcBef>
                <a:spcPts val="0"/>
              </a:spcBef>
              <a:buNone/>
            </a:pPr>
            <a:r>
              <a:rPr lang="en" u="sng"/>
              <a:t>What are some of the obstacles stopping us from achieving sustainable solar energy?</a:t>
            </a:r>
          </a:p>
        </p:txBody>
      </p:sp>
      <p:sp>
        <p:nvSpPr>
          <p:cNvPr id="137" name="Shape 137"/>
          <p:cNvSpPr txBox="1"/>
          <p:nvPr/>
        </p:nvSpPr>
        <p:spPr>
          <a:xfrm>
            <a:off x="0" y="4833325"/>
            <a:ext cx="8083500" cy="193800"/>
          </a:xfrm>
          <a:prstGeom prst="rect">
            <a:avLst/>
          </a:prstGeom>
          <a:noFill/>
          <a:ln>
            <a:noFill/>
          </a:ln>
        </p:spPr>
        <p:txBody>
          <a:bodyPr lIns="91425" tIns="91425" rIns="91425" bIns="91425" anchor="t" anchorCtr="0">
            <a:noAutofit/>
          </a:bodyPr>
          <a:lstStyle/>
          <a:p>
            <a:pPr lvl="0">
              <a:spcBef>
                <a:spcPts val="0"/>
              </a:spcBef>
              <a:buNone/>
            </a:pPr>
            <a:r>
              <a:rPr lang="en"/>
              <a:t>http://www.makeuseof.com/tag/solar-energy-sustainable-4-problems-stop-solar-revolution-tracks/</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u="sng"/>
              <a:t>Solar Cell Efficiency</a:t>
            </a:r>
          </a:p>
        </p:txBody>
      </p:sp>
      <p:sp>
        <p:nvSpPr>
          <p:cNvPr id="143" name="Shape 143"/>
          <p:cNvSpPr txBox="1">
            <a:spLocks noGrp="1"/>
          </p:cNvSpPr>
          <p:nvPr>
            <p:ph type="body" idx="1"/>
          </p:nvPr>
        </p:nvSpPr>
        <p:spPr>
          <a:xfrm>
            <a:off x="279400" y="1074800"/>
            <a:ext cx="8520600" cy="33390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Currently chemistry researchers are studying energy loss of plastic material for development of highly efficient, low-cost and flexible solar energy cells.</a:t>
            </a:r>
          </a:p>
          <a:p>
            <a:pPr marL="457200" lvl="0" indent="-228600" rtl="0">
              <a:spcBef>
                <a:spcPts val="0"/>
              </a:spcBef>
              <a:buClr>
                <a:srgbClr val="000000"/>
              </a:buClr>
            </a:pPr>
            <a:r>
              <a:rPr lang="en">
                <a:solidFill>
                  <a:srgbClr val="000000"/>
                </a:solidFill>
              </a:rPr>
              <a:t>This category of plastic material is called organic semiconductors. </a:t>
            </a:r>
          </a:p>
          <a:p>
            <a:pPr marL="457200" lvl="0" indent="-228600">
              <a:spcBef>
                <a:spcPts val="0"/>
              </a:spcBef>
              <a:buClr>
                <a:srgbClr val="000000"/>
              </a:buClr>
            </a:pPr>
            <a:r>
              <a:rPr lang="en">
                <a:solidFill>
                  <a:srgbClr val="000000"/>
                </a:solidFill>
              </a:rPr>
              <a:t>This research can lead to applications such as entire buildings being covered in semitransparent, flexible windows that act as a giant solar cell.</a:t>
            </a:r>
          </a:p>
        </p:txBody>
      </p:sp>
      <p:sp>
        <p:nvSpPr>
          <p:cNvPr id="144" name="Shape 144"/>
          <p:cNvSpPr txBox="1"/>
          <p:nvPr/>
        </p:nvSpPr>
        <p:spPr>
          <a:xfrm>
            <a:off x="0" y="4819725"/>
            <a:ext cx="6145200" cy="264900"/>
          </a:xfrm>
          <a:prstGeom prst="rect">
            <a:avLst/>
          </a:prstGeom>
          <a:noFill/>
          <a:ln>
            <a:noFill/>
          </a:ln>
        </p:spPr>
        <p:txBody>
          <a:bodyPr lIns="91425" tIns="91425" rIns="91425" bIns="91425" anchor="t" anchorCtr="0">
            <a:noAutofit/>
          </a:bodyPr>
          <a:lstStyle/>
          <a:p>
            <a:pPr lvl="0">
              <a:spcBef>
                <a:spcPts val="0"/>
              </a:spcBef>
              <a:buNone/>
            </a:pPr>
            <a:r>
              <a:rPr lang="en"/>
              <a:t>http://phys.org/news/2015-06-efficiency-solar-energy-cells.html</a:t>
            </a:r>
          </a:p>
        </p:txBody>
      </p:sp>
      <p:pic>
        <p:nvPicPr>
          <p:cNvPr id="145" name="Shape 145"/>
          <p:cNvPicPr preferRelativeResize="0"/>
          <p:nvPr/>
        </p:nvPicPr>
        <p:blipFill>
          <a:blip r:embed="rId3">
            <a:alphaModFix/>
          </a:blip>
          <a:stretch>
            <a:fillRect/>
          </a:stretch>
        </p:blipFill>
        <p:spPr>
          <a:xfrm>
            <a:off x="1381550" y="2888674"/>
            <a:ext cx="3382075" cy="1931049"/>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208300" y="410000"/>
            <a:ext cx="8520600" cy="607800"/>
          </a:xfrm>
          <a:prstGeom prst="rect">
            <a:avLst/>
          </a:prstGeom>
        </p:spPr>
        <p:txBody>
          <a:bodyPr lIns="91425" tIns="91425" rIns="91425" bIns="91425" anchor="t" anchorCtr="0">
            <a:noAutofit/>
          </a:bodyPr>
          <a:lstStyle/>
          <a:p>
            <a:pPr lvl="0">
              <a:spcBef>
                <a:spcPts val="0"/>
              </a:spcBef>
              <a:buNone/>
            </a:pPr>
            <a:r>
              <a:rPr lang="en" u="sng"/>
              <a:t>Storage Solution</a:t>
            </a:r>
          </a:p>
        </p:txBody>
      </p:sp>
      <p:sp>
        <p:nvSpPr>
          <p:cNvPr id="151" name="Shape 151"/>
          <p:cNvSpPr txBox="1">
            <a:spLocks noGrp="1"/>
          </p:cNvSpPr>
          <p:nvPr>
            <p:ph type="body" idx="1"/>
          </p:nvPr>
        </p:nvSpPr>
        <p:spPr>
          <a:xfrm>
            <a:off x="208300" y="1249062"/>
            <a:ext cx="8520600" cy="3339000"/>
          </a:xfrm>
          <a:prstGeom prst="rect">
            <a:avLst/>
          </a:prstGeom>
        </p:spPr>
        <p:txBody>
          <a:bodyPr lIns="91425" tIns="91425" rIns="91425" bIns="91425" anchor="t" anchorCtr="0">
            <a:noAutofit/>
          </a:bodyPr>
          <a:lstStyle/>
          <a:p>
            <a:pPr lvl="0">
              <a:spcBef>
                <a:spcPts val="0"/>
              </a:spcBef>
              <a:buNone/>
            </a:pPr>
            <a:r>
              <a:rPr lang="en" b="1" u="sng">
                <a:solidFill>
                  <a:srgbClr val="000000"/>
                </a:solidFill>
              </a:rPr>
              <a:t>Tesla Power Wall &amp; Powerpack</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pic>
        <p:nvPicPr>
          <p:cNvPr id="152" name="Shape 152"/>
          <p:cNvPicPr preferRelativeResize="0"/>
          <p:nvPr/>
        </p:nvPicPr>
        <p:blipFill>
          <a:blip r:embed="rId3">
            <a:alphaModFix/>
          </a:blip>
          <a:stretch>
            <a:fillRect/>
          </a:stretch>
        </p:blipFill>
        <p:spPr>
          <a:xfrm>
            <a:off x="3631525" y="409999"/>
            <a:ext cx="5200774" cy="2560550"/>
          </a:xfrm>
          <a:prstGeom prst="rect">
            <a:avLst/>
          </a:prstGeom>
          <a:noFill/>
          <a:ln>
            <a:noFill/>
          </a:ln>
        </p:spPr>
      </p:pic>
      <p:pic>
        <p:nvPicPr>
          <p:cNvPr id="153" name="Shape 153"/>
          <p:cNvPicPr preferRelativeResize="0"/>
          <p:nvPr/>
        </p:nvPicPr>
        <p:blipFill>
          <a:blip r:embed="rId4">
            <a:alphaModFix/>
          </a:blip>
          <a:stretch>
            <a:fillRect/>
          </a:stretch>
        </p:blipFill>
        <p:spPr>
          <a:xfrm>
            <a:off x="3631525" y="3235974"/>
            <a:ext cx="1487601" cy="1487601"/>
          </a:xfrm>
          <a:prstGeom prst="rect">
            <a:avLst/>
          </a:prstGeom>
          <a:noFill/>
          <a:ln>
            <a:noFill/>
          </a:ln>
        </p:spPr>
      </p:pic>
      <p:sp>
        <p:nvSpPr>
          <p:cNvPr id="154" name="Shape 154"/>
          <p:cNvSpPr txBox="1"/>
          <p:nvPr/>
        </p:nvSpPr>
        <p:spPr>
          <a:xfrm>
            <a:off x="0" y="4819325"/>
            <a:ext cx="5600700" cy="243900"/>
          </a:xfrm>
          <a:prstGeom prst="rect">
            <a:avLst/>
          </a:prstGeom>
          <a:noFill/>
          <a:ln>
            <a:noFill/>
          </a:ln>
        </p:spPr>
        <p:txBody>
          <a:bodyPr lIns="91425" tIns="91425" rIns="91425" bIns="91425" anchor="t" anchorCtr="0">
            <a:noAutofit/>
          </a:bodyPr>
          <a:lstStyle/>
          <a:p>
            <a:pPr lvl="0">
              <a:spcBef>
                <a:spcPts val="0"/>
              </a:spcBef>
              <a:buNone/>
            </a:pPr>
            <a:r>
              <a:rPr lang="en"/>
              <a:t>https://www.teslamotors.com/powerwall</a:t>
            </a:r>
          </a:p>
        </p:txBody>
      </p:sp>
      <p:pic>
        <p:nvPicPr>
          <p:cNvPr id="155" name="Shape 155"/>
          <p:cNvPicPr preferRelativeResize="0"/>
          <p:nvPr/>
        </p:nvPicPr>
        <p:blipFill>
          <a:blip r:embed="rId5">
            <a:alphaModFix/>
          </a:blip>
          <a:stretch>
            <a:fillRect/>
          </a:stretch>
        </p:blipFill>
        <p:spPr>
          <a:xfrm>
            <a:off x="307995" y="1802864"/>
            <a:ext cx="2918649" cy="194501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478</Words>
  <Application>Microsoft Office PowerPoint</Application>
  <PresentationFormat>On-screen Show (16:9)</PresentationFormat>
  <Paragraphs>64</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Roboto</vt:lpstr>
      <vt:lpstr>Arial</vt:lpstr>
      <vt:lpstr>geometric</vt:lpstr>
      <vt:lpstr>PowerPoint Presentation</vt:lpstr>
      <vt:lpstr>What is Solar Energy?</vt:lpstr>
      <vt:lpstr>Field Based Research</vt:lpstr>
      <vt:lpstr>Solar Energy History</vt:lpstr>
      <vt:lpstr>What are the advantages of solar energy?</vt:lpstr>
      <vt:lpstr>Is Solar Energy Sustainable ?</vt:lpstr>
      <vt:lpstr>What are some of the obstacles stopping us from achieving sustainable solar energy?</vt:lpstr>
      <vt:lpstr>Solar Cell Efficiency</vt:lpstr>
      <vt:lpstr>Storage Solution</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Faculty</cp:lastModifiedBy>
  <cp:revision>1</cp:revision>
  <dcterms:modified xsi:type="dcterms:W3CDTF">2016-05-18T15:36:46Z</dcterms:modified>
</cp:coreProperties>
</file>