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98" r:id="rId5"/>
    <p:sldId id="301" r:id="rId6"/>
    <p:sldId id="299" r:id="rId7"/>
    <p:sldId id="284" r:id="rId8"/>
    <p:sldId id="289" r:id="rId9"/>
    <p:sldId id="290" r:id="rId10"/>
    <p:sldId id="300" r:id="rId11"/>
    <p:sldId id="291" r:id="rId12"/>
    <p:sldId id="293" r:id="rId13"/>
    <p:sldId id="262" r:id="rId14"/>
    <p:sldId id="285" r:id="rId15"/>
    <p:sldId id="297" r:id="rId16"/>
    <p:sldId id="286" r:id="rId17"/>
    <p:sldId id="263" r:id="rId18"/>
    <p:sldId id="265" r:id="rId19"/>
    <p:sldId id="287" r:id="rId20"/>
    <p:sldId id="264" r:id="rId21"/>
    <p:sldId id="288" r:id="rId22"/>
    <p:sldId id="266" r:id="rId23"/>
    <p:sldId id="270" r:id="rId24"/>
    <p:sldId id="271" r:id="rId25"/>
    <p:sldId id="272" r:id="rId26"/>
    <p:sldId id="273" r:id="rId27"/>
    <p:sldId id="295" r:id="rId28"/>
    <p:sldId id="294" r:id="rId29"/>
    <p:sldId id="296" r:id="rId30"/>
    <p:sldId id="274" r:id="rId31"/>
    <p:sldId id="275" r:id="rId32"/>
    <p:sldId id="279"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62" autoAdjust="0"/>
  </p:normalViewPr>
  <p:slideViewPr>
    <p:cSldViewPr snapToGrid="0" snapToObjects="1">
      <p:cViewPr>
        <p:scale>
          <a:sx n="84" d="100"/>
          <a:sy n="84" d="100"/>
        </p:scale>
        <p:origin x="-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May 25, 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May 25,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May 25,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May 25,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May 25,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May 25,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May 25,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May 25,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May 25,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May 25, 2016</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May 25, 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May 25, 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eldoperations.net/project-details/project/highline.html" TargetMode="External"/><Relationship Id="rId3" Type="http://schemas.openxmlformats.org/officeDocument/2006/relationships/hyperlink" Target="http://www.thehighline.org/about/staff-and-board-memb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realdeal.com/issues_articles/midtown-east-chelsea-rents-rise-fastest/" TargetMode="Externa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nsmarke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png"/><Relationship Id="rId3" Type="http://schemas.openxmlformats.org/officeDocument/2006/relationships/hyperlink" Target="http://art.thehighline.org/project/wanderlus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files.thehighline.org/pdf/FHL-ARTMAP.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thehighline.org/venue-rentals" TargetMode="Externa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arthcam.com/usa/newyork/highline/?cam=highlin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ntappedcities.com/2015/04/01/looking-back-at-the-history-of-the-high-line-in-nyc-bluepri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The Highline:</a:t>
            </a:r>
            <a:br>
              <a:rPr lang="en-US" dirty="0" smtClean="0"/>
            </a:br>
            <a:r>
              <a:rPr lang="en-US" dirty="0" smtClean="0"/>
              <a:t> A Public Green Space</a:t>
            </a:r>
            <a:endParaRPr lang="en-US" dirty="0"/>
          </a:p>
        </p:txBody>
      </p:sp>
      <p:sp>
        <p:nvSpPr>
          <p:cNvPr id="3" name="Subtitle 2"/>
          <p:cNvSpPr>
            <a:spLocks noGrp="1"/>
          </p:cNvSpPr>
          <p:nvPr>
            <p:ph type="subTitle" idx="1"/>
          </p:nvPr>
        </p:nvSpPr>
        <p:spPr/>
        <p:txBody>
          <a:bodyPr>
            <a:normAutofit lnSpcReduction="10000"/>
          </a:bodyPr>
          <a:lstStyle/>
          <a:p>
            <a:pPr algn="r"/>
            <a:r>
              <a:rPr lang="en-US" dirty="0" smtClean="0"/>
              <a:t>Presented By:</a:t>
            </a:r>
          </a:p>
          <a:p>
            <a:pPr algn="r"/>
            <a:r>
              <a:rPr lang="en-US" dirty="0" smtClean="0"/>
              <a:t>Ron Copper</a:t>
            </a:r>
          </a:p>
          <a:p>
            <a:pPr algn="r"/>
            <a:r>
              <a:rPr lang="en-US" dirty="0" smtClean="0"/>
              <a:t>Econ 2505</a:t>
            </a:r>
          </a:p>
          <a:p>
            <a:pPr algn="r"/>
            <a:r>
              <a:rPr lang="en-US" dirty="0" smtClean="0"/>
              <a:t>Prof. MacDonald</a:t>
            </a:r>
            <a:endParaRPr lang="en-US" dirty="0"/>
          </a:p>
        </p:txBody>
      </p:sp>
      <p:pic>
        <p:nvPicPr>
          <p:cNvPr id="4" name="Picture 3" descr="36165302-e354-48e1-922d-c2b395089d8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37" y="379979"/>
            <a:ext cx="4200576" cy="6220635"/>
          </a:xfrm>
          <a:prstGeom prst="rect">
            <a:avLst/>
          </a:prstGeom>
        </p:spPr>
      </p:pic>
    </p:spTree>
    <p:extLst>
      <p:ext uri="{BB962C8B-B14F-4D97-AF65-F5344CB8AC3E}">
        <p14:creationId xmlns:p14="http://schemas.microsoft.com/office/powerpoint/2010/main" val="3849868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92" y="685800"/>
            <a:ext cx="7298999" cy="568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58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01366"/>
            <a:ext cx="7024744" cy="1143000"/>
          </a:xfrm>
        </p:spPr>
        <p:txBody>
          <a:bodyPr/>
          <a:lstStyle/>
          <a:p>
            <a:r>
              <a:rPr lang="en-US" dirty="0" smtClean="0"/>
              <a:t>Friends of the Highline</a:t>
            </a:r>
            <a:endParaRPr lang="en-US" dirty="0"/>
          </a:p>
        </p:txBody>
      </p:sp>
      <p:sp>
        <p:nvSpPr>
          <p:cNvPr id="3" name="Content Placeholder 2"/>
          <p:cNvSpPr>
            <a:spLocks noGrp="1"/>
          </p:cNvSpPr>
          <p:nvPr>
            <p:ph idx="1"/>
          </p:nvPr>
        </p:nvSpPr>
        <p:spPr/>
        <p:txBody>
          <a:bodyPr/>
          <a:lstStyle/>
          <a:p>
            <a:r>
              <a:rPr lang="en-US" dirty="0" smtClean="0"/>
              <a:t>The site was on the path to demolition, but the community had other plans.  Friends of the Highline was formed </a:t>
            </a:r>
          </a:p>
          <a:p>
            <a:r>
              <a:rPr lang="en-US" dirty="0" smtClean="0"/>
              <a:t>This organization was founded by Joshua David and Robert Hammond (whom lived in the area) in 1999 as a small community base group to advocate preservation of the neighborhood.</a:t>
            </a:r>
            <a:endParaRPr lang="en-US" dirty="0"/>
          </a:p>
        </p:txBody>
      </p:sp>
      <p:pic>
        <p:nvPicPr>
          <p:cNvPr id="4" name="Picture 3"/>
          <p:cNvPicPr>
            <a:picLocks noChangeAspect="1"/>
          </p:cNvPicPr>
          <p:nvPr/>
        </p:nvPicPr>
        <p:blipFill>
          <a:blip r:embed="rId2"/>
          <a:stretch>
            <a:fillRect/>
          </a:stretch>
        </p:blipFill>
        <p:spPr>
          <a:xfrm>
            <a:off x="1043492" y="1544366"/>
            <a:ext cx="6777317" cy="4551807"/>
          </a:xfrm>
          <a:prstGeom prst="rect">
            <a:avLst/>
          </a:prstGeom>
        </p:spPr>
      </p:pic>
    </p:spTree>
    <p:extLst>
      <p:ext uri="{BB962C8B-B14F-4D97-AF65-F5344CB8AC3E}">
        <p14:creationId xmlns:p14="http://schemas.microsoft.com/office/powerpoint/2010/main" val="2625561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 of the Highline</a:t>
            </a:r>
            <a:endParaRPr lang="en-US" dirty="0"/>
          </a:p>
        </p:txBody>
      </p:sp>
      <p:sp>
        <p:nvSpPr>
          <p:cNvPr id="3" name="Content Placeholder 2"/>
          <p:cNvSpPr>
            <a:spLocks noGrp="1"/>
          </p:cNvSpPr>
          <p:nvPr>
            <p:ph idx="1"/>
          </p:nvPr>
        </p:nvSpPr>
        <p:spPr/>
        <p:txBody>
          <a:bodyPr/>
          <a:lstStyle/>
          <a:p>
            <a:r>
              <a:rPr lang="en-US" dirty="0" smtClean="0"/>
              <a:t>The site was on the path to demolition, but the community had other plans.  Friends of the Highline was formed </a:t>
            </a:r>
          </a:p>
          <a:p>
            <a:r>
              <a:rPr lang="en-US" dirty="0" smtClean="0"/>
              <a:t>This organization was founded by Joshua David and Robert Hammond (whom lived in the area) in 1999 as a small community base group to advocate preservation of the neighborhood.</a:t>
            </a:r>
            <a:endParaRPr lang="en-US" dirty="0"/>
          </a:p>
        </p:txBody>
      </p:sp>
    </p:spTree>
    <p:extLst>
      <p:ext uri="{BB962C8B-B14F-4D97-AF65-F5344CB8AC3E}">
        <p14:creationId xmlns:p14="http://schemas.microsoft.com/office/powerpoint/2010/main" val="1451719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 of the Highline</a:t>
            </a:r>
            <a:endParaRPr lang="en-US" dirty="0"/>
          </a:p>
        </p:txBody>
      </p:sp>
      <p:sp>
        <p:nvSpPr>
          <p:cNvPr id="3" name="Content Placeholder 2"/>
          <p:cNvSpPr>
            <a:spLocks noGrp="1"/>
          </p:cNvSpPr>
          <p:nvPr>
            <p:ph idx="1"/>
          </p:nvPr>
        </p:nvSpPr>
        <p:spPr/>
        <p:txBody>
          <a:bodyPr/>
          <a:lstStyle/>
          <a:p>
            <a:r>
              <a:rPr lang="en-US" dirty="0" smtClean="0"/>
              <a:t>Funding for the Highline came from contributions from the State and Federal Government as well as money raised by Friends of the Highline.  </a:t>
            </a:r>
          </a:p>
          <a:p>
            <a:r>
              <a:rPr lang="en-US" dirty="0" smtClean="0"/>
              <a:t>The Highline was built in sections.  Section 1 &amp; 2 alone cost $152.3 million according to the New York City Economic Development Corporation. </a:t>
            </a:r>
            <a:endParaRPr lang="en-US" dirty="0"/>
          </a:p>
        </p:txBody>
      </p:sp>
    </p:spTree>
    <p:extLst>
      <p:ext uri="{BB962C8B-B14F-4D97-AF65-F5344CB8AC3E}">
        <p14:creationId xmlns:p14="http://schemas.microsoft.com/office/powerpoint/2010/main" val="2861463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Designers</a:t>
            </a:r>
            <a:endParaRPr lang="en-US" dirty="0"/>
          </a:p>
        </p:txBody>
      </p:sp>
      <p:sp>
        <p:nvSpPr>
          <p:cNvPr id="3" name="Content Placeholder 2"/>
          <p:cNvSpPr>
            <a:spLocks noGrp="1"/>
          </p:cNvSpPr>
          <p:nvPr>
            <p:ph idx="1"/>
          </p:nvPr>
        </p:nvSpPr>
        <p:spPr/>
        <p:txBody>
          <a:bodyPr/>
          <a:lstStyle/>
          <a:p>
            <a:r>
              <a:rPr lang="en-US" dirty="0" smtClean="0"/>
              <a:t>The park was designed by </a:t>
            </a:r>
            <a:r>
              <a:rPr lang="en-US" dirty="0" smtClean="0">
                <a:hlinkClick r:id="rId2"/>
              </a:rPr>
              <a:t>James Corner Field Operations</a:t>
            </a:r>
            <a:r>
              <a:rPr lang="en-US" dirty="0" smtClean="0"/>
              <a:t>, Diller </a:t>
            </a:r>
            <a:r>
              <a:rPr lang="en-US" dirty="0" err="1" smtClean="0"/>
              <a:t>Scofidio</a:t>
            </a:r>
            <a:r>
              <a:rPr lang="en-US" dirty="0" smtClean="0"/>
              <a:t> + Renfro and Piet </a:t>
            </a:r>
            <a:r>
              <a:rPr lang="en-US" dirty="0" err="1" smtClean="0"/>
              <a:t>Oudolf</a:t>
            </a:r>
            <a:r>
              <a:rPr lang="en-US" dirty="0" smtClean="0"/>
              <a:t>.  </a:t>
            </a:r>
          </a:p>
          <a:p>
            <a:r>
              <a:rPr lang="en-US" dirty="0" smtClean="0"/>
              <a:t>Each portion of the park took about 2 years to reconstruct.</a:t>
            </a:r>
          </a:p>
          <a:p>
            <a:r>
              <a:rPr lang="en-US" dirty="0" smtClean="0"/>
              <a:t>The park is maintained by Friends of the Highline, all staff members are credited on the official </a:t>
            </a:r>
            <a:r>
              <a:rPr lang="en-US" dirty="0" smtClean="0">
                <a:hlinkClick r:id="rId3"/>
              </a:rPr>
              <a:t>website</a:t>
            </a:r>
            <a:r>
              <a:rPr lang="en-US" dirty="0" smtClean="0"/>
              <a:t>.</a:t>
            </a:r>
          </a:p>
          <a:p>
            <a:endParaRPr lang="en-US" dirty="0"/>
          </a:p>
          <a:p>
            <a:endParaRPr lang="en-US" dirty="0"/>
          </a:p>
        </p:txBody>
      </p:sp>
    </p:spTree>
    <p:extLst>
      <p:ext uri="{BB962C8B-B14F-4D97-AF65-F5344CB8AC3E}">
        <p14:creationId xmlns:p14="http://schemas.microsoft.com/office/powerpoint/2010/main" val="1833788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t="42757" b="42757"/>
          <a:stretch>
            <a:fillRect/>
          </a:stretch>
        </p:blipFill>
        <p:spPr>
          <a:xfrm>
            <a:off x="1043492" y="5576582"/>
            <a:ext cx="494535" cy="256047"/>
          </a:xfrm>
        </p:spPr>
      </p:pic>
      <p:pic>
        <p:nvPicPr>
          <p:cNvPr id="8" name="Picture 7"/>
          <p:cNvPicPr>
            <a:picLocks noChangeAspect="1"/>
          </p:cNvPicPr>
          <p:nvPr/>
        </p:nvPicPr>
        <p:blipFill>
          <a:blip r:embed="rId2"/>
          <a:stretch>
            <a:fillRect/>
          </a:stretch>
        </p:blipFill>
        <p:spPr>
          <a:xfrm>
            <a:off x="581706" y="539017"/>
            <a:ext cx="2152819" cy="5514467"/>
          </a:xfrm>
          <a:prstGeom prst="rect">
            <a:avLst/>
          </a:prstGeom>
        </p:spPr>
      </p:pic>
      <p:pic>
        <p:nvPicPr>
          <p:cNvPr id="10" name="Picture 9"/>
          <p:cNvPicPr>
            <a:picLocks noChangeAspect="1"/>
          </p:cNvPicPr>
          <p:nvPr/>
        </p:nvPicPr>
        <p:blipFill>
          <a:blip r:embed="rId3"/>
          <a:stretch>
            <a:fillRect/>
          </a:stretch>
        </p:blipFill>
        <p:spPr>
          <a:xfrm>
            <a:off x="3000447" y="539017"/>
            <a:ext cx="5393442" cy="3029990"/>
          </a:xfrm>
          <a:prstGeom prst="rect">
            <a:avLst/>
          </a:prstGeom>
        </p:spPr>
      </p:pic>
      <p:pic>
        <p:nvPicPr>
          <p:cNvPr id="11" name="Picture 10"/>
          <p:cNvPicPr>
            <a:picLocks noChangeAspect="1"/>
          </p:cNvPicPr>
          <p:nvPr/>
        </p:nvPicPr>
        <p:blipFill>
          <a:blip r:embed="rId4"/>
          <a:stretch>
            <a:fillRect/>
          </a:stretch>
        </p:blipFill>
        <p:spPr>
          <a:xfrm>
            <a:off x="3000446" y="3569007"/>
            <a:ext cx="5393442" cy="2755507"/>
          </a:xfrm>
          <a:prstGeom prst="rect">
            <a:avLst/>
          </a:prstGeom>
        </p:spPr>
      </p:pic>
    </p:spTree>
    <p:extLst>
      <p:ext uri="{BB962C8B-B14F-4D97-AF65-F5344CB8AC3E}">
        <p14:creationId xmlns:p14="http://schemas.microsoft.com/office/powerpoint/2010/main" val="2436059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11193" b="11193"/>
          <a:stretch>
            <a:fillRect/>
          </a:stretch>
        </p:blipFill>
        <p:spPr>
          <a:xfrm>
            <a:off x="1043492" y="1027664"/>
            <a:ext cx="6777317" cy="3508977"/>
          </a:xfrm>
        </p:spPr>
      </p:pic>
      <p:sp>
        <p:nvSpPr>
          <p:cNvPr id="5" name="TextBox 4"/>
          <p:cNvSpPr txBox="1"/>
          <p:nvPr/>
        </p:nvSpPr>
        <p:spPr>
          <a:xfrm>
            <a:off x="1509428" y="4987638"/>
            <a:ext cx="5751394" cy="369332"/>
          </a:xfrm>
          <a:prstGeom prst="rect">
            <a:avLst/>
          </a:prstGeom>
          <a:noFill/>
        </p:spPr>
        <p:txBody>
          <a:bodyPr wrap="none" rtlCol="0">
            <a:spAutoFit/>
          </a:bodyPr>
          <a:lstStyle/>
          <a:p>
            <a:r>
              <a:rPr lang="en-US" dirty="0" smtClean="0"/>
              <a:t>A section of the Highline, below 34</a:t>
            </a:r>
            <a:r>
              <a:rPr lang="en-US" baseline="30000" dirty="0" smtClean="0"/>
              <a:t>th</a:t>
            </a:r>
            <a:r>
              <a:rPr lang="en-US" dirty="0" smtClean="0"/>
              <a:t> </a:t>
            </a:r>
            <a:r>
              <a:rPr lang="en-US" dirty="0"/>
              <a:t>S</a:t>
            </a:r>
            <a:r>
              <a:rPr lang="en-US" dirty="0" smtClean="0"/>
              <a:t>treet, in 2010</a:t>
            </a:r>
            <a:endParaRPr lang="en-US" dirty="0"/>
          </a:p>
        </p:txBody>
      </p:sp>
    </p:spTree>
    <p:extLst>
      <p:ext uri="{BB962C8B-B14F-4D97-AF65-F5344CB8AC3E}">
        <p14:creationId xmlns:p14="http://schemas.microsoft.com/office/powerpoint/2010/main" val="1929363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Sustainable Practices </a:t>
            </a:r>
            <a:endParaRPr lang="en-US" dirty="0"/>
          </a:p>
        </p:txBody>
      </p:sp>
      <p:sp>
        <p:nvSpPr>
          <p:cNvPr id="3" name="Content Placeholder 2"/>
          <p:cNvSpPr>
            <a:spLocks noGrp="1"/>
          </p:cNvSpPr>
          <p:nvPr>
            <p:ph idx="1"/>
          </p:nvPr>
        </p:nvSpPr>
        <p:spPr/>
        <p:txBody>
          <a:bodyPr/>
          <a:lstStyle/>
          <a:p>
            <a:r>
              <a:rPr lang="en-US" dirty="0" smtClean="0"/>
              <a:t>The park uses many sustainable practices.  Some of these include Drop Irrigation, Composting and the addition of Native Plants.</a:t>
            </a:r>
            <a:endParaRPr lang="en-US" dirty="0"/>
          </a:p>
        </p:txBody>
      </p:sp>
      <p:pic>
        <p:nvPicPr>
          <p:cNvPr id="4" name="Picture 3"/>
          <p:cNvPicPr>
            <a:picLocks noChangeAspect="1"/>
          </p:cNvPicPr>
          <p:nvPr/>
        </p:nvPicPr>
        <p:blipFill>
          <a:blip r:embed="rId2"/>
          <a:stretch>
            <a:fillRect/>
          </a:stretch>
        </p:blipFill>
        <p:spPr>
          <a:xfrm>
            <a:off x="5256477" y="3826933"/>
            <a:ext cx="2643354" cy="2549172"/>
          </a:xfrm>
          <a:prstGeom prst="rect">
            <a:avLst/>
          </a:prstGeom>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15875" y="3826933"/>
            <a:ext cx="3289462" cy="254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466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Sustainable Practices (cont.)</a:t>
            </a:r>
          </a:p>
        </p:txBody>
      </p:sp>
      <p:sp>
        <p:nvSpPr>
          <p:cNvPr id="3" name="Content Placeholder 2"/>
          <p:cNvSpPr>
            <a:spLocks noGrp="1"/>
          </p:cNvSpPr>
          <p:nvPr>
            <p:ph idx="1"/>
          </p:nvPr>
        </p:nvSpPr>
        <p:spPr/>
        <p:txBody>
          <a:bodyPr>
            <a:normAutofit fontScale="92500" lnSpcReduction="20000"/>
          </a:bodyPr>
          <a:lstStyle/>
          <a:p>
            <a:r>
              <a:rPr lang="en-US" dirty="0" smtClean="0"/>
              <a:t>The unused nature of the Pre-Highline Park led to variations in the soil and access to light, or “micro climates”. Instead of making the entire park one uniform climate, the park works around the naturally occurring micro climates.</a:t>
            </a:r>
          </a:p>
          <a:p>
            <a:r>
              <a:rPr lang="en-US" dirty="0" smtClean="0"/>
              <a:t>Local Sourcing- Whenever possible, the park used supplies from within a 100 mile radius.  This includes plant life.</a:t>
            </a:r>
          </a:p>
          <a:p>
            <a:r>
              <a:rPr lang="en-US" dirty="0" smtClean="0"/>
              <a:t>Plant Life- The plants used in the park are all native to New York, and naturally </a:t>
            </a:r>
            <a:r>
              <a:rPr lang="en-US" dirty="0" err="1" smtClean="0"/>
              <a:t>thive</a:t>
            </a:r>
            <a:r>
              <a:rPr lang="en-US" dirty="0" smtClean="0"/>
              <a:t> in the conditions of the area.</a:t>
            </a:r>
          </a:p>
          <a:p>
            <a:endParaRPr lang="en-US" dirty="0"/>
          </a:p>
        </p:txBody>
      </p:sp>
    </p:spTree>
    <p:extLst>
      <p:ext uri="{BB962C8B-B14F-4D97-AF65-F5344CB8AC3E}">
        <p14:creationId xmlns:p14="http://schemas.microsoft.com/office/powerpoint/2010/main" val="3775237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1_143682770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268" y="560376"/>
            <a:ext cx="4081896" cy="3047049"/>
          </a:xfrm>
          <a:prstGeom prst="rect">
            <a:avLst/>
          </a:prstGeom>
        </p:spPr>
      </p:pic>
      <p:pic>
        <p:nvPicPr>
          <p:cNvPr id="3" name="Picture 2" descr="image_2_143682770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6164" y="625755"/>
            <a:ext cx="3994313" cy="2981670"/>
          </a:xfrm>
          <a:prstGeom prst="rect">
            <a:avLst/>
          </a:prstGeom>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269" y="3607425"/>
            <a:ext cx="4081896" cy="279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58062" y="3607425"/>
            <a:ext cx="4062415" cy="279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743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Highline?</a:t>
            </a:r>
            <a:endParaRPr lang="en-US" dirty="0"/>
          </a:p>
        </p:txBody>
      </p:sp>
      <p:sp>
        <p:nvSpPr>
          <p:cNvPr id="3" name="Content Placeholder 2"/>
          <p:cNvSpPr>
            <a:spLocks noGrp="1"/>
          </p:cNvSpPr>
          <p:nvPr>
            <p:ph idx="1"/>
          </p:nvPr>
        </p:nvSpPr>
        <p:spPr/>
        <p:txBody>
          <a:bodyPr>
            <a:normAutofit/>
          </a:bodyPr>
          <a:lstStyle/>
          <a:p>
            <a:r>
              <a:rPr lang="en-US" dirty="0" smtClean="0"/>
              <a:t>A linear park is a park in an urban setting that is longer than it is wide. Usually, they ore converted from unused parts of a city.</a:t>
            </a:r>
          </a:p>
          <a:p>
            <a:r>
              <a:rPr lang="en-US" dirty="0" smtClean="0"/>
              <a:t>Maintenance is provided by Friends of the Highline</a:t>
            </a:r>
          </a:p>
          <a:p>
            <a:r>
              <a:rPr lang="en-US" dirty="0" smtClean="0"/>
              <a:t>The park is located on West Manhattan and extends from Gansevoort Street to 34</a:t>
            </a:r>
            <a:r>
              <a:rPr lang="en-US" baseline="30000" dirty="0" smtClean="0"/>
              <a:t>th</a:t>
            </a:r>
            <a:r>
              <a:rPr lang="en-US" dirty="0" smtClean="0"/>
              <a:t> Street.</a:t>
            </a:r>
            <a:endParaRPr lang="en-US" dirty="0"/>
          </a:p>
        </p:txBody>
      </p:sp>
    </p:spTree>
    <p:extLst>
      <p:ext uri="{BB962C8B-B14F-4D97-AF65-F5344CB8AC3E}">
        <p14:creationId xmlns:p14="http://schemas.microsoft.com/office/powerpoint/2010/main" val="2942653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Sustainable Practices (cont.)</a:t>
            </a:r>
          </a:p>
        </p:txBody>
      </p:sp>
      <p:sp>
        <p:nvSpPr>
          <p:cNvPr id="3" name="Content Placeholder 2"/>
          <p:cNvSpPr>
            <a:spLocks noGrp="1"/>
          </p:cNvSpPr>
          <p:nvPr>
            <p:ph idx="1"/>
          </p:nvPr>
        </p:nvSpPr>
        <p:spPr/>
        <p:txBody>
          <a:bodyPr/>
          <a:lstStyle/>
          <a:p>
            <a:r>
              <a:rPr lang="en-US" dirty="0" smtClean="0"/>
              <a:t>Irrigation- The highline does use manual watering when necessary, but relies heavily on a “Drop Irrigation” system.</a:t>
            </a:r>
          </a:p>
          <a:p>
            <a:r>
              <a:rPr lang="en-US" dirty="0" smtClean="0"/>
              <a:t>In this system, water leaves a reservoir, travels through a series of pipes, and due to pressure differences and gravity the water exits through holes either directly on top of or within the soil.</a:t>
            </a:r>
          </a:p>
          <a:p>
            <a:endParaRPr lang="en-US" dirty="0"/>
          </a:p>
        </p:txBody>
      </p:sp>
    </p:spTree>
    <p:extLst>
      <p:ext uri="{BB962C8B-B14F-4D97-AF65-F5344CB8AC3E}">
        <p14:creationId xmlns:p14="http://schemas.microsoft.com/office/powerpoint/2010/main" val="4182808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ipirrig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23" y="424550"/>
            <a:ext cx="7828914" cy="5907370"/>
          </a:xfrm>
          <a:prstGeom prst="rect">
            <a:avLst/>
          </a:prstGeom>
        </p:spPr>
      </p:pic>
    </p:spTree>
    <p:extLst>
      <p:ext uri="{BB962C8B-B14F-4D97-AF65-F5344CB8AC3E}">
        <p14:creationId xmlns:p14="http://schemas.microsoft.com/office/powerpoint/2010/main" val="2208713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normAutofit fontScale="90000"/>
          </a:bodyPr>
          <a:lstStyle/>
          <a:p>
            <a:r>
              <a:rPr lang="en-US" dirty="0"/>
              <a:t>Sustainable Practices (cont.)</a:t>
            </a:r>
          </a:p>
        </p:txBody>
      </p:sp>
      <p:sp>
        <p:nvSpPr>
          <p:cNvPr id="3" name="Content Placeholder 2"/>
          <p:cNvSpPr>
            <a:spLocks noGrp="1"/>
          </p:cNvSpPr>
          <p:nvPr>
            <p:ph idx="1"/>
          </p:nvPr>
        </p:nvSpPr>
        <p:spPr>
          <a:xfrm>
            <a:off x="1041039" y="1695864"/>
            <a:ext cx="3689727" cy="4534348"/>
          </a:xfrm>
        </p:spPr>
        <p:txBody>
          <a:bodyPr>
            <a:normAutofit lnSpcReduction="10000"/>
          </a:bodyPr>
          <a:lstStyle/>
          <a:p>
            <a:r>
              <a:rPr lang="en-US" dirty="0" smtClean="0"/>
              <a:t>Composting- The Highline prides itself in it’s use of compost as a means of fertilizer.  </a:t>
            </a:r>
          </a:p>
          <a:p>
            <a:r>
              <a:rPr lang="en-US" dirty="0" smtClean="0"/>
              <a:t>The use of on site composting decreases the amount of waste that actually leaves the Highline, reducing the impact on the community.</a:t>
            </a:r>
            <a:endParaRPr lang="en-US" dirty="0"/>
          </a:p>
        </p:txBody>
      </p:sp>
      <p:pic>
        <p:nvPicPr>
          <p:cNvPr id="4" name="Picture 3" descr="image_2_143682771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89889" y="1695864"/>
            <a:ext cx="3424880" cy="4534348"/>
          </a:xfrm>
          <a:prstGeom prst="rect">
            <a:avLst/>
          </a:prstGeom>
        </p:spPr>
      </p:pic>
    </p:spTree>
    <p:extLst>
      <p:ext uri="{BB962C8B-B14F-4D97-AF65-F5344CB8AC3E}">
        <p14:creationId xmlns:p14="http://schemas.microsoft.com/office/powerpoint/2010/main" val="2467533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Impact (cont.)</a:t>
            </a:r>
          </a:p>
        </p:txBody>
      </p:sp>
      <p:sp>
        <p:nvSpPr>
          <p:cNvPr id="3" name="Content Placeholder 2"/>
          <p:cNvSpPr>
            <a:spLocks noGrp="1"/>
          </p:cNvSpPr>
          <p:nvPr>
            <p:ph idx="1"/>
          </p:nvPr>
        </p:nvSpPr>
        <p:spPr>
          <a:xfrm>
            <a:off x="1043493" y="2323652"/>
            <a:ext cx="3912330" cy="3508977"/>
          </a:xfrm>
        </p:spPr>
        <p:txBody>
          <a:bodyPr/>
          <a:lstStyle/>
          <a:p>
            <a:r>
              <a:rPr lang="en-US" dirty="0" smtClean="0"/>
              <a:t>Median rent for a 1BR apartment in Chelsea is </a:t>
            </a:r>
            <a:r>
              <a:rPr lang="en-US" dirty="0" err="1" smtClean="0"/>
              <a:t>approx</a:t>
            </a:r>
            <a:r>
              <a:rPr lang="en-US" dirty="0" smtClean="0"/>
              <a:t> $3,800!!!</a:t>
            </a:r>
          </a:p>
          <a:p>
            <a:r>
              <a:rPr lang="en-US" dirty="0" smtClean="0"/>
              <a:t>New York Real Estate News reported this area as one of the fastest increasing rental areas in a 2007 </a:t>
            </a:r>
            <a:r>
              <a:rPr lang="en-US" dirty="0" smtClean="0">
                <a:hlinkClick r:id="rId2"/>
              </a:rPr>
              <a:t>article</a:t>
            </a:r>
            <a:r>
              <a:rPr lang="en-US" dirty="0" smtClean="0"/>
              <a:t>. </a:t>
            </a:r>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3732" y="2170664"/>
            <a:ext cx="3029906" cy="421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648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Impact (cont.)</a:t>
            </a:r>
          </a:p>
        </p:txBody>
      </p:sp>
      <p:sp>
        <p:nvSpPr>
          <p:cNvPr id="3" name="Content Placeholder 2"/>
          <p:cNvSpPr>
            <a:spLocks noGrp="1"/>
          </p:cNvSpPr>
          <p:nvPr>
            <p:ph idx="1"/>
          </p:nvPr>
        </p:nvSpPr>
        <p:spPr/>
        <p:txBody>
          <a:bodyPr/>
          <a:lstStyle/>
          <a:p>
            <a:r>
              <a:rPr lang="en-US" dirty="0" smtClean="0"/>
              <a:t>Local shopping- The area has elevated it’s clientele by opening new high end stores in the area.</a:t>
            </a:r>
          </a:p>
          <a:p>
            <a:r>
              <a:rPr lang="en-US" dirty="0" smtClean="0"/>
              <a:t>Stores include: Diane Von Furstenberg, Rag and Bone, Giorgio Armani, </a:t>
            </a:r>
            <a:r>
              <a:rPr lang="en-US" dirty="0" err="1" smtClean="0"/>
              <a:t>etc</a:t>
            </a:r>
            <a:r>
              <a:rPr lang="en-US" dirty="0" smtClean="0"/>
              <a:t>…</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1627" y="4441591"/>
            <a:ext cx="3384373" cy="186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548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Impact (cont.)</a:t>
            </a:r>
          </a:p>
        </p:txBody>
      </p:sp>
      <p:sp>
        <p:nvSpPr>
          <p:cNvPr id="3" name="Content Placeholder 2"/>
          <p:cNvSpPr>
            <a:spLocks noGrp="1"/>
          </p:cNvSpPr>
          <p:nvPr>
            <p:ph idx="1"/>
          </p:nvPr>
        </p:nvSpPr>
        <p:spPr/>
        <p:txBody>
          <a:bodyPr>
            <a:normAutofit fontScale="70000" lnSpcReduction="20000"/>
          </a:bodyPr>
          <a:lstStyle/>
          <a:p>
            <a:r>
              <a:rPr lang="en-US" dirty="0" smtClean="0"/>
              <a:t>Development along The Highline includes: </a:t>
            </a:r>
          </a:p>
          <a:p>
            <a:endParaRPr lang="en-US" dirty="0" smtClean="0"/>
          </a:p>
          <a:p>
            <a:r>
              <a:rPr lang="en-US" dirty="0" smtClean="0">
                <a:hlinkClick r:id="rId2"/>
              </a:rPr>
              <a:t>Gansevoort </a:t>
            </a:r>
            <a:r>
              <a:rPr lang="en-US" dirty="0" smtClean="0"/>
              <a:t>Market- This market is getting revamped, historically it was an open air produce market in 1884.  It uses architecture that mixes it’s historical appearance and modern technology</a:t>
            </a:r>
          </a:p>
          <a:p>
            <a:r>
              <a:rPr lang="en-US" dirty="0" smtClean="0"/>
              <a:t>The Chelsea Market- site of numerous vendors and stores, including Anthropologie, </a:t>
            </a:r>
            <a:r>
              <a:rPr lang="en-US" dirty="0" err="1" smtClean="0"/>
              <a:t>L’Arte</a:t>
            </a:r>
            <a:r>
              <a:rPr lang="en-US" dirty="0" smtClean="0"/>
              <a:t> gel Gelato wine bars and the city’s last independent bookstore “</a:t>
            </a:r>
            <a:r>
              <a:rPr lang="en-US" dirty="0" err="1" smtClean="0"/>
              <a:t>Posman</a:t>
            </a:r>
            <a:r>
              <a:rPr lang="en-US" dirty="0" smtClean="0"/>
              <a:t> Books”.  Historically it is also the location of the Nabisco plant where the first Oreos were baked in 1912.</a:t>
            </a:r>
          </a:p>
          <a:p>
            <a:r>
              <a:rPr lang="en-US" dirty="0" smtClean="0"/>
              <a:t>The </a:t>
            </a:r>
            <a:r>
              <a:rPr lang="en-US" dirty="0" err="1" smtClean="0"/>
              <a:t>McKittrick</a:t>
            </a:r>
            <a:r>
              <a:rPr lang="en-US" dirty="0" smtClean="0"/>
              <a:t> Hotel- offers a rooftop bar, as well as the site for the production “Sleep No More”.</a:t>
            </a:r>
          </a:p>
          <a:p>
            <a:endParaRPr lang="en-US" dirty="0" smtClean="0"/>
          </a:p>
          <a:p>
            <a:endParaRPr lang="en-US" dirty="0"/>
          </a:p>
        </p:txBody>
      </p:sp>
    </p:spTree>
    <p:extLst>
      <p:ext uri="{BB962C8B-B14F-4D97-AF65-F5344CB8AC3E}">
        <p14:creationId xmlns:p14="http://schemas.microsoft.com/office/powerpoint/2010/main" val="3400813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73077"/>
            <a:ext cx="7024744" cy="1143000"/>
          </a:xfrm>
        </p:spPr>
        <p:txBody>
          <a:bodyPr/>
          <a:lstStyle/>
          <a:p>
            <a:r>
              <a:rPr lang="en-US" dirty="0"/>
              <a:t>Economic Impact (cont.)</a:t>
            </a:r>
          </a:p>
        </p:txBody>
      </p:sp>
      <p:sp>
        <p:nvSpPr>
          <p:cNvPr id="3" name="Content Placeholder 2"/>
          <p:cNvSpPr>
            <a:spLocks noGrp="1"/>
          </p:cNvSpPr>
          <p:nvPr>
            <p:ph idx="1"/>
          </p:nvPr>
        </p:nvSpPr>
        <p:spPr>
          <a:xfrm>
            <a:off x="681084" y="1589809"/>
            <a:ext cx="2019318" cy="4550412"/>
          </a:xfrm>
        </p:spPr>
        <p:txBody>
          <a:bodyPr>
            <a:normAutofit fontScale="92500" lnSpcReduction="20000"/>
          </a:bodyPr>
          <a:lstStyle/>
          <a:p>
            <a:r>
              <a:rPr lang="en-US" dirty="0" smtClean="0"/>
              <a:t>Local artists get a chance to put their work on display throughout the park.  Here is “Untitled (Blind Idealism Is</a:t>
            </a:r>
            <a:r>
              <a:rPr lang="is-IS" dirty="0" smtClean="0"/>
              <a:t>…) by Barbara Kruger</a:t>
            </a:r>
            <a:endParaRPr lang="en-US" dirty="0"/>
          </a:p>
        </p:txBody>
      </p:sp>
      <p:pic>
        <p:nvPicPr>
          <p:cNvPr id="4" name="Picture 3" descr="a386adcd-dace-459f-921d-0953e513f43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401" y="1803646"/>
            <a:ext cx="5785525" cy="4336575"/>
          </a:xfrm>
          <a:prstGeom prst="rect">
            <a:avLst/>
          </a:prstGeom>
        </p:spPr>
      </p:pic>
    </p:spTree>
    <p:extLst>
      <p:ext uri="{BB962C8B-B14F-4D97-AF65-F5344CB8AC3E}">
        <p14:creationId xmlns:p14="http://schemas.microsoft.com/office/powerpoint/2010/main" val="957507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43492" y="469900"/>
            <a:ext cx="6801690" cy="5101268"/>
          </a:xfrm>
          <a:prstGeom prst="rect">
            <a:avLst/>
          </a:prstGeom>
        </p:spPr>
      </p:pic>
      <p:sp>
        <p:nvSpPr>
          <p:cNvPr id="5" name="TextBox 4"/>
          <p:cNvSpPr txBox="1"/>
          <p:nvPr/>
        </p:nvSpPr>
        <p:spPr>
          <a:xfrm>
            <a:off x="3506898" y="5851587"/>
            <a:ext cx="3312625" cy="369332"/>
          </a:xfrm>
          <a:prstGeom prst="rect">
            <a:avLst/>
          </a:prstGeom>
          <a:noFill/>
        </p:spPr>
        <p:txBody>
          <a:bodyPr wrap="none" rtlCol="0">
            <a:spAutoFit/>
          </a:bodyPr>
          <a:lstStyle/>
          <a:p>
            <a:r>
              <a:rPr lang="en-US" dirty="0" smtClean="0">
                <a:hlinkClick r:id="rId3"/>
              </a:rPr>
              <a:t>Wanderlust </a:t>
            </a:r>
            <a:r>
              <a:rPr lang="en-US" dirty="0" smtClean="0"/>
              <a:t>by Various Artists </a:t>
            </a:r>
            <a:endParaRPr lang="en-US" dirty="0"/>
          </a:p>
        </p:txBody>
      </p:sp>
    </p:spTree>
    <p:extLst>
      <p:ext uri="{BB962C8B-B14F-4D97-AF65-F5344CB8AC3E}">
        <p14:creationId xmlns:p14="http://schemas.microsoft.com/office/powerpoint/2010/main" val="3528821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a:t>
            </a:r>
            <a:endParaRPr lang="en-US" dirty="0"/>
          </a:p>
        </p:txBody>
      </p:sp>
      <p:sp>
        <p:nvSpPr>
          <p:cNvPr id="3" name="Vertical Text Placeholder 2"/>
          <p:cNvSpPr>
            <a:spLocks noGrp="1"/>
          </p:cNvSpPr>
          <p:nvPr>
            <p:ph type="body" orient="vert" idx="1"/>
          </p:nvPr>
        </p:nvSpPr>
        <p:spPr>
          <a:xfrm rot="16200000">
            <a:off x="3370808" y="138894"/>
            <a:ext cx="2442351" cy="7096986"/>
          </a:xfrm>
        </p:spPr>
        <p:txBody>
          <a:bodyPr/>
          <a:lstStyle/>
          <a:p>
            <a:r>
              <a:rPr lang="en-US" dirty="0" smtClean="0"/>
              <a:t>The exposure from having this art on display indirectly affects local artists.</a:t>
            </a:r>
          </a:p>
          <a:p>
            <a:endParaRPr lang="en-US" dirty="0"/>
          </a:p>
          <a:p>
            <a:r>
              <a:rPr lang="en-US" dirty="0" smtClean="0">
                <a:hlinkClick r:id="rId2"/>
              </a:rPr>
              <a:t>Map of Highline Art</a:t>
            </a:r>
            <a:endParaRPr lang="en-US" dirty="0"/>
          </a:p>
        </p:txBody>
      </p:sp>
    </p:spTree>
    <p:extLst>
      <p:ext uri="{BB962C8B-B14F-4D97-AF65-F5344CB8AC3E}">
        <p14:creationId xmlns:p14="http://schemas.microsoft.com/office/powerpoint/2010/main" val="1923995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a:t>
            </a:r>
            <a:endParaRPr lang="en-US" dirty="0"/>
          </a:p>
        </p:txBody>
      </p:sp>
      <p:sp>
        <p:nvSpPr>
          <p:cNvPr id="3" name="Vertical Text Placeholder 2"/>
          <p:cNvSpPr>
            <a:spLocks noGrp="1"/>
          </p:cNvSpPr>
          <p:nvPr>
            <p:ph type="body" orient="vert" idx="1"/>
          </p:nvPr>
        </p:nvSpPr>
        <p:spPr>
          <a:xfrm rot="16200000">
            <a:off x="3111163" y="138893"/>
            <a:ext cx="2442351" cy="7096986"/>
          </a:xfrm>
        </p:spPr>
        <p:txBody>
          <a:bodyPr/>
          <a:lstStyle/>
          <a:p>
            <a:r>
              <a:rPr lang="en-US" dirty="0" smtClean="0"/>
              <a:t>The Highline acts as a </a:t>
            </a:r>
            <a:r>
              <a:rPr lang="en-US" dirty="0" smtClean="0">
                <a:hlinkClick r:id="rId2"/>
              </a:rPr>
              <a:t>venue </a:t>
            </a:r>
            <a:r>
              <a:rPr lang="en-US" dirty="0" smtClean="0"/>
              <a:t>for events.  This keeps, and brings, money to that area as well as local vendors.  </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6029" y="3378918"/>
            <a:ext cx="4269793" cy="287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91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Highline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The Highline was previously a set of train tracks used to transport goods.</a:t>
            </a:r>
          </a:p>
          <a:p>
            <a:r>
              <a:rPr lang="en-US" dirty="0" smtClean="0"/>
              <a:t>The elevated tracks were created to prevent accidents.  Originally, trains ran on the streets.  10</a:t>
            </a:r>
            <a:r>
              <a:rPr lang="en-US" baseline="30000" dirty="0" smtClean="0"/>
              <a:t>th</a:t>
            </a:r>
            <a:r>
              <a:rPr lang="en-US" dirty="0" smtClean="0"/>
              <a:t> Ave gained the nickname “Death Ave” </a:t>
            </a:r>
          </a:p>
          <a:p>
            <a:r>
              <a:rPr lang="en-US" dirty="0" smtClean="0"/>
              <a:t>Prior to elevated tracks, men rode on horseback ahead of the train to prevent fatalities.</a:t>
            </a:r>
            <a:endParaRPr lang="en-US" dirty="0"/>
          </a:p>
        </p:txBody>
      </p:sp>
    </p:spTree>
    <p:extLst>
      <p:ext uri="{BB962C8B-B14F-4D97-AF65-F5344CB8AC3E}">
        <p14:creationId xmlns:p14="http://schemas.microsoft.com/office/powerpoint/2010/main" val="3580879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Support the Highline</a:t>
            </a:r>
            <a:endParaRPr lang="en-US" dirty="0"/>
          </a:p>
        </p:txBody>
      </p:sp>
      <p:sp>
        <p:nvSpPr>
          <p:cNvPr id="3" name="Content Placeholder 2"/>
          <p:cNvSpPr>
            <a:spLocks noGrp="1"/>
          </p:cNvSpPr>
          <p:nvPr>
            <p:ph idx="1"/>
          </p:nvPr>
        </p:nvSpPr>
        <p:spPr>
          <a:xfrm>
            <a:off x="4804397" y="2323652"/>
            <a:ext cx="3016412" cy="3508977"/>
          </a:xfrm>
        </p:spPr>
        <p:txBody>
          <a:bodyPr/>
          <a:lstStyle/>
          <a:p>
            <a:r>
              <a:rPr lang="en-US" dirty="0" smtClean="0"/>
              <a:t>One way to contribute is by Adopting a Plant.  You make a donation and choose a plant that will be placed in the park.</a:t>
            </a:r>
            <a:endParaRPr lang="en-US" dirty="0"/>
          </a:p>
        </p:txBody>
      </p:sp>
      <p:pic>
        <p:nvPicPr>
          <p:cNvPr id="4" name="Picture 3" descr="plant_14303211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42" y="2323652"/>
            <a:ext cx="1905000" cy="2857500"/>
          </a:xfrm>
          <a:prstGeom prst="rect">
            <a:avLst/>
          </a:prstGeom>
        </p:spPr>
      </p:pic>
      <p:pic>
        <p:nvPicPr>
          <p:cNvPr id="5" name="Picture 4" descr="plant_14303211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397" y="2323652"/>
            <a:ext cx="1905000" cy="2857500"/>
          </a:xfrm>
          <a:prstGeom prst="rect">
            <a:avLst/>
          </a:prstGeom>
        </p:spPr>
      </p:pic>
    </p:spTree>
    <p:extLst>
      <p:ext uri="{BB962C8B-B14F-4D97-AF65-F5344CB8AC3E}">
        <p14:creationId xmlns:p14="http://schemas.microsoft.com/office/powerpoint/2010/main" val="4177729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Support the Highline</a:t>
            </a:r>
          </a:p>
        </p:txBody>
      </p:sp>
      <p:sp>
        <p:nvSpPr>
          <p:cNvPr id="3" name="Content Placeholder 2"/>
          <p:cNvSpPr>
            <a:spLocks noGrp="1"/>
          </p:cNvSpPr>
          <p:nvPr>
            <p:ph idx="1"/>
          </p:nvPr>
        </p:nvSpPr>
        <p:spPr>
          <a:xfrm>
            <a:off x="670032" y="2323652"/>
            <a:ext cx="3650459" cy="3508977"/>
          </a:xfrm>
        </p:spPr>
        <p:txBody>
          <a:bodyPr/>
          <a:lstStyle/>
          <a:p>
            <a:r>
              <a:rPr lang="en-US" dirty="0" smtClean="0"/>
              <a:t>Every Tuesday 30 minutes before dusk The Highline the use of telescopes to look at the stars, provided by The Amateur Astronomers Association of New York</a:t>
            </a:r>
            <a:endParaRPr lang="en-US" dirty="0"/>
          </a:p>
        </p:txBody>
      </p:sp>
      <p:pic>
        <p:nvPicPr>
          <p:cNvPr id="4" name="Picture 3" descr="1423861940_750x578_stargazing_detail_imag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20491" y="3073564"/>
            <a:ext cx="4289688" cy="3305919"/>
          </a:xfrm>
          <a:prstGeom prst="rect">
            <a:avLst/>
          </a:prstGeom>
        </p:spPr>
      </p:pic>
    </p:spTree>
    <p:extLst>
      <p:ext uri="{BB962C8B-B14F-4D97-AF65-F5344CB8AC3E}">
        <p14:creationId xmlns:p14="http://schemas.microsoft.com/office/powerpoint/2010/main" val="2110554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the Highline</a:t>
            </a:r>
            <a:endParaRPr lang="en-US" dirty="0"/>
          </a:p>
        </p:txBody>
      </p:sp>
      <p:sp>
        <p:nvSpPr>
          <p:cNvPr id="3" name="Content Placeholder 2"/>
          <p:cNvSpPr>
            <a:spLocks noGrp="1"/>
          </p:cNvSpPr>
          <p:nvPr>
            <p:ph idx="1"/>
          </p:nvPr>
        </p:nvSpPr>
        <p:spPr/>
        <p:txBody>
          <a:bodyPr/>
          <a:lstStyle/>
          <a:p>
            <a:r>
              <a:rPr lang="en-US" dirty="0" smtClean="0"/>
              <a:t>The park is open from 7AM-10PM</a:t>
            </a:r>
          </a:p>
          <a:p>
            <a:r>
              <a:rPr lang="en-US" dirty="0" smtClean="0"/>
              <a:t>Entrances are located on Gansevoort Street, 14</a:t>
            </a:r>
            <a:r>
              <a:rPr lang="en-US" baseline="30000" dirty="0" smtClean="0"/>
              <a:t>th</a:t>
            </a:r>
            <a:r>
              <a:rPr lang="en-US" dirty="0" smtClean="0"/>
              <a:t>, 16</a:t>
            </a:r>
            <a:r>
              <a:rPr lang="en-US" baseline="30000" dirty="0" smtClean="0"/>
              <a:t>th</a:t>
            </a:r>
            <a:r>
              <a:rPr lang="en-US" dirty="0" smtClean="0"/>
              <a:t>, 18</a:t>
            </a:r>
            <a:r>
              <a:rPr lang="en-US" baseline="30000" dirty="0" smtClean="0"/>
              <a:t>th</a:t>
            </a:r>
            <a:r>
              <a:rPr lang="en-US" dirty="0" smtClean="0"/>
              <a:t>, 20</a:t>
            </a:r>
            <a:r>
              <a:rPr lang="en-US" baseline="30000" dirty="0" smtClean="0"/>
              <a:t>th</a:t>
            </a:r>
            <a:r>
              <a:rPr lang="en-US" dirty="0" smtClean="0"/>
              <a:t>, 23</a:t>
            </a:r>
            <a:r>
              <a:rPr lang="en-US" baseline="30000" dirty="0" smtClean="0"/>
              <a:t>rd</a:t>
            </a:r>
            <a:r>
              <a:rPr lang="en-US" dirty="0" smtClean="0"/>
              <a:t>, 26</a:t>
            </a:r>
            <a:r>
              <a:rPr lang="en-US" baseline="30000" dirty="0" smtClean="0"/>
              <a:t>th</a:t>
            </a:r>
            <a:r>
              <a:rPr lang="en-US" dirty="0" smtClean="0"/>
              <a:t>, 28</a:t>
            </a:r>
            <a:r>
              <a:rPr lang="en-US" baseline="30000" dirty="0" smtClean="0"/>
              <a:t>th</a:t>
            </a:r>
            <a:r>
              <a:rPr lang="en-US" dirty="0" smtClean="0"/>
              <a:t>, 30</a:t>
            </a:r>
            <a:r>
              <a:rPr lang="en-US" baseline="30000" dirty="0" smtClean="0"/>
              <a:t>th</a:t>
            </a:r>
            <a:r>
              <a:rPr lang="en-US" dirty="0" smtClean="0"/>
              <a:t>, and 34</a:t>
            </a:r>
            <a:r>
              <a:rPr lang="en-US" baseline="30000" dirty="0" smtClean="0"/>
              <a:t>th</a:t>
            </a:r>
            <a:r>
              <a:rPr lang="en-US" dirty="0" smtClean="0"/>
              <a:t> streets.</a:t>
            </a:r>
          </a:p>
          <a:p>
            <a:r>
              <a:rPr lang="en-US" dirty="0" smtClean="0"/>
              <a:t>Free public tours are offered of the park, the art and the plant life.</a:t>
            </a:r>
          </a:p>
          <a:p>
            <a:r>
              <a:rPr lang="en-US" dirty="0" smtClean="0">
                <a:hlinkClick r:id="rId2"/>
              </a:rPr>
              <a:t>Take a Look!</a:t>
            </a:r>
            <a:endParaRPr lang="en-US" dirty="0"/>
          </a:p>
        </p:txBody>
      </p:sp>
    </p:spTree>
    <p:extLst>
      <p:ext uri="{BB962C8B-B14F-4D97-AF65-F5344CB8AC3E}">
        <p14:creationId xmlns:p14="http://schemas.microsoft.com/office/powerpoint/2010/main" val="2692073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807188"/>
            <a:ext cx="7024744" cy="1143000"/>
          </a:xfrm>
        </p:spPr>
        <p:txBody>
          <a:bodyPr/>
          <a:lstStyle/>
          <a:p>
            <a:pPr algn="ctr"/>
            <a:r>
              <a:rPr lang="en-US" dirty="0" smtClean="0"/>
              <a:t>THANK YOU!!</a:t>
            </a:r>
            <a:endParaRPr lang="en-US" dirty="0"/>
          </a:p>
        </p:txBody>
      </p:sp>
      <p:pic>
        <p:nvPicPr>
          <p:cNvPr id="3" name="Picture 2" descr="c612805d-3b25-4785-aa8e-c4197c946d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458" y="590788"/>
            <a:ext cx="6227532" cy="4667884"/>
          </a:xfrm>
          <a:prstGeom prst="rect">
            <a:avLst/>
          </a:prstGeom>
        </p:spPr>
      </p:pic>
    </p:spTree>
    <p:extLst>
      <p:ext uri="{BB962C8B-B14F-4D97-AF65-F5344CB8AC3E}">
        <p14:creationId xmlns:p14="http://schemas.microsoft.com/office/powerpoint/2010/main" val="1822354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Pic of horses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 y="659162"/>
            <a:ext cx="7381875" cy="578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680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Highline</a:t>
            </a:r>
            <a:endParaRPr lang="en-US" dirty="0"/>
          </a:p>
        </p:txBody>
      </p:sp>
      <p:sp>
        <p:nvSpPr>
          <p:cNvPr id="3" name="Content Placeholder 2"/>
          <p:cNvSpPr>
            <a:spLocks noGrp="1"/>
          </p:cNvSpPr>
          <p:nvPr>
            <p:ph idx="1"/>
          </p:nvPr>
        </p:nvSpPr>
        <p:spPr/>
        <p:txBody>
          <a:bodyPr/>
          <a:lstStyle/>
          <a:p>
            <a:r>
              <a:rPr lang="en-US" dirty="0" smtClean="0"/>
              <a:t>The construction of the elevated tracks was part of a massive urban redevelopment program lead by </a:t>
            </a:r>
            <a:r>
              <a:rPr lang="en-US" dirty="0" smtClean="0">
                <a:hlinkClick r:id="rId2"/>
              </a:rPr>
              <a:t>Robert Moses</a:t>
            </a:r>
            <a:r>
              <a:rPr lang="en-US" dirty="0" smtClean="0"/>
              <a:t>.</a:t>
            </a:r>
          </a:p>
          <a:p>
            <a:r>
              <a:rPr lang="en-US" dirty="0" smtClean="0"/>
              <a:t>What made this particular project interesting is that the tracks go through buildings rather than running directly over traffic</a:t>
            </a:r>
            <a:endParaRPr lang="en-US" dirty="0"/>
          </a:p>
        </p:txBody>
      </p:sp>
    </p:spTree>
    <p:extLst>
      <p:ext uri="{BB962C8B-B14F-4D97-AF65-F5344CB8AC3E}">
        <p14:creationId xmlns:p14="http://schemas.microsoft.com/office/powerpoint/2010/main" val="3529331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Old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852488"/>
            <a:ext cx="7806236" cy="537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900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50738107_84884c68fb_b.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0192" y="538825"/>
            <a:ext cx="7371205" cy="5780349"/>
          </a:xfrm>
          <a:prstGeom prst="rect">
            <a:avLst/>
          </a:prstGeom>
        </p:spPr>
      </p:pic>
    </p:spTree>
    <p:extLst>
      <p:ext uri="{BB962C8B-B14F-4D97-AF65-F5344CB8AC3E}">
        <p14:creationId xmlns:p14="http://schemas.microsoft.com/office/powerpoint/2010/main" val="3391796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C-Williams_WSI_1280x71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4311" y="1324386"/>
            <a:ext cx="8063201" cy="4491455"/>
          </a:xfrm>
          <a:prstGeom prst="rect">
            <a:avLst/>
          </a:prstGeom>
        </p:spPr>
      </p:pic>
    </p:spTree>
    <p:extLst>
      <p:ext uri="{BB962C8B-B14F-4D97-AF65-F5344CB8AC3E}">
        <p14:creationId xmlns:p14="http://schemas.microsoft.com/office/powerpoint/2010/main" val="739317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771.jpg"/>
          <p:cNvPicPr>
            <a:picLocks noGrp="1" noChangeAspect="1"/>
          </p:cNvPicPr>
          <p:nvPr>
            <p:ph idx="1"/>
          </p:nvPr>
        </p:nvPicPr>
        <p:blipFill>
          <a:blip r:embed="rId2">
            <a:extLst>
              <a:ext uri="{28A0092B-C50C-407E-A947-70E740481C1C}">
                <a14:useLocalDpi xmlns:a14="http://schemas.microsoft.com/office/drawing/2010/main" val="0"/>
              </a:ext>
            </a:extLst>
          </a:blip>
          <a:srcRect t="10866" b="10866"/>
          <a:stretch>
            <a:fillRect/>
          </a:stretch>
        </p:blipFill>
        <p:spPr>
          <a:xfrm>
            <a:off x="620115" y="1398746"/>
            <a:ext cx="7749242" cy="4012194"/>
          </a:xfrm>
        </p:spPr>
      </p:pic>
    </p:spTree>
    <p:extLst>
      <p:ext uri="{BB962C8B-B14F-4D97-AF65-F5344CB8AC3E}">
        <p14:creationId xmlns:p14="http://schemas.microsoft.com/office/powerpoint/2010/main" val="8797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440</TotalTime>
  <Words>1054</Words>
  <Application>Microsoft Macintosh PowerPoint</Application>
  <PresentationFormat>On-screen Show (4:3)</PresentationFormat>
  <Paragraphs>75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The Highline:  A Public Green Space</vt:lpstr>
      <vt:lpstr>What is The Highline?</vt:lpstr>
      <vt:lpstr>Highline History</vt:lpstr>
      <vt:lpstr>PowerPoint Presentation</vt:lpstr>
      <vt:lpstr>History of The Highline</vt:lpstr>
      <vt:lpstr>PowerPoint Presentation</vt:lpstr>
      <vt:lpstr>PowerPoint Presentation</vt:lpstr>
      <vt:lpstr>PowerPoint Presentation</vt:lpstr>
      <vt:lpstr>PowerPoint Presentation</vt:lpstr>
      <vt:lpstr>PowerPoint Presentation</vt:lpstr>
      <vt:lpstr>Friends of the Highline</vt:lpstr>
      <vt:lpstr>Friends of the Highline</vt:lpstr>
      <vt:lpstr>Friends of the Highline</vt:lpstr>
      <vt:lpstr>Designers</vt:lpstr>
      <vt:lpstr>PowerPoint Presentation</vt:lpstr>
      <vt:lpstr>PowerPoint Presentation</vt:lpstr>
      <vt:lpstr>Sustainable Practices </vt:lpstr>
      <vt:lpstr>Sustainable Practices (cont.)</vt:lpstr>
      <vt:lpstr>PowerPoint Presentation</vt:lpstr>
      <vt:lpstr>Sustainable Practices (cont.)</vt:lpstr>
      <vt:lpstr>PowerPoint Presentation</vt:lpstr>
      <vt:lpstr>Sustainable Practices (cont.)</vt:lpstr>
      <vt:lpstr>Economic Impact (cont.)</vt:lpstr>
      <vt:lpstr>Economic Impact (cont.)</vt:lpstr>
      <vt:lpstr>Economic Impact (cont.)</vt:lpstr>
      <vt:lpstr>Economic Impact (cont.)</vt:lpstr>
      <vt:lpstr>PowerPoint Presentation</vt:lpstr>
      <vt:lpstr>Economic Impact</vt:lpstr>
      <vt:lpstr>Economic Impact</vt:lpstr>
      <vt:lpstr>How to Support the Highline</vt:lpstr>
      <vt:lpstr>How to Support the Highline</vt:lpstr>
      <vt:lpstr>Visit the Highline</vt:lpstr>
      <vt:lpstr>THANK YOU!!</vt:lpstr>
    </vt:vector>
  </TitlesOfParts>
  <Company>The Universe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Ex Machina</dc:creator>
  <cp:lastModifiedBy>De Ex Machina</cp:lastModifiedBy>
  <cp:revision>69</cp:revision>
  <dcterms:created xsi:type="dcterms:W3CDTF">2016-04-28T15:51:04Z</dcterms:created>
  <dcterms:modified xsi:type="dcterms:W3CDTF">2016-05-25T13:24:21Z</dcterms:modified>
</cp:coreProperties>
</file>