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4" r:id="rId4"/>
    <p:sldId id="266" r:id="rId5"/>
    <p:sldId id="260" r:id="rId6"/>
    <p:sldId id="257" r:id="rId7"/>
    <p:sldId id="261" r:id="rId8"/>
    <p:sldId id="262" r:id="rId9"/>
    <p:sldId id="263"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p:scale>
          <a:sx n="86" d="100"/>
          <a:sy n="86" d="100"/>
        </p:scale>
        <p:origin x="3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direct.com/science/article/pii/S0016236114005365" TargetMode="External"/><Relationship Id="rId2" Type="http://schemas.openxmlformats.org/officeDocument/2006/relationships/hyperlink" Target="http://www.epa.gov/lmop/basic-information-about-landfill-gas" TargetMode="External"/><Relationship Id="rId1" Type="http://schemas.openxmlformats.org/officeDocument/2006/relationships/slideLayout" Target="../slideLayouts/slideLayout2.xml"/><Relationship Id="rId5" Type="http://schemas.openxmlformats.org/officeDocument/2006/relationships/hyperlink" Target="http://www.sciencedirect.com/science/article/pii/S1364032114003633" TargetMode="External"/><Relationship Id="rId4" Type="http://schemas.openxmlformats.org/officeDocument/2006/relationships/hyperlink" Target="http://www.huffingtonpost.com/2013/01/03/food-waste-america_n_240445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BDB6-A705-4E81-A2E4-57E564F5A952}"/>
              </a:ext>
            </a:extLst>
          </p:cNvPr>
          <p:cNvSpPr>
            <a:spLocks noGrp="1"/>
          </p:cNvSpPr>
          <p:nvPr>
            <p:ph type="ctrTitle"/>
          </p:nvPr>
        </p:nvSpPr>
        <p:spPr>
          <a:xfrm>
            <a:off x="2148946" y="954338"/>
            <a:ext cx="9094787" cy="3126595"/>
          </a:xfrm>
        </p:spPr>
        <p:txBody>
          <a:bodyPr>
            <a:normAutofit/>
          </a:bodyPr>
          <a:lstStyle/>
          <a:p>
            <a:pPr algn="ctr"/>
            <a:r>
              <a:rPr lang="en-US" b="1" dirty="0">
                <a:solidFill>
                  <a:schemeClr val="accent5">
                    <a:lumMod val="75000"/>
                  </a:schemeClr>
                </a:solidFill>
              </a:rPr>
              <a:t>The Benefits of Biofuels From</a:t>
            </a:r>
            <a:br>
              <a:rPr lang="en-US" b="1" dirty="0">
                <a:solidFill>
                  <a:schemeClr val="accent5">
                    <a:lumMod val="75000"/>
                  </a:schemeClr>
                </a:solidFill>
              </a:rPr>
            </a:br>
            <a:r>
              <a:rPr lang="en-US" b="1" dirty="0">
                <a:solidFill>
                  <a:schemeClr val="accent5">
                    <a:lumMod val="75000"/>
                  </a:schemeClr>
                </a:solidFill>
              </a:rPr>
              <a:t> Food Waste</a:t>
            </a:r>
            <a:endParaRPr lang="en-US" dirty="0">
              <a:solidFill>
                <a:schemeClr val="accent5">
                  <a:lumMod val="75000"/>
                </a:schemeClr>
              </a:solidFill>
            </a:endParaRPr>
          </a:p>
        </p:txBody>
      </p:sp>
      <p:sp>
        <p:nvSpPr>
          <p:cNvPr id="3" name="Subtitle 2">
            <a:extLst>
              <a:ext uri="{FF2B5EF4-FFF2-40B4-BE49-F238E27FC236}">
                <a16:creationId xmlns:a16="http://schemas.microsoft.com/office/drawing/2014/main" id="{C2291BA5-4362-4C64-AAB9-2D6714A05987}"/>
              </a:ext>
            </a:extLst>
          </p:cNvPr>
          <p:cNvSpPr>
            <a:spLocks noGrp="1"/>
          </p:cNvSpPr>
          <p:nvPr>
            <p:ph type="subTitle" idx="1"/>
          </p:nvPr>
        </p:nvSpPr>
        <p:spPr/>
        <p:txBody>
          <a:bodyPr/>
          <a:lstStyle/>
          <a:p>
            <a:pPr algn="ctr"/>
            <a:r>
              <a:rPr lang="en-US" dirty="0"/>
              <a:t>By Jade Jackson</a:t>
            </a:r>
          </a:p>
          <a:p>
            <a:pPr algn="ctr"/>
            <a:r>
              <a:rPr lang="en-US" dirty="0"/>
              <a:t>Environmental Economics 2505ID</a:t>
            </a:r>
          </a:p>
        </p:txBody>
      </p:sp>
      <p:pic>
        <p:nvPicPr>
          <p:cNvPr id="4" name="Picture 3">
            <a:extLst>
              <a:ext uri="{FF2B5EF4-FFF2-40B4-BE49-F238E27FC236}">
                <a16:creationId xmlns:a16="http://schemas.microsoft.com/office/drawing/2014/main" id="{AEAFA998-3999-4644-85FE-B7F4438A946D}"/>
              </a:ext>
            </a:extLst>
          </p:cNvPr>
          <p:cNvPicPr>
            <a:picLocks noChangeAspect="1"/>
          </p:cNvPicPr>
          <p:nvPr/>
        </p:nvPicPr>
        <p:blipFill>
          <a:blip r:embed="rId2"/>
          <a:stretch>
            <a:fillRect/>
          </a:stretch>
        </p:blipFill>
        <p:spPr>
          <a:xfrm>
            <a:off x="2894120" y="373203"/>
            <a:ext cx="7767961" cy="6111594"/>
          </a:xfrm>
          <a:prstGeom prst="rect">
            <a:avLst/>
          </a:prstGeom>
        </p:spPr>
      </p:pic>
    </p:spTree>
    <p:extLst>
      <p:ext uri="{BB962C8B-B14F-4D97-AF65-F5344CB8AC3E}">
        <p14:creationId xmlns:p14="http://schemas.microsoft.com/office/powerpoint/2010/main" val="189801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6B31-9F2E-4763-8A47-D24E3F792A83}"/>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id="{810F3BC3-DCBF-4652-8AD6-041DB2695674}"/>
              </a:ext>
            </a:extLst>
          </p:cNvPr>
          <p:cNvSpPr>
            <a:spLocks noGrp="1"/>
          </p:cNvSpPr>
          <p:nvPr>
            <p:ph idx="1"/>
          </p:nvPr>
        </p:nvSpPr>
        <p:spPr>
          <a:xfrm>
            <a:off x="1710322" y="1615736"/>
            <a:ext cx="9928303" cy="4838330"/>
          </a:xfrm>
        </p:spPr>
        <p:txBody>
          <a:bodyPr>
            <a:normAutofit fontScale="85000" lnSpcReduction="20000"/>
          </a:bodyPr>
          <a:lstStyle/>
          <a:p>
            <a:r>
              <a:rPr lang="en-US" b="1" dirty="0"/>
              <a:t>Basic Information about Landfill </a:t>
            </a:r>
            <a:r>
              <a:rPr lang="en-US" b="1" dirty="0" err="1"/>
              <a:t>Gas.”</a:t>
            </a:r>
            <a:r>
              <a:rPr lang="en-US" b="1" i="1" dirty="0" err="1"/>
              <a:t>EPA</a:t>
            </a:r>
            <a:r>
              <a:rPr lang="en-US" b="1" dirty="0"/>
              <a:t>, Environmental Protection Agency, 30 Nov. 2017, </a:t>
            </a:r>
            <a:r>
              <a:rPr lang="en-US" u="sng" dirty="0">
                <a:hlinkClick r:id="rId2"/>
              </a:rPr>
              <a:t>www.epa.gov/lmop/basic-information-about-landfill-gas</a:t>
            </a:r>
            <a:endParaRPr lang="en-US" u="sng" dirty="0"/>
          </a:p>
          <a:p>
            <a:r>
              <a:rPr lang="en-US" b="1" dirty="0" err="1"/>
              <a:t>Karmee</a:t>
            </a:r>
            <a:r>
              <a:rPr lang="en-US" b="1" dirty="0"/>
              <a:t>, Sanjib Kumar. "Liquid Biofuels from Food Waste: Current Trends, Prospect and Limitation." </a:t>
            </a:r>
            <a:r>
              <a:rPr lang="en-US" b="1" i="1" dirty="0"/>
              <a:t>Renewable &amp; Sustainable Energy Reviews</a:t>
            </a:r>
            <a:r>
              <a:rPr lang="en-US" b="1" dirty="0"/>
              <a:t>, vol. 53, Jan. 2016, pp. 945-953. EBSCO</a:t>
            </a:r>
            <a:r>
              <a:rPr lang="en-US" b="1" i="1" dirty="0"/>
              <a:t>host</a:t>
            </a:r>
            <a:r>
              <a:rPr lang="en-US" b="1" dirty="0"/>
              <a:t>, doi:10.1016/j.rser.2015.09.041</a:t>
            </a:r>
          </a:p>
          <a:p>
            <a:r>
              <a:rPr lang="en-US" b="1" dirty="0"/>
              <a:t>Kiran, </a:t>
            </a:r>
            <a:r>
              <a:rPr lang="en-US" b="1" dirty="0" err="1"/>
              <a:t>Esra</a:t>
            </a:r>
            <a:r>
              <a:rPr lang="en-US" b="1" dirty="0"/>
              <a:t> </a:t>
            </a:r>
            <a:r>
              <a:rPr lang="en-US" b="1" dirty="0" err="1"/>
              <a:t>Uçkun</a:t>
            </a:r>
            <a:r>
              <a:rPr lang="en-US" b="1" dirty="0"/>
              <a:t> , et al. “Bioconversion of food waste to energy: A review.” Fuel, Elsevier, 6 June 2014, </a:t>
            </a:r>
            <a:r>
              <a:rPr lang="en-US" u="sng" dirty="0">
                <a:hlinkClick r:id="rId3"/>
              </a:rPr>
              <a:t>www.sciencedirect.com/science/article/pii/S0016236114005365</a:t>
            </a:r>
            <a:r>
              <a:rPr lang="en-US" b="1" dirty="0"/>
              <a:t>.</a:t>
            </a:r>
            <a:endParaRPr lang="en-US" dirty="0"/>
          </a:p>
          <a:p>
            <a:r>
              <a:rPr lang="en-US" b="1" dirty="0"/>
              <a:t>Ravindran, Rajeev and Amit K. Jaiswal. "Exploitation of Food Industry Waste for High-Value Products." </a:t>
            </a:r>
            <a:r>
              <a:rPr lang="en-US" b="1" i="1" dirty="0"/>
              <a:t>Trends in Biotechnology</a:t>
            </a:r>
            <a:r>
              <a:rPr lang="en-US" b="1" dirty="0"/>
              <a:t>, vol. 34, no. 1, Jan. 2016, pp. 58-69. EBSCO</a:t>
            </a:r>
            <a:r>
              <a:rPr lang="en-US" b="1" i="1" dirty="0"/>
              <a:t>host</a:t>
            </a:r>
            <a:r>
              <a:rPr lang="en-US" b="1" dirty="0"/>
              <a:t>, doi:10.1016/j.tibtech.2015.10.008.</a:t>
            </a:r>
            <a:endParaRPr lang="en-US" dirty="0"/>
          </a:p>
          <a:p>
            <a:r>
              <a:rPr lang="en-US" b="1" i="1" dirty="0"/>
              <a:t>SDA | OCE | U.S. Food Waste Challenge | FAQ's</a:t>
            </a:r>
            <a:r>
              <a:rPr lang="en-US" b="1" dirty="0"/>
              <a:t>, www.usda.gov/oce/foodwaste/faqs.htm. </a:t>
            </a:r>
            <a:r>
              <a:rPr lang="en-US" b="1" dirty="0" err="1"/>
              <a:t>Es</a:t>
            </a:r>
            <a:endParaRPr lang="en-US" b="1" dirty="0"/>
          </a:p>
          <a:p>
            <a:r>
              <a:rPr lang="en-US" b="1" dirty="0"/>
              <a:t>Wilkes-Edrington, Lindsay. “Food Waste Costs Americans Around $165 Billion Annually (VIDEO).” </a:t>
            </a:r>
            <a:r>
              <a:rPr lang="en-US" b="1" i="1" dirty="0"/>
              <a:t>The Huffington Post</a:t>
            </a:r>
            <a:r>
              <a:rPr lang="en-US" b="1" dirty="0"/>
              <a:t>, TheHuffingtonPost.com, 3 Jan. 2013, </a:t>
            </a:r>
            <a:r>
              <a:rPr lang="en-US" u="sng" dirty="0">
                <a:hlinkClick r:id="rId4"/>
              </a:rPr>
              <a:t>www.huffingtonpost.com/2013/01/03/food-waste-america_n_2404451.html</a:t>
            </a:r>
            <a:endParaRPr lang="en-US" b="1" dirty="0"/>
          </a:p>
          <a:p>
            <a:r>
              <a:rPr lang="en-US" b="1" dirty="0"/>
              <a:t>Zhang, </a:t>
            </a:r>
            <a:r>
              <a:rPr lang="en-US" b="1" dirty="0" err="1"/>
              <a:t>Cunsheng</a:t>
            </a:r>
            <a:r>
              <a:rPr lang="en-US" b="1" dirty="0"/>
              <a:t>, et al. “Reviewing the anaerobic digestion of food waste for biogas production.” </a:t>
            </a:r>
            <a:r>
              <a:rPr lang="en-US" b="1" i="1" dirty="0"/>
              <a:t>Renewable and Sustainable Energy Reviews</a:t>
            </a:r>
            <a:r>
              <a:rPr lang="en-US" b="1" dirty="0"/>
              <a:t>, </a:t>
            </a:r>
            <a:r>
              <a:rPr lang="en-US" b="1" dirty="0" err="1"/>
              <a:t>Pergamon</a:t>
            </a:r>
            <a:r>
              <a:rPr lang="en-US" b="1" dirty="0"/>
              <a:t>, 25 June 2014, </a:t>
            </a:r>
            <a:r>
              <a:rPr lang="en-US" u="sng" dirty="0">
                <a:hlinkClick r:id="rId5"/>
              </a:rPr>
              <a:t>www.sciencedirect.com/science/article/pii/S1364032114003633</a:t>
            </a:r>
            <a:endParaRPr lang="en-US" u="sng" dirty="0"/>
          </a:p>
          <a:p>
            <a:r>
              <a:rPr lang="en-US" b="1" dirty="0"/>
              <a:t>Zhang, </a:t>
            </a:r>
            <a:r>
              <a:rPr lang="en-US" b="1" dirty="0" err="1"/>
              <a:t>Zhanying</a:t>
            </a:r>
            <a:r>
              <a:rPr lang="en-US" b="1" dirty="0"/>
              <a:t>, et al. "Biofuels from Food Processing Wastes." </a:t>
            </a:r>
            <a:r>
              <a:rPr lang="en-US" b="1" i="1" dirty="0"/>
              <a:t>Current Opinion in Biotechnology</a:t>
            </a:r>
            <a:r>
              <a:rPr lang="en-US" b="1" dirty="0"/>
              <a:t>, vol. 38, Apr. 2016, pp. 97-105. EBSCO</a:t>
            </a:r>
            <a:r>
              <a:rPr lang="en-US" b="1" i="1" dirty="0"/>
              <a:t>host</a:t>
            </a:r>
            <a:r>
              <a:rPr lang="en-US" b="1" dirty="0"/>
              <a:t>, doi:10.1016/j.copbio.2016.01.010.</a:t>
            </a:r>
            <a:endParaRPr lang="en-US" dirty="0"/>
          </a:p>
          <a:p>
            <a:endParaRPr lang="en-US" dirty="0"/>
          </a:p>
        </p:txBody>
      </p:sp>
    </p:spTree>
    <p:extLst>
      <p:ext uri="{BB962C8B-B14F-4D97-AF65-F5344CB8AC3E}">
        <p14:creationId xmlns:p14="http://schemas.microsoft.com/office/powerpoint/2010/main" val="44828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82F52E-0F94-4BFC-9F89-B054DDEAB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C6C0BD2-8B3C-4042-B4EE-5DB7665A373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 name="Freeform 27">
              <a:extLst>
                <a:ext uri="{FF2B5EF4-FFF2-40B4-BE49-F238E27FC236}">
                  <a16:creationId xmlns:a16="http://schemas.microsoft.com/office/drawing/2014/main" id="{5F53669F-C1E6-43B8-AC6F-B44CE56BF704}"/>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 name="Freeform 28">
              <a:extLst>
                <a:ext uri="{FF2B5EF4-FFF2-40B4-BE49-F238E27FC236}">
                  <a16:creationId xmlns:a16="http://schemas.microsoft.com/office/drawing/2014/main" id="{53966C25-DAEA-4318-8FBC-EC6FF8F5A193}"/>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 name="Freeform 29">
              <a:extLst>
                <a:ext uri="{FF2B5EF4-FFF2-40B4-BE49-F238E27FC236}">
                  <a16:creationId xmlns:a16="http://schemas.microsoft.com/office/drawing/2014/main" id="{ED6EA716-EAD4-4023-8673-0809A1E2451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6" name="Freeform 30">
              <a:extLst>
                <a:ext uri="{FF2B5EF4-FFF2-40B4-BE49-F238E27FC236}">
                  <a16:creationId xmlns:a16="http://schemas.microsoft.com/office/drawing/2014/main" id="{84261748-EFC0-4729-A7BB-A88FDAF6FAFC}"/>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7" name="Freeform 31">
              <a:extLst>
                <a:ext uri="{FF2B5EF4-FFF2-40B4-BE49-F238E27FC236}">
                  <a16:creationId xmlns:a16="http://schemas.microsoft.com/office/drawing/2014/main" id="{2C14F808-CC69-494F-98AC-CB750416CCF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8" name="Freeform 32">
              <a:extLst>
                <a:ext uri="{FF2B5EF4-FFF2-40B4-BE49-F238E27FC236}">
                  <a16:creationId xmlns:a16="http://schemas.microsoft.com/office/drawing/2014/main" id="{F1CA3607-84D0-4085-A363-796A17B1D74E}"/>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9" name="Freeform 33">
              <a:extLst>
                <a:ext uri="{FF2B5EF4-FFF2-40B4-BE49-F238E27FC236}">
                  <a16:creationId xmlns:a16="http://schemas.microsoft.com/office/drawing/2014/main" id="{491E6160-2958-4A90-8B50-EDA182AABB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0" name="Freeform 34">
              <a:extLst>
                <a:ext uri="{FF2B5EF4-FFF2-40B4-BE49-F238E27FC236}">
                  <a16:creationId xmlns:a16="http://schemas.microsoft.com/office/drawing/2014/main" id="{559F6CB7-E057-499B-A859-3602769892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1" name="Freeform 35">
              <a:extLst>
                <a:ext uri="{FF2B5EF4-FFF2-40B4-BE49-F238E27FC236}">
                  <a16:creationId xmlns:a16="http://schemas.microsoft.com/office/drawing/2014/main" id="{FF12353D-CF89-4D03-8075-C161824E23C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2" name="Freeform 36">
              <a:extLst>
                <a:ext uri="{FF2B5EF4-FFF2-40B4-BE49-F238E27FC236}">
                  <a16:creationId xmlns:a16="http://schemas.microsoft.com/office/drawing/2014/main" id="{5B91C9D6-FAF2-445B-AF1B-43992602A92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3" name="Freeform 37">
              <a:extLst>
                <a:ext uri="{FF2B5EF4-FFF2-40B4-BE49-F238E27FC236}">
                  <a16:creationId xmlns:a16="http://schemas.microsoft.com/office/drawing/2014/main" id="{570F7A1D-86B1-4AD1-B4A3-9AE2A52C857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4" name="Freeform 38">
              <a:extLst>
                <a:ext uri="{FF2B5EF4-FFF2-40B4-BE49-F238E27FC236}">
                  <a16:creationId xmlns:a16="http://schemas.microsoft.com/office/drawing/2014/main" id="{52C6EBA8-95CC-4FE6-A8E4-3A6911E8A43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6" name="Freeform 11">
            <a:extLst>
              <a:ext uri="{FF2B5EF4-FFF2-40B4-BE49-F238E27FC236}">
                <a16:creationId xmlns:a16="http://schemas.microsoft.com/office/drawing/2014/main" id="{15EDA122-4530-45D2-A70A-B1A967AAE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1639847E-7C90-44A5-A83F-6A1A792718E8}"/>
              </a:ext>
            </a:extLst>
          </p:cNvPr>
          <p:cNvSpPr>
            <a:spLocks noGrp="1"/>
          </p:cNvSpPr>
          <p:nvPr>
            <p:ph type="title"/>
          </p:nvPr>
        </p:nvSpPr>
        <p:spPr>
          <a:xfrm>
            <a:off x="1217056" y="1093380"/>
            <a:ext cx="3068182" cy="4671240"/>
          </a:xfrm>
        </p:spPr>
        <p:txBody>
          <a:bodyPr anchor="ctr">
            <a:normAutofit/>
          </a:bodyPr>
          <a:lstStyle/>
          <a:p>
            <a:pPr algn="r"/>
            <a:r>
              <a:rPr lang="en-US" dirty="0"/>
              <a:t>Intro</a:t>
            </a:r>
            <a:endParaRPr lang="en-US"/>
          </a:p>
        </p:txBody>
      </p:sp>
      <p:sp>
        <p:nvSpPr>
          <p:cNvPr id="3" name="Content Placeholder 2">
            <a:extLst>
              <a:ext uri="{FF2B5EF4-FFF2-40B4-BE49-F238E27FC236}">
                <a16:creationId xmlns:a16="http://schemas.microsoft.com/office/drawing/2014/main" id="{EAE5FBE1-C2EA-40AB-AAB2-D60CAAF22277}"/>
              </a:ext>
            </a:extLst>
          </p:cNvPr>
          <p:cNvSpPr>
            <a:spLocks noGrp="1"/>
          </p:cNvSpPr>
          <p:nvPr>
            <p:ph idx="1"/>
          </p:nvPr>
        </p:nvSpPr>
        <p:spPr>
          <a:xfrm>
            <a:off x="5285509" y="1093380"/>
            <a:ext cx="6219103" cy="4679250"/>
          </a:xfrm>
        </p:spPr>
        <p:txBody>
          <a:bodyPr anchor="ctr">
            <a:normAutofit/>
          </a:bodyPr>
          <a:lstStyle/>
          <a:p>
            <a:r>
              <a:rPr lang="en-US" dirty="0"/>
              <a:t> The production of biofuels from food waste could stimulate the United States economy and help mitigate the environmental impact of this food waste in US landfills and it’s cost on the US economy. </a:t>
            </a:r>
          </a:p>
          <a:p>
            <a:r>
              <a:rPr lang="en-US" dirty="0"/>
              <a:t>The types of biofuels and how they add value to food waste.</a:t>
            </a:r>
          </a:p>
        </p:txBody>
      </p:sp>
    </p:spTree>
    <p:extLst>
      <p:ext uri="{BB962C8B-B14F-4D97-AF65-F5344CB8AC3E}">
        <p14:creationId xmlns:p14="http://schemas.microsoft.com/office/powerpoint/2010/main" val="39220118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82F52E-0F94-4BFC-9F89-B054DDEAB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C6C0BD2-8B3C-4042-B4EE-5DB7665A373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 name="Freeform 27">
              <a:extLst>
                <a:ext uri="{FF2B5EF4-FFF2-40B4-BE49-F238E27FC236}">
                  <a16:creationId xmlns:a16="http://schemas.microsoft.com/office/drawing/2014/main" id="{5F53669F-C1E6-43B8-AC6F-B44CE56BF704}"/>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 name="Freeform 28">
              <a:extLst>
                <a:ext uri="{FF2B5EF4-FFF2-40B4-BE49-F238E27FC236}">
                  <a16:creationId xmlns:a16="http://schemas.microsoft.com/office/drawing/2014/main" id="{53966C25-DAEA-4318-8FBC-EC6FF8F5A193}"/>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 name="Freeform 29">
              <a:extLst>
                <a:ext uri="{FF2B5EF4-FFF2-40B4-BE49-F238E27FC236}">
                  <a16:creationId xmlns:a16="http://schemas.microsoft.com/office/drawing/2014/main" id="{ED6EA716-EAD4-4023-8673-0809A1E2451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6" name="Freeform 30">
              <a:extLst>
                <a:ext uri="{FF2B5EF4-FFF2-40B4-BE49-F238E27FC236}">
                  <a16:creationId xmlns:a16="http://schemas.microsoft.com/office/drawing/2014/main" id="{84261748-EFC0-4729-A7BB-A88FDAF6FAFC}"/>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7" name="Freeform 31">
              <a:extLst>
                <a:ext uri="{FF2B5EF4-FFF2-40B4-BE49-F238E27FC236}">
                  <a16:creationId xmlns:a16="http://schemas.microsoft.com/office/drawing/2014/main" id="{2C14F808-CC69-494F-98AC-CB750416CCF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8" name="Freeform 32">
              <a:extLst>
                <a:ext uri="{FF2B5EF4-FFF2-40B4-BE49-F238E27FC236}">
                  <a16:creationId xmlns:a16="http://schemas.microsoft.com/office/drawing/2014/main" id="{F1CA3607-84D0-4085-A363-796A17B1D74E}"/>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9" name="Freeform 33">
              <a:extLst>
                <a:ext uri="{FF2B5EF4-FFF2-40B4-BE49-F238E27FC236}">
                  <a16:creationId xmlns:a16="http://schemas.microsoft.com/office/drawing/2014/main" id="{491E6160-2958-4A90-8B50-EDA182AABB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0" name="Freeform 34">
              <a:extLst>
                <a:ext uri="{FF2B5EF4-FFF2-40B4-BE49-F238E27FC236}">
                  <a16:creationId xmlns:a16="http://schemas.microsoft.com/office/drawing/2014/main" id="{559F6CB7-E057-499B-A859-3602769892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1" name="Freeform 35">
              <a:extLst>
                <a:ext uri="{FF2B5EF4-FFF2-40B4-BE49-F238E27FC236}">
                  <a16:creationId xmlns:a16="http://schemas.microsoft.com/office/drawing/2014/main" id="{FF12353D-CF89-4D03-8075-C161824E23C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2" name="Freeform 36">
              <a:extLst>
                <a:ext uri="{FF2B5EF4-FFF2-40B4-BE49-F238E27FC236}">
                  <a16:creationId xmlns:a16="http://schemas.microsoft.com/office/drawing/2014/main" id="{5B91C9D6-FAF2-445B-AF1B-43992602A92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3" name="Freeform 37">
              <a:extLst>
                <a:ext uri="{FF2B5EF4-FFF2-40B4-BE49-F238E27FC236}">
                  <a16:creationId xmlns:a16="http://schemas.microsoft.com/office/drawing/2014/main" id="{570F7A1D-86B1-4AD1-B4A3-9AE2A52C857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4" name="Freeform 38">
              <a:extLst>
                <a:ext uri="{FF2B5EF4-FFF2-40B4-BE49-F238E27FC236}">
                  <a16:creationId xmlns:a16="http://schemas.microsoft.com/office/drawing/2014/main" id="{52C6EBA8-95CC-4FE6-A8E4-3A6911E8A43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6" name="Freeform 11">
            <a:extLst>
              <a:ext uri="{FF2B5EF4-FFF2-40B4-BE49-F238E27FC236}">
                <a16:creationId xmlns:a16="http://schemas.microsoft.com/office/drawing/2014/main" id="{15EDA122-4530-45D2-A70A-B1A967AAE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97FB91E3-A803-4594-A9E4-89C9F4E77779}"/>
              </a:ext>
            </a:extLst>
          </p:cNvPr>
          <p:cNvSpPr>
            <a:spLocks noGrp="1"/>
          </p:cNvSpPr>
          <p:nvPr>
            <p:ph type="title"/>
          </p:nvPr>
        </p:nvSpPr>
        <p:spPr>
          <a:xfrm>
            <a:off x="1217056" y="1093380"/>
            <a:ext cx="3068182" cy="4671240"/>
          </a:xfrm>
        </p:spPr>
        <p:txBody>
          <a:bodyPr anchor="ctr">
            <a:normAutofit/>
          </a:bodyPr>
          <a:lstStyle/>
          <a:p>
            <a:pPr algn="ctr"/>
            <a:r>
              <a:rPr lang="en-US" dirty="0"/>
              <a:t>How much food is wasted in the US?</a:t>
            </a:r>
            <a:br>
              <a:rPr lang="en-US" dirty="0"/>
            </a:br>
            <a:r>
              <a:rPr lang="en-US" dirty="0"/>
              <a:t>How much does it cost?</a:t>
            </a:r>
          </a:p>
        </p:txBody>
      </p:sp>
      <p:sp>
        <p:nvSpPr>
          <p:cNvPr id="3" name="Content Placeholder 2">
            <a:extLst>
              <a:ext uri="{FF2B5EF4-FFF2-40B4-BE49-F238E27FC236}">
                <a16:creationId xmlns:a16="http://schemas.microsoft.com/office/drawing/2014/main" id="{DE8BB668-5C73-4B84-8A37-C37952E24710}"/>
              </a:ext>
            </a:extLst>
          </p:cNvPr>
          <p:cNvSpPr>
            <a:spLocks noGrp="1"/>
          </p:cNvSpPr>
          <p:nvPr>
            <p:ph idx="1"/>
          </p:nvPr>
        </p:nvSpPr>
        <p:spPr>
          <a:xfrm>
            <a:off x="5285509" y="1093380"/>
            <a:ext cx="6219103" cy="4679250"/>
          </a:xfrm>
        </p:spPr>
        <p:txBody>
          <a:bodyPr anchor="ctr">
            <a:normAutofit/>
          </a:bodyPr>
          <a:lstStyle/>
          <a:p>
            <a:r>
              <a:rPr lang="en-US" dirty="0"/>
              <a:t>In 2010, the United States Department of Agriculture’s (USDA) Economic Research Service of 31 % of  food loss was at the retail and consumer levels, which amounted to approximately 60 million metric tons and $161 billion worth of food.</a:t>
            </a:r>
          </a:p>
          <a:p>
            <a:r>
              <a:rPr lang="en-US" dirty="0"/>
              <a:t>In 2013, The National Resource Defense Council Project Scientist, Dana Gunders said that the disposal of food waste was costing Americans around $165 billion a year.</a:t>
            </a:r>
          </a:p>
          <a:p>
            <a:r>
              <a:rPr lang="en-US" dirty="0"/>
              <a:t>In 2014, an analysis in the International Journal on Food System Dynamics ,that showed that the avoidable food waste in the US exceeded 55 million metric tons per year, nearly 29% of annual food production, at a cost of $198 billion.</a:t>
            </a:r>
          </a:p>
        </p:txBody>
      </p:sp>
    </p:spTree>
    <p:extLst>
      <p:ext uri="{BB962C8B-B14F-4D97-AF65-F5344CB8AC3E}">
        <p14:creationId xmlns:p14="http://schemas.microsoft.com/office/powerpoint/2010/main" val="2634510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35EE93-80B4-4042-A8B1-016BD0C64B1D}"/>
              </a:ext>
            </a:extLst>
          </p:cNvPr>
          <p:cNvPicPr>
            <a:picLocks noChangeAspect="1"/>
          </p:cNvPicPr>
          <p:nvPr/>
        </p:nvPicPr>
        <p:blipFill>
          <a:blip r:embed="rId2"/>
          <a:stretch>
            <a:fillRect/>
          </a:stretch>
        </p:blipFill>
        <p:spPr>
          <a:xfrm>
            <a:off x="5173134" y="576024"/>
            <a:ext cx="4835794" cy="5705952"/>
          </a:xfrm>
          <a:prstGeom prst="rect">
            <a:avLst/>
          </a:prstGeom>
        </p:spPr>
      </p:pic>
      <p:sp>
        <p:nvSpPr>
          <p:cNvPr id="2" name="Title 1">
            <a:extLst>
              <a:ext uri="{FF2B5EF4-FFF2-40B4-BE49-F238E27FC236}">
                <a16:creationId xmlns:a16="http://schemas.microsoft.com/office/drawing/2014/main" id="{D7CEAFDC-6FE0-4EFA-968B-F05BFA885CA9}"/>
              </a:ext>
            </a:extLst>
          </p:cNvPr>
          <p:cNvSpPr>
            <a:spLocks noGrp="1"/>
          </p:cNvSpPr>
          <p:nvPr>
            <p:ph type="title"/>
          </p:nvPr>
        </p:nvSpPr>
        <p:spPr>
          <a:xfrm>
            <a:off x="649224" y="645106"/>
            <a:ext cx="3650279" cy="1259894"/>
          </a:xfrm>
        </p:spPr>
        <p:txBody>
          <a:bodyPr>
            <a:normAutofit/>
          </a:bodyPr>
          <a:lstStyle/>
          <a:p>
            <a:pPr algn="ctr"/>
            <a:r>
              <a:rPr lang="en-US" dirty="0"/>
              <a:t>Who’s wasting  food?</a:t>
            </a:r>
          </a:p>
        </p:txBody>
      </p:sp>
      <p:sp>
        <p:nvSpPr>
          <p:cNvPr id="3" name="Content Placeholder 2">
            <a:extLst>
              <a:ext uri="{FF2B5EF4-FFF2-40B4-BE49-F238E27FC236}">
                <a16:creationId xmlns:a16="http://schemas.microsoft.com/office/drawing/2014/main" id="{DB3D265A-0D68-4F5B-90D5-8057507BF377}"/>
              </a:ext>
            </a:extLst>
          </p:cNvPr>
          <p:cNvSpPr>
            <a:spLocks noGrp="1"/>
          </p:cNvSpPr>
          <p:nvPr>
            <p:ph idx="1"/>
          </p:nvPr>
        </p:nvSpPr>
        <p:spPr>
          <a:xfrm>
            <a:off x="649225" y="2133600"/>
            <a:ext cx="4206860" cy="3759253"/>
          </a:xfrm>
        </p:spPr>
        <p:txBody>
          <a:bodyPr>
            <a:normAutofit/>
          </a:bodyPr>
          <a:lstStyle/>
          <a:p>
            <a:r>
              <a:rPr lang="en-US" dirty="0"/>
              <a:t>Residences (single and multi-family)</a:t>
            </a:r>
          </a:p>
          <a:p>
            <a:r>
              <a:rPr lang="en-US" dirty="0"/>
              <a:t>Food-service entities (restaurants, cafeterias, etc.)</a:t>
            </a:r>
          </a:p>
          <a:p>
            <a:r>
              <a:rPr lang="en-US" dirty="0"/>
              <a:t>Grocery and retail stores</a:t>
            </a:r>
          </a:p>
          <a:p>
            <a:r>
              <a:rPr lang="en-US" dirty="0"/>
              <a:t>Institutions(schools)</a:t>
            </a:r>
          </a:p>
          <a:p>
            <a:r>
              <a:rPr lang="en-US" dirty="0"/>
              <a:t>Food processing industry</a:t>
            </a:r>
          </a:p>
          <a:p>
            <a:endParaRPr lang="en-US" dirty="0"/>
          </a:p>
          <a:p>
            <a:endParaRPr lang="en-US" dirty="0"/>
          </a:p>
          <a:p>
            <a:endParaRPr lang="en-US" dirty="0"/>
          </a:p>
        </p:txBody>
      </p:sp>
    </p:spTree>
    <p:extLst>
      <p:ext uri="{BB962C8B-B14F-4D97-AF65-F5344CB8AC3E}">
        <p14:creationId xmlns:p14="http://schemas.microsoft.com/office/powerpoint/2010/main" val="63471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82F52E-0F94-4BFC-9F89-B054DDEAB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C6C0BD2-8B3C-4042-B4EE-5DB7665A373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 name="Freeform 27">
              <a:extLst>
                <a:ext uri="{FF2B5EF4-FFF2-40B4-BE49-F238E27FC236}">
                  <a16:creationId xmlns:a16="http://schemas.microsoft.com/office/drawing/2014/main" id="{5F53669F-C1E6-43B8-AC6F-B44CE56BF704}"/>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 name="Freeform 28">
              <a:extLst>
                <a:ext uri="{FF2B5EF4-FFF2-40B4-BE49-F238E27FC236}">
                  <a16:creationId xmlns:a16="http://schemas.microsoft.com/office/drawing/2014/main" id="{53966C25-DAEA-4318-8FBC-EC6FF8F5A193}"/>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 name="Freeform 29">
              <a:extLst>
                <a:ext uri="{FF2B5EF4-FFF2-40B4-BE49-F238E27FC236}">
                  <a16:creationId xmlns:a16="http://schemas.microsoft.com/office/drawing/2014/main" id="{ED6EA716-EAD4-4023-8673-0809A1E2451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6" name="Freeform 30">
              <a:extLst>
                <a:ext uri="{FF2B5EF4-FFF2-40B4-BE49-F238E27FC236}">
                  <a16:creationId xmlns:a16="http://schemas.microsoft.com/office/drawing/2014/main" id="{84261748-EFC0-4729-A7BB-A88FDAF6FAFC}"/>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7" name="Freeform 31">
              <a:extLst>
                <a:ext uri="{FF2B5EF4-FFF2-40B4-BE49-F238E27FC236}">
                  <a16:creationId xmlns:a16="http://schemas.microsoft.com/office/drawing/2014/main" id="{2C14F808-CC69-494F-98AC-CB750416CCF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8" name="Freeform 32">
              <a:extLst>
                <a:ext uri="{FF2B5EF4-FFF2-40B4-BE49-F238E27FC236}">
                  <a16:creationId xmlns:a16="http://schemas.microsoft.com/office/drawing/2014/main" id="{F1CA3607-84D0-4085-A363-796A17B1D74E}"/>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9" name="Freeform 33">
              <a:extLst>
                <a:ext uri="{FF2B5EF4-FFF2-40B4-BE49-F238E27FC236}">
                  <a16:creationId xmlns:a16="http://schemas.microsoft.com/office/drawing/2014/main" id="{491E6160-2958-4A90-8B50-EDA182AABB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0" name="Freeform 34">
              <a:extLst>
                <a:ext uri="{FF2B5EF4-FFF2-40B4-BE49-F238E27FC236}">
                  <a16:creationId xmlns:a16="http://schemas.microsoft.com/office/drawing/2014/main" id="{559F6CB7-E057-499B-A859-3602769892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1" name="Freeform 35">
              <a:extLst>
                <a:ext uri="{FF2B5EF4-FFF2-40B4-BE49-F238E27FC236}">
                  <a16:creationId xmlns:a16="http://schemas.microsoft.com/office/drawing/2014/main" id="{FF12353D-CF89-4D03-8075-C161824E23C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2" name="Freeform 36">
              <a:extLst>
                <a:ext uri="{FF2B5EF4-FFF2-40B4-BE49-F238E27FC236}">
                  <a16:creationId xmlns:a16="http://schemas.microsoft.com/office/drawing/2014/main" id="{5B91C9D6-FAF2-445B-AF1B-43992602A92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3" name="Freeform 37">
              <a:extLst>
                <a:ext uri="{FF2B5EF4-FFF2-40B4-BE49-F238E27FC236}">
                  <a16:creationId xmlns:a16="http://schemas.microsoft.com/office/drawing/2014/main" id="{570F7A1D-86B1-4AD1-B4A3-9AE2A52C857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4" name="Freeform 38">
              <a:extLst>
                <a:ext uri="{FF2B5EF4-FFF2-40B4-BE49-F238E27FC236}">
                  <a16:creationId xmlns:a16="http://schemas.microsoft.com/office/drawing/2014/main" id="{52C6EBA8-95CC-4FE6-A8E4-3A6911E8A43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6" name="Freeform 11">
            <a:extLst>
              <a:ext uri="{FF2B5EF4-FFF2-40B4-BE49-F238E27FC236}">
                <a16:creationId xmlns:a16="http://schemas.microsoft.com/office/drawing/2014/main" id="{15EDA122-4530-45D2-A70A-B1A967AAE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CE86533F-50E8-4008-8E65-30F50B7E3A90}"/>
              </a:ext>
            </a:extLst>
          </p:cNvPr>
          <p:cNvSpPr>
            <a:spLocks noGrp="1"/>
          </p:cNvSpPr>
          <p:nvPr>
            <p:ph type="title"/>
          </p:nvPr>
        </p:nvSpPr>
        <p:spPr>
          <a:xfrm>
            <a:off x="1217056" y="1093380"/>
            <a:ext cx="3068182" cy="4671240"/>
          </a:xfrm>
        </p:spPr>
        <p:txBody>
          <a:bodyPr anchor="ctr">
            <a:normAutofit/>
          </a:bodyPr>
          <a:lstStyle/>
          <a:p>
            <a:pPr algn="r"/>
            <a:r>
              <a:rPr lang="en-US" dirty="0"/>
              <a:t>How food waste in landfills impacts the environment </a:t>
            </a:r>
          </a:p>
        </p:txBody>
      </p:sp>
      <p:sp>
        <p:nvSpPr>
          <p:cNvPr id="3" name="Content Placeholder 2">
            <a:extLst>
              <a:ext uri="{FF2B5EF4-FFF2-40B4-BE49-F238E27FC236}">
                <a16:creationId xmlns:a16="http://schemas.microsoft.com/office/drawing/2014/main" id="{B72F4D69-255E-4661-8756-9543B267C229}"/>
              </a:ext>
            </a:extLst>
          </p:cNvPr>
          <p:cNvSpPr>
            <a:spLocks noGrp="1"/>
          </p:cNvSpPr>
          <p:nvPr>
            <p:ph idx="1"/>
          </p:nvPr>
        </p:nvSpPr>
        <p:spPr>
          <a:xfrm>
            <a:off x="5285509" y="1093380"/>
            <a:ext cx="6219103" cy="4679250"/>
          </a:xfrm>
        </p:spPr>
        <p:txBody>
          <a:bodyPr anchor="ctr">
            <a:normAutofit/>
          </a:bodyPr>
          <a:lstStyle/>
          <a:p>
            <a:r>
              <a:rPr lang="en-US" dirty="0"/>
              <a:t>Once this food gets to the landfill, it then generates methane, a greenhouse gas 23 times more potent than carbon dioxide, and traps more heat in our atmosphere.</a:t>
            </a:r>
          </a:p>
          <a:p>
            <a:r>
              <a:rPr lang="en-US" dirty="0"/>
              <a:t> According to the U.S. Environmental Protection Agency (EPA), in 2009 landfills accounted for 34% of all methane emissions in the U.S.</a:t>
            </a:r>
          </a:p>
          <a:p>
            <a:r>
              <a:rPr lang="en-US" dirty="0"/>
              <a:t> A study done in 2014, stated that food waste produced life-cycle greenhouse gas emissions of at least 113 million metric tons of CO2 annually, that was equivalent to 2% of national emissions.</a:t>
            </a:r>
          </a:p>
        </p:txBody>
      </p:sp>
    </p:spTree>
    <p:extLst>
      <p:ext uri="{BB962C8B-B14F-4D97-AF65-F5344CB8AC3E}">
        <p14:creationId xmlns:p14="http://schemas.microsoft.com/office/powerpoint/2010/main" val="7479233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7018161-547E-48F7-A0D9-272C9EA5B3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FE08D8-CEA0-461E-870A-02CD15D9B9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1">
            <a:extLst>
              <a:ext uri="{FF2B5EF4-FFF2-40B4-BE49-F238E27FC236}">
                <a16:creationId xmlns:a16="http://schemas.microsoft.com/office/drawing/2014/main" id="{2B982904-A46E-41DF-BA98-61E2300C7D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756B8B55-B3A1-4E77-8CB4-E5A5F29967BB}"/>
              </a:ext>
            </a:extLst>
          </p:cNvPr>
          <p:cNvSpPr>
            <a:spLocks noGrp="1"/>
          </p:cNvSpPr>
          <p:nvPr>
            <p:ph type="title"/>
          </p:nvPr>
        </p:nvSpPr>
        <p:spPr>
          <a:xfrm>
            <a:off x="1098035" y="1483959"/>
            <a:ext cx="2921154" cy="3029344"/>
          </a:xfrm>
        </p:spPr>
        <p:txBody>
          <a:bodyPr>
            <a:normAutofit/>
          </a:bodyPr>
          <a:lstStyle/>
          <a:p>
            <a:pPr>
              <a:lnSpc>
                <a:spcPct val="90000"/>
              </a:lnSpc>
            </a:pPr>
            <a:r>
              <a:rPr lang="en-US" sz="2700" dirty="0">
                <a:solidFill>
                  <a:schemeClr val="bg1"/>
                </a:solidFill>
              </a:rPr>
              <a:t> Why is turning food waste into biofuels better for the economy and environment?</a:t>
            </a:r>
            <a:endParaRPr lang="en-US" sz="2700" dirty="0">
              <a:solidFill>
                <a:schemeClr val="bg1"/>
              </a:solidFill>
              <a:effectLst/>
            </a:endParaRPr>
          </a:p>
        </p:txBody>
      </p:sp>
      <p:sp>
        <p:nvSpPr>
          <p:cNvPr id="3" name="Content Placeholder 2">
            <a:extLst>
              <a:ext uri="{FF2B5EF4-FFF2-40B4-BE49-F238E27FC236}">
                <a16:creationId xmlns:a16="http://schemas.microsoft.com/office/drawing/2014/main" id="{682C118E-7307-45CC-9B07-42F363E0BDC0}"/>
              </a:ext>
            </a:extLst>
          </p:cNvPr>
          <p:cNvSpPr>
            <a:spLocks noGrp="1"/>
          </p:cNvSpPr>
          <p:nvPr>
            <p:ph idx="1"/>
          </p:nvPr>
        </p:nvSpPr>
        <p:spPr>
          <a:xfrm>
            <a:off x="4706578" y="589722"/>
            <a:ext cx="6798033" cy="5321500"/>
          </a:xfrm>
        </p:spPr>
        <p:txBody>
          <a:bodyPr anchor="ctr">
            <a:normAutofit/>
          </a:bodyPr>
          <a:lstStyle/>
          <a:p>
            <a:r>
              <a:rPr lang="en-US" sz="2000" dirty="0"/>
              <a:t>There would a reduction in the amount of food waste in landfills.</a:t>
            </a:r>
          </a:p>
          <a:p>
            <a:pPr marL="0" indent="0">
              <a:buNone/>
            </a:pPr>
            <a:endParaRPr lang="en-US" sz="2000" dirty="0"/>
          </a:p>
          <a:p>
            <a:r>
              <a:rPr lang="en-US" sz="2000" dirty="0"/>
              <a:t>The creation of a sustainable fuel source within our borders. </a:t>
            </a:r>
          </a:p>
          <a:p>
            <a:pPr marL="0" indent="0">
              <a:buNone/>
            </a:pPr>
            <a:endParaRPr lang="en-US" sz="2000" dirty="0"/>
          </a:p>
          <a:p>
            <a:r>
              <a:rPr lang="en-US" sz="2000" dirty="0"/>
              <a:t>There would be value added to food waste instead of a cost for its disposal.</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65DCDA17-8A1B-40AE-B020-B88B3388B619}"/>
              </a:ext>
            </a:extLst>
          </p:cNvPr>
          <p:cNvPicPr>
            <a:picLocks noChangeAspect="1"/>
          </p:cNvPicPr>
          <p:nvPr/>
        </p:nvPicPr>
        <p:blipFill>
          <a:blip r:embed="rId2"/>
          <a:stretch>
            <a:fillRect/>
          </a:stretch>
        </p:blipFill>
        <p:spPr>
          <a:xfrm>
            <a:off x="4859965" y="3999799"/>
            <a:ext cx="6072142" cy="1713124"/>
          </a:xfrm>
          <a:prstGeom prst="rect">
            <a:avLst/>
          </a:prstGeom>
        </p:spPr>
      </p:pic>
    </p:spTree>
    <p:extLst>
      <p:ext uri="{BB962C8B-B14F-4D97-AF65-F5344CB8AC3E}">
        <p14:creationId xmlns:p14="http://schemas.microsoft.com/office/powerpoint/2010/main" val="332251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E0789E-91A7-4246-978E-A17FE1BF95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82F52E-0F94-4BFC-9F89-B054DDEAB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C6C0BD2-8B3C-4042-B4EE-5DB7665A373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4" name="Freeform 27">
              <a:extLst>
                <a:ext uri="{FF2B5EF4-FFF2-40B4-BE49-F238E27FC236}">
                  <a16:creationId xmlns:a16="http://schemas.microsoft.com/office/drawing/2014/main" id="{5F53669F-C1E6-43B8-AC6F-B44CE56BF704}"/>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5" name="Freeform 28">
              <a:extLst>
                <a:ext uri="{FF2B5EF4-FFF2-40B4-BE49-F238E27FC236}">
                  <a16:creationId xmlns:a16="http://schemas.microsoft.com/office/drawing/2014/main" id="{53966C25-DAEA-4318-8FBC-EC6FF8F5A193}"/>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6" name="Freeform 29">
              <a:extLst>
                <a:ext uri="{FF2B5EF4-FFF2-40B4-BE49-F238E27FC236}">
                  <a16:creationId xmlns:a16="http://schemas.microsoft.com/office/drawing/2014/main" id="{ED6EA716-EAD4-4023-8673-0809A1E2451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7" name="Freeform 30">
              <a:extLst>
                <a:ext uri="{FF2B5EF4-FFF2-40B4-BE49-F238E27FC236}">
                  <a16:creationId xmlns:a16="http://schemas.microsoft.com/office/drawing/2014/main" id="{84261748-EFC0-4729-A7BB-A88FDAF6FAFC}"/>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8" name="Freeform 31">
              <a:extLst>
                <a:ext uri="{FF2B5EF4-FFF2-40B4-BE49-F238E27FC236}">
                  <a16:creationId xmlns:a16="http://schemas.microsoft.com/office/drawing/2014/main" id="{2C14F808-CC69-494F-98AC-CB750416CCF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9" name="Freeform 32">
              <a:extLst>
                <a:ext uri="{FF2B5EF4-FFF2-40B4-BE49-F238E27FC236}">
                  <a16:creationId xmlns:a16="http://schemas.microsoft.com/office/drawing/2014/main" id="{F1CA3607-84D0-4085-A363-796A17B1D74E}"/>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20" name="Freeform 33">
              <a:extLst>
                <a:ext uri="{FF2B5EF4-FFF2-40B4-BE49-F238E27FC236}">
                  <a16:creationId xmlns:a16="http://schemas.microsoft.com/office/drawing/2014/main" id="{491E6160-2958-4A90-8B50-EDA182AABB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1" name="Freeform 34">
              <a:extLst>
                <a:ext uri="{FF2B5EF4-FFF2-40B4-BE49-F238E27FC236}">
                  <a16:creationId xmlns:a16="http://schemas.microsoft.com/office/drawing/2014/main" id="{559F6CB7-E057-499B-A859-3602769892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2" name="Freeform 35">
              <a:extLst>
                <a:ext uri="{FF2B5EF4-FFF2-40B4-BE49-F238E27FC236}">
                  <a16:creationId xmlns:a16="http://schemas.microsoft.com/office/drawing/2014/main" id="{FF12353D-CF89-4D03-8075-C161824E23C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3" name="Freeform 36">
              <a:extLst>
                <a:ext uri="{FF2B5EF4-FFF2-40B4-BE49-F238E27FC236}">
                  <a16:creationId xmlns:a16="http://schemas.microsoft.com/office/drawing/2014/main" id="{5B91C9D6-FAF2-445B-AF1B-43992602A92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4" name="Freeform 37">
              <a:extLst>
                <a:ext uri="{FF2B5EF4-FFF2-40B4-BE49-F238E27FC236}">
                  <a16:creationId xmlns:a16="http://schemas.microsoft.com/office/drawing/2014/main" id="{570F7A1D-86B1-4AD1-B4A3-9AE2A52C857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5" name="Freeform 38">
              <a:extLst>
                <a:ext uri="{FF2B5EF4-FFF2-40B4-BE49-F238E27FC236}">
                  <a16:creationId xmlns:a16="http://schemas.microsoft.com/office/drawing/2014/main" id="{52C6EBA8-95CC-4FE6-A8E4-3A6911E8A43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7" name="Freeform 11">
            <a:extLst>
              <a:ext uri="{FF2B5EF4-FFF2-40B4-BE49-F238E27FC236}">
                <a16:creationId xmlns:a16="http://schemas.microsoft.com/office/drawing/2014/main" id="{15EDA122-4530-45D2-A70A-B1A967AAE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E681629B-895E-4DB5-BAF2-A3EBE0D5C2D2}"/>
              </a:ext>
            </a:extLst>
          </p:cNvPr>
          <p:cNvSpPr>
            <a:spLocks noGrp="1"/>
          </p:cNvSpPr>
          <p:nvPr>
            <p:ph type="title"/>
          </p:nvPr>
        </p:nvSpPr>
        <p:spPr>
          <a:xfrm>
            <a:off x="1217056" y="1093380"/>
            <a:ext cx="3068182" cy="4671240"/>
          </a:xfrm>
        </p:spPr>
        <p:txBody>
          <a:bodyPr anchor="ctr">
            <a:normAutofit/>
          </a:bodyPr>
          <a:lstStyle/>
          <a:p>
            <a:pPr algn="ctr"/>
            <a:r>
              <a:rPr lang="en-US" dirty="0"/>
              <a:t>Types of  biofuels, their processes and their uses.</a:t>
            </a:r>
          </a:p>
        </p:txBody>
      </p:sp>
      <p:sp>
        <p:nvSpPr>
          <p:cNvPr id="4" name="Content Placeholder 3">
            <a:extLst>
              <a:ext uri="{FF2B5EF4-FFF2-40B4-BE49-F238E27FC236}">
                <a16:creationId xmlns:a16="http://schemas.microsoft.com/office/drawing/2014/main" id="{F71DF19C-FBB8-4FEB-A836-BACEBC6D8ED6}"/>
              </a:ext>
            </a:extLst>
          </p:cNvPr>
          <p:cNvSpPr>
            <a:spLocks noGrp="1"/>
          </p:cNvSpPr>
          <p:nvPr>
            <p:ph idx="1"/>
          </p:nvPr>
        </p:nvSpPr>
        <p:spPr>
          <a:xfrm>
            <a:off x="5285509" y="1093380"/>
            <a:ext cx="6219103" cy="4679250"/>
          </a:xfrm>
        </p:spPr>
        <p:txBody>
          <a:bodyPr anchor="ctr">
            <a:normAutofit fontScale="92500"/>
          </a:bodyPr>
          <a:lstStyle/>
          <a:p>
            <a:r>
              <a:rPr lang="en-US" dirty="0"/>
              <a:t>Anaerobic digestion is a series of biological processes in which microorganisms break down biodegradable material (food waste) in the absence of oxygen. </a:t>
            </a:r>
          </a:p>
          <a:p>
            <a:r>
              <a:rPr lang="en-US" dirty="0"/>
              <a:t>This process creates biogas, which is combusted to generate electricity and heat, or can be processed into renewable natural gas and transportation fuels.</a:t>
            </a:r>
          </a:p>
          <a:p>
            <a:r>
              <a:rPr lang="en-US" dirty="0"/>
              <a:t> Transesterification is a simple process of combining a chemical compound called an "ester"(vegetable oil or animal fats) and an alcohol to make another ester and another alcohol. This is how biodiesel is made, and this an alternative fuel to gasoline. </a:t>
            </a:r>
          </a:p>
          <a:p>
            <a:r>
              <a:rPr lang="en-US" dirty="0"/>
              <a:t>Fermentation process mainly uses sugar, although it can also be manufactured by the chemical process of reacting ethylene with steam. This makes bioethanol an alternative petrol for road vehicles.</a:t>
            </a:r>
          </a:p>
        </p:txBody>
      </p:sp>
    </p:spTree>
    <p:extLst>
      <p:ext uri="{BB962C8B-B14F-4D97-AF65-F5344CB8AC3E}">
        <p14:creationId xmlns:p14="http://schemas.microsoft.com/office/powerpoint/2010/main" val="36999418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27018161-547E-48F7-A0D9-272C9EA5B3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
            <a:extLst>
              <a:ext uri="{FF2B5EF4-FFF2-40B4-BE49-F238E27FC236}">
                <a16:creationId xmlns:a16="http://schemas.microsoft.com/office/drawing/2014/main" id="{19FE08D8-CEA0-461E-870A-02CD15D9B9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1">
            <a:extLst>
              <a:ext uri="{FF2B5EF4-FFF2-40B4-BE49-F238E27FC236}">
                <a16:creationId xmlns:a16="http://schemas.microsoft.com/office/drawing/2014/main" id="{2B982904-A46E-41DF-BA98-61E2300C7D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BE58FD4B-EF62-4D6E-9325-81FDB0643FA3}"/>
              </a:ext>
            </a:extLst>
          </p:cNvPr>
          <p:cNvSpPr>
            <a:spLocks noGrp="1"/>
          </p:cNvSpPr>
          <p:nvPr>
            <p:ph type="title"/>
          </p:nvPr>
        </p:nvSpPr>
        <p:spPr>
          <a:xfrm>
            <a:off x="1351531" y="1399293"/>
            <a:ext cx="2454052" cy="3029344"/>
          </a:xfrm>
        </p:spPr>
        <p:txBody>
          <a:bodyPr>
            <a:normAutofit/>
          </a:bodyPr>
          <a:lstStyle/>
          <a:p>
            <a:pPr>
              <a:lnSpc>
                <a:spcPct val="90000"/>
              </a:lnSpc>
            </a:pPr>
            <a:r>
              <a:rPr lang="en-US" sz="2700" dirty="0">
                <a:solidFill>
                  <a:schemeClr val="bg1"/>
                </a:solidFill>
              </a:rPr>
              <a:t>How can the government can help fast track these alternative fuels?</a:t>
            </a:r>
          </a:p>
        </p:txBody>
      </p:sp>
      <p:sp>
        <p:nvSpPr>
          <p:cNvPr id="6" name="Content Placeholder 5">
            <a:extLst>
              <a:ext uri="{FF2B5EF4-FFF2-40B4-BE49-F238E27FC236}">
                <a16:creationId xmlns:a16="http://schemas.microsoft.com/office/drawing/2014/main" id="{898DA1BE-8C2F-48C9-B832-6756A0981349}"/>
              </a:ext>
            </a:extLst>
          </p:cNvPr>
          <p:cNvSpPr>
            <a:spLocks noGrp="1"/>
          </p:cNvSpPr>
          <p:nvPr>
            <p:ph idx="1"/>
          </p:nvPr>
        </p:nvSpPr>
        <p:spPr>
          <a:xfrm>
            <a:off x="4706578" y="589722"/>
            <a:ext cx="6798033" cy="5321500"/>
          </a:xfrm>
        </p:spPr>
        <p:txBody>
          <a:bodyPr anchor="ctr">
            <a:normAutofit/>
          </a:bodyPr>
          <a:lstStyle/>
          <a:p>
            <a:r>
              <a:rPr lang="en-US" dirty="0"/>
              <a:t>Incentives for farmers and supermarkets such as subsidies to offset the cost of packaging and shipping their food waste to labs to be processed instead of throwing it away.  </a:t>
            </a:r>
          </a:p>
          <a:p>
            <a:r>
              <a:rPr lang="en-US" dirty="0"/>
              <a:t>Tax incentives could be offered to residents to sort their food waste for treatment.</a:t>
            </a:r>
          </a:p>
          <a:p>
            <a:r>
              <a:rPr lang="en-US" dirty="0"/>
              <a:t> This could branch into a new waste food industry to collect domestic waste and transport this waste to the labs</a:t>
            </a:r>
          </a:p>
        </p:txBody>
      </p:sp>
    </p:spTree>
    <p:extLst>
      <p:ext uri="{BB962C8B-B14F-4D97-AF65-F5344CB8AC3E}">
        <p14:creationId xmlns:p14="http://schemas.microsoft.com/office/powerpoint/2010/main" val="243517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733B-FC9B-4BDF-A071-3C4BC0E4B67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337622F-C5D4-469D-BC1B-85B43A4CD7D8}"/>
              </a:ext>
            </a:extLst>
          </p:cNvPr>
          <p:cNvSpPr>
            <a:spLocks noGrp="1"/>
          </p:cNvSpPr>
          <p:nvPr>
            <p:ph idx="1"/>
          </p:nvPr>
        </p:nvSpPr>
        <p:spPr/>
        <p:txBody>
          <a:bodyPr/>
          <a:lstStyle/>
          <a:p>
            <a:r>
              <a:rPr lang="en-US" sz="2400" dirty="0"/>
              <a:t>There are some major benefits to forming biofuels from food waste. There would be a reduction in the amount of food waste, plus the creation of a sustainable fuel source within our borders. There would be value added to food waste instead of a cost for its disposal and new markets for the sale of food waste on a large scale. So our sustainable fuel resources lies in biofuels.</a:t>
            </a:r>
          </a:p>
          <a:p>
            <a:endParaRPr lang="en-US" dirty="0"/>
          </a:p>
        </p:txBody>
      </p:sp>
    </p:spTree>
    <p:extLst>
      <p:ext uri="{BB962C8B-B14F-4D97-AF65-F5344CB8AC3E}">
        <p14:creationId xmlns:p14="http://schemas.microsoft.com/office/powerpoint/2010/main" val="256505114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366</TotalTime>
  <Words>725</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Wisp</vt:lpstr>
      <vt:lpstr>The Benefits of Biofuels From  Food Waste</vt:lpstr>
      <vt:lpstr>Intro</vt:lpstr>
      <vt:lpstr>How much food is wasted in the US? How much does it cost?</vt:lpstr>
      <vt:lpstr>Who’s wasting  food?</vt:lpstr>
      <vt:lpstr>How food waste in landfills impacts the environment </vt:lpstr>
      <vt:lpstr> Why is turning food waste into biofuels better for the economy and environment?</vt:lpstr>
      <vt:lpstr>Types of  biofuels, their processes and their uses.</vt:lpstr>
      <vt:lpstr>How can the government can help fast track these alternative fuels?</vt:lpstr>
      <vt:lpstr>Conclusion</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Biofuels Form Food Waste</dc:title>
  <dc:creator>Jade Jackson</dc:creator>
  <cp:lastModifiedBy>Jade Jackson</cp:lastModifiedBy>
  <cp:revision>30</cp:revision>
  <dcterms:created xsi:type="dcterms:W3CDTF">2017-12-12T02:36:42Z</dcterms:created>
  <dcterms:modified xsi:type="dcterms:W3CDTF">2017-12-13T02:27:48Z</dcterms:modified>
</cp:coreProperties>
</file>