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58" r:id="rId3"/>
    <p:sldId id="260" r:id="rId4"/>
    <p:sldId id="261" r:id="rId5"/>
    <p:sldId id="262" r:id="rId6"/>
    <p:sldId id="263" r:id="rId7"/>
    <p:sldId id="265" r:id="rId8"/>
    <p:sldId id="266" r:id="rId9"/>
    <p:sldId id="267" r:id="rId10"/>
    <p:sldId id="268" r:id="rId11"/>
    <p:sldId id="269" r:id="rId12"/>
    <p:sldId id="270" r:id="rId13"/>
    <p:sldId id="264"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4" autoAdjust="0"/>
    <p:restoredTop sz="94660"/>
  </p:normalViewPr>
  <p:slideViewPr>
    <p:cSldViewPr snapToGrid="0">
      <p:cViewPr varScale="1">
        <p:scale>
          <a:sx n="116" d="100"/>
          <a:sy n="116"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ACA22-5C5A-BE4B-B5D9-C51E0EF041BE}" type="datetimeFigureOut">
              <a:rPr lang="en-US" smtClean="0"/>
              <a:t>10/18/2017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7B0DD-9E89-A143-A316-FBA9FF3DA7EE}" type="slidenum">
              <a:rPr lang="en-US" smtClean="0"/>
              <a:t>‹#›</a:t>
            </a:fld>
            <a:endParaRPr lang="en-US"/>
          </a:p>
        </p:txBody>
      </p:sp>
    </p:spTree>
    <p:extLst>
      <p:ext uri="{BB962C8B-B14F-4D97-AF65-F5344CB8AC3E}">
        <p14:creationId xmlns:p14="http://schemas.microsoft.com/office/powerpoint/2010/main" val="209557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F3741-FE1B-44D6-AFDF-7A925593F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BD21892-7EDB-46F4-983A-EBA4AEE1D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418EB02-9710-4ED9-ADC2-FF0C04CCE59F}"/>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77B35B27-31B0-4A3F-83E5-19CB495A0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9F272A6-76C3-4058-AC54-AA5270592EA8}"/>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317620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B578F-C144-434F-A367-8379CD37A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0D5A76A-70FD-498D-B19D-043F273A99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DD23F23-DFB5-404E-B0C8-B284FACE3608}"/>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74AFD1C6-9117-472F-B7B0-03B788A39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1C77DA-3163-4C27-B499-1EDF137CCBF8}"/>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28786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B2586F8-2292-42B0-A827-6AEF10DDD1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459D203-9105-41BC-82A5-54A07E8516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13AE412-AF80-4AE4-A81A-F207FA507BB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699F7FD3-0726-4EE2-8431-C0F281EE8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437BC8-DF0B-4041-B567-65D248933651}"/>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9614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FBF019-021E-4DB1-B9B0-EA264CBB6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C0AC5F7-E900-45B7-96A0-7C6146D973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DF4420-FB20-490C-8581-30C89EDE98B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5338FCDF-1FA3-476B-9A9E-5A92FE721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9C0466-68ED-4061-A0C3-7D915F56B790}"/>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128431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1C2ABA-8564-45C4-8B25-B9FECA9513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56BD20-2479-40C7-9EF8-736FEBCDB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2FA996B-2855-4721-A21F-FB6BFB0EDE6A}"/>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2E83BE92-B5D2-47C2-BC2B-866461EDE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2F20E8-2F86-4391-848B-B07A1F55F63B}"/>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384032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CA220-6776-4799-88D0-25F09E18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F7384C-0BCF-43AB-B620-3E636BFA9B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418B3-1F49-4213-8E37-1235137FB1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4FDB951-9495-4E59-A2E4-1D81BE0D8870}"/>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6" name="Footer Placeholder 5">
            <a:extLst>
              <a:ext uri="{FF2B5EF4-FFF2-40B4-BE49-F238E27FC236}">
                <a16:creationId xmlns="" xmlns:a16="http://schemas.microsoft.com/office/drawing/2014/main" id="{5B06DF35-0C28-4AC8-B9E6-7DD3846B2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8F80B23-59E0-41A2-9D2D-AABA1C13621F}"/>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309944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3382E5-FE21-4190-AF77-D075619BD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F036CE9-593C-4965-BCF5-ADEAB60D0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1304CFB-A0A5-4AF5-979A-53A0C00EA3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DABC93-8387-4630-B6E1-50B17BB42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219E0B0-0075-4AEC-A52B-3808282E3E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C002347-8D30-4AF7-9066-5EFDF3477F02}"/>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8" name="Footer Placeholder 7">
            <a:extLst>
              <a:ext uri="{FF2B5EF4-FFF2-40B4-BE49-F238E27FC236}">
                <a16:creationId xmlns="" xmlns:a16="http://schemas.microsoft.com/office/drawing/2014/main" id="{1036BA96-6967-4467-8872-E39E5C4C3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D3719B9-E97A-4070-9E67-D21ABBD09A8F}"/>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428268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3C1CF-9820-4979-974E-828CC1BF6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C105704-67C5-4F99-A684-E6D3C38A6EB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4" name="Footer Placeholder 3">
            <a:extLst>
              <a:ext uri="{FF2B5EF4-FFF2-40B4-BE49-F238E27FC236}">
                <a16:creationId xmlns="" xmlns:a16="http://schemas.microsoft.com/office/drawing/2014/main" id="{C2B43EAE-203D-425D-B538-7585B893BE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86088F1-5AF5-417E-89A4-17EF365A3A2D}"/>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265212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3846A9-84C5-43A2-B56C-19D8A2B29EF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3" name="Footer Placeholder 2">
            <a:extLst>
              <a:ext uri="{FF2B5EF4-FFF2-40B4-BE49-F238E27FC236}">
                <a16:creationId xmlns="" xmlns:a16="http://schemas.microsoft.com/office/drawing/2014/main" id="{CB8C4301-EA9D-433A-9734-8F6D69165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5AA1CC6-743C-4786-92D3-FDF7196F1752}"/>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237329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C8079C-4E6A-4B48-9EB8-8DA329352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735AFE-D13A-4507-9888-7AE8120E4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9A935BB-F083-4BEE-A1EC-D9DF1F07E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7B7ADA8-D9BD-49F9-A018-3D1BDD619AE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6" name="Footer Placeholder 5">
            <a:extLst>
              <a:ext uri="{FF2B5EF4-FFF2-40B4-BE49-F238E27FC236}">
                <a16:creationId xmlns="" xmlns:a16="http://schemas.microsoft.com/office/drawing/2014/main" id="{772630CF-5BB7-4759-BD8E-7E0836D94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E4E2B0E-0DE7-47C7-B3A7-44288359D8C8}"/>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184333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2F0B-73EC-473A-9417-373248FAD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991997F-7B15-4078-B056-8FCE13DE4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023D6BB-1F1E-43CD-88CC-D572D484B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B9DB9D1-68BF-4DF2-AE6B-FBEE3ECD55E1}"/>
              </a:ext>
            </a:extLst>
          </p:cNvPr>
          <p:cNvSpPr>
            <a:spLocks noGrp="1"/>
          </p:cNvSpPr>
          <p:nvPr>
            <p:ph type="dt" sz="half" idx="10"/>
          </p:nvPr>
        </p:nvSpPr>
        <p:spPr/>
        <p:txBody>
          <a:bodyPr/>
          <a:lstStyle/>
          <a:p>
            <a:fld id="{CD6A29FA-E795-4B79-AB24-E73FD2A4EEE4}" type="datetimeFigureOut">
              <a:rPr lang="en-US" smtClean="0"/>
              <a:t>10/18/2017</a:t>
            </a:fld>
            <a:endParaRPr lang="en-US"/>
          </a:p>
        </p:txBody>
      </p:sp>
      <p:sp>
        <p:nvSpPr>
          <p:cNvPr id="6" name="Footer Placeholder 5">
            <a:extLst>
              <a:ext uri="{FF2B5EF4-FFF2-40B4-BE49-F238E27FC236}">
                <a16:creationId xmlns="" xmlns:a16="http://schemas.microsoft.com/office/drawing/2014/main" id="{13BD41EB-F083-490E-A301-3564E6AFB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549352-4F45-4D51-910D-A20B9DDF1E05}"/>
              </a:ext>
            </a:extLst>
          </p:cNvPr>
          <p:cNvSpPr>
            <a:spLocks noGrp="1"/>
          </p:cNvSpPr>
          <p:nvPr>
            <p:ph type="sldNum" sz="quarter" idx="12"/>
          </p:nvPr>
        </p:nvSpPr>
        <p:spPr/>
        <p:txBody>
          <a:bodyPr/>
          <a:lstStyle/>
          <a:p>
            <a:fld id="{78951027-2221-447C-BFD9-DE7730D02C28}" type="slidenum">
              <a:rPr lang="en-US" smtClean="0"/>
              <a:t>‹#›</a:t>
            </a:fld>
            <a:endParaRPr lang="en-US"/>
          </a:p>
        </p:txBody>
      </p:sp>
    </p:spTree>
    <p:extLst>
      <p:ext uri="{BB962C8B-B14F-4D97-AF65-F5344CB8AC3E}">
        <p14:creationId xmlns:p14="http://schemas.microsoft.com/office/powerpoint/2010/main" val="1863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473877-A3F9-4B89-B818-7A022939C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5ED3095-591E-4B1C-89F9-4CA74FE55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536D4C-842E-4908-9204-5FBBC38E3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A29FA-E795-4B79-AB24-E73FD2A4EEE4}" type="datetimeFigureOut">
              <a:rPr lang="en-US" smtClean="0"/>
              <a:t>10/18/2017</a:t>
            </a:fld>
            <a:endParaRPr lang="en-US"/>
          </a:p>
        </p:txBody>
      </p:sp>
      <p:sp>
        <p:nvSpPr>
          <p:cNvPr id="5" name="Footer Placeholder 4">
            <a:extLst>
              <a:ext uri="{FF2B5EF4-FFF2-40B4-BE49-F238E27FC236}">
                <a16:creationId xmlns="" xmlns:a16="http://schemas.microsoft.com/office/drawing/2014/main" id="{581CD670-BCB9-4559-8E0C-7A7ED1B1A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AF1D1E1-499E-49F3-B0F1-180EF01AC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51027-2221-447C-BFD9-DE7730D02C28}" type="slidenum">
              <a:rPr lang="en-US" smtClean="0"/>
              <a:t>‹#›</a:t>
            </a:fld>
            <a:endParaRPr lang="en-US"/>
          </a:p>
        </p:txBody>
      </p:sp>
    </p:spTree>
    <p:extLst>
      <p:ext uri="{BB962C8B-B14F-4D97-AF65-F5344CB8AC3E}">
        <p14:creationId xmlns:p14="http://schemas.microsoft.com/office/powerpoint/2010/main" val="236337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AF970-E8B0-4260-BC0A-6A310F9797D1}"/>
              </a:ext>
            </a:extLst>
          </p:cNvPr>
          <p:cNvSpPr>
            <a:spLocks noGrp="1"/>
          </p:cNvSpPr>
          <p:nvPr>
            <p:ph type="ctrTitle"/>
          </p:nvPr>
        </p:nvSpPr>
        <p:spPr/>
        <p:txBody>
          <a:bodyPr/>
          <a:lstStyle/>
          <a:p>
            <a:r>
              <a:rPr lang="en-US" dirty="0"/>
              <a:t>Sound or Noise Pollution</a:t>
            </a:r>
          </a:p>
        </p:txBody>
      </p:sp>
      <p:sp>
        <p:nvSpPr>
          <p:cNvPr id="3" name="Subtitle 2">
            <a:extLst>
              <a:ext uri="{FF2B5EF4-FFF2-40B4-BE49-F238E27FC236}">
                <a16:creationId xmlns="" xmlns:a16="http://schemas.microsoft.com/office/drawing/2014/main" id="{06EB06B3-6642-47D1-B51A-E0F5605BD6AD}"/>
              </a:ext>
            </a:extLst>
          </p:cNvPr>
          <p:cNvSpPr>
            <a:spLocks noGrp="1"/>
          </p:cNvSpPr>
          <p:nvPr>
            <p:ph type="subTitle" idx="1"/>
          </p:nvPr>
        </p:nvSpPr>
        <p:spPr/>
        <p:txBody>
          <a:bodyPr/>
          <a:lstStyle/>
          <a:p>
            <a:r>
              <a:rPr lang="en-US" dirty="0"/>
              <a:t>(Environmental &amp; social effect)</a:t>
            </a:r>
          </a:p>
        </p:txBody>
      </p:sp>
    </p:spTree>
    <p:extLst>
      <p:ext uri="{BB962C8B-B14F-4D97-AF65-F5344CB8AC3E}">
        <p14:creationId xmlns:p14="http://schemas.microsoft.com/office/powerpoint/2010/main" val="6740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BF0658-3E23-4A0D-BC60-824E83BFC34C}"/>
              </a:ext>
            </a:extLst>
          </p:cNvPr>
          <p:cNvSpPr>
            <a:spLocks noGrp="1"/>
          </p:cNvSpPr>
          <p:nvPr>
            <p:ph type="title"/>
          </p:nvPr>
        </p:nvSpPr>
        <p:spPr/>
        <p:txBody>
          <a:bodyPr/>
          <a:lstStyle/>
          <a:p>
            <a:r>
              <a:rPr lang="en-US" dirty="0"/>
              <a:t>research project about Noise Pollution mapping </a:t>
            </a:r>
          </a:p>
        </p:txBody>
      </p:sp>
      <p:pic>
        <p:nvPicPr>
          <p:cNvPr id="5" name="Content Placeholder 4">
            <a:extLst>
              <a:ext uri="{FF2B5EF4-FFF2-40B4-BE49-F238E27FC236}">
                <a16:creationId xmlns="" xmlns:a16="http://schemas.microsoft.com/office/drawing/2014/main" id="{C80EFBBE-905C-4516-BD1E-810B9069D521}"/>
              </a:ext>
            </a:extLst>
          </p:cNvPr>
          <p:cNvPicPr>
            <a:picLocks noGrp="1" noChangeAspect="1"/>
          </p:cNvPicPr>
          <p:nvPr>
            <p:ph sz="half" idx="1"/>
          </p:nvPr>
        </p:nvPicPr>
        <p:blipFill>
          <a:blip r:embed="rId2"/>
          <a:stretch>
            <a:fillRect/>
          </a:stretch>
        </p:blipFill>
        <p:spPr>
          <a:xfrm>
            <a:off x="1076325" y="1896269"/>
            <a:ext cx="4705350" cy="4210050"/>
          </a:xfrm>
          <a:prstGeom prst="rect">
            <a:avLst/>
          </a:prstGeom>
        </p:spPr>
      </p:pic>
      <p:sp>
        <p:nvSpPr>
          <p:cNvPr id="4" name="Content Placeholder 3">
            <a:extLst>
              <a:ext uri="{FF2B5EF4-FFF2-40B4-BE49-F238E27FC236}">
                <a16:creationId xmlns="" xmlns:a16="http://schemas.microsoft.com/office/drawing/2014/main" id="{DB4C9896-811F-40AF-A9F7-1EF37C1C7D70}"/>
              </a:ext>
            </a:extLst>
          </p:cNvPr>
          <p:cNvSpPr>
            <a:spLocks noGrp="1"/>
          </p:cNvSpPr>
          <p:nvPr>
            <p:ph sz="half" idx="2"/>
          </p:nvPr>
        </p:nvSpPr>
        <p:spPr/>
        <p:txBody>
          <a:bodyPr/>
          <a:lstStyle/>
          <a:p>
            <a:r>
              <a:rPr lang="en-US" dirty="0"/>
              <a:t>Another map showing noise complaint near schools</a:t>
            </a:r>
            <a:endParaRPr lang="en-US" b="0" dirty="0">
              <a:effectLst/>
            </a:endParaRPr>
          </a:p>
          <a:p>
            <a:pPr marL="0" indent="0">
              <a:buNone/>
            </a:pPr>
            <a:endParaRPr lang="en-US" dirty="0"/>
          </a:p>
        </p:txBody>
      </p:sp>
    </p:spTree>
    <p:extLst>
      <p:ext uri="{BB962C8B-B14F-4D97-AF65-F5344CB8AC3E}">
        <p14:creationId xmlns:p14="http://schemas.microsoft.com/office/powerpoint/2010/main" val="384181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782D1-357E-4140-A171-637A22AF5DC3}"/>
              </a:ext>
            </a:extLst>
          </p:cNvPr>
          <p:cNvSpPr>
            <a:spLocks noGrp="1"/>
          </p:cNvSpPr>
          <p:nvPr>
            <p:ph type="title"/>
          </p:nvPr>
        </p:nvSpPr>
        <p:spPr/>
        <p:txBody>
          <a:bodyPr/>
          <a:lstStyle/>
          <a:p>
            <a:r>
              <a:rPr lang="en-US" dirty="0"/>
              <a:t>research project about Noise Pollution mapping </a:t>
            </a:r>
          </a:p>
        </p:txBody>
      </p:sp>
      <p:sp>
        <p:nvSpPr>
          <p:cNvPr id="4" name="Content Placeholder 3">
            <a:extLst>
              <a:ext uri="{FF2B5EF4-FFF2-40B4-BE49-F238E27FC236}">
                <a16:creationId xmlns="" xmlns:a16="http://schemas.microsoft.com/office/drawing/2014/main" id="{B903F0FD-2033-493D-A2B0-8C100306FC0C}"/>
              </a:ext>
            </a:extLst>
          </p:cNvPr>
          <p:cNvSpPr>
            <a:spLocks noGrp="1"/>
          </p:cNvSpPr>
          <p:nvPr>
            <p:ph sz="half" idx="2"/>
          </p:nvPr>
        </p:nvSpPr>
        <p:spPr/>
        <p:txBody>
          <a:bodyPr/>
          <a:lstStyle/>
          <a:p>
            <a:r>
              <a:rPr lang="en-US" dirty="0"/>
              <a:t>A map of </a:t>
            </a:r>
            <a:r>
              <a:rPr lang="en-US" dirty="0" smtClean="0"/>
              <a:t> </a:t>
            </a:r>
            <a:r>
              <a:rPr lang="en-US" dirty="0"/>
              <a:t>noise complaint near highway or bridges </a:t>
            </a:r>
          </a:p>
        </p:txBody>
      </p:sp>
      <p:pic>
        <p:nvPicPr>
          <p:cNvPr id="8" name="Content Placeholder 7">
            <a:extLst>
              <a:ext uri="{FF2B5EF4-FFF2-40B4-BE49-F238E27FC236}">
                <a16:creationId xmlns="" xmlns:a16="http://schemas.microsoft.com/office/drawing/2014/main" id="{37E1F753-BCD9-4A8A-ABD7-486055F82119}"/>
              </a:ext>
            </a:extLst>
          </p:cNvPr>
          <p:cNvPicPr>
            <a:picLocks noGrp="1" noChangeAspect="1"/>
          </p:cNvPicPr>
          <p:nvPr>
            <p:ph sz="half" idx="1"/>
          </p:nvPr>
        </p:nvPicPr>
        <p:blipFill>
          <a:blip r:embed="rId2"/>
          <a:stretch>
            <a:fillRect/>
          </a:stretch>
        </p:blipFill>
        <p:spPr>
          <a:xfrm>
            <a:off x="1152525" y="2248694"/>
            <a:ext cx="4552950" cy="3505200"/>
          </a:xfrm>
          <a:prstGeom prst="rect">
            <a:avLst/>
          </a:prstGeom>
        </p:spPr>
      </p:pic>
    </p:spTree>
    <p:extLst>
      <p:ext uri="{BB962C8B-B14F-4D97-AF65-F5344CB8AC3E}">
        <p14:creationId xmlns:p14="http://schemas.microsoft.com/office/powerpoint/2010/main" val="142076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1277C-1480-464B-8ADE-F4871762E713}"/>
              </a:ext>
            </a:extLst>
          </p:cNvPr>
          <p:cNvSpPr>
            <a:spLocks noGrp="1"/>
          </p:cNvSpPr>
          <p:nvPr>
            <p:ph type="title"/>
          </p:nvPr>
        </p:nvSpPr>
        <p:spPr/>
        <p:txBody>
          <a:bodyPr/>
          <a:lstStyle/>
          <a:p>
            <a:r>
              <a:rPr lang="en-US" dirty="0"/>
              <a:t>research project about Noise Pollution mapping </a:t>
            </a:r>
          </a:p>
        </p:txBody>
      </p:sp>
      <p:pic>
        <p:nvPicPr>
          <p:cNvPr id="5" name="Content Placeholder 4">
            <a:extLst>
              <a:ext uri="{FF2B5EF4-FFF2-40B4-BE49-F238E27FC236}">
                <a16:creationId xmlns="" xmlns:a16="http://schemas.microsoft.com/office/drawing/2014/main" id="{25D8A340-DA80-425E-B048-9DCC47BD3DAA}"/>
              </a:ext>
            </a:extLst>
          </p:cNvPr>
          <p:cNvPicPr>
            <a:picLocks noGrp="1" noChangeAspect="1"/>
          </p:cNvPicPr>
          <p:nvPr>
            <p:ph sz="half" idx="1"/>
          </p:nvPr>
        </p:nvPicPr>
        <p:blipFill>
          <a:blip r:embed="rId2"/>
          <a:stretch>
            <a:fillRect/>
          </a:stretch>
        </p:blipFill>
        <p:spPr>
          <a:xfrm>
            <a:off x="1447800" y="2563019"/>
            <a:ext cx="3962400" cy="2876550"/>
          </a:xfrm>
          <a:prstGeom prst="rect">
            <a:avLst/>
          </a:prstGeom>
        </p:spPr>
      </p:pic>
      <p:sp>
        <p:nvSpPr>
          <p:cNvPr id="4" name="Content Placeholder 3">
            <a:extLst>
              <a:ext uri="{FF2B5EF4-FFF2-40B4-BE49-F238E27FC236}">
                <a16:creationId xmlns="" xmlns:a16="http://schemas.microsoft.com/office/drawing/2014/main" id="{382C2E8A-433F-4B1C-8A5A-A63B2890C5DA}"/>
              </a:ext>
            </a:extLst>
          </p:cNvPr>
          <p:cNvSpPr>
            <a:spLocks noGrp="1"/>
          </p:cNvSpPr>
          <p:nvPr>
            <p:ph sz="half" idx="2"/>
          </p:nvPr>
        </p:nvSpPr>
        <p:spPr/>
        <p:txBody>
          <a:bodyPr/>
          <a:lstStyle/>
          <a:p>
            <a:r>
              <a:rPr lang="en-US" dirty="0"/>
              <a:t>Noise from </a:t>
            </a:r>
            <a:r>
              <a:rPr lang="en-US" dirty="0" smtClean="0"/>
              <a:t>cars  </a:t>
            </a:r>
            <a:r>
              <a:rPr lang="en-US" dirty="0"/>
              <a:t>locations are mostly around the city</a:t>
            </a:r>
          </a:p>
        </p:txBody>
      </p:sp>
    </p:spTree>
    <p:extLst>
      <p:ext uri="{BB962C8B-B14F-4D97-AF65-F5344CB8AC3E}">
        <p14:creationId xmlns:p14="http://schemas.microsoft.com/office/powerpoint/2010/main" val="420158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B04469-3C17-4306-BFAB-BD2D1EC1127E}"/>
              </a:ext>
            </a:extLst>
          </p:cNvPr>
          <p:cNvSpPr>
            <a:spLocks noGrp="1"/>
          </p:cNvSpPr>
          <p:nvPr>
            <p:ph type="title"/>
          </p:nvPr>
        </p:nvSpPr>
        <p:spPr/>
        <p:txBody>
          <a:bodyPr/>
          <a:lstStyle/>
          <a:p>
            <a:r>
              <a:rPr lang="en-US" b="1" dirty="0"/>
              <a:t>Solution:    Control of Noise Pollution</a:t>
            </a:r>
            <a:br>
              <a:rPr lang="en-US" b="1" dirty="0"/>
            </a:br>
            <a:endParaRPr lang="en-US" dirty="0"/>
          </a:p>
        </p:txBody>
      </p:sp>
      <p:sp>
        <p:nvSpPr>
          <p:cNvPr id="3" name="Content Placeholder 2">
            <a:extLst>
              <a:ext uri="{FF2B5EF4-FFF2-40B4-BE49-F238E27FC236}">
                <a16:creationId xmlns="" xmlns:a16="http://schemas.microsoft.com/office/drawing/2014/main" id="{5057C08F-580B-4429-9409-58F3D7FA41F9}"/>
              </a:ext>
            </a:extLst>
          </p:cNvPr>
          <p:cNvSpPr>
            <a:spLocks noGrp="1"/>
          </p:cNvSpPr>
          <p:nvPr>
            <p:ph idx="1"/>
          </p:nvPr>
        </p:nvSpPr>
        <p:spPr/>
        <p:txBody>
          <a:bodyPr>
            <a:normAutofit fontScale="77500" lnSpcReduction="20000"/>
          </a:bodyPr>
          <a:lstStyle/>
          <a:p>
            <a:r>
              <a:rPr lang="en-US" b="0" i="0" dirty="0">
                <a:solidFill>
                  <a:srgbClr val="000000"/>
                </a:solidFill>
                <a:effectLst/>
                <a:latin typeface="arial" panose="020B0604020202020204" pitchFamily="34" charset="0"/>
              </a:rPr>
              <a:t>Construction of sound proof rooms for noisy machines in industries.</a:t>
            </a:r>
          </a:p>
          <a:p>
            <a:r>
              <a:rPr lang="en-US" b="0" i="0" dirty="0">
                <a:solidFill>
                  <a:srgbClr val="000000"/>
                </a:solidFill>
                <a:effectLst/>
                <a:latin typeface="arial" panose="020B0604020202020204" pitchFamily="34" charset="0"/>
              </a:rPr>
              <a:t>Use of horns with jarring sounds to be banned.</a:t>
            </a:r>
          </a:p>
          <a:p>
            <a:r>
              <a:rPr lang="en-US" b="0" i="0" dirty="0">
                <a:solidFill>
                  <a:srgbClr val="000000"/>
                </a:solidFill>
                <a:effectLst/>
                <a:latin typeface="arial" panose="020B0604020202020204" pitchFamily="34" charset="0"/>
              </a:rPr>
              <a:t>Noise producing industries, aerodromes, and railway stations to be shifted away from the inhabited areas.</a:t>
            </a:r>
          </a:p>
          <a:p>
            <a:r>
              <a:rPr lang="en-US" b="0" i="0" dirty="0">
                <a:solidFill>
                  <a:srgbClr val="000000"/>
                </a:solidFill>
                <a:effectLst/>
                <a:latin typeface="arial" panose="020B0604020202020204" pitchFamily="34" charset="0"/>
              </a:rPr>
              <a:t>Proper law should be enforced to check the misuse of loudspeakers and public announcements systems.</a:t>
            </a:r>
          </a:p>
          <a:p>
            <a:r>
              <a:rPr lang="en-US" b="0" i="0" dirty="0">
                <a:solidFill>
                  <a:srgbClr val="000000"/>
                </a:solidFill>
                <a:effectLst/>
                <a:latin typeface="arial" panose="020B0604020202020204" pitchFamily="34" charset="0"/>
              </a:rPr>
              <a:t>To enforce silence zones near schools / colleges, hospitals etc.</a:t>
            </a:r>
          </a:p>
          <a:p>
            <a:r>
              <a:rPr lang="en-US" b="0" i="0" dirty="0">
                <a:solidFill>
                  <a:srgbClr val="000000"/>
                </a:solidFill>
                <a:effectLst/>
                <a:latin typeface="arial" panose="020B0604020202020204" pitchFamily="34" charset="0"/>
              </a:rPr>
              <a:t>Growing green plants/trees along roadside to reduce noise pollution as they absorb sound.</a:t>
            </a:r>
          </a:p>
          <a:p>
            <a:r>
              <a:rPr lang="en-US" b="0" i="0" dirty="0">
                <a:solidFill>
                  <a:srgbClr val="000000"/>
                </a:solidFill>
                <a:effectLst/>
                <a:latin typeface="arial" panose="020B0604020202020204" pitchFamily="34" charset="0"/>
              </a:rPr>
              <a:t>Loud speakers are banned from 10pm to 6am. India enacted Air (Prevention and Control of Pollution) Act, 1981 and noise pollution has been declared an offence.</a:t>
            </a:r>
          </a:p>
          <a:p>
            <a:r>
              <a:rPr lang="en-US" dirty="0"/>
              <a:t>Improve your insulation in House</a:t>
            </a:r>
          </a:p>
          <a:p>
            <a:r>
              <a:rPr lang="en-US" dirty="0"/>
              <a:t>Creating awareness and education</a:t>
            </a:r>
          </a:p>
          <a:p>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2230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98A8B0-5CDB-4801-A74A-8BB5BC1641CF}"/>
              </a:ext>
            </a:extLst>
          </p:cNvPr>
          <p:cNvSpPr>
            <a:spLocks noGrp="1"/>
          </p:cNvSpPr>
          <p:nvPr>
            <p:ph type="ctrTitle"/>
          </p:nvPr>
        </p:nvSpPr>
        <p:spPr/>
        <p:txBody>
          <a:bodyPr>
            <a:normAutofit/>
          </a:bodyPr>
          <a:lstStyle/>
          <a:p>
            <a:r>
              <a:rPr lang="en-US" dirty="0"/>
              <a:t>Conclusion</a:t>
            </a:r>
          </a:p>
        </p:txBody>
      </p:sp>
      <p:sp>
        <p:nvSpPr>
          <p:cNvPr id="3" name="Subtitle 2">
            <a:extLst>
              <a:ext uri="{FF2B5EF4-FFF2-40B4-BE49-F238E27FC236}">
                <a16:creationId xmlns="" xmlns:a16="http://schemas.microsoft.com/office/drawing/2014/main" id="{553E3820-1C10-4C16-8340-CC83D8C7294D}"/>
              </a:ext>
            </a:extLst>
          </p:cNvPr>
          <p:cNvSpPr>
            <a:spLocks noGrp="1"/>
          </p:cNvSpPr>
          <p:nvPr>
            <p:ph type="subTitle" idx="1"/>
          </p:nvPr>
        </p:nvSpPr>
        <p:spPr/>
        <p:txBody>
          <a:bodyPr/>
          <a:lstStyle/>
          <a:p>
            <a:r>
              <a:rPr lang="en-US" dirty="0"/>
              <a:t>The threat of noise pollution needs to be taken seriously. For this, the first step is to make people aware with various diseases caused by noise pollution. We should focus on using low noise emitting machines and equipment. </a:t>
            </a:r>
          </a:p>
        </p:txBody>
      </p:sp>
    </p:spTree>
    <p:extLst>
      <p:ext uri="{BB962C8B-B14F-4D97-AF65-F5344CB8AC3E}">
        <p14:creationId xmlns:p14="http://schemas.microsoft.com/office/powerpoint/2010/main" val="301261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99C42-0876-4170-9CF9-89A5021F4572}"/>
              </a:ext>
            </a:extLst>
          </p:cNvPr>
          <p:cNvSpPr>
            <a:spLocks noGrp="1"/>
          </p:cNvSpPr>
          <p:nvPr>
            <p:ph type="title"/>
          </p:nvPr>
        </p:nvSpPr>
        <p:spPr/>
        <p:txBody>
          <a:bodyPr/>
          <a:lstStyle/>
          <a:p>
            <a:r>
              <a:rPr lang="en-US" dirty="0"/>
              <a:t>Sound or Noise Pollution</a:t>
            </a:r>
          </a:p>
        </p:txBody>
      </p:sp>
      <p:sp>
        <p:nvSpPr>
          <p:cNvPr id="3" name="Content Placeholder 2">
            <a:extLst>
              <a:ext uri="{FF2B5EF4-FFF2-40B4-BE49-F238E27FC236}">
                <a16:creationId xmlns="" xmlns:a16="http://schemas.microsoft.com/office/drawing/2014/main" id="{DC9BC6EA-3098-498E-AD9B-706BEDC03507}"/>
              </a:ext>
            </a:extLst>
          </p:cNvPr>
          <p:cNvSpPr>
            <a:spLocks noGrp="1"/>
          </p:cNvSpPr>
          <p:nvPr>
            <p:ph idx="1"/>
          </p:nvPr>
        </p:nvSpPr>
        <p:spPr/>
        <p:txBody>
          <a:bodyPr>
            <a:normAutofit/>
          </a:bodyPr>
          <a:lstStyle/>
          <a:p>
            <a:pPr marL="0" indent="0">
              <a:buNone/>
            </a:pPr>
            <a:r>
              <a:rPr lang="en-US" dirty="0"/>
              <a:t>• What is sound pollution</a:t>
            </a:r>
            <a:endParaRPr lang="en-US" b="0" dirty="0">
              <a:effectLst/>
            </a:endParaRPr>
          </a:p>
          <a:p>
            <a:pPr marL="0" indent="0">
              <a:buNone/>
            </a:pPr>
            <a:r>
              <a:rPr lang="en-US" dirty="0"/>
              <a:t>• Cause of sounds pollution</a:t>
            </a:r>
            <a:endParaRPr lang="en-US" b="0" dirty="0">
              <a:effectLst/>
            </a:endParaRPr>
          </a:p>
          <a:p>
            <a:pPr marL="0" indent="0">
              <a:buNone/>
            </a:pPr>
            <a:r>
              <a:rPr lang="en-US" dirty="0"/>
              <a:t>• Environmental affect</a:t>
            </a:r>
            <a:endParaRPr lang="en-US" b="0" dirty="0">
              <a:effectLst/>
            </a:endParaRPr>
          </a:p>
          <a:p>
            <a:pPr marL="0" indent="0">
              <a:buNone/>
            </a:pPr>
            <a:r>
              <a:rPr lang="en-US" dirty="0"/>
              <a:t>• Complaints</a:t>
            </a:r>
            <a:endParaRPr lang="en-US" b="0" dirty="0">
              <a:effectLst/>
            </a:endParaRPr>
          </a:p>
          <a:p>
            <a:pPr marL="0" indent="0">
              <a:buNone/>
            </a:pPr>
            <a:r>
              <a:rPr lang="en-US" dirty="0"/>
              <a:t>• Solution</a:t>
            </a:r>
            <a:endParaRPr lang="en-US" b="0" dirty="0">
              <a:effectLst/>
            </a:endParaRPr>
          </a:p>
          <a:p>
            <a:pPr marL="0" indent="0">
              <a:buNone/>
            </a:pPr>
            <a:r>
              <a:rPr lang="en-US" dirty="0"/>
              <a:t>• Conclusion</a:t>
            </a:r>
          </a:p>
          <a:p>
            <a:pPr marL="0" indent="0">
              <a:buNone/>
            </a:pPr>
            <a:endParaRPr lang="en-US" dirty="0"/>
          </a:p>
        </p:txBody>
      </p:sp>
    </p:spTree>
    <p:extLst>
      <p:ext uri="{BB962C8B-B14F-4D97-AF65-F5344CB8AC3E}">
        <p14:creationId xmlns:p14="http://schemas.microsoft.com/office/powerpoint/2010/main" val="36381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5CB4C-F732-4CA4-8163-C0177C07772C}"/>
              </a:ext>
            </a:extLst>
          </p:cNvPr>
          <p:cNvSpPr>
            <a:spLocks noGrp="1"/>
          </p:cNvSpPr>
          <p:nvPr>
            <p:ph type="title"/>
          </p:nvPr>
        </p:nvSpPr>
        <p:spPr/>
        <p:txBody>
          <a:bodyPr/>
          <a:lstStyle/>
          <a:p>
            <a:r>
              <a:rPr lang="en-US" dirty="0"/>
              <a:t>What is sound pollution</a:t>
            </a:r>
          </a:p>
        </p:txBody>
      </p:sp>
      <p:sp>
        <p:nvSpPr>
          <p:cNvPr id="3" name="Content Placeholder 2">
            <a:extLst>
              <a:ext uri="{FF2B5EF4-FFF2-40B4-BE49-F238E27FC236}">
                <a16:creationId xmlns="" xmlns:a16="http://schemas.microsoft.com/office/drawing/2014/main" id="{7FD8975B-9069-46BA-9CD9-0998C68E4F89}"/>
              </a:ext>
            </a:extLst>
          </p:cNvPr>
          <p:cNvSpPr>
            <a:spLocks noGrp="1"/>
          </p:cNvSpPr>
          <p:nvPr>
            <p:ph idx="1"/>
          </p:nvPr>
        </p:nvSpPr>
        <p:spPr/>
        <p:txBody>
          <a:bodyPr/>
          <a:lstStyle/>
          <a:p>
            <a:r>
              <a:rPr lang="en-US" dirty="0"/>
              <a:t>Sound pollution takes place when there is either excessive amount of noise or an unpleasant sound that causes temporary disruption in the natural balance. </a:t>
            </a:r>
            <a:endParaRPr lang="en-US" b="0" dirty="0">
              <a:effectLst/>
            </a:endParaRPr>
          </a:p>
          <a:p>
            <a:pPr marL="0" indent="0">
              <a:buNone/>
            </a:pPr>
            <a:r>
              <a:rPr lang="en-US" b="1" dirty="0"/>
              <a:t> 	Noise pollution</a:t>
            </a:r>
            <a:r>
              <a:rPr lang="en-US" dirty="0"/>
              <a:t> is  the disturbing </a:t>
            </a:r>
            <a:r>
              <a:rPr lang="en-US" b="1" dirty="0"/>
              <a:t>noise</a:t>
            </a:r>
            <a:r>
              <a:rPr lang="en-US" dirty="0"/>
              <a:t> with harmful impact on the activity of human and animal life. </a:t>
            </a:r>
            <a:endParaRPr lang="en-US" b="0" dirty="0">
              <a:effectLst/>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58469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70E76B-378C-4E08-B24A-267DD9AA927D}"/>
              </a:ext>
            </a:extLst>
          </p:cNvPr>
          <p:cNvSpPr>
            <a:spLocks noGrp="1"/>
          </p:cNvSpPr>
          <p:nvPr>
            <p:ph type="title"/>
          </p:nvPr>
        </p:nvSpPr>
        <p:spPr/>
        <p:txBody>
          <a:bodyPr/>
          <a:lstStyle/>
          <a:p>
            <a:r>
              <a:rPr lang="en-US" dirty="0"/>
              <a:t>Reasons of sounds pollution</a:t>
            </a:r>
          </a:p>
        </p:txBody>
      </p:sp>
      <p:sp>
        <p:nvSpPr>
          <p:cNvPr id="3" name="Content Placeholder 2">
            <a:extLst>
              <a:ext uri="{FF2B5EF4-FFF2-40B4-BE49-F238E27FC236}">
                <a16:creationId xmlns="" xmlns:a16="http://schemas.microsoft.com/office/drawing/2014/main" id="{23FCC82A-EC9A-405D-995F-141DFF68210B}"/>
              </a:ext>
            </a:extLst>
          </p:cNvPr>
          <p:cNvSpPr>
            <a:spLocks noGrp="1"/>
          </p:cNvSpPr>
          <p:nvPr>
            <p:ph idx="1"/>
          </p:nvPr>
        </p:nvSpPr>
        <p:spPr/>
        <p:txBody>
          <a:bodyPr>
            <a:normAutofit fontScale="55000" lnSpcReduction="20000"/>
          </a:bodyPr>
          <a:lstStyle/>
          <a:p>
            <a:r>
              <a:rPr lang="en-US" b="1" dirty="0"/>
              <a:t>Traffic noise</a:t>
            </a:r>
            <a:endParaRPr lang="en-US" b="0" dirty="0">
              <a:effectLst/>
            </a:endParaRPr>
          </a:p>
          <a:p>
            <a:r>
              <a:rPr lang="en-US" dirty="0"/>
              <a:t>Traffic noise is the main supply of sound pollution caused in urban areas. With the ever-increasing range of on-road vehicles, the noise caused by the exhaust of the autos, the cars, the trucks, the motorcycles and the buses are that the chief reasons for sound pollution.</a:t>
            </a:r>
            <a:endParaRPr lang="en-US" b="0" dirty="0">
              <a:effectLst/>
            </a:endParaRPr>
          </a:p>
          <a:p>
            <a:r>
              <a:rPr lang="en-US" b="1" dirty="0"/>
              <a:t>Aircrafts</a:t>
            </a:r>
            <a:endParaRPr lang="en-US" b="0" dirty="0">
              <a:effectLst/>
            </a:endParaRPr>
          </a:p>
          <a:p>
            <a:r>
              <a:rPr lang="en-US" dirty="0"/>
              <a:t>Because of the low flying military aircrafts which are nowadays seen over the national parks, wilderness and alternative vacant areas noise has increased. The extent of sound pollution has drastically multiplied in these antecedently areas.</a:t>
            </a:r>
            <a:endParaRPr lang="en-US" b="0" dirty="0">
              <a:effectLst/>
            </a:endParaRPr>
          </a:p>
          <a:p>
            <a:r>
              <a:rPr lang="en-US" b="1" dirty="0"/>
              <a:t>Railways</a:t>
            </a:r>
            <a:endParaRPr lang="en-US" b="0" dirty="0">
              <a:effectLst/>
            </a:endParaRPr>
          </a:p>
          <a:p>
            <a:r>
              <a:rPr lang="en-US" dirty="0"/>
              <a:t>Individuals living beside railway stations are exposed with lots of noise from locomotive engines, horns and whistles and change and shunting operation in rail yards. This is often one among the main sources of sound pollution.</a:t>
            </a:r>
            <a:endParaRPr lang="en-US" b="0" dirty="0">
              <a:effectLst/>
            </a:endParaRPr>
          </a:p>
          <a:p>
            <a:r>
              <a:rPr lang="en-US" b="1" dirty="0"/>
              <a:t>Construction</a:t>
            </a:r>
            <a:endParaRPr lang="en-US" b="0" dirty="0">
              <a:effectLst/>
            </a:endParaRPr>
          </a:p>
          <a:p>
            <a:r>
              <a:rPr lang="en-US" dirty="0"/>
              <a:t>To fulfill the strain of the essential necessity of living, the development of buildings, highways and town streets causes lots of noise. Air compressors, gas hammers, bulldozers, dump trucks, loaders and pavement breakers are the main sources of sound pollution in construction sites.</a:t>
            </a:r>
            <a:endParaRPr lang="en-US" b="0" dirty="0">
              <a:effectLst/>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281110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A02A5C-6DD8-4DA2-9C4B-7F8B01EC1060}"/>
              </a:ext>
            </a:extLst>
          </p:cNvPr>
          <p:cNvSpPr>
            <a:spLocks noGrp="1"/>
          </p:cNvSpPr>
          <p:nvPr>
            <p:ph type="title"/>
          </p:nvPr>
        </p:nvSpPr>
        <p:spPr/>
        <p:txBody>
          <a:bodyPr/>
          <a:lstStyle/>
          <a:p>
            <a:r>
              <a:rPr lang="en-US" dirty="0"/>
              <a:t>Reasons of sounds pollution</a:t>
            </a:r>
          </a:p>
        </p:txBody>
      </p:sp>
      <p:sp>
        <p:nvSpPr>
          <p:cNvPr id="3" name="Content Placeholder 2">
            <a:extLst>
              <a:ext uri="{FF2B5EF4-FFF2-40B4-BE49-F238E27FC236}">
                <a16:creationId xmlns="" xmlns:a16="http://schemas.microsoft.com/office/drawing/2014/main" id="{3F882EFD-F9AE-4CE7-AE33-B01D3CAA7312}"/>
              </a:ext>
            </a:extLst>
          </p:cNvPr>
          <p:cNvSpPr>
            <a:spLocks noGrp="1"/>
          </p:cNvSpPr>
          <p:nvPr>
            <p:ph idx="1"/>
          </p:nvPr>
        </p:nvSpPr>
        <p:spPr/>
        <p:txBody>
          <a:bodyPr>
            <a:normAutofit fontScale="55000" lnSpcReduction="20000"/>
          </a:bodyPr>
          <a:lstStyle/>
          <a:p>
            <a:r>
              <a:rPr lang="en-US" b="1" dirty="0"/>
              <a:t>Industrial noise</a:t>
            </a:r>
            <a:endParaRPr lang="en-US" b="0" dirty="0">
              <a:effectLst/>
            </a:endParaRPr>
          </a:p>
          <a:p>
            <a:r>
              <a:rPr lang="en-US" dirty="0"/>
              <a:t>Although not a major reason, industrial noise adds to the sound pollution. Machinery, motors and compressors utilized in the industries produce lots of noise that adds to the already damaging state of sound pollution.</a:t>
            </a:r>
            <a:endParaRPr lang="en-US" b="0" dirty="0">
              <a:effectLst/>
            </a:endParaRPr>
          </a:p>
          <a:p>
            <a:r>
              <a:rPr lang="en-US" b="1" dirty="0"/>
              <a:t>5. House items</a:t>
            </a:r>
            <a:endParaRPr lang="en-US" b="0" dirty="0">
              <a:effectLst/>
            </a:endParaRPr>
          </a:p>
          <a:p>
            <a:r>
              <a:rPr lang="en-US" dirty="0"/>
              <a:t>Things used at home like air conditioners, boilers, generators, and fans also generate a lot sound than we imagine. But then in such cases one can easily control these genre of pollutions by reducing the sound making exertions and thus making the home ambience quite claim and betting for living.</a:t>
            </a:r>
            <a:endParaRPr lang="en-US" b="0" dirty="0">
              <a:effectLst/>
            </a:endParaRPr>
          </a:p>
          <a:p>
            <a:r>
              <a:rPr lang="en-US" b="1" dirty="0"/>
              <a:t>4. Cleaning equipment</a:t>
            </a:r>
            <a:endParaRPr lang="en-US" b="0" dirty="0">
              <a:effectLst/>
            </a:endParaRPr>
          </a:p>
          <a:p>
            <a:r>
              <a:rPr lang="en-US" dirty="0"/>
              <a:t>Social unit equipment’s, like vacuum cleaners, mixers and a few room appliances are noisemakers of the house. Although they are doing not cause an excessive amount of drawback, their impact can’t be neglected.</a:t>
            </a:r>
            <a:endParaRPr lang="en-US" b="0" dirty="0">
              <a:effectLst/>
            </a:endParaRPr>
          </a:p>
          <a:p>
            <a:r>
              <a:rPr lang="en-US" b="1" dirty="0"/>
              <a:t>Music</a:t>
            </a:r>
            <a:endParaRPr lang="en-US" b="0" dirty="0">
              <a:effectLst/>
            </a:endParaRPr>
          </a:p>
          <a:p>
            <a:r>
              <a:rPr lang="en-US" dirty="0"/>
              <a:t>Another such reason is that the internal noise supply of music. Significant volumes and beats produce the sound pollution.</a:t>
            </a:r>
            <a:endParaRPr lang="en-US" b="0" dirty="0">
              <a:effectLst/>
            </a:endParaRPr>
          </a:p>
          <a:p>
            <a:r>
              <a:rPr lang="en-US" b="1" dirty="0"/>
              <a:t>1. Room noise</a:t>
            </a:r>
            <a:endParaRPr lang="en-US" b="0" dirty="0">
              <a:effectLst/>
            </a:endParaRPr>
          </a:p>
          <a:p>
            <a:r>
              <a:rPr lang="en-US" dirty="0"/>
              <a:t>Room noise is additionally one of causes of the sound pollution. Besides this there are various reasons of room noise such as fighting between the roommates or some other relevant chaos.</a:t>
            </a:r>
            <a:endParaRPr lang="en-US" b="0" dirty="0">
              <a:effectLst/>
            </a:endParaRPr>
          </a:p>
          <a:p>
            <a:r>
              <a:rPr lang="en-US" b="0" dirty="0">
                <a:effectLst/>
              </a:rPr>
              <a:t/>
            </a:r>
            <a:br>
              <a:rPr lang="en-US" b="0" dirty="0">
                <a:effectLst/>
              </a:rPr>
            </a:br>
            <a:endParaRPr lang="en-US" dirty="0"/>
          </a:p>
        </p:txBody>
      </p:sp>
    </p:spTree>
    <p:extLst>
      <p:ext uri="{BB962C8B-B14F-4D97-AF65-F5344CB8AC3E}">
        <p14:creationId xmlns:p14="http://schemas.microsoft.com/office/powerpoint/2010/main" val="93247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09BB2-3B90-4AC3-A61E-E62E0B8AD2FD}"/>
              </a:ext>
            </a:extLst>
          </p:cNvPr>
          <p:cNvSpPr>
            <a:spLocks noGrp="1"/>
          </p:cNvSpPr>
          <p:nvPr>
            <p:ph type="title"/>
          </p:nvPr>
        </p:nvSpPr>
        <p:spPr/>
        <p:txBody>
          <a:bodyPr/>
          <a:lstStyle/>
          <a:p>
            <a:r>
              <a:rPr lang="en-US" dirty="0" smtClean="0"/>
              <a:t>Social &amp; Environmental  </a:t>
            </a:r>
            <a:r>
              <a:rPr lang="en-US" dirty="0"/>
              <a:t>effects</a:t>
            </a:r>
          </a:p>
        </p:txBody>
      </p:sp>
      <p:sp>
        <p:nvSpPr>
          <p:cNvPr id="3" name="Content Placeholder 2">
            <a:extLst>
              <a:ext uri="{FF2B5EF4-FFF2-40B4-BE49-F238E27FC236}">
                <a16:creationId xmlns="" xmlns:a16="http://schemas.microsoft.com/office/drawing/2014/main" id="{88243A00-2529-472F-9EF4-FCE8A6F340E9}"/>
              </a:ext>
            </a:extLst>
          </p:cNvPr>
          <p:cNvSpPr>
            <a:spLocks noGrp="1"/>
          </p:cNvSpPr>
          <p:nvPr>
            <p:ph idx="1"/>
          </p:nvPr>
        </p:nvSpPr>
        <p:spPr/>
        <p:txBody>
          <a:bodyPr>
            <a:normAutofit fontScale="77500" lnSpcReduction="20000"/>
          </a:bodyPr>
          <a:lstStyle/>
          <a:p>
            <a:r>
              <a:rPr lang="en-US" b="1" dirty="0"/>
              <a:t>Hearing</a:t>
            </a:r>
            <a:r>
              <a:rPr lang="en-US" dirty="0"/>
              <a:t/>
            </a:r>
            <a:br>
              <a:rPr lang="en-US" dirty="0"/>
            </a:br>
            <a:r>
              <a:rPr lang="en-US" dirty="0"/>
              <a:t>The immediate and acute effect of noise pollution to a person, over a period of time, is impairment of hearing. Prolonged exposure to impulsive noise to a person will damage their eardrum, which may</a:t>
            </a:r>
            <a:br>
              <a:rPr lang="en-US" dirty="0"/>
            </a:br>
            <a:r>
              <a:rPr lang="en-US" dirty="0"/>
              <a:t>result in a permanent hearing impairment.</a:t>
            </a:r>
          </a:p>
          <a:p>
            <a:r>
              <a:rPr lang="en-US" b="1" dirty="0"/>
              <a:t>Effects on general health</a:t>
            </a:r>
            <a:r>
              <a:rPr lang="en-US" dirty="0"/>
              <a:t/>
            </a:r>
            <a:br>
              <a:rPr lang="en-US" dirty="0"/>
            </a:br>
            <a:r>
              <a:rPr lang="en-US" dirty="0"/>
              <a:t>Increase in the rate of heart-beat, increased cholesterol and blood pressure.</a:t>
            </a:r>
          </a:p>
          <a:p>
            <a:r>
              <a:rPr lang="en-US" dirty="0"/>
              <a:t>Constriction of blood vessels</a:t>
            </a:r>
          </a:p>
          <a:p>
            <a:r>
              <a:rPr lang="en-US" dirty="0"/>
              <a:t>Digestive spasms and stomach disorders</a:t>
            </a:r>
          </a:p>
          <a:p>
            <a:r>
              <a:rPr lang="en-US" dirty="0"/>
              <a:t>Dilation of the pupil of the eye</a:t>
            </a:r>
          </a:p>
          <a:p>
            <a:r>
              <a:rPr lang="en-US" dirty="0"/>
              <a:t>It interferes with proper communication, peace of mind and behavior</a:t>
            </a:r>
          </a:p>
          <a:p>
            <a:r>
              <a:rPr lang="en-US" dirty="0"/>
              <a:t>It causes headache, irritability and nervousness, feeling of fatigue and decreases work efficiency.</a:t>
            </a:r>
          </a:p>
          <a:p>
            <a:r>
              <a:rPr lang="en-US" dirty="0"/>
              <a:t>Noise also affects the developing embryo in mothers uterus.</a:t>
            </a:r>
          </a:p>
          <a:p>
            <a:endParaRPr lang="en-US" dirty="0"/>
          </a:p>
        </p:txBody>
      </p:sp>
    </p:spTree>
    <p:extLst>
      <p:ext uri="{BB962C8B-B14F-4D97-AF65-F5344CB8AC3E}">
        <p14:creationId xmlns:p14="http://schemas.microsoft.com/office/powerpoint/2010/main" val="36570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CD25B5-DAF5-4A04-BDC3-84DCF2AE06B0}"/>
              </a:ext>
            </a:extLst>
          </p:cNvPr>
          <p:cNvSpPr>
            <a:spLocks noGrp="1"/>
          </p:cNvSpPr>
          <p:nvPr>
            <p:ph type="title"/>
          </p:nvPr>
        </p:nvSpPr>
        <p:spPr/>
        <p:txBody>
          <a:bodyPr/>
          <a:lstStyle/>
          <a:p>
            <a:r>
              <a:rPr lang="en-US" dirty="0" smtClean="0"/>
              <a:t>Social &amp; Environmental effects</a:t>
            </a:r>
            <a:endParaRPr lang="en-US" dirty="0"/>
          </a:p>
        </p:txBody>
      </p:sp>
      <p:sp>
        <p:nvSpPr>
          <p:cNvPr id="3" name="Content Placeholder 2">
            <a:extLst>
              <a:ext uri="{FF2B5EF4-FFF2-40B4-BE49-F238E27FC236}">
                <a16:creationId xmlns="" xmlns:a16="http://schemas.microsoft.com/office/drawing/2014/main" id="{D9317D29-36A3-442B-9853-0D61D22C2939}"/>
              </a:ext>
            </a:extLst>
          </p:cNvPr>
          <p:cNvSpPr>
            <a:spLocks noGrp="1"/>
          </p:cNvSpPr>
          <p:nvPr>
            <p:ph idx="1"/>
          </p:nvPr>
        </p:nvSpPr>
        <p:spPr/>
        <p:txBody>
          <a:bodyPr>
            <a:normAutofit lnSpcReduction="10000"/>
          </a:bodyPr>
          <a:lstStyle/>
          <a:p>
            <a:r>
              <a:rPr lang="en-US" b="1" dirty="0"/>
              <a:t>Sleeping Disorders:</a:t>
            </a:r>
            <a:r>
              <a:rPr lang="en-US" dirty="0"/>
              <a:t> Loud noise can certainly hamper your sleeping pattern and may lead to irritation and uncomfortable situations. Without a good night sleep, it may lead to problems related to fatigue and your performance may go down in office as well as at home. It is therefore recommended to take a sound sleep to give your body proper rest.</a:t>
            </a:r>
          </a:p>
          <a:p>
            <a:r>
              <a:rPr lang="en-US" b="1" dirty="0"/>
              <a:t>Effect on Wildlife:</a:t>
            </a:r>
            <a:r>
              <a:rPr lang="en-US" dirty="0"/>
              <a:t> Wildlife faces far more problems than humans because noise pollution since they are more dependent on sound. Animals develop a better sense of hearing than us since their survival depends on it. The ill effects of excessive noise begin at home. Pets react more aggressively in households where there is constant noise.</a:t>
            </a:r>
            <a:br>
              <a:rPr lang="en-US" dirty="0"/>
            </a:br>
            <a:endParaRPr lang="en-US" dirty="0"/>
          </a:p>
        </p:txBody>
      </p:sp>
    </p:spTree>
    <p:extLst>
      <p:ext uri="{BB962C8B-B14F-4D97-AF65-F5344CB8AC3E}">
        <p14:creationId xmlns:p14="http://schemas.microsoft.com/office/powerpoint/2010/main" val="420376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81CD2-5D44-49D7-889D-628673DEC9BE}"/>
              </a:ext>
            </a:extLst>
          </p:cNvPr>
          <p:cNvSpPr>
            <a:spLocks noGrp="1"/>
          </p:cNvSpPr>
          <p:nvPr>
            <p:ph type="title"/>
          </p:nvPr>
        </p:nvSpPr>
        <p:spPr/>
        <p:txBody>
          <a:bodyPr>
            <a:normAutofit fontScale="90000"/>
          </a:bodyPr>
          <a:lstStyle/>
          <a:p>
            <a:r>
              <a:rPr lang="en-US" dirty="0"/>
              <a:t>Complaints (research project about Noise Pollution)</a:t>
            </a:r>
            <a:r>
              <a:rPr lang="en-US" b="0" dirty="0">
                <a:effectLst/>
              </a:rPr>
              <a:t/>
            </a:r>
            <a:br>
              <a:rPr lang="en-US" b="0" dirty="0">
                <a:effectLst/>
              </a:rPr>
            </a:br>
            <a:endParaRPr lang="en-US" dirty="0"/>
          </a:p>
        </p:txBody>
      </p:sp>
      <p:sp>
        <p:nvSpPr>
          <p:cNvPr id="3" name="Content Placeholder 2">
            <a:extLst>
              <a:ext uri="{FF2B5EF4-FFF2-40B4-BE49-F238E27FC236}">
                <a16:creationId xmlns="" xmlns:a16="http://schemas.microsoft.com/office/drawing/2014/main" id="{B6B539DE-4892-4BDE-B388-27FB3F0C0782}"/>
              </a:ext>
            </a:extLst>
          </p:cNvPr>
          <p:cNvSpPr>
            <a:spLocks noGrp="1"/>
          </p:cNvSpPr>
          <p:nvPr>
            <p:ph idx="1"/>
          </p:nvPr>
        </p:nvSpPr>
        <p:spPr/>
        <p:txBody>
          <a:bodyPr>
            <a:normAutofit fontScale="92500" lnSpcReduction="10000"/>
          </a:bodyPr>
          <a:lstStyle/>
          <a:p>
            <a:r>
              <a:rPr lang="en-US" dirty="0"/>
              <a:t>There are many types of noise complaints over the year which includes:</a:t>
            </a:r>
            <a:r>
              <a:rPr lang="en-US" b="0" dirty="0">
                <a:effectLst/>
              </a:rPr>
              <a:t/>
            </a:r>
            <a:br>
              <a:rPr lang="en-US" b="0" dirty="0">
                <a:effectLst/>
              </a:rPr>
            </a:br>
            <a:r>
              <a:rPr lang="en-US" dirty="0"/>
              <a:t>Construction Noise</a:t>
            </a:r>
          </a:p>
          <a:p>
            <a:pPr fontAlgn="base"/>
            <a:r>
              <a:rPr lang="en-US" dirty="0"/>
              <a:t>Barking Dog</a:t>
            </a:r>
          </a:p>
          <a:p>
            <a:pPr fontAlgn="base"/>
            <a:r>
              <a:rPr lang="en-US" dirty="0"/>
              <a:t>Highway/Bridge noise</a:t>
            </a:r>
          </a:p>
          <a:p>
            <a:pPr fontAlgn="base"/>
            <a:r>
              <a:rPr lang="en-US" dirty="0"/>
              <a:t>Car honk</a:t>
            </a:r>
          </a:p>
          <a:p>
            <a:pPr fontAlgn="base"/>
            <a:r>
              <a:rPr lang="en-US" dirty="0"/>
              <a:t>Different Alarms Noises</a:t>
            </a:r>
          </a:p>
          <a:p>
            <a:pPr fontAlgn="base"/>
            <a:r>
              <a:rPr lang="en-US" dirty="0"/>
              <a:t>Music and party</a:t>
            </a:r>
          </a:p>
          <a:p>
            <a:pPr fontAlgn="base"/>
            <a:r>
              <a:rPr lang="en-US" dirty="0"/>
              <a:t>Loud talk</a:t>
            </a:r>
          </a:p>
          <a:p>
            <a:pPr fontAlgn="base"/>
            <a:r>
              <a:rPr lang="en-US" dirty="0"/>
              <a:t>Construction</a:t>
            </a:r>
          </a:p>
          <a:p>
            <a:pPr fontAlgn="base"/>
            <a:r>
              <a:rPr lang="en-US" dirty="0"/>
              <a:t>Others </a:t>
            </a:r>
          </a:p>
          <a:p>
            <a:endParaRPr lang="en-US" dirty="0"/>
          </a:p>
        </p:txBody>
      </p:sp>
    </p:spTree>
    <p:extLst>
      <p:ext uri="{BB962C8B-B14F-4D97-AF65-F5344CB8AC3E}">
        <p14:creationId xmlns:p14="http://schemas.microsoft.com/office/powerpoint/2010/main" val="94248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BA322-A051-4B1F-8277-5F76BB012BB2}"/>
              </a:ext>
            </a:extLst>
          </p:cNvPr>
          <p:cNvSpPr>
            <a:spLocks noGrp="1"/>
          </p:cNvSpPr>
          <p:nvPr>
            <p:ph type="title"/>
          </p:nvPr>
        </p:nvSpPr>
        <p:spPr/>
        <p:txBody>
          <a:bodyPr/>
          <a:lstStyle/>
          <a:p>
            <a:r>
              <a:rPr lang="en-US" dirty="0"/>
              <a:t>research project about Noise Pollution mapping </a:t>
            </a:r>
          </a:p>
        </p:txBody>
      </p:sp>
      <p:sp>
        <p:nvSpPr>
          <p:cNvPr id="4" name="Content Placeholder 3">
            <a:extLst>
              <a:ext uri="{FF2B5EF4-FFF2-40B4-BE49-F238E27FC236}">
                <a16:creationId xmlns="" xmlns:a16="http://schemas.microsoft.com/office/drawing/2014/main" id="{E2DBE908-14D2-45D7-8C98-41C077963961}"/>
              </a:ext>
            </a:extLst>
          </p:cNvPr>
          <p:cNvSpPr>
            <a:spLocks noGrp="1"/>
          </p:cNvSpPr>
          <p:nvPr>
            <p:ph sz="half" idx="2"/>
          </p:nvPr>
        </p:nvSpPr>
        <p:spPr/>
        <p:txBody>
          <a:bodyPr/>
          <a:lstStyle/>
          <a:p>
            <a:r>
              <a:rPr lang="en-US" dirty="0"/>
              <a:t>Different types of noise complaints shown on the Queens Borough</a:t>
            </a:r>
          </a:p>
        </p:txBody>
      </p:sp>
      <p:pic>
        <p:nvPicPr>
          <p:cNvPr id="5" name="Content Placeholder 4">
            <a:extLst>
              <a:ext uri="{FF2B5EF4-FFF2-40B4-BE49-F238E27FC236}">
                <a16:creationId xmlns="" xmlns:a16="http://schemas.microsoft.com/office/drawing/2014/main" id="{CDB002E0-9AAF-44E2-B12F-88CEF2D462FC}"/>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11680"/>
            <a:ext cx="5334000" cy="4300219"/>
          </a:xfrm>
          <a:prstGeom prst="rect">
            <a:avLst/>
          </a:prstGeom>
        </p:spPr>
      </p:pic>
    </p:spTree>
    <p:extLst>
      <p:ext uri="{BB962C8B-B14F-4D97-AF65-F5344CB8AC3E}">
        <p14:creationId xmlns:p14="http://schemas.microsoft.com/office/powerpoint/2010/main" val="72291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718</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vt:lpstr>
      <vt:lpstr>Calibri</vt:lpstr>
      <vt:lpstr>Calibri Light</vt:lpstr>
      <vt:lpstr>Office Theme</vt:lpstr>
      <vt:lpstr>Sound or Noise Pollution</vt:lpstr>
      <vt:lpstr>Sound or Noise Pollution</vt:lpstr>
      <vt:lpstr>What is sound pollution</vt:lpstr>
      <vt:lpstr>Reasons of sounds pollution</vt:lpstr>
      <vt:lpstr>Reasons of sounds pollution</vt:lpstr>
      <vt:lpstr>Social &amp; Environmental  effects</vt:lpstr>
      <vt:lpstr>Social &amp; Environmental effects</vt:lpstr>
      <vt:lpstr>Complaints (research project about Noise Pollution) </vt:lpstr>
      <vt:lpstr>research project about Noise Pollution mapping </vt:lpstr>
      <vt:lpstr>research project about Noise Pollution mapping </vt:lpstr>
      <vt:lpstr>research project about Noise Pollution mapping </vt:lpstr>
      <vt:lpstr>research project about Noise Pollution mapping </vt:lpstr>
      <vt:lpstr>Solution:    Control of Noise Pollution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dc:creator>
  <cp:lastModifiedBy>Sean Macdonald</cp:lastModifiedBy>
  <cp:revision>6</cp:revision>
  <dcterms:created xsi:type="dcterms:W3CDTF">2017-10-18T14:20:11Z</dcterms:created>
  <dcterms:modified xsi:type="dcterms:W3CDTF">2017-10-18T19:11:38Z</dcterms:modified>
</cp:coreProperties>
</file>