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9" r:id="rId4"/>
    <p:sldId id="264" r:id="rId5"/>
    <p:sldId id="258" r:id="rId6"/>
    <p:sldId id="268" r:id="rId7"/>
    <p:sldId id="265" r:id="rId8"/>
    <p:sldId id="266" r:id="rId9"/>
    <p:sldId id="260" r:id="rId10"/>
    <p:sldId id="272" r:id="rId11"/>
    <p:sldId id="274" r:id="rId12"/>
    <p:sldId id="275" r:id="rId13"/>
    <p:sldId id="261" r:id="rId14"/>
    <p:sldId id="262" r:id="rId15"/>
    <p:sldId id="269"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59" autoAdjust="0"/>
    <p:restoredTop sz="94660"/>
  </p:normalViewPr>
  <p:slideViewPr>
    <p:cSldViewPr snapToGrid="0">
      <p:cViewPr varScale="1">
        <p:scale>
          <a:sx n="70" d="100"/>
          <a:sy n="70" d="100"/>
        </p:scale>
        <p:origin x="5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tx1">
                    <a:lumMod val="65000"/>
                    <a:lumOff val="35000"/>
                  </a:schemeClr>
                </a:solidFill>
              </a:defRPr>
            </a:lvl1pPr>
          </a:lstStyle>
          <a:p>
            <a:fld id="{47A860DB-3FBA-48C7-A861-8FE140302196}" type="datetimeFigureOut">
              <a:rPr lang="en-US" smtClean="0"/>
              <a:t>12/13/2017</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tx1">
                    <a:lumMod val="65000"/>
                    <a:lumOff val="35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tx1">
                    <a:lumMod val="65000"/>
                    <a:lumOff val="35000"/>
                  </a:schemeClr>
                </a:solidFill>
              </a:defRPr>
            </a:lvl1pPr>
          </a:lstStyle>
          <a:p>
            <a:fld id="{30A2E60B-4567-46A7-9FD0-42AB5B2210BE}"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52857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A860DB-3FBA-48C7-A861-8FE140302196}"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2E60B-4567-46A7-9FD0-42AB5B2210BE}" type="slidenum">
              <a:rPr lang="en-US" smtClean="0"/>
              <a:t>‹#›</a:t>
            </a:fld>
            <a:endParaRPr lang="en-US"/>
          </a:p>
        </p:txBody>
      </p:sp>
    </p:spTree>
    <p:extLst>
      <p:ext uri="{BB962C8B-B14F-4D97-AF65-F5344CB8AC3E}">
        <p14:creationId xmlns:p14="http://schemas.microsoft.com/office/powerpoint/2010/main" val="3033104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A860DB-3FBA-48C7-A861-8FE140302196}"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2E60B-4567-46A7-9FD0-42AB5B2210BE}" type="slidenum">
              <a:rPr lang="en-US" smtClean="0"/>
              <a:t>‹#›</a:t>
            </a:fld>
            <a:endParaRPr lang="en-US"/>
          </a:p>
        </p:txBody>
      </p:sp>
    </p:spTree>
    <p:extLst>
      <p:ext uri="{BB962C8B-B14F-4D97-AF65-F5344CB8AC3E}">
        <p14:creationId xmlns:p14="http://schemas.microsoft.com/office/powerpoint/2010/main" val="108546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A860DB-3FBA-48C7-A861-8FE140302196}"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2E60B-4567-46A7-9FD0-42AB5B2210BE}" type="slidenum">
              <a:rPr lang="en-US" smtClean="0"/>
              <a:t>‹#›</a:t>
            </a:fld>
            <a:endParaRPr lang="en-US"/>
          </a:p>
        </p:txBody>
      </p:sp>
    </p:spTree>
    <p:extLst>
      <p:ext uri="{BB962C8B-B14F-4D97-AF65-F5344CB8AC3E}">
        <p14:creationId xmlns:p14="http://schemas.microsoft.com/office/powerpoint/2010/main" val="378180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47A860DB-3FBA-48C7-A861-8FE140302196}" type="datetimeFigureOut">
              <a:rPr lang="en-US" smtClean="0"/>
              <a:t>12/13/2017</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30A2E60B-4567-46A7-9FD0-42AB5B2210BE}"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05262137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A860DB-3FBA-48C7-A861-8FE140302196}" type="datetimeFigureOut">
              <a:rPr lang="en-US" smtClean="0"/>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2E60B-4567-46A7-9FD0-42AB5B2210BE}" type="slidenum">
              <a:rPr lang="en-US" smtClean="0"/>
              <a:t>‹#›</a:t>
            </a:fld>
            <a:endParaRPr lang="en-US"/>
          </a:p>
        </p:txBody>
      </p:sp>
    </p:spTree>
    <p:extLst>
      <p:ext uri="{BB962C8B-B14F-4D97-AF65-F5344CB8AC3E}">
        <p14:creationId xmlns:p14="http://schemas.microsoft.com/office/powerpoint/2010/main" val="2560335170"/>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A860DB-3FBA-48C7-A861-8FE140302196}" type="datetimeFigureOut">
              <a:rPr lang="en-US" smtClean="0"/>
              <a:t>12/13/2017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2E60B-4567-46A7-9FD0-42AB5B2210BE}" type="slidenum">
              <a:rPr lang="en-US" smtClean="0"/>
              <a:t>‹#›</a:t>
            </a:fld>
            <a:endParaRPr lang="en-US"/>
          </a:p>
        </p:txBody>
      </p:sp>
    </p:spTree>
    <p:extLst>
      <p:ext uri="{BB962C8B-B14F-4D97-AF65-F5344CB8AC3E}">
        <p14:creationId xmlns:p14="http://schemas.microsoft.com/office/powerpoint/2010/main" val="312716679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A860DB-3FBA-48C7-A861-8FE140302196}" type="datetimeFigureOut">
              <a:rPr lang="en-US" smtClean="0"/>
              <a:t>12/13/2017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2E60B-4567-46A7-9FD0-42AB5B2210BE}" type="slidenum">
              <a:rPr lang="en-US" smtClean="0"/>
              <a:t>‹#›</a:t>
            </a:fld>
            <a:endParaRPr lang="en-US"/>
          </a:p>
        </p:txBody>
      </p:sp>
    </p:spTree>
    <p:extLst>
      <p:ext uri="{BB962C8B-B14F-4D97-AF65-F5344CB8AC3E}">
        <p14:creationId xmlns:p14="http://schemas.microsoft.com/office/powerpoint/2010/main" val="2756979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A860DB-3FBA-48C7-A861-8FE140302196}" type="datetimeFigureOut">
              <a:rPr lang="en-US" smtClean="0"/>
              <a:t>12/13/2017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2E60B-4567-46A7-9FD0-42AB5B2210BE}" type="slidenum">
              <a:rPr lang="en-US" smtClean="0"/>
              <a:t>‹#›</a:t>
            </a:fld>
            <a:endParaRPr lang="en-US"/>
          </a:p>
        </p:txBody>
      </p:sp>
    </p:spTree>
    <p:extLst>
      <p:ext uri="{BB962C8B-B14F-4D97-AF65-F5344CB8AC3E}">
        <p14:creationId xmlns:p14="http://schemas.microsoft.com/office/powerpoint/2010/main" val="192319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47A860DB-3FBA-48C7-A861-8FE140302196}" type="datetimeFigureOut">
              <a:rPr lang="en-US" smtClean="0"/>
              <a:t>12/13/2017</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30A2E60B-4567-46A7-9FD0-42AB5B2210BE}"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26940395"/>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47A860DB-3FBA-48C7-A861-8FE140302196}" type="datetimeFigureOut">
              <a:rPr lang="en-US" smtClean="0"/>
              <a:t>12/13/2017</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30A2E60B-4567-46A7-9FD0-42AB5B2210BE}" type="slidenum">
              <a:rPr lang="en-US" smtClean="0"/>
              <a:t>‹#›</a:t>
            </a:fld>
            <a:endParaRPr lang="en-US"/>
          </a:p>
        </p:txBody>
      </p:sp>
    </p:spTree>
    <p:extLst>
      <p:ext uri="{BB962C8B-B14F-4D97-AF65-F5344CB8AC3E}">
        <p14:creationId xmlns:p14="http://schemas.microsoft.com/office/powerpoint/2010/main" val="308470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47A860DB-3FBA-48C7-A861-8FE140302196}" type="datetimeFigureOut">
              <a:rPr lang="en-US" smtClean="0"/>
              <a:t>12/13/2017</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0A2E60B-4567-46A7-9FD0-42AB5B2210BE}"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lumMod val="85000"/>
              <a:lumOff val="15000"/>
            </a:schemeClr>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4838604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51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19627" y="118872"/>
            <a:ext cx="6236208" cy="996696"/>
          </a:xfrm>
        </p:spPr>
        <p:txBody>
          <a:bodyPr/>
          <a:lstStyle/>
          <a:p>
            <a:r>
              <a:rPr lang="en-US" sz="5600" dirty="0" smtClean="0"/>
              <a:t>Fusion Energy</a:t>
            </a:r>
            <a:endParaRPr lang="en-US" sz="5600" dirty="0"/>
          </a:p>
        </p:txBody>
      </p:sp>
      <p:sp>
        <p:nvSpPr>
          <p:cNvPr id="3" name="Subtitle 2"/>
          <p:cNvSpPr>
            <a:spLocks noGrp="1"/>
          </p:cNvSpPr>
          <p:nvPr>
            <p:ph type="subTitle" idx="1"/>
          </p:nvPr>
        </p:nvSpPr>
        <p:spPr>
          <a:xfrm>
            <a:off x="2215044" y="1050581"/>
            <a:ext cx="8045373" cy="439892"/>
          </a:xfrm>
        </p:spPr>
        <p:txBody>
          <a:bodyPr>
            <a:normAutofit/>
          </a:bodyPr>
          <a:lstStyle/>
          <a:p>
            <a:r>
              <a:rPr lang="en-US" dirty="0" smtClean="0"/>
              <a:t>putting the sun in a box</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4" name="TextBox 3"/>
          <p:cNvSpPr txBox="1"/>
          <p:nvPr/>
        </p:nvSpPr>
        <p:spPr>
          <a:xfrm>
            <a:off x="716573" y="4837176"/>
            <a:ext cx="2566123" cy="923330"/>
          </a:xfrm>
          <a:prstGeom prst="rect">
            <a:avLst/>
          </a:prstGeom>
          <a:noFill/>
        </p:spPr>
        <p:txBody>
          <a:bodyPr wrap="square" rtlCol="0">
            <a:spAutoFit/>
          </a:bodyPr>
          <a:lstStyle/>
          <a:p>
            <a:r>
              <a:rPr lang="en-US" dirty="0" smtClean="0"/>
              <a:t>Alfaj </a:t>
            </a:r>
            <a:r>
              <a:rPr lang="en-US" dirty="0" err="1" smtClean="0"/>
              <a:t>Sourav</a:t>
            </a:r>
            <a:endParaRPr lang="en-US" dirty="0" smtClean="0"/>
          </a:p>
          <a:p>
            <a:r>
              <a:rPr lang="en-US" dirty="0" smtClean="0"/>
              <a:t>ECON 2505</a:t>
            </a:r>
          </a:p>
          <a:p>
            <a:r>
              <a:rPr lang="en-US" dirty="0" smtClean="0"/>
              <a:t>13 December 2017</a:t>
            </a:r>
          </a:p>
        </p:txBody>
      </p:sp>
    </p:spTree>
    <p:extLst>
      <p:ext uri="{BB962C8B-B14F-4D97-AF65-F5344CB8AC3E}">
        <p14:creationId xmlns:p14="http://schemas.microsoft.com/office/powerpoint/2010/main" val="3806681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846" y="236081"/>
            <a:ext cx="9766842" cy="1071511"/>
          </a:xfrm>
        </p:spPr>
        <p:txBody>
          <a:bodyPr/>
          <a:lstStyle/>
          <a:p>
            <a:endParaRPr lang="en-US" dirty="0"/>
          </a:p>
        </p:txBody>
      </p:sp>
      <p:pic>
        <p:nvPicPr>
          <p:cNvPr id="5" name="Content Placeholder 4"/>
          <p:cNvPicPr>
            <a:picLocks noGrp="1" noChangeAspect="1"/>
          </p:cNvPicPr>
          <p:nvPr>
            <p:ph sz="half" idx="1"/>
          </p:nvPr>
        </p:nvPicPr>
        <p:blipFill>
          <a:blip r:embed="rId2"/>
          <a:stretch>
            <a:fillRect/>
          </a:stretch>
        </p:blipFill>
        <p:spPr>
          <a:xfrm>
            <a:off x="379296" y="771836"/>
            <a:ext cx="7128688" cy="4757743"/>
          </a:xfrm>
          <a:prstGeom prst="rect">
            <a:avLst/>
          </a:prstGeom>
        </p:spPr>
      </p:pic>
      <p:sp>
        <p:nvSpPr>
          <p:cNvPr id="4" name="Content Placeholder 3"/>
          <p:cNvSpPr>
            <a:spLocks noGrp="1"/>
          </p:cNvSpPr>
          <p:nvPr>
            <p:ph sz="half" idx="2"/>
          </p:nvPr>
        </p:nvSpPr>
        <p:spPr>
          <a:xfrm>
            <a:off x="7398256" y="1307592"/>
            <a:ext cx="4717544" cy="3035808"/>
          </a:xfrm>
        </p:spPr>
        <p:txBody>
          <a:bodyPr/>
          <a:lstStyle/>
          <a:p>
            <a:r>
              <a:rPr lang="en-US" dirty="0" smtClean="0"/>
              <a:t>Excess heat from fusion reactions and neutrons hitting the outer layer is captured and converted to energy </a:t>
            </a:r>
          </a:p>
          <a:p>
            <a:r>
              <a:rPr lang="en-US" dirty="0" smtClean="0"/>
              <a:t>The byproduct of fusion which is Helium is extracted form the chamber using the</a:t>
            </a:r>
          </a:p>
          <a:p>
            <a:r>
              <a:rPr lang="en-US" dirty="0" err="1" smtClean="0"/>
              <a:t>Divertor</a:t>
            </a:r>
            <a:r>
              <a:rPr lang="en-US" dirty="0" smtClean="0"/>
              <a:t> (the bottom part of the chamber).  </a:t>
            </a:r>
            <a:endParaRPr lang="en-US" dirty="0"/>
          </a:p>
        </p:txBody>
      </p:sp>
      <p:sp>
        <p:nvSpPr>
          <p:cNvPr id="6" name="TextBox 5"/>
          <p:cNvSpPr txBox="1"/>
          <p:nvPr/>
        </p:nvSpPr>
        <p:spPr>
          <a:xfrm>
            <a:off x="2778096" y="5529579"/>
            <a:ext cx="2331087" cy="369332"/>
          </a:xfrm>
          <a:prstGeom prst="rect">
            <a:avLst/>
          </a:prstGeom>
          <a:noFill/>
        </p:spPr>
        <p:txBody>
          <a:bodyPr wrap="none" rtlCol="0">
            <a:spAutoFit/>
          </a:bodyPr>
          <a:lstStyle/>
          <a:p>
            <a:r>
              <a:rPr lang="en-US" dirty="0" smtClean="0"/>
              <a:t>Inside the JET tokamak</a:t>
            </a:r>
            <a:endParaRPr lang="en-US" dirty="0"/>
          </a:p>
        </p:txBody>
      </p:sp>
    </p:spTree>
    <p:extLst>
      <p:ext uri="{BB962C8B-B14F-4D97-AF65-F5344CB8AC3E}">
        <p14:creationId xmlns:p14="http://schemas.microsoft.com/office/powerpoint/2010/main" val="3554085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8382" y="0"/>
            <a:ext cx="1592106" cy="888631"/>
          </a:xfrm>
        </p:spPr>
        <p:txBody>
          <a:bodyPr/>
          <a:lstStyle/>
          <a:p>
            <a:r>
              <a:rPr lang="en-US" dirty="0" smtClean="0"/>
              <a:t>ITER</a:t>
            </a:r>
            <a:endParaRPr lang="en-US" dirty="0"/>
          </a:p>
        </p:txBody>
      </p:sp>
      <p:pic>
        <p:nvPicPr>
          <p:cNvPr id="4" name="Content Placeholder 3"/>
          <p:cNvPicPr>
            <a:picLocks noGrp="1" noChangeAspect="1"/>
          </p:cNvPicPr>
          <p:nvPr>
            <p:ph idx="1"/>
          </p:nvPr>
        </p:nvPicPr>
        <p:blipFill>
          <a:blip r:embed="rId2"/>
          <a:stretch>
            <a:fillRect/>
          </a:stretch>
        </p:blipFill>
        <p:spPr>
          <a:xfrm>
            <a:off x="357918" y="960120"/>
            <a:ext cx="6576521" cy="4782312"/>
          </a:xfrm>
          <a:prstGeom prst="rect">
            <a:avLst/>
          </a:prstGeom>
        </p:spPr>
      </p:pic>
      <p:sp>
        <p:nvSpPr>
          <p:cNvPr id="5" name="TextBox 4"/>
          <p:cNvSpPr txBox="1"/>
          <p:nvPr/>
        </p:nvSpPr>
        <p:spPr>
          <a:xfrm>
            <a:off x="7104888" y="1426464"/>
            <a:ext cx="4288536" cy="3477875"/>
          </a:xfrm>
          <a:prstGeom prst="rect">
            <a:avLst/>
          </a:prstGeom>
          <a:noFill/>
        </p:spPr>
        <p:txBody>
          <a:bodyPr wrap="square" rtlCol="0">
            <a:spAutoFit/>
          </a:bodyPr>
          <a:lstStyle/>
          <a:p>
            <a:r>
              <a:rPr lang="en-US" sz="2200" dirty="0" smtClean="0"/>
              <a:t>The ITER stands </a:t>
            </a:r>
            <a:r>
              <a:rPr lang="en-US" sz="2200" dirty="0"/>
              <a:t>for International Thermonuclear Experimental </a:t>
            </a:r>
            <a:r>
              <a:rPr lang="en-US" sz="2200" dirty="0" smtClean="0"/>
              <a:t>Reactor, will be the largest tokamak in the world which is under construction in France. </a:t>
            </a:r>
          </a:p>
          <a:p>
            <a:endParaRPr lang="en-US" sz="2200" dirty="0"/>
          </a:p>
          <a:p>
            <a:r>
              <a:rPr lang="en-US" sz="2200" dirty="0" smtClean="0"/>
              <a:t>Many countries are taking part on this project including the US, EU, Russia, China, Japan, India and South Korea to make fusion a reality. </a:t>
            </a:r>
            <a:endParaRPr lang="en-US" sz="2200" dirty="0"/>
          </a:p>
        </p:txBody>
      </p:sp>
    </p:spTree>
    <p:extLst>
      <p:ext uri="{BB962C8B-B14F-4D97-AF65-F5344CB8AC3E}">
        <p14:creationId xmlns:p14="http://schemas.microsoft.com/office/powerpoint/2010/main" val="3177832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87670" y="382385"/>
            <a:ext cx="8770146" cy="6215561"/>
          </a:xfrm>
          <a:prstGeom prst="rect">
            <a:avLst/>
          </a:prstGeom>
        </p:spPr>
      </p:pic>
    </p:spTree>
    <p:extLst>
      <p:ext uri="{BB962C8B-B14F-4D97-AF65-F5344CB8AC3E}">
        <p14:creationId xmlns:p14="http://schemas.microsoft.com/office/powerpoint/2010/main" val="944173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626" y="181217"/>
            <a:ext cx="8312946" cy="861199"/>
          </a:xfrm>
        </p:spPr>
        <p:txBody>
          <a:bodyPr/>
          <a:lstStyle/>
          <a:p>
            <a:r>
              <a:rPr lang="en-US" dirty="0" smtClean="0">
                <a:latin typeface="+mn-lt"/>
              </a:rPr>
              <a:t>Advantages of fusion</a:t>
            </a:r>
            <a:endParaRPr lang="en-US" dirty="0">
              <a:latin typeface="+mn-lt"/>
            </a:endParaRPr>
          </a:p>
        </p:txBody>
      </p:sp>
      <p:sp>
        <p:nvSpPr>
          <p:cNvPr id="3" name="Content Placeholder 2"/>
          <p:cNvSpPr>
            <a:spLocks noGrp="1"/>
          </p:cNvSpPr>
          <p:nvPr>
            <p:ph idx="1"/>
          </p:nvPr>
        </p:nvSpPr>
        <p:spPr>
          <a:xfrm>
            <a:off x="1050510" y="1463041"/>
            <a:ext cx="10443498" cy="4389119"/>
          </a:xfrm>
        </p:spPr>
        <p:txBody>
          <a:bodyPr>
            <a:normAutofit/>
          </a:bodyPr>
          <a:lstStyle/>
          <a:p>
            <a:r>
              <a:rPr lang="en-US" dirty="0"/>
              <a:t>Fusion doesn't emit harmful toxins like carbon dioxide or other greenhouse gases into the atmosphere. Its major by-product is helium: an inert, non-toxic </a:t>
            </a:r>
            <a:r>
              <a:rPr lang="en-US" dirty="0" smtClean="0"/>
              <a:t>gas</a:t>
            </a:r>
          </a:p>
          <a:p>
            <a:r>
              <a:rPr lang="en-US" dirty="0" smtClean="0"/>
              <a:t>Fusion </a:t>
            </a:r>
            <a:r>
              <a:rPr lang="en-US" dirty="0"/>
              <a:t>fuels are widely available and nearly inexhaustible. Deuterium can be distilled from all forms of water, while tritium will be produced during the fusion reaction as fusion neutrons interact with lithium. (Terrestrial reserves of lithium would permit the operation of fusion power plants for more than 1,000 years, while sea-based reserves of lithium would fulfil needs for millions of years</a:t>
            </a:r>
            <a:r>
              <a:rPr lang="en-US" dirty="0" smtClean="0"/>
              <a:t>.)</a:t>
            </a:r>
          </a:p>
          <a:p>
            <a:r>
              <a:rPr lang="en-US" dirty="0"/>
              <a:t>No risk of meltdown: </a:t>
            </a:r>
            <a:r>
              <a:rPr lang="en-US" dirty="0" smtClean="0"/>
              <a:t> A </a:t>
            </a:r>
            <a:r>
              <a:rPr lang="en-US" dirty="0"/>
              <a:t>Fukushima-type nuclear accident is not possible in a tokamak fusion device. It is difficult enough to reach and maintain the precise conditions necessary for fusion—if any disturbance occurs, the plasma cools within seconds and the reaction stops. The quantity of fuel present in the vessel at any one time is enough for a few seconds only and there is no risk of a chain reaction.</a:t>
            </a:r>
          </a:p>
          <a:p>
            <a:endParaRPr lang="en-US" dirty="0" smtClean="0"/>
          </a:p>
          <a:p>
            <a:endParaRPr lang="en-US" dirty="0"/>
          </a:p>
        </p:txBody>
      </p:sp>
    </p:spTree>
    <p:extLst>
      <p:ext uri="{BB962C8B-B14F-4D97-AF65-F5344CB8AC3E}">
        <p14:creationId xmlns:p14="http://schemas.microsoft.com/office/powerpoint/2010/main" val="820547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3662" y="722377"/>
            <a:ext cx="10178322" cy="3913631"/>
          </a:xfrm>
        </p:spPr>
        <p:txBody>
          <a:bodyPr>
            <a:noAutofit/>
          </a:bodyPr>
          <a:lstStyle/>
          <a:p>
            <a:r>
              <a:rPr lang="en-US" sz="2400" dirty="0"/>
              <a:t>Abundant energy: Fusing atoms together in a controlled way releases nearly four million times more energy than a chemical reaction such as the burning of coal, oil or gas and four times as much as nuclear fission reactions (at equal mass). Fusion has the potential to provide the kind of baseload energy needed to provide electricity to our cities and our industries</a:t>
            </a:r>
            <a:r>
              <a:rPr lang="en-US" sz="2400" dirty="0" smtClean="0"/>
              <a:t>.</a:t>
            </a:r>
          </a:p>
          <a:p>
            <a:r>
              <a:rPr lang="en-US" sz="2400" dirty="0"/>
              <a:t>No long-lived radioactive waste: Nuclear fusion reactors produce no high activity, long-lived nuclear waste. The activation of components in a fusion reactor is low enough for the materials to be recycled or reused within 100 years.</a:t>
            </a:r>
          </a:p>
        </p:txBody>
      </p:sp>
    </p:spTree>
    <p:extLst>
      <p:ext uri="{BB962C8B-B14F-4D97-AF65-F5344CB8AC3E}">
        <p14:creationId xmlns:p14="http://schemas.microsoft.com/office/powerpoint/2010/main" val="4229218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6862" y="89777"/>
            <a:ext cx="3750090" cy="705751"/>
          </a:xfrm>
        </p:spPr>
        <p:txBody>
          <a:bodyPr>
            <a:normAutofit/>
          </a:bodyPr>
          <a:lstStyle/>
          <a:p>
            <a:r>
              <a:rPr lang="en-US" sz="4200" dirty="0" smtClean="0">
                <a:latin typeface="+mn-lt"/>
              </a:rPr>
              <a:t>challenges</a:t>
            </a:r>
            <a:endParaRPr lang="en-US" sz="4200" dirty="0">
              <a:latin typeface="+mn-lt"/>
            </a:endParaRPr>
          </a:p>
        </p:txBody>
      </p:sp>
      <p:sp>
        <p:nvSpPr>
          <p:cNvPr id="4" name="Content Placeholder 3"/>
          <p:cNvSpPr>
            <a:spLocks noGrp="1"/>
          </p:cNvSpPr>
          <p:nvPr>
            <p:ph sz="half" idx="2"/>
          </p:nvPr>
        </p:nvSpPr>
        <p:spPr>
          <a:xfrm>
            <a:off x="1243584" y="923544"/>
            <a:ext cx="9217152" cy="4599432"/>
          </a:xfrm>
        </p:spPr>
        <p:txBody>
          <a:bodyPr>
            <a:noAutofit/>
          </a:bodyPr>
          <a:lstStyle/>
          <a:p>
            <a:r>
              <a:rPr lang="en-US" sz="2400" dirty="0" smtClean="0"/>
              <a:t>Fusion faces many challenges, the obvious being engineering challenges and as well as financial or political challenges.</a:t>
            </a:r>
          </a:p>
          <a:p>
            <a:r>
              <a:rPr lang="en-US" sz="2400" dirty="0" smtClean="0"/>
              <a:t>Current material used in fusion reactors are not strong enough.</a:t>
            </a:r>
          </a:p>
          <a:p>
            <a:r>
              <a:rPr lang="en-US" sz="2400" dirty="0" smtClean="0"/>
              <a:t>Fusion research and development is very expensive and fusion building fusion reactors are even more expensive. </a:t>
            </a:r>
          </a:p>
          <a:p>
            <a:r>
              <a:rPr lang="en-US" sz="2400" dirty="0" smtClean="0"/>
              <a:t>No current fusion reactor has achieved burning plasma or has gained net energy back.</a:t>
            </a:r>
          </a:p>
          <a:p>
            <a:r>
              <a:rPr lang="en-US" sz="2400" dirty="0" smtClean="0"/>
              <a:t>The process to fusion has been slow.</a:t>
            </a:r>
          </a:p>
          <a:p>
            <a:r>
              <a:rPr lang="en-US" sz="2400" dirty="0" smtClean="0"/>
              <a:t>With innovation and better understating of material science, the fusion community hopes they’ll overcome the challenges</a:t>
            </a:r>
          </a:p>
        </p:txBody>
      </p:sp>
    </p:spTree>
    <p:extLst>
      <p:ext uri="{BB962C8B-B14F-4D97-AF65-F5344CB8AC3E}">
        <p14:creationId xmlns:p14="http://schemas.microsoft.com/office/powerpoint/2010/main" val="2239162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9210" y="0"/>
            <a:ext cx="8523258" cy="897775"/>
          </a:xfrm>
        </p:spPr>
        <p:txBody>
          <a:bodyPr/>
          <a:lstStyle/>
          <a:p>
            <a:r>
              <a:rPr lang="en-US" dirty="0" smtClean="0">
                <a:latin typeface="+mn-lt"/>
              </a:rPr>
              <a:t>Abundance of energy </a:t>
            </a:r>
            <a:endParaRPr lang="en-US" dirty="0">
              <a:latin typeface="+mn-lt"/>
            </a:endParaRPr>
          </a:p>
        </p:txBody>
      </p:sp>
      <p:sp>
        <p:nvSpPr>
          <p:cNvPr id="3" name="Content Placeholder 2"/>
          <p:cNvSpPr>
            <a:spLocks noGrp="1"/>
          </p:cNvSpPr>
          <p:nvPr>
            <p:ph idx="1"/>
          </p:nvPr>
        </p:nvSpPr>
        <p:spPr>
          <a:xfrm>
            <a:off x="1105374" y="1078993"/>
            <a:ext cx="10178322" cy="3593591"/>
          </a:xfrm>
        </p:spPr>
        <p:txBody>
          <a:bodyPr/>
          <a:lstStyle/>
          <a:p>
            <a:pPr marL="0" indent="0">
              <a:buNone/>
            </a:pPr>
            <a:r>
              <a:rPr lang="en-US" sz="2400" dirty="0" smtClean="0"/>
              <a:t>With climate sustainability moving to the center of todays talking points, fusion energy have gotten more attention while over the last couple of years development of fusion as an energy source have quickened.</a:t>
            </a:r>
          </a:p>
          <a:p>
            <a:pPr marL="0" indent="0">
              <a:buNone/>
            </a:pPr>
            <a:r>
              <a:rPr lang="en-US" sz="2400" dirty="0" smtClean="0"/>
              <a:t>By having an abundance of clean energy, the world will have time to focus on solving other problems around the world. </a:t>
            </a:r>
          </a:p>
          <a:p>
            <a:pPr marL="0" indent="0">
              <a:buNone/>
            </a:pPr>
            <a:r>
              <a:rPr lang="en-US" sz="2400" dirty="0" smtClean="0"/>
              <a:t>There would also be less competition between countries over natural resources and which would prevent conflicts. </a:t>
            </a:r>
          </a:p>
          <a:p>
            <a:pPr marL="0" indent="0">
              <a:buNone/>
            </a:pPr>
            <a:endParaRPr lang="en-US" dirty="0"/>
          </a:p>
        </p:txBody>
      </p:sp>
    </p:spTree>
    <p:extLst>
      <p:ext uri="{BB962C8B-B14F-4D97-AF65-F5344CB8AC3E}">
        <p14:creationId xmlns:p14="http://schemas.microsoft.com/office/powerpoint/2010/main" val="1439152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6398" y="64008"/>
            <a:ext cx="1802418" cy="879487"/>
          </a:xfrm>
        </p:spPr>
        <p:txBody>
          <a:bodyPr/>
          <a:lstStyle/>
          <a:p>
            <a:r>
              <a:rPr lang="en-US" dirty="0" smtClean="0"/>
              <a:t>Index</a:t>
            </a:r>
            <a:endParaRPr lang="en-US" dirty="0"/>
          </a:p>
        </p:txBody>
      </p:sp>
      <p:sp>
        <p:nvSpPr>
          <p:cNvPr id="3" name="Content Placeholder 2"/>
          <p:cNvSpPr>
            <a:spLocks noGrp="1"/>
          </p:cNvSpPr>
          <p:nvPr>
            <p:ph idx="1"/>
          </p:nvPr>
        </p:nvSpPr>
        <p:spPr>
          <a:xfrm>
            <a:off x="959070" y="1097281"/>
            <a:ext cx="10178322" cy="3593591"/>
          </a:xfrm>
        </p:spPr>
        <p:txBody>
          <a:bodyPr/>
          <a:lstStyle/>
          <a:p>
            <a:r>
              <a:rPr lang="en-US" dirty="0" smtClean="0"/>
              <a:t>Why we need a better clean energy option.</a:t>
            </a:r>
          </a:p>
          <a:p>
            <a:r>
              <a:rPr lang="en-US" dirty="0" smtClean="0"/>
              <a:t>What is fusion?</a:t>
            </a:r>
          </a:p>
          <a:p>
            <a:r>
              <a:rPr lang="en-US" dirty="0" smtClean="0"/>
              <a:t>How we can bring fusion to earth.</a:t>
            </a:r>
          </a:p>
          <a:p>
            <a:r>
              <a:rPr lang="en-US" dirty="0" smtClean="0"/>
              <a:t>ITER .</a:t>
            </a:r>
          </a:p>
          <a:p>
            <a:r>
              <a:rPr lang="en-US" dirty="0"/>
              <a:t>Advantages of </a:t>
            </a:r>
            <a:r>
              <a:rPr lang="en-US" dirty="0" smtClean="0"/>
              <a:t>fusion.</a:t>
            </a:r>
            <a:endParaRPr lang="en-US" dirty="0"/>
          </a:p>
          <a:p>
            <a:r>
              <a:rPr lang="en-US" dirty="0" smtClean="0"/>
              <a:t>The complexity and challenges of fusion.</a:t>
            </a:r>
          </a:p>
          <a:p>
            <a:r>
              <a:rPr lang="en-US" dirty="0" smtClean="0"/>
              <a:t>What it will mean to have fusion and limitless clean energy. </a:t>
            </a:r>
            <a:endParaRPr lang="en-US" dirty="0"/>
          </a:p>
        </p:txBody>
      </p:sp>
    </p:spTree>
    <p:extLst>
      <p:ext uri="{BB962C8B-B14F-4D97-AF65-F5344CB8AC3E}">
        <p14:creationId xmlns:p14="http://schemas.microsoft.com/office/powerpoint/2010/main" val="2166835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086" y="37933"/>
            <a:ext cx="5176554" cy="532015"/>
          </a:xfrm>
        </p:spPr>
        <p:txBody>
          <a:bodyPr>
            <a:normAutofit/>
          </a:bodyPr>
          <a:lstStyle/>
          <a:p>
            <a:r>
              <a:rPr lang="en-US" sz="3200" dirty="0" smtClean="0"/>
              <a:t>Not enough clean energy</a:t>
            </a:r>
            <a:endParaRPr lang="en-US" sz="3200" dirty="0"/>
          </a:p>
        </p:txBody>
      </p:sp>
      <p:pic>
        <p:nvPicPr>
          <p:cNvPr id="4" name="Content Placeholder 3"/>
          <p:cNvPicPr>
            <a:picLocks noGrp="1" noChangeAspect="1"/>
          </p:cNvPicPr>
          <p:nvPr>
            <p:ph idx="1"/>
          </p:nvPr>
        </p:nvPicPr>
        <p:blipFill>
          <a:blip r:embed="rId2"/>
          <a:stretch>
            <a:fillRect/>
          </a:stretch>
        </p:blipFill>
        <p:spPr>
          <a:xfrm>
            <a:off x="109728" y="777239"/>
            <a:ext cx="6990955" cy="5093209"/>
          </a:xfrm>
          <a:prstGeom prst="rect">
            <a:avLst/>
          </a:prstGeom>
        </p:spPr>
      </p:pic>
      <p:sp>
        <p:nvSpPr>
          <p:cNvPr id="5" name="TextBox 4"/>
          <p:cNvSpPr txBox="1"/>
          <p:nvPr/>
        </p:nvSpPr>
        <p:spPr>
          <a:xfrm>
            <a:off x="7100683" y="1938528"/>
            <a:ext cx="4896245" cy="2031325"/>
          </a:xfrm>
          <a:prstGeom prst="rect">
            <a:avLst/>
          </a:prstGeom>
          <a:noFill/>
        </p:spPr>
        <p:txBody>
          <a:bodyPr wrap="square" rtlCol="0">
            <a:spAutoFit/>
          </a:bodyPr>
          <a:lstStyle/>
          <a:p>
            <a:r>
              <a:rPr lang="en-US" dirty="0" smtClean="0"/>
              <a:t>Only 3% of the worlds total energy consumption</a:t>
            </a:r>
          </a:p>
          <a:p>
            <a:r>
              <a:rPr lang="en-US" dirty="0" smtClean="0"/>
              <a:t>Is form renewables. </a:t>
            </a:r>
          </a:p>
          <a:p>
            <a:endParaRPr lang="en-US" dirty="0"/>
          </a:p>
          <a:p>
            <a:r>
              <a:rPr lang="en-US" dirty="0" smtClean="0"/>
              <a:t>Most of today’s energy use around the world are from oil, natural gas and coal which is the major cause of climate change. </a:t>
            </a:r>
          </a:p>
          <a:p>
            <a:endParaRPr lang="en-US" dirty="0" smtClean="0"/>
          </a:p>
        </p:txBody>
      </p:sp>
    </p:spTree>
    <p:extLst>
      <p:ext uri="{BB962C8B-B14F-4D97-AF65-F5344CB8AC3E}">
        <p14:creationId xmlns:p14="http://schemas.microsoft.com/office/powerpoint/2010/main" val="1165330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8296" y="0"/>
            <a:ext cx="6986016" cy="1098943"/>
          </a:xfrm>
        </p:spPr>
        <p:txBody>
          <a:bodyPr>
            <a:noAutofit/>
          </a:bodyPr>
          <a:lstStyle/>
          <a:p>
            <a:r>
              <a:rPr lang="en-US" sz="4200" dirty="0" smtClean="0">
                <a:latin typeface="Arial Rounded MT Bold" panose="020F0704030504030204" pitchFamily="34" charset="0"/>
              </a:rPr>
              <a:t>Disadvantages of modern renewables</a:t>
            </a:r>
            <a:endParaRPr lang="en-US" sz="4200" dirty="0">
              <a:latin typeface="Arial Rounded MT Bold" panose="020F0704030504030204" pitchFamily="34" charset="0"/>
            </a:endParaRPr>
          </a:p>
        </p:txBody>
      </p:sp>
      <p:sp>
        <p:nvSpPr>
          <p:cNvPr id="3" name="Content Placeholder 2"/>
          <p:cNvSpPr>
            <a:spLocks noGrp="1"/>
          </p:cNvSpPr>
          <p:nvPr>
            <p:ph idx="1"/>
          </p:nvPr>
        </p:nvSpPr>
        <p:spPr>
          <a:xfrm>
            <a:off x="931638" y="1243585"/>
            <a:ext cx="10379490" cy="5065775"/>
          </a:xfrm>
        </p:spPr>
        <p:txBody>
          <a:bodyPr/>
          <a:lstStyle/>
          <a:p>
            <a:r>
              <a:rPr lang="en-US" sz="2200" dirty="0" smtClean="0"/>
              <a:t>Today when we think about clean energy, we think of wind and solar</a:t>
            </a:r>
          </a:p>
          <a:p>
            <a:r>
              <a:rPr lang="en-US" sz="2200" dirty="0" smtClean="0"/>
              <a:t>It </a:t>
            </a:r>
            <a:r>
              <a:rPr lang="en-US" sz="2200" dirty="0"/>
              <a:t>is difficult to generate the quantities of </a:t>
            </a:r>
            <a:r>
              <a:rPr lang="en-US" sz="2200" dirty="0" smtClean="0"/>
              <a:t>electricity using wind and solar power </a:t>
            </a:r>
            <a:r>
              <a:rPr lang="en-US" sz="2200" dirty="0"/>
              <a:t>that are as large as those produced by traditional fossil fuel generators</a:t>
            </a:r>
            <a:r>
              <a:rPr lang="en-US" sz="2200" dirty="0" smtClean="0"/>
              <a:t>.</a:t>
            </a:r>
            <a:endParaRPr lang="en-US" sz="2200" dirty="0"/>
          </a:p>
          <a:p>
            <a:r>
              <a:rPr lang="en-US" sz="2200" dirty="0"/>
              <a:t>Renewable energy often relies on the weather for its source of power. Hydro generators need rain to fill dams to supply flowing water. Wind turbines need wind to turn the blades, and solar collectors need clear skies and sunshine to collect heat and make electricity. When these resources are unavailable so is the capacity to make energy from </a:t>
            </a:r>
            <a:r>
              <a:rPr lang="en-US" sz="2200" dirty="0" smtClean="0"/>
              <a:t>them</a:t>
            </a:r>
            <a:endParaRPr lang="en-US" sz="2200" dirty="0"/>
          </a:p>
          <a:p>
            <a:r>
              <a:rPr lang="en-US" sz="2200" dirty="0" smtClean="0"/>
              <a:t>We also don’t have the technology to store large amount of energy to take advantage of good weather. </a:t>
            </a:r>
          </a:p>
          <a:p>
            <a:r>
              <a:rPr lang="en-US" sz="2200" dirty="0"/>
              <a:t>We need to look at more option of clean energy source</a:t>
            </a:r>
            <a:r>
              <a:rPr lang="en-US" sz="2200" dirty="0" smtClean="0"/>
              <a:t>. One of them is can be fusion.</a:t>
            </a:r>
            <a:endParaRPr lang="en-US" sz="2200" dirty="0"/>
          </a:p>
          <a:p>
            <a:endParaRPr lang="en-US" dirty="0" smtClean="0"/>
          </a:p>
          <a:p>
            <a:pPr marL="0" indent="0">
              <a:buNone/>
            </a:pPr>
            <a:endParaRPr lang="en-US" dirty="0"/>
          </a:p>
        </p:txBody>
      </p:sp>
    </p:spTree>
    <p:extLst>
      <p:ext uri="{BB962C8B-B14F-4D97-AF65-F5344CB8AC3E}">
        <p14:creationId xmlns:p14="http://schemas.microsoft.com/office/powerpoint/2010/main" val="771909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622" y="0"/>
            <a:ext cx="5075970" cy="841248"/>
          </a:xfrm>
        </p:spPr>
        <p:txBody>
          <a:bodyPr>
            <a:normAutofit/>
          </a:bodyPr>
          <a:lstStyle/>
          <a:p>
            <a:r>
              <a:rPr lang="en-US" sz="4800" dirty="0" smtClean="0"/>
              <a:t>What is fusion?</a:t>
            </a:r>
            <a:endParaRPr lang="en-US" sz="4800" dirty="0"/>
          </a:p>
        </p:txBody>
      </p:sp>
      <p:pic>
        <p:nvPicPr>
          <p:cNvPr id="4" name="Content Placeholder 3"/>
          <p:cNvPicPr>
            <a:picLocks noGrp="1" noChangeAspect="1"/>
          </p:cNvPicPr>
          <p:nvPr>
            <p:ph idx="1"/>
          </p:nvPr>
        </p:nvPicPr>
        <p:blipFill>
          <a:blip r:embed="rId2"/>
          <a:stretch>
            <a:fillRect/>
          </a:stretch>
        </p:blipFill>
        <p:spPr>
          <a:xfrm>
            <a:off x="70521" y="841248"/>
            <a:ext cx="7415586" cy="4288536"/>
          </a:xfrm>
          <a:prstGeom prst="rect">
            <a:avLst/>
          </a:prstGeom>
        </p:spPr>
      </p:pic>
      <p:sp>
        <p:nvSpPr>
          <p:cNvPr id="5" name="TextBox 4"/>
          <p:cNvSpPr txBox="1"/>
          <p:nvPr/>
        </p:nvSpPr>
        <p:spPr>
          <a:xfrm>
            <a:off x="7598664" y="628028"/>
            <a:ext cx="4343400" cy="5847755"/>
          </a:xfrm>
          <a:prstGeom prst="rect">
            <a:avLst/>
          </a:prstGeom>
          <a:noFill/>
        </p:spPr>
        <p:txBody>
          <a:bodyPr wrap="square" rtlCol="0">
            <a:spAutoFit/>
          </a:bodyPr>
          <a:lstStyle/>
          <a:p>
            <a:r>
              <a:rPr lang="en-US" sz="2200" dirty="0" smtClean="0"/>
              <a:t>Difference between Nuclear fission and fusion</a:t>
            </a:r>
          </a:p>
          <a:p>
            <a:endParaRPr lang="en-US" sz="2200" dirty="0" smtClean="0"/>
          </a:p>
          <a:p>
            <a:r>
              <a:rPr lang="en-US" sz="2200" dirty="0" smtClean="0"/>
              <a:t>In Nuclear fission the atom is split (usually a heavy one like Uranium) to start a chain reaction, which also releases energy.</a:t>
            </a:r>
          </a:p>
          <a:p>
            <a:endParaRPr lang="en-US" sz="2200" dirty="0"/>
          </a:p>
          <a:p>
            <a:r>
              <a:rPr lang="en-US" sz="2200" dirty="0" smtClean="0"/>
              <a:t>In Nuclear fusion two atoms (usually very light ones like Hydrogen) are fused to create another atom of different element (in the case of Hydrogen fusing it’s Helium)</a:t>
            </a:r>
          </a:p>
          <a:p>
            <a:endParaRPr lang="en-US" sz="2200" dirty="0"/>
          </a:p>
          <a:p>
            <a:r>
              <a:rPr lang="en-US" sz="2200" dirty="0" smtClean="0"/>
              <a:t>Fusion has been around sine 1960s, but the lack of technology delayed the process to fusion energy. </a:t>
            </a:r>
            <a:endParaRPr lang="en-US" sz="2200" dirty="0"/>
          </a:p>
        </p:txBody>
      </p:sp>
    </p:spTree>
    <p:extLst>
      <p:ext uri="{BB962C8B-B14F-4D97-AF65-F5344CB8AC3E}">
        <p14:creationId xmlns:p14="http://schemas.microsoft.com/office/powerpoint/2010/main" val="3419537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4326" y="71489"/>
            <a:ext cx="7965474" cy="742327"/>
          </a:xfrm>
        </p:spPr>
        <p:txBody>
          <a:bodyPr>
            <a:normAutofit/>
          </a:bodyPr>
          <a:lstStyle/>
          <a:p>
            <a:r>
              <a:rPr lang="en-US" sz="4200" dirty="0" smtClean="0"/>
              <a:t>Conditions needed for fusion</a:t>
            </a:r>
            <a:endParaRPr lang="en-US" sz="4200" dirty="0"/>
          </a:p>
        </p:txBody>
      </p:sp>
      <p:sp>
        <p:nvSpPr>
          <p:cNvPr id="3" name="Content Placeholder 2"/>
          <p:cNvSpPr>
            <a:spLocks noGrp="1"/>
          </p:cNvSpPr>
          <p:nvPr>
            <p:ph idx="1"/>
          </p:nvPr>
        </p:nvSpPr>
        <p:spPr>
          <a:xfrm>
            <a:off x="1114518" y="978409"/>
            <a:ext cx="10178322" cy="4946904"/>
          </a:xfrm>
        </p:spPr>
        <p:txBody>
          <a:bodyPr/>
          <a:lstStyle/>
          <a:p>
            <a:pPr marL="0" indent="0">
              <a:buNone/>
            </a:pPr>
            <a:r>
              <a:rPr lang="en-US" sz="2400" dirty="0" smtClean="0"/>
              <a:t>In </a:t>
            </a:r>
            <a:r>
              <a:rPr lang="en-US" sz="2400" dirty="0"/>
              <a:t>the Sun's core, where temperatures reach 15,000,000 °</a:t>
            </a:r>
            <a:r>
              <a:rPr lang="en-US" sz="2400" dirty="0" smtClean="0"/>
              <a:t>C and enormous gravitational pressure, </a:t>
            </a:r>
            <a:r>
              <a:rPr lang="en-US" sz="2400" dirty="0"/>
              <a:t>hydrogen atoms are in a constant state of </a:t>
            </a:r>
            <a:r>
              <a:rPr lang="en-US" sz="2400" dirty="0" smtClean="0"/>
              <a:t>agitation. </a:t>
            </a:r>
            <a:r>
              <a:rPr lang="en-US" sz="2400" dirty="0"/>
              <a:t>The fusion of light hydrogen atoms produces a heavier element, helium.</a:t>
            </a:r>
          </a:p>
          <a:p>
            <a:pPr marL="0" indent="0">
              <a:buNone/>
            </a:pPr>
            <a:r>
              <a:rPr lang="en-US" sz="2400" dirty="0"/>
              <a:t>Every second, our Sun turns 600 million </a:t>
            </a:r>
            <a:r>
              <a:rPr lang="en-US" sz="2400" dirty="0" smtClean="0"/>
              <a:t>tones </a:t>
            </a:r>
            <a:r>
              <a:rPr lang="en-US" sz="2400" dirty="0"/>
              <a:t>of hydrogen into helium, releasing an enormous amount of energy. But without the benefit of gravitational forces at work in our Universe, achieving fusion on Earth has required a different </a:t>
            </a:r>
            <a:r>
              <a:rPr lang="en-US" sz="2400" dirty="0" smtClean="0"/>
              <a:t>approach</a:t>
            </a:r>
          </a:p>
          <a:p>
            <a:pPr marL="0" indent="0">
              <a:buNone/>
            </a:pPr>
            <a:r>
              <a:rPr lang="en-US" sz="2400" dirty="0" smtClean="0"/>
              <a:t>Since we can’t recreate pressure at the core of the sun, we must make the temperature 10 times hotter, which would be 150 million degree Celsius.</a:t>
            </a:r>
          </a:p>
          <a:p>
            <a:pPr marL="0" indent="0">
              <a:buNone/>
            </a:pPr>
            <a:r>
              <a:rPr lang="en-US" sz="2400" dirty="0" smtClean="0"/>
              <a:t>There are many types of fusion reactors that are trying to achieve this.</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331482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981" y="117211"/>
            <a:ext cx="9857232" cy="888630"/>
          </a:xfrm>
        </p:spPr>
        <p:txBody>
          <a:bodyPr>
            <a:normAutofit/>
          </a:bodyPr>
          <a:lstStyle/>
          <a:p>
            <a:r>
              <a:rPr lang="en-US" sz="4200" dirty="0" smtClean="0">
                <a:latin typeface="BankGothic Lt BT" panose="020B0607020203060204" pitchFamily="34" charset="0"/>
              </a:rPr>
              <a:t>types of fusion reactors</a:t>
            </a:r>
            <a:endParaRPr lang="en-US" sz="4200" dirty="0">
              <a:latin typeface="BankGothic Lt BT" panose="020B0607020203060204" pitchFamily="34" charset="0"/>
            </a:endParaRPr>
          </a:p>
        </p:txBody>
      </p:sp>
      <p:sp>
        <p:nvSpPr>
          <p:cNvPr id="3" name="Content Placeholder 2"/>
          <p:cNvSpPr>
            <a:spLocks noGrp="1"/>
          </p:cNvSpPr>
          <p:nvPr>
            <p:ph idx="1"/>
          </p:nvPr>
        </p:nvSpPr>
        <p:spPr>
          <a:xfrm>
            <a:off x="1041891" y="1435609"/>
            <a:ext cx="10178322" cy="3593591"/>
          </a:xfrm>
        </p:spPr>
        <p:txBody>
          <a:bodyPr>
            <a:normAutofit fontScale="92500" lnSpcReduction="10000"/>
          </a:bodyPr>
          <a:lstStyle/>
          <a:p>
            <a:r>
              <a:rPr lang="en-US" sz="2600" dirty="0" smtClean="0"/>
              <a:t>Magnetic confinement- the “tokamak” and the “</a:t>
            </a:r>
            <a:r>
              <a:rPr lang="en-US" sz="2600" dirty="0" err="1" smtClean="0"/>
              <a:t>stellerator</a:t>
            </a:r>
            <a:r>
              <a:rPr lang="en-US" sz="2600" dirty="0" smtClean="0"/>
              <a:t>” are two types of magnetically confined fusion reactors with the tokamak being the most popular one.</a:t>
            </a:r>
            <a:endParaRPr lang="en-US" sz="2600" dirty="0"/>
          </a:p>
          <a:p>
            <a:r>
              <a:rPr lang="en-US" sz="2600" dirty="0"/>
              <a:t>Inertial </a:t>
            </a:r>
            <a:r>
              <a:rPr lang="en-US" sz="2600" dirty="0" smtClean="0"/>
              <a:t>confinement – that uses lasers to reach the temperature needed for fusion.</a:t>
            </a:r>
          </a:p>
          <a:p>
            <a:r>
              <a:rPr lang="en-US" sz="2600" dirty="0" smtClean="0"/>
              <a:t>Magnetized Target Fusion(MTF</a:t>
            </a:r>
            <a:r>
              <a:rPr lang="en-US" sz="2600" dirty="0"/>
              <a:t>)- pulsed approach to fusion that combines the compressional heating of inertial confinement fusion with the magnetically reduced thermal transport and magnetically enhanced alpha heating of magnetic confinement fusion.</a:t>
            </a:r>
          </a:p>
        </p:txBody>
      </p:sp>
    </p:spTree>
    <p:extLst>
      <p:ext uri="{BB962C8B-B14F-4D97-AF65-F5344CB8AC3E}">
        <p14:creationId xmlns:p14="http://schemas.microsoft.com/office/powerpoint/2010/main" val="3262159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9118" y="100583"/>
            <a:ext cx="3731802" cy="713233"/>
          </a:xfrm>
        </p:spPr>
        <p:txBody>
          <a:bodyPr>
            <a:normAutofit fontScale="90000"/>
          </a:bodyPr>
          <a:lstStyle/>
          <a:p>
            <a:r>
              <a:rPr lang="en-US" dirty="0" smtClean="0"/>
              <a:t>The tokamak </a:t>
            </a:r>
            <a:endParaRPr lang="en-US" dirty="0"/>
          </a:p>
        </p:txBody>
      </p:sp>
      <p:sp>
        <p:nvSpPr>
          <p:cNvPr id="3" name="Content Placeholder 2"/>
          <p:cNvSpPr>
            <a:spLocks noGrp="1"/>
          </p:cNvSpPr>
          <p:nvPr>
            <p:ph idx="1"/>
          </p:nvPr>
        </p:nvSpPr>
        <p:spPr>
          <a:xfrm>
            <a:off x="6638544" y="813816"/>
            <a:ext cx="5248656" cy="5111496"/>
          </a:xfrm>
        </p:spPr>
        <p:txBody>
          <a:bodyPr>
            <a:noAutofit/>
          </a:bodyPr>
          <a:lstStyle/>
          <a:p>
            <a:r>
              <a:rPr lang="en-US" dirty="0" smtClean="0"/>
              <a:t>A plasma is contained within a chamber by using superconducting magnets. </a:t>
            </a:r>
            <a:r>
              <a:rPr lang="en-US" dirty="0" err="1" smtClean="0"/>
              <a:t>Radiowaves</a:t>
            </a:r>
            <a:r>
              <a:rPr lang="en-US" dirty="0" smtClean="0"/>
              <a:t> and microwaves as well as current in the thousands of amperes are pumped into the chamber.</a:t>
            </a:r>
          </a:p>
          <a:p>
            <a:r>
              <a:rPr lang="en-US" dirty="0" smtClean="0"/>
              <a:t>“Burning </a:t>
            </a:r>
            <a:r>
              <a:rPr lang="en-US" dirty="0"/>
              <a:t>P</a:t>
            </a:r>
            <a:r>
              <a:rPr lang="en-US" dirty="0" smtClean="0"/>
              <a:t>lasma” is when the plasma will heat itself and no outside energy is needed for reheating. </a:t>
            </a:r>
          </a:p>
          <a:p>
            <a:r>
              <a:rPr lang="en-US" dirty="0" smtClean="0"/>
              <a:t>To achieve “burning plasma” temperatures up to 150 million </a:t>
            </a:r>
            <a:r>
              <a:rPr lang="en-US" dirty="0"/>
              <a:t>degree Celsius—ten times higher than the hydrogen reaction occurring in the </a:t>
            </a:r>
            <a:r>
              <a:rPr lang="en-US" dirty="0" smtClean="0"/>
              <a:t>Sun</a:t>
            </a:r>
            <a:r>
              <a:rPr lang="en-US" dirty="0"/>
              <a:t> </a:t>
            </a:r>
            <a:r>
              <a:rPr lang="en-US" dirty="0" smtClean="0"/>
              <a:t>is needed. </a:t>
            </a:r>
          </a:p>
          <a:p>
            <a:r>
              <a:rPr lang="en-US" dirty="0" smtClean="0"/>
              <a:t>The ultimate goal is to get net energy of 25 or more</a:t>
            </a:r>
          </a:p>
          <a:p>
            <a:endParaRPr lang="en-US" dirty="0"/>
          </a:p>
          <a:p>
            <a:endParaRPr lang="en-US" dirty="0"/>
          </a:p>
        </p:txBody>
      </p:sp>
      <p:pic>
        <p:nvPicPr>
          <p:cNvPr id="4" name="Picture 3"/>
          <p:cNvPicPr>
            <a:picLocks noChangeAspect="1"/>
          </p:cNvPicPr>
          <p:nvPr/>
        </p:nvPicPr>
        <p:blipFill>
          <a:blip r:embed="rId2"/>
          <a:stretch>
            <a:fillRect/>
          </a:stretch>
        </p:blipFill>
        <p:spPr>
          <a:xfrm>
            <a:off x="137160" y="914007"/>
            <a:ext cx="6501384" cy="5251261"/>
          </a:xfrm>
          <a:prstGeom prst="rect">
            <a:avLst/>
          </a:prstGeom>
        </p:spPr>
      </p:pic>
    </p:spTree>
    <p:extLst>
      <p:ext uri="{BB962C8B-B14F-4D97-AF65-F5344CB8AC3E}">
        <p14:creationId xmlns:p14="http://schemas.microsoft.com/office/powerpoint/2010/main" val="910338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11255" y="0"/>
            <a:ext cx="6493290" cy="541159"/>
          </a:xfrm>
        </p:spPr>
        <p:txBody>
          <a:bodyPr>
            <a:normAutofit fontScale="90000"/>
          </a:bodyPr>
          <a:lstStyle/>
          <a:p>
            <a:r>
              <a:rPr lang="en-US" sz="3600" dirty="0" smtClean="0"/>
              <a:t>Visualizing a Fusion  reactor</a:t>
            </a:r>
            <a:endParaRPr lang="en-US" sz="3600" dirty="0"/>
          </a:p>
        </p:txBody>
      </p:sp>
      <p:pic>
        <p:nvPicPr>
          <p:cNvPr id="6" name="fusion simulation ">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4"/>
          <a:stretch>
            <a:fillRect/>
          </a:stretch>
        </p:blipFill>
        <p:spPr>
          <a:xfrm>
            <a:off x="6163570" y="1087197"/>
            <a:ext cx="5731491" cy="4298619"/>
          </a:xfrm>
        </p:spPr>
      </p:pic>
      <p:pic>
        <p:nvPicPr>
          <p:cNvPr id="7" name="Picture 6"/>
          <p:cNvPicPr>
            <a:picLocks noChangeAspect="1"/>
          </p:cNvPicPr>
          <p:nvPr/>
        </p:nvPicPr>
        <p:blipFill>
          <a:blip r:embed="rId5"/>
          <a:stretch>
            <a:fillRect/>
          </a:stretch>
        </p:blipFill>
        <p:spPr>
          <a:xfrm>
            <a:off x="18705" y="1087198"/>
            <a:ext cx="6144865" cy="4216323"/>
          </a:xfrm>
          <a:prstGeom prst="rect">
            <a:avLst/>
          </a:prstGeom>
        </p:spPr>
      </p:pic>
    </p:spTree>
    <p:extLst>
      <p:ext uri="{BB962C8B-B14F-4D97-AF65-F5344CB8AC3E}">
        <p14:creationId xmlns:p14="http://schemas.microsoft.com/office/powerpoint/2010/main" val="16936326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theme/theme1.xml><?xml version="1.0" encoding="utf-8"?>
<a:theme xmlns:a="http://schemas.openxmlformats.org/drawingml/2006/main" name="Badg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9E77EDF1-0821-4215-BD6E-A2D49F02550D}"/>
    </a:ext>
  </a:extLst>
</a:theme>
</file>

<file path=docProps/app.xml><?xml version="1.0" encoding="utf-8"?>
<Properties xmlns="http://schemas.openxmlformats.org/officeDocument/2006/extended-properties" xmlns:vt="http://schemas.openxmlformats.org/officeDocument/2006/docPropsVTypes">
  <Template>TM10001106[[fn=Badge]]</Template>
  <TotalTime>1516</TotalTime>
  <Words>1184</Words>
  <Application>Microsoft Office PowerPoint</Application>
  <PresentationFormat>Widescreen</PresentationFormat>
  <Paragraphs>82</Paragraphs>
  <Slides>16</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Rounded MT Bold</vt:lpstr>
      <vt:lpstr>BankGothic Lt BT</vt:lpstr>
      <vt:lpstr>Gill Sans MT</vt:lpstr>
      <vt:lpstr>Impact</vt:lpstr>
      <vt:lpstr>Badge</vt:lpstr>
      <vt:lpstr>Fusion Energy</vt:lpstr>
      <vt:lpstr>Index</vt:lpstr>
      <vt:lpstr>Not enough clean energy</vt:lpstr>
      <vt:lpstr>Disadvantages of modern renewables</vt:lpstr>
      <vt:lpstr>What is fusion?</vt:lpstr>
      <vt:lpstr>Conditions needed for fusion</vt:lpstr>
      <vt:lpstr>types of fusion reactors</vt:lpstr>
      <vt:lpstr>The tokamak </vt:lpstr>
      <vt:lpstr>Visualizing a Fusion  reactor</vt:lpstr>
      <vt:lpstr>PowerPoint Presentation</vt:lpstr>
      <vt:lpstr>ITER</vt:lpstr>
      <vt:lpstr>PowerPoint Presentation</vt:lpstr>
      <vt:lpstr>Advantages of fusion</vt:lpstr>
      <vt:lpstr>PowerPoint Presentation</vt:lpstr>
      <vt:lpstr>challenges</vt:lpstr>
      <vt:lpstr>Abundance of energy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Alfaj</dc:creator>
  <cp:lastModifiedBy>Alfaj</cp:lastModifiedBy>
  <cp:revision>41</cp:revision>
  <dcterms:created xsi:type="dcterms:W3CDTF">2017-12-10T23:08:45Z</dcterms:created>
  <dcterms:modified xsi:type="dcterms:W3CDTF">2017-12-13T07:24:09Z</dcterms:modified>
</cp:coreProperties>
</file>