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Average" panose="020B0604020202020204" charset="0"/>
      <p:regular r:id="rId14"/>
    </p:embeddedFont>
    <p:embeddedFont>
      <p:font typeface="Oswald"/>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3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16576401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87493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076344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6150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126612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69362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29606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57028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30960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539043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186564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67275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wrap="square" lIns="91425" tIns="91425" rIns="91425" bIns="91425" anchor="b" anchorCtr="0"/>
          <a:lstStyle>
            <a:lvl1pPr lvl="0" algn="ctr">
              <a:spcBef>
                <a:spcPts val="0"/>
              </a:spcBef>
              <a:buSzPts val="4800"/>
              <a:buNone/>
              <a:defRPr sz="4800"/>
            </a:lvl1pPr>
            <a:lvl2pPr lvl="1" algn="ctr">
              <a:spcBef>
                <a:spcPts val="0"/>
              </a:spcBef>
              <a:buSzPts val="4800"/>
              <a:buNone/>
              <a:defRPr sz="4800"/>
            </a:lvl2pPr>
            <a:lvl3pPr lvl="2" algn="ctr">
              <a:spcBef>
                <a:spcPts val="0"/>
              </a:spcBef>
              <a:buSzPts val="4800"/>
              <a:buNone/>
              <a:defRPr sz="4800"/>
            </a:lvl3pPr>
            <a:lvl4pPr lvl="3" algn="ctr">
              <a:spcBef>
                <a:spcPts val="0"/>
              </a:spcBef>
              <a:buSzPts val="4800"/>
              <a:buNone/>
              <a:defRPr sz="4800"/>
            </a:lvl4pPr>
            <a:lvl5pPr lvl="4" algn="ctr">
              <a:spcBef>
                <a:spcPts val="0"/>
              </a:spcBef>
              <a:buSzPts val="4800"/>
              <a:buNone/>
              <a:defRPr sz="4800"/>
            </a:lvl5pPr>
            <a:lvl6pPr lvl="5" algn="ctr">
              <a:spcBef>
                <a:spcPts val="0"/>
              </a:spcBef>
              <a:buSzPts val="4800"/>
              <a:buNone/>
              <a:defRPr sz="4800"/>
            </a:lvl6pPr>
            <a:lvl7pPr lvl="6" algn="ctr">
              <a:spcBef>
                <a:spcPts val="0"/>
              </a:spcBef>
              <a:buSzPts val="4800"/>
              <a:buNone/>
              <a:defRPr sz="4800"/>
            </a:lvl7pPr>
            <a:lvl8pPr lvl="7" algn="ctr">
              <a:spcBef>
                <a:spcPts val="0"/>
              </a:spcBef>
              <a:buSzPts val="4800"/>
              <a:buNone/>
              <a:defRPr sz="4800"/>
            </a:lvl8pPr>
            <a:lvl9pPr lvl="8" algn="ctr">
              <a:spcBef>
                <a:spcPts val="0"/>
              </a:spcBef>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wrap="square" lIns="91425" tIns="91425" rIns="91425" bIns="91425" anchor="ctr" anchorCtr="0"/>
          <a:lstStyle>
            <a:lvl1pPr lvl="0">
              <a:spcBef>
                <a:spcPts val="0"/>
              </a:spcBef>
              <a:buClr>
                <a:schemeClr val="lt1"/>
              </a:buClr>
              <a:buSzPts val="4800"/>
              <a:buNone/>
              <a:defRPr sz="4800">
                <a:solidFill>
                  <a:schemeClr val="lt1"/>
                </a:solidFill>
              </a:defRPr>
            </a:lvl1pPr>
            <a:lvl2pPr lvl="1">
              <a:spcBef>
                <a:spcPts val="0"/>
              </a:spcBef>
              <a:buClr>
                <a:schemeClr val="lt1"/>
              </a:buClr>
              <a:buSzPts val="4800"/>
              <a:buNone/>
              <a:defRPr sz="4800">
                <a:solidFill>
                  <a:schemeClr val="lt1"/>
                </a:solidFill>
              </a:defRPr>
            </a:lvl2pPr>
            <a:lvl3pPr lvl="2">
              <a:spcBef>
                <a:spcPts val="0"/>
              </a:spcBef>
              <a:buClr>
                <a:schemeClr val="lt1"/>
              </a:buClr>
              <a:buSzPts val="4800"/>
              <a:buNone/>
              <a:defRPr sz="4800">
                <a:solidFill>
                  <a:schemeClr val="lt1"/>
                </a:solidFill>
              </a:defRPr>
            </a:lvl3pPr>
            <a:lvl4pPr lvl="3">
              <a:spcBef>
                <a:spcPts val="0"/>
              </a:spcBef>
              <a:buClr>
                <a:schemeClr val="lt1"/>
              </a:buClr>
              <a:buSzPts val="4800"/>
              <a:buNone/>
              <a:defRPr sz="4800">
                <a:solidFill>
                  <a:schemeClr val="lt1"/>
                </a:solidFill>
              </a:defRPr>
            </a:lvl4pPr>
            <a:lvl5pPr lvl="4">
              <a:spcBef>
                <a:spcPts val="0"/>
              </a:spcBef>
              <a:buClr>
                <a:schemeClr val="lt1"/>
              </a:buClr>
              <a:buSzPts val="4800"/>
              <a:buNone/>
              <a:defRPr sz="4800">
                <a:solidFill>
                  <a:schemeClr val="lt1"/>
                </a:solidFill>
              </a:defRPr>
            </a:lvl5pPr>
            <a:lvl6pPr lvl="5">
              <a:spcBef>
                <a:spcPts val="0"/>
              </a:spcBef>
              <a:buClr>
                <a:schemeClr val="lt1"/>
              </a:buClr>
              <a:buSzPts val="4800"/>
              <a:buNone/>
              <a:defRPr sz="4800">
                <a:solidFill>
                  <a:schemeClr val="lt1"/>
                </a:solidFill>
              </a:defRPr>
            </a:lvl6pPr>
            <a:lvl7pPr lvl="6">
              <a:spcBef>
                <a:spcPts val="0"/>
              </a:spcBef>
              <a:buClr>
                <a:schemeClr val="lt1"/>
              </a:buClr>
              <a:buSzPts val="4800"/>
              <a:buNone/>
              <a:defRPr sz="4800">
                <a:solidFill>
                  <a:schemeClr val="lt1"/>
                </a:solidFill>
              </a:defRPr>
            </a:lvl7pPr>
            <a:lvl8pPr lvl="7">
              <a:spcBef>
                <a:spcPts val="0"/>
              </a:spcBef>
              <a:buClr>
                <a:schemeClr val="lt1"/>
              </a:buClr>
              <a:buSzPts val="4800"/>
              <a:buNone/>
              <a:defRPr sz="4800">
                <a:solidFill>
                  <a:schemeClr val="lt1"/>
                </a:solidFill>
              </a:defRPr>
            </a:lvl8pPr>
            <a:lvl9pPr lvl="8">
              <a:spcBef>
                <a:spcPts val="0"/>
              </a:spcBef>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3000"/>
              <a:buFont typeface="Oswald"/>
              <a:buNone/>
              <a:defRPr sz="3000">
                <a:solidFill>
                  <a:schemeClr val="dk1"/>
                </a:solidFill>
                <a:latin typeface="Oswald"/>
                <a:ea typeface="Oswald"/>
                <a:cs typeface="Oswald"/>
                <a:sym typeface="Oswald"/>
              </a:defRPr>
            </a:lvl1pPr>
            <a:lvl2pPr lvl="1">
              <a:spcBef>
                <a:spcPts val="0"/>
              </a:spcBef>
              <a:buClr>
                <a:schemeClr val="dk1"/>
              </a:buClr>
              <a:buSzPts val="3000"/>
              <a:buFont typeface="Oswald"/>
              <a:buNone/>
              <a:defRPr sz="3000">
                <a:solidFill>
                  <a:schemeClr val="dk1"/>
                </a:solidFill>
                <a:latin typeface="Oswald"/>
                <a:ea typeface="Oswald"/>
                <a:cs typeface="Oswald"/>
                <a:sym typeface="Oswald"/>
              </a:defRPr>
            </a:lvl2pPr>
            <a:lvl3pPr lvl="2">
              <a:spcBef>
                <a:spcPts val="0"/>
              </a:spcBef>
              <a:buClr>
                <a:schemeClr val="dk1"/>
              </a:buClr>
              <a:buSzPts val="3000"/>
              <a:buFont typeface="Oswald"/>
              <a:buNone/>
              <a:defRPr sz="3000">
                <a:solidFill>
                  <a:schemeClr val="dk1"/>
                </a:solidFill>
                <a:latin typeface="Oswald"/>
                <a:ea typeface="Oswald"/>
                <a:cs typeface="Oswald"/>
                <a:sym typeface="Oswald"/>
              </a:defRPr>
            </a:lvl3pPr>
            <a:lvl4pPr lvl="3">
              <a:spcBef>
                <a:spcPts val="0"/>
              </a:spcBef>
              <a:buClr>
                <a:schemeClr val="dk1"/>
              </a:buClr>
              <a:buSzPts val="3000"/>
              <a:buFont typeface="Oswald"/>
              <a:buNone/>
              <a:defRPr sz="3000">
                <a:solidFill>
                  <a:schemeClr val="dk1"/>
                </a:solidFill>
                <a:latin typeface="Oswald"/>
                <a:ea typeface="Oswald"/>
                <a:cs typeface="Oswald"/>
                <a:sym typeface="Oswald"/>
              </a:defRPr>
            </a:lvl4pPr>
            <a:lvl5pPr lvl="4">
              <a:spcBef>
                <a:spcPts val="0"/>
              </a:spcBef>
              <a:buClr>
                <a:schemeClr val="dk1"/>
              </a:buClr>
              <a:buSzPts val="3000"/>
              <a:buFont typeface="Oswald"/>
              <a:buNone/>
              <a:defRPr sz="3000">
                <a:solidFill>
                  <a:schemeClr val="dk1"/>
                </a:solidFill>
                <a:latin typeface="Oswald"/>
                <a:ea typeface="Oswald"/>
                <a:cs typeface="Oswald"/>
                <a:sym typeface="Oswald"/>
              </a:defRPr>
            </a:lvl5pPr>
            <a:lvl6pPr lvl="5">
              <a:spcBef>
                <a:spcPts val="0"/>
              </a:spcBef>
              <a:buClr>
                <a:schemeClr val="dk1"/>
              </a:buClr>
              <a:buSzPts val="3000"/>
              <a:buFont typeface="Oswald"/>
              <a:buNone/>
              <a:defRPr sz="3000">
                <a:solidFill>
                  <a:schemeClr val="dk1"/>
                </a:solidFill>
                <a:latin typeface="Oswald"/>
                <a:ea typeface="Oswald"/>
                <a:cs typeface="Oswald"/>
                <a:sym typeface="Oswald"/>
              </a:defRPr>
            </a:lvl6pPr>
            <a:lvl7pPr lvl="6">
              <a:spcBef>
                <a:spcPts val="0"/>
              </a:spcBef>
              <a:buClr>
                <a:schemeClr val="dk1"/>
              </a:buClr>
              <a:buSzPts val="3000"/>
              <a:buFont typeface="Oswald"/>
              <a:buNone/>
              <a:defRPr sz="3000">
                <a:solidFill>
                  <a:schemeClr val="dk1"/>
                </a:solidFill>
                <a:latin typeface="Oswald"/>
                <a:ea typeface="Oswald"/>
                <a:cs typeface="Oswald"/>
                <a:sym typeface="Oswald"/>
              </a:defRPr>
            </a:lvl7pPr>
            <a:lvl8pPr lvl="7">
              <a:spcBef>
                <a:spcPts val="0"/>
              </a:spcBef>
              <a:buClr>
                <a:schemeClr val="dk1"/>
              </a:buClr>
              <a:buSzPts val="3000"/>
              <a:buFont typeface="Oswald"/>
              <a:buNone/>
              <a:defRPr sz="3000">
                <a:solidFill>
                  <a:schemeClr val="dk1"/>
                </a:solidFill>
                <a:latin typeface="Oswald"/>
                <a:ea typeface="Oswald"/>
                <a:cs typeface="Oswald"/>
                <a:sym typeface="Oswald"/>
              </a:defRPr>
            </a:lvl8pPr>
            <a:lvl9pPr lvl="8">
              <a:spcBef>
                <a:spcPts val="0"/>
              </a:spcBef>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accent3"/>
              </a:buClr>
              <a:buSzPts val="18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ntercontinentalnybarclay.com/wp-content/uploads/2017/09/UN-Presentation-September-2017.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marriott.com/corporate-social-responsibility/corporate-environmental-responsibility.mi"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marriott.com/marriott.mi?page=green_energy_sta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8" y="990800"/>
            <a:ext cx="7801500" cy="1730100"/>
          </a:xfrm>
          <a:prstGeom prst="rect">
            <a:avLst/>
          </a:prstGeom>
        </p:spPr>
        <p:txBody>
          <a:bodyPr wrap="square" lIns="91425" tIns="91425" rIns="91425" bIns="91425" anchor="b" anchorCtr="0">
            <a:noAutofit/>
          </a:bodyPr>
          <a:lstStyle/>
          <a:p>
            <a:pPr marL="0" lvl="0" indent="0">
              <a:spcBef>
                <a:spcPts val="0"/>
              </a:spcBef>
              <a:buNone/>
            </a:pPr>
            <a:r>
              <a:rPr lang="en"/>
              <a:t>Energy usage in Hotel Industry	</a:t>
            </a:r>
          </a:p>
        </p:txBody>
      </p:sp>
      <p:sp>
        <p:nvSpPr>
          <p:cNvPr id="60" name="Shape 60"/>
          <p:cNvSpPr txBox="1">
            <a:spLocks noGrp="1"/>
          </p:cNvSpPr>
          <p:nvPr>
            <p:ph type="subTitle" idx="1"/>
          </p:nvPr>
        </p:nvSpPr>
        <p:spPr>
          <a:xfrm>
            <a:off x="671250" y="3174876"/>
            <a:ext cx="7801500" cy="792600"/>
          </a:xfrm>
          <a:prstGeom prst="rect">
            <a:avLst/>
          </a:prstGeom>
        </p:spPr>
        <p:txBody>
          <a:bodyPr wrap="square" lIns="91425" tIns="91425" rIns="91425" bIns="91425" anchor="t" anchorCtr="0">
            <a:noAutofit/>
          </a:bodyPr>
          <a:lstStyle/>
          <a:p>
            <a:pPr marL="0" lvl="0" indent="0">
              <a:spcBef>
                <a:spcPts val="0"/>
              </a:spcBef>
              <a:buNone/>
            </a:pPr>
            <a:r>
              <a:rPr lang="en"/>
              <a:t>By Stefania Koziolek</a:t>
            </a:r>
          </a:p>
          <a:p>
            <a:pPr marL="0" lvl="0" indent="0">
              <a:spcBef>
                <a:spcPts val="0"/>
              </a:spcBef>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Intercontinental Barclay </a:t>
            </a:r>
          </a:p>
        </p:txBody>
      </p:sp>
      <p:sp>
        <p:nvSpPr>
          <p:cNvPr id="117" name="Shape 117"/>
          <p:cNvSpPr txBox="1">
            <a:spLocks noGrp="1"/>
          </p:cNvSpPr>
          <p:nvPr>
            <p:ph type="body" idx="1"/>
          </p:nvPr>
        </p:nvSpPr>
        <p:spPr>
          <a:xfrm>
            <a:off x="311700" y="1145250"/>
            <a:ext cx="8520600" cy="3416400"/>
          </a:xfrm>
          <a:prstGeom prst="rect">
            <a:avLst/>
          </a:prstGeom>
        </p:spPr>
        <p:txBody>
          <a:bodyPr wrap="square" lIns="91425" tIns="91425" rIns="91425" bIns="91425" anchor="t" anchorCtr="0">
            <a:noAutofit/>
          </a:bodyPr>
          <a:lstStyle/>
          <a:p>
            <a:pPr marL="0" lvl="0" indent="0" rtl="0">
              <a:lnSpc>
                <a:spcPct val="200000"/>
              </a:lnSpc>
              <a:spcBef>
                <a:spcPts val="0"/>
              </a:spcBef>
              <a:spcAft>
                <a:spcPts val="0"/>
              </a:spcAft>
              <a:buNone/>
            </a:pPr>
            <a:r>
              <a:rPr lang="en" sz="1200">
                <a:solidFill>
                  <a:schemeClr val="lt2"/>
                </a:solidFill>
                <a:latin typeface="Times New Roman"/>
                <a:ea typeface="Times New Roman"/>
                <a:cs typeface="Times New Roman"/>
                <a:sym typeface="Times New Roman"/>
              </a:rPr>
              <a:t>New York’s InterContinental</a:t>
            </a:r>
            <a:r>
              <a:rPr lang="en" sz="1200" u="sng">
                <a:solidFill>
                  <a:schemeClr val="lt2"/>
                </a:solidFill>
                <a:latin typeface="Times New Roman"/>
                <a:ea typeface="Times New Roman"/>
                <a:cs typeface="Times New Roman"/>
                <a:sym typeface="Times New Roman"/>
              </a:rPr>
              <a:t> </a:t>
            </a:r>
            <a:r>
              <a:rPr lang="en" sz="1200">
                <a:solidFill>
                  <a:schemeClr val="lt2"/>
                </a:solidFill>
                <a:latin typeface="Times New Roman"/>
                <a:ea typeface="Times New Roman"/>
                <a:cs typeface="Times New Roman"/>
                <a:sym typeface="Times New Roman"/>
              </a:rPr>
              <a:t>Barclay upgraded to energy-efficient windows as part of the hotel’s $180 million renovation, which was completed in April.Hervé Houdré, general manager of Intercontinental; Barclay said that “ he also suggests that hotels contact their local energy provider to inquire about “demand response” programs, in which the provider will request the hotel reduce its energy consumption at certain peak times in exchange for rebates, as well as grant programs that will offset the purchase of energy-saving equipment”. More and more hotels adopt eco-friendly practices such as energy savings. </a:t>
            </a:r>
          </a:p>
          <a:p>
            <a:pPr marL="0" lvl="0" indent="0" rtl="0">
              <a:lnSpc>
                <a:spcPct val="200000"/>
              </a:lnSpc>
              <a:spcBef>
                <a:spcPts val="0"/>
              </a:spcBef>
              <a:spcAft>
                <a:spcPts val="0"/>
              </a:spcAft>
              <a:buNone/>
            </a:pPr>
            <a:r>
              <a:rPr lang="en" sz="1200" u="sng">
                <a:solidFill>
                  <a:schemeClr val="hlink"/>
                </a:solidFill>
                <a:latin typeface="Times New Roman"/>
                <a:ea typeface="Times New Roman"/>
                <a:cs typeface="Times New Roman"/>
                <a:sym typeface="Times New Roman"/>
                <a:hlinkClick r:id="rId3"/>
              </a:rPr>
              <a:t>http://intercontinentalnybarclay.com/wp-content/uploads/2017/09/UN-Presentation-September-2017.pdf</a:t>
            </a:r>
            <a:r>
              <a:rPr lang="en" sz="1200">
                <a:solidFill>
                  <a:schemeClr val="lt2"/>
                </a:solidFill>
                <a:latin typeface="Times New Roman"/>
                <a:ea typeface="Times New Roman"/>
                <a:cs typeface="Times New Roman"/>
                <a:sym typeface="Times New Roman"/>
              </a:rPr>
              <a:t> </a:t>
            </a:r>
          </a:p>
          <a:p>
            <a:pPr marL="0" lvl="0" indent="0" rtl="0">
              <a:lnSpc>
                <a:spcPct val="200000"/>
              </a:lnSpc>
              <a:spcBef>
                <a:spcPts val="0"/>
              </a:spcBef>
              <a:spcAft>
                <a:spcPts val="0"/>
              </a:spcAft>
              <a:buNone/>
            </a:pPr>
            <a:endParaRPr sz="1200">
              <a:solidFill>
                <a:schemeClr val="lt2"/>
              </a:solidFill>
              <a:latin typeface="Times New Roman"/>
              <a:ea typeface="Times New Roman"/>
              <a:cs typeface="Times New Roman"/>
              <a:sym typeface="Times New Roman"/>
            </a:endParaRPr>
          </a:p>
        </p:txBody>
      </p:sp>
      <p:pic>
        <p:nvPicPr>
          <p:cNvPr id="118" name="Shape 118"/>
          <p:cNvPicPr preferRelativeResize="0"/>
          <p:nvPr/>
        </p:nvPicPr>
        <p:blipFill>
          <a:blip r:embed="rId4">
            <a:alphaModFix/>
          </a:blip>
          <a:stretch>
            <a:fillRect/>
          </a:stretch>
        </p:blipFill>
        <p:spPr>
          <a:xfrm>
            <a:off x="2448575" y="3365375"/>
            <a:ext cx="3332426" cy="166622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CONCLUSION</a:t>
            </a:r>
          </a:p>
        </p:txBody>
      </p:sp>
      <p:sp>
        <p:nvSpPr>
          <p:cNvPr id="124" name="Shape 12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457200" rtl="0">
              <a:lnSpc>
                <a:spcPct val="200000"/>
              </a:lnSpc>
              <a:spcBef>
                <a:spcPts val="0"/>
              </a:spcBef>
              <a:spcAft>
                <a:spcPts val="0"/>
              </a:spcAft>
              <a:buNone/>
            </a:pPr>
            <a:r>
              <a:rPr lang="en" sz="1200">
                <a:solidFill>
                  <a:schemeClr val="lt2"/>
                </a:solidFill>
                <a:latin typeface="Times New Roman"/>
                <a:ea typeface="Times New Roman"/>
                <a:cs typeface="Times New Roman"/>
                <a:sym typeface="Times New Roman"/>
              </a:rPr>
              <a:t>There are many ways to improve the business and the smallest change can make a big difference.  By making simple changes and creating programs that decrease the amount of energy hotels will save money, gain guests and create a better environment for future generations. The Hospitality Industry can have positive benefits and help the environment by going green. Creating green hotel is best way to enhance the competitiveness of the hotel, will create a lot of good benefits. One of the main reasons companies should join the green revolution is because guests have shown an increasing interest in it. Hotels can increase their competitive advantage by using green practices. The hospitality industry is one of the biggest industries, and if this industry with so many hotels and companies can change, then anyone can.	</a:t>
            </a:r>
            <a:r>
              <a:rPr lang="en" sz="1200">
                <a:solidFill>
                  <a:srgbClr val="000000"/>
                </a:solidFill>
                <a:latin typeface="Times New Roman"/>
                <a:ea typeface="Times New Roman"/>
                <a:cs typeface="Times New Roman"/>
                <a:sym typeface="Times New Roman"/>
              </a:rPr>
              <a:t>	</a:t>
            </a:r>
          </a:p>
          <a:p>
            <a:pPr marL="0" lvl="0" indent="0">
              <a:spcBef>
                <a:spcPts val="0"/>
              </a:spcBef>
              <a:buNone/>
            </a:pPr>
            <a:endParaRPr/>
          </a:p>
        </p:txBody>
      </p:sp>
      <p:pic>
        <p:nvPicPr>
          <p:cNvPr id="125" name="Shape 125"/>
          <p:cNvPicPr preferRelativeResize="0"/>
          <p:nvPr/>
        </p:nvPicPr>
        <p:blipFill>
          <a:blip r:embed="rId3">
            <a:alphaModFix/>
          </a:blip>
          <a:stretch>
            <a:fillRect/>
          </a:stretch>
        </p:blipFill>
        <p:spPr>
          <a:xfrm>
            <a:off x="3055838" y="3497950"/>
            <a:ext cx="5191125" cy="1219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Outline</a:t>
            </a:r>
          </a:p>
        </p:txBody>
      </p:sp>
      <p:sp>
        <p:nvSpPr>
          <p:cNvPr id="66" name="Shape 6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dirty="0"/>
              <a:t>Introduction</a:t>
            </a:r>
          </a:p>
          <a:p>
            <a:pPr marL="457200" lvl="0" indent="-342900" rtl="0">
              <a:spcBef>
                <a:spcPts val="0"/>
              </a:spcBef>
              <a:spcAft>
                <a:spcPts val="0"/>
              </a:spcAft>
              <a:buSzPts val="1800"/>
              <a:buChar char="●"/>
            </a:pPr>
            <a:r>
              <a:rPr lang="en" dirty="0"/>
              <a:t>Importance of energy management </a:t>
            </a:r>
          </a:p>
          <a:p>
            <a:pPr marL="457200" lvl="0" indent="-342900" rtl="0">
              <a:spcBef>
                <a:spcPts val="0"/>
              </a:spcBef>
              <a:spcAft>
                <a:spcPts val="0"/>
              </a:spcAft>
              <a:buSzPts val="1800"/>
              <a:buChar char="●"/>
            </a:pPr>
            <a:r>
              <a:rPr lang="en" dirty="0"/>
              <a:t>How Hotels can reduce energy use</a:t>
            </a:r>
          </a:p>
          <a:p>
            <a:pPr marL="457200" lvl="0" indent="-342900">
              <a:spcAft>
                <a:spcPts val="0"/>
              </a:spcAft>
            </a:pPr>
            <a:r>
              <a:rPr lang="en" dirty="0"/>
              <a:t>Main Motivators </a:t>
            </a:r>
            <a:r>
              <a:rPr lang="en" dirty="0"/>
              <a:t>for Hotels to take Measures</a:t>
            </a:r>
            <a:endParaRPr lang="en" dirty="0"/>
          </a:p>
          <a:p>
            <a:pPr marL="457200" lvl="0" indent="-342900" rtl="0">
              <a:spcBef>
                <a:spcPts val="0"/>
              </a:spcBef>
              <a:spcAft>
                <a:spcPts val="0"/>
              </a:spcAft>
              <a:buSzPts val="1800"/>
              <a:buChar char="●"/>
            </a:pPr>
            <a:r>
              <a:rPr lang="en" dirty="0"/>
              <a:t>Examples of Hotels</a:t>
            </a:r>
          </a:p>
          <a:p>
            <a:pPr marL="457200" lvl="0" indent="-342900">
              <a:spcBef>
                <a:spcPts val="0"/>
              </a:spcBef>
              <a:buSzPts val="1800"/>
              <a:buChar char="●"/>
            </a:pPr>
            <a:r>
              <a:rPr lang="en" dirty="0"/>
              <a:t>Conclusion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Introduction</a:t>
            </a:r>
          </a:p>
        </p:txBody>
      </p:sp>
      <p:sp>
        <p:nvSpPr>
          <p:cNvPr id="72" name="Shape 72"/>
          <p:cNvSpPr txBox="1">
            <a:spLocks noGrp="1"/>
          </p:cNvSpPr>
          <p:nvPr>
            <p:ph type="body" idx="1"/>
          </p:nvPr>
        </p:nvSpPr>
        <p:spPr>
          <a:xfrm>
            <a:off x="355150" y="1116275"/>
            <a:ext cx="4274100" cy="3483900"/>
          </a:xfrm>
          <a:prstGeom prst="rect">
            <a:avLst/>
          </a:prstGeom>
        </p:spPr>
        <p:txBody>
          <a:bodyPr wrap="square" lIns="91425" tIns="91425" rIns="91425" bIns="91425" anchor="t" anchorCtr="0">
            <a:noAutofit/>
          </a:bodyPr>
          <a:lstStyle/>
          <a:p>
            <a:pPr marL="0" lvl="0" indent="0" rtl="0">
              <a:lnSpc>
                <a:spcPct val="200000"/>
              </a:lnSpc>
              <a:spcBef>
                <a:spcPts val="0"/>
              </a:spcBef>
              <a:spcAft>
                <a:spcPts val="0"/>
              </a:spcAft>
              <a:buNone/>
            </a:pPr>
            <a:r>
              <a:rPr lang="en" sz="1200">
                <a:solidFill>
                  <a:schemeClr val="lt2"/>
                </a:solidFill>
                <a:latin typeface="Times New Roman"/>
                <a:ea typeface="Times New Roman"/>
                <a:cs typeface="Times New Roman"/>
                <a:sym typeface="Times New Roman"/>
              </a:rPr>
              <a:t>Nowadays, hospitality industry is facing a lot of issues which potentially have the greatest impact on our environment. One of them is high energy usage. Energy Management programs and employee awareness are essential to reduce energy costs. Energy usage impacts all organizations in the Hospitality Industry, especially Hotel Industry.</a:t>
            </a:r>
          </a:p>
        </p:txBody>
      </p:sp>
      <p:pic>
        <p:nvPicPr>
          <p:cNvPr id="73" name="Shape 73"/>
          <p:cNvPicPr preferRelativeResize="0"/>
          <p:nvPr/>
        </p:nvPicPr>
        <p:blipFill>
          <a:blip r:embed="rId3">
            <a:alphaModFix/>
          </a:blip>
          <a:stretch>
            <a:fillRect/>
          </a:stretch>
        </p:blipFill>
        <p:spPr>
          <a:xfrm>
            <a:off x="4882700" y="1246025"/>
            <a:ext cx="3607675" cy="2999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Why it is so important?</a:t>
            </a:r>
          </a:p>
        </p:txBody>
      </p:sp>
      <p:sp>
        <p:nvSpPr>
          <p:cNvPr id="79" name="Shape 79"/>
          <p:cNvSpPr txBox="1">
            <a:spLocks noGrp="1"/>
          </p:cNvSpPr>
          <p:nvPr>
            <p:ph type="body" idx="1"/>
          </p:nvPr>
        </p:nvSpPr>
        <p:spPr>
          <a:xfrm>
            <a:off x="311700" y="1152475"/>
            <a:ext cx="5273700" cy="3302700"/>
          </a:xfrm>
          <a:prstGeom prst="rect">
            <a:avLst/>
          </a:prstGeom>
        </p:spPr>
        <p:txBody>
          <a:bodyPr wrap="square" lIns="91425" tIns="91425" rIns="91425" bIns="91425" anchor="t" anchorCtr="0">
            <a:noAutofit/>
          </a:bodyPr>
          <a:lstStyle/>
          <a:p>
            <a:pPr marL="0" lvl="0" indent="0" rtl="0">
              <a:lnSpc>
                <a:spcPct val="200000"/>
              </a:lnSpc>
              <a:spcBef>
                <a:spcPts val="0"/>
              </a:spcBef>
              <a:spcAft>
                <a:spcPts val="0"/>
              </a:spcAft>
              <a:buNone/>
            </a:pPr>
            <a:r>
              <a:rPr lang="en" sz="1200">
                <a:solidFill>
                  <a:schemeClr val="lt2"/>
                </a:solidFill>
                <a:latin typeface="Times New Roman"/>
                <a:ea typeface="Times New Roman"/>
                <a:cs typeface="Times New Roman"/>
                <a:sym typeface="Times New Roman"/>
              </a:rPr>
              <a:t> If the hotels make changes or start constructing their own green buildings the impact will be positive and there will be a limit on the huge damage in the environment. “According to the American Hotel &amp; Lodging Association's energy-management sensors in rooms are at their peak overall usage; they have already been adapted by 48 percent of hotels. LED lighting has also seen an increase between 2014 and 2016 from 77 percent to 90 percent.” </a:t>
            </a:r>
          </a:p>
        </p:txBody>
      </p:sp>
      <p:pic>
        <p:nvPicPr>
          <p:cNvPr id="80" name="Shape 80"/>
          <p:cNvPicPr preferRelativeResize="0"/>
          <p:nvPr/>
        </p:nvPicPr>
        <p:blipFill>
          <a:blip r:embed="rId3">
            <a:alphaModFix/>
          </a:blip>
          <a:stretch>
            <a:fillRect/>
          </a:stretch>
        </p:blipFill>
        <p:spPr>
          <a:xfrm>
            <a:off x="6085525" y="1075950"/>
            <a:ext cx="2544194" cy="382097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1221300"/>
          </a:xfrm>
          <a:prstGeom prst="rect">
            <a:avLst/>
          </a:prstGeom>
        </p:spPr>
        <p:txBody>
          <a:bodyPr wrap="square" lIns="91425" tIns="91425" rIns="91425" bIns="91425" anchor="t" anchorCtr="0">
            <a:noAutofit/>
          </a:bodyPr>
          <a:lstStyle/>
          <a:p>
            <a:pPr marL="0" lvl="0" indent="0">
              <a:spcBef>
                <a:spcPts val="0"/>
              </a:spcBef>
              <a:buNone/>
            </a:pPr>
            <a:r>
              <a:rPr lang="en" sz="2400"/>
              <a:t>Energy Management Programs- how Hotels can reduce energy usage</a:t>
            </a:r>
          </a:p>
        </p:txBody>
      </p:sp>
      <p:sp>
        <p:nvSpPr>
          <p:cNvPr id="86" name="Shape 86"/>
          <p:cNvSpPr txBox="1">
            <a:spLocks noGrp="1"/>
          </p:cNvSpPr>
          <p:nvPr>
            <p:ph type="body" idx="1"/>
          </p:nvPr>
        </p:nvSpPr>
        <p:spPr>
          <a:xfrm>
            <a:off x="311700" y="1543050"/>
            <a:ext cx="8520600" cy="3025800"/>
          </a:xfrm>
          <a:prstGeom prst="rect">
            <a:avLst/>
          </a:prstGeom>
        </p:spPr>
        <p:txBody>
          <a:bodyPr wrap="square" lIns="91425" tIns="91425" rIns="91425" bIns="91425" anchor="t" anchorCtr="0">
            <a:noAutofit/>
          </a:bodyPr>
          <a:lstStyle/>
          <a:p>
            <a:pPr marL="457200" lvl="0" indent="-317500" rtl="0">
              <a:spcBef>
                <a:spcPts val="0"/>
              </a:spcBef>
              <a:spcAft>
                <a:spcPts val="0"/>
              </a:spcAft>
              <a:buSzPts val="1400"/>
              <a:buChar char="●"/>
            </a:pPr>
            <a:r>
              <a:rPr lang="en" sz="1400"/>
              <a:t>Building energy management system</a:t>
            </a:r>
          </a:p>
          <a:p>
            <a:pPr marL="457200" lvl="0" indent="-317500" rtl="0">
              <a:spcBef>
                <a:spcPts val="0"/>
              </a:spcBef>
              <a:spcAft>
                <a:spcPts val="0"/>
              </a:spcAft>
              <a:buSzPts val="1400"/>
              <a:buChar char="●"/>
            </a:pPr>
            <a:r>
              <a:rPr lang="en" sz="1400"/>
              <a:t>Lighting-install low energy lighting</a:t>
            </a:r>
          </a:p>
          <a:p>
            <a:pPr marL="457200" lvl="0" indent="-317500" rtl="0">
              <a:spcBef>
                <a:spcPts val="0"/>
              </a:spcBef>
              <a:spcAft>
                <a:spcPts val="0"/>
              </a:spcAft>
              <a:buSzPts val="1400"/>
              <a:buChar char="●"/>
            </a:pPr>
            <a:r>
              <a:rPr lang="en" sz="1400"/>
              <a:t>Switch off policy- raise staff awareness” Switch off your unwanted  lights during day time.</a:t>
            </a:r>
          </a:p>
          <a:p>
            <a:pPr marL="457200" lvl="0" indent="-317500" rtl="0">
              <a:spcBef>
                <a:spcPts val="0"/>
              </a:spcBef>
              <a:buSzPts val="1400"/>
              <a:buChar char="●"/>
            </a:pPr>
            <a:r>
              <a:rPr lang="en" sz="1400"/>
              <a:t>Turn off lights and air-conditioning in the rooms which are not in use.</a:t>
            </a:r>
          </a:p>
          <a:p>
            <a:pPr marL="0" lvl="0" indent="0">
              <a:spcBef>
                <a:spcPts val="0"/>
              </a:spcBef>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dirty="0"/>
              <a:t>Main Motivators for Hotels to take Measures</a:t>
            </a:r>
          </a:p>
        </p:txBody>
      </p:sp>
      <p:sp>
        <p:nvSpPr>
          <p:cNvPr id="92" name="Shape 9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dirty="0"/>
              <a:t>Reduce Operating costs</a:t>
            </a:r>
          </a:p>
          <a:p>
            <a:pPr marL="457200" lvl="0" indent="-342900" rtl="0">
              <a:spcBef>
                <a:spcPts val="0"/>
              </a:spcBef>
              <a:spcAft>
                <a:spcPts val="0"/>
              </a:spcAft>
              <a:buSzPts val="1800"/>
              <a:buChar char="●"/>
            </a:pPr>
            <a:r>
              <a:rPr lang="en" dirty="0"/>
              <a:t>Demand from customers</a:t>
            </a:r>
          </a:p>
          <a:p>
            <a:pPr marL="457200" lvl="0" indent="-342900" rtl="0">
              <a:spcBef>
                <a:spcPts val="0"/>
              </a:spcBef>
              <a:spcAft>
                <a:spcPts val="0"/>
              </a:spcAft>
              <a:buSzPts val="1800"/>
              <a:buChar char="●"/>
            </a:pPr>
            <a:r>
              <a:rPr lang="en" dirty="0"/>
              <a:t>Improving hotel’s image</a:t>
            </a:r>
          </a:p>
          <a:p>
            <a:pPr marL="457200" lvl="0" indent="-342900">
              <a:spcBef>
                <a:spcPts val="0"/>
              </a:spcBef>
              <a:buSzPts val="1800"/>
              <a:buChar char="●"/>
            </a:pPr>
            <a:r>
              <a:rPr lang="en" dirty="0"/>
              <a:t>Reducing its environmental impacts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Examples of Hotels</a:t>
            </a:r>
          </a:p>
          <a:p>
            <a:pPr marL="0" lvl="0" indent="0">
              <a:spcBef>
                <a:spcPts val="0"/>
              </a:spcBef>
              <a:buNone/>
            </a:pPr>
            <a:endParaRPr/>
          </a:p>
        </p:txBody>
      </p:sp>
      <p:sp>
        <p:nvSpPr>
          <p:cNvPr id="98" name="Shape 9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MARRIOTT</a:t>
            </a:r>
          </a:p>
          <a:p>
            <a:pPr marL="457200" lvl="0" indent="-342900" rtl="0">
              <a:spcBef>
                <a:spcPts val="0"/>
              </a:spcBef>
              <a:spcAft>
                <a:spcPts val="0"/>
              </a:spcAft>
              <a:buSzPts val="1800"/>
              <a:buChar char="●"/>
            </a:pPr>
            <a:r>
              <a:rPr lang="en"/>
              <a:t>CHOICE INTERNATIONAL</a:t>
            </a:r>
          </a:p>
          <a:p>
            <a:pPr marL="457200" lvl="0" indent="-342900">
              <a:spcBef>
                <a:spcPts val="0"/>
              </a:spcBef>
              <a:buSzPts val="1800"/>
              <a:buChar char="●"/>
            </a:pPr>
            <a:r>
              <a:rPr lang="en"/>
              <a:t>INTERNATIONAL BARCLAY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MARRIOTT</a:t>
            </a:r>
          </a:p>
        </p:txBody>
      </p:sp>
      <p:sp>
        <p:nvSpPr>
          <p:cNvPr id="104" name="Shape 10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lnSpc>
                <a:spcPct val="200000"/>
              </a:lnSpc>
              <a:spcBef>
                <a:spcPts val="0"/>
              </a:spcBef>
              <a:spcAft>
                <a:spcPts val="0"/>
              </a:spcAft>
              <a:buClr>
                <a:schemeClr val="lt2"/>
              </a:buClr>
              <a:buSzPts val="1800"/>
              <a:buChar char="●"/>
            </a:pPr>
            <a:r>
              <a:rPr lang="en" sz="1200">
                <a:solidFill>
                  <a:schemeClr val="lt2"/>
                </a:solidFill>
                <a:latin typeface="Times New Roman"/>
                <a:ea typeface="Times New Roman"/>
                <a:cs typeface="Times New Roman"/>
                <a:sym typeface="Times New Roman"/>
              </a:rPr>
              <a:t>Marriott introduces “Sustainability Program “ which says that “Our sustainability strategy supports our business and reaches beyond the doors of our hotels to preserve and protect the planet and its resources. We focus on reducing our footprint, constructing more sustainable buildings, making our supply chain more environmentally conscious, supporting innovative conservation initiatives and inspiring our associates and guests to support these efforts .” If the hotels make changes or start constructing their own green buildings the impact will be positive and there will be a limit on the immense damage in the environment.</a:t>
            </a:r>
          </a:p>
          <a:p>
            <a:pPr marL="0" lvl="0" indent="0" rtl="0">
              <a:lnSpc>
                <a:spcPct val="200000"/>
              </a:lnSpc>
              <a:spcBef>
                <a:spcPts val="0"/>
              </a:spcBef>
              <a:spcAft>
                <a:spcPts val="0"/>
              </a:spcAft>
              <a:buNone/>
            </a:pPr>
            <a:r>
              <a:rPr lang="en" sz="1200" u="sng">
                <a:solidFill>
                  <a:schemeClr val="hlink"/>
                </a:solidFill>
                <a:latin typeface="Times New Roman"/>
                <a:ea typeface="Times New Roman"/>
                <a:cs typeface="Times New Roman"/>
                <a:sym typeface="Times New Roman"/>
                <a:hlinkClick r:id="rId3"/>
              </a:rPr>
              <a:t>http://www.marriott.com/corporate-social-responsibility/corporate-environmental-responsibility.mi</a:t>
            </a:r>
            <a:r>
              <a:rPr lang="en" sz="1200">
                <a:solidFill>
                  <a:schemeClr val="lt2"/>
                </a:solidFill>
                <a:latin typeface="Times New Roman"/>
                <a:ea typeface="Times New Roman"/>
                <a:cs typeface="Times New Roman"/>
                <a:sym typeface="Times New Roman"/>
              </a:rPr>
              <a:t> </a:t>
            </a:r>
          </a:p>
          <a:p>
            <a:pPr marL="0" lvl="0" indent="0" rtl="0">
              <a:lnSpc>
                <a:spcPct val="200000"/>
              </a:lnSpc>
              <a:spcBef>
                <a:spcPts val="0"/>
              </a:spcBef>
              <a:spcAft>
                <a:spcPts val="0"/>
              </a:spcAft>
              <a:buNone/>
            </a:pPr>
            <a:r>
              <a:rPr lang="en" sz="1200" u="sng">
                <a:solidFill>
                  <a:schemeClr val="hlink"/>
                </a:solidFill>
                <a:latin typeface="Times New Roman"/>
                <a:ea typeface="Times New Roman"/>
                <a:cs typeface="Times New Roman"/>
                <a:sym typeface="Times New Roman"/>
                <a:hlinkClick r:id="rId4"/>
              </a:rPr>
              <a:t>http://www.marriott.com/marriott.mi?page=green_energy_star</a:t>
            </a:r>
            <a:r>
              <a:rPr lang="en" sz="1200">
                <a:solidFill>
                  <a:schemeClr val="lt2"/>
                </a:solidFill>
                <a:latin typeface="Times New Roman"/>
                <a:ea typeface="Times New Roman"/>
                <a:cs typeface="Times New Roman"/>
                <a:sym typeface="Times New Roman"/>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Choice Hotel International</a:t>
            </a:r>
          </a:p>
        </p:txBody>
      </p:sp>
      <p:sp>
        <p:nvSpPr>
          <p:cNvPr id="110" name="Shape 11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rtl="0">
              <a:lnSpc>
                <a:spcPct val="200000"/>
              </a:lnSpc>
              <a:spcBef>
                <a:spcPts val="0"/>
              </a:spcBef>
              <a:spcAft>
                <a:spcPts val="0"/>
              </a:spcAft>
              <a:buNone/>
            </a:pPr>
            <a:r>
              <a:rPr lang="en" sz="1200">
                <a:solidFill>
                  <a:schemeClr val="lt2"/>
                </a:solidFill>
                <a:latin typeface="Times New Roman"/>
                <a:ea typeface="Times New Roman"/>
                <a:cs typeface="Times New Roman"/>
                <a:sym typeface="Times New Roman"/>
              </a:rPr>
              <a:t>Choice Hotels International created program which requirement for all its  Hotel. This program is created to reduce the hotel’s environmental impact. This program will  has a lot of benefits, because it will lower operating costs by obligating hotels to utilize energy-efficient indoor lighting, to execute a reusing program and to provide visitor the alternative to reuse materials such as linens, towels etc. As a part of the program, lodgings can moreover take advantage of included alternatives, counting light dimmers and double-paned or thermopane windows. </a:t>
            </a:r>
          </a:p>
          <a:p>
            <a:pPr marL="0" lvl="0" indent="0" rtl="0">
              <a:lnSpc>
                <a:spcPct val="200000"/>
              </a:lnSpc>
              <a:spcBef>
                <a:spcPts val="0"/>
              </a:spcBef>
              <a:spcAft>
                <a:spcPts val="0"/>
              </a:spcAft>
              <a:buNone/>
            </a:pPr>
            <a:endParaRPr sz="1200">
              <a:solidFill>
                <a:schemeClr val="lt2"/>
              </a:solidFill>
              <a:latin typeface="Times New Roman"/>
              <a:ea typeface="Times New Roman"/>
              <a:cs typeface="Times New Roman"/>
              <a:sym typeface="Times New Roman"/>
            </a:endParaRPr>
          </a:p>
        </p:txBody>
      </p:sp>
      <p:pic>
        <p:nvPicPr>
          <p:cNvPr id="111" name="Shape 111"/>
          <p:cNvPicPr preferRelativeResize="0"/>
          <p:nvPr/>
        </p:nvPicPr>
        <p:blipFill>
          <a:blip r:embed="rId3">
            <a:alphaModFix/>
          </a:blip>
          <a:stretch>
            <a:fillRect/>
          </a:stretch>
        </p:blipFill>
        <p:spPr>
          <a:xfrm>
            <a:off x="1384800" y="3498900"/>
            <a:ext cx="6638202" cy="1270800"/>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702</Words>
  <Application>Microsoft Office PowerPoint</Application>
  <PresentationFormat>On-screen Show (16:9)</PresentationFormat>
  <Paragraphs>38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Average</vt:lpstr>
      <vt:lpstr>Times New Roman</vt:lpstr>
      <vt:lpstr>Arial</vt:lpstr>
      <vt:lpstr>Oswald</vt:lpstr>
      <vt:lpstr>Slate</vt:lpstr>
      <vt:lpstr>Energy usage in Hotel Industry </vt:lpstr>
      <vt:lpstr>Outline</vt:lpstr>
      <vt:lpstr>Introduction</vt:lpstr>
      <vt:lpstr>Why it is so important?</vt:lpstr>
      <vt:lpstr>Energy Management Programs- how Hotels can reduce energy usage</vt:lpstr>
      <vt:lpstr>Main Motivators for Hotels to take Measures</vt:lpstr>
      <vt:lpstr>Examples of Hotels </vt:lpstr>
      <vt:lpstr>MARRIOTT</vt:lpstr>
      <vt:lpstr>Choice Hotel International</vt:lpstr>
      <vt:lpstr>Intercontinental Barclay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usage in Hotel Industry </dc:title>
  <dc:creator>Faculty</dc:creator>
  <cp:lastModifiedBy>Rene Medas</cp:lastModifiedBy>
  <cp:revision>1</cp:revision>
  <dcterms:modified xsi:type="dcterms:W3CDTF">2017-12-13T16:36:36Z</dcterms:modified>
</cp:coreProperties>
</file>