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16" autoAdjust="0"/>
    <p:restoredTop sz="94660"/>
  </p:normalViewPr>
  <p:slideViewPr>
    <p:cSldViewPr snapToGrid="0">
      <p:cViewPr varScale="1">
        <p:scale>
          <a:sx n="104" d="100"/>
          <a:sy n="104" d="100"/>
        </p:scale>
        <p:origin x="120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03515-87A5-4B62-B7F6-27483AD7DF7D}" type="datetimeFigureOut">
              <a:rPr lang="en-US" smtClean="0"/>
              <a:t>12/12/2017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05D09-60AE-413E-A001-B21C0CE9919B}" type="slidenum">
              <a:rPr lang="en-US" smtClean="0"/>
              <a:t>‹#›</a:t>
            </a:fld>
            <a:endParaRPr lang="en-US"/>
          </a:p>
        </p:txBody>
      </p:sp>
    </p:spTree>
    <p:extLst>
      <p:ext uri="{BB962C8B-B14F-4D97-AF65-F5344CB8AC3E}">
        <p14:creationId xmlns:p14="http://schemas.microsoft.com/office/powerpoint/2010/main" val="1938978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905D09-60AE-413E-A001-B21C0CE9919B}" type="slidenum">
              <a:rPr lang="en-US" smtClean="0"/>
              <a:t>1</a:t>
            </a:fld>
            <a:endParaRPr lang="en-US"/>
          </a:p>
        </p:txBody>
      </p:sp>
    </p:spTree>
    <p:extLst>
      <p:ext uri="{BB962C8B-B14F-4D97-AF65-F5344CB8AC3E}">
        <p14:creationId xmlns:p14="http://schemas.microsoft.com/office/powerpoint/2010/main" val="1194042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CEF25A44-107E-4BB7-BA67-1FCF51582B75}" type="datetimeFigureOut">
              <a:rPr lang="en-US" smtClean="0"/>
              <a:t>12/12/2017</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4D53B1C-65E3-4EB5-B6D0-73B59CE151A3}" type="slidenum">
              <a:rPr lang="en-US" smtClean="0"/>
              <a:t>‹#›</a:t>
            </a:fld>
            <a:endParaRPr lang="en-US"/>
          </a:p>
        </p:txBody>
      </p:sp>
    </p:spTree>
    <p:extLst>
      <p:ext uri="{BB962C8B-B14F-4D97-AF65-F5344CB8AC3E}">
        <p14:creationId xmlns:p14="http://schemas.microsoft.com/office/powerpoint/2010/main" val="3168388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25A44-107E-4BB7-BA67-1FCF51582B75}"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53B1C-65E3-4EB5-B6D0-73B59CE151A3}" type="slidenum">
              <a:rPr lang="en-US" smtClean="0"/>
              <a:t>‹#›</a:t>
            </a:fld>
            <a:endParaRPr lang="en-US"/>
          </a:p>
        </p:txBody>
      </p:sp>
    </p:spTree>
    <p:extLst>
      <p:ext uri="{BB962C8B-B14F-4D97-AF65-F5344CB8AC3E}">
        <p14:creationId xmlns:p14="http://schemas.microsoft.com/office/powerpoint/2010/main" val="402572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CEF25A44-107E-4BB7-BA67-1FCF51582B75}" type="datetimeFigureOut">
              <a:rPr lang="en-US" smtClean="0"/>
              <a:t>12/12/2017</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4D53B1C-65E3-4EB5-B6D0-73B59CE151A3}" type="slidenum">
              <a:rPr lang="en-US" smtClean="0"/>
              <a:t>‹#›</a:t>
            </a:fld>
            <a:endParaRPr lang="en-US"/>
          </a:p>
        </p:txBody>
      </p:sp>
    </p:spTree>
    <p:extLst>
      <p:ext uri="{BB962C8B-B14F-4D97-AF65-F5344CB8AC3E}">
        <p14:creationId xmlns:p14="http://schemas.microsoft.com/office/powerpoint/2010/main" val="2548708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25A44-107E-4BB7-BA67-1FCF51582B75}"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E4D53B1C-65E3-4EB5-B6D0-73B59CE151A3}" type="slidenum">
              <a:rPr lang="en-US" smtClean="0"/>
              <a:t>‹#›</a:t>
            </a:fld>
            <a:endParaRPr lang="en-US"/>
          </a:p>
        </p:txBody>
      </p:sp>
    </p:spTree>
    <p:extLst>
      <p:ext uri="{BB962C8B-B14F-4D97-AF65-F5344CB8AC3E}">
        <p14:creationId xmlns:p14="http://schemas.microsoft.com/office/powerpoint/2010/main" val="65056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CEF25A44-107E-4BB7-BA67-1FCF51582B75}" type="datetimeFigureOut">
              <a:rPr lang="en-US" smtClean="0"/>
              <a:t>12/12/2017</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4D53B1C-65E3-4EB5-B6D0-73B59CE151A3}" type="slidenum">
              <a:rPr lang="en-US" smtClean="0"/>
              <a:t>‹#›</a:t>
            </a:fld>
            <a:endParaRPr lang="en-US"/>
          </a:p>
        </p:txBody>
      </p:sp>
    </p:spTree>
    <p:extLst>
      <p:ext uri="{BB962C8B-B14F-4D97-AF65-F5344CB8AC3E}">
        <p14:creationId xmlns:p14="http://schemas.microsoft.com/office/powerpoint/2010/main" val="78925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25A44-107E-4BB7-BA67-1FCF51582B75}" type="datetimeFigureOut">
              <a:rPr lang="en-US" smtClean="0"/>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D53B1C-65E3-4EB5-B6D0-73B59CE151A3}" type="slidenum">
              <a:rPr lang="en-US" smtClean="0"/>
              <a:t>‹#›</a:t>
            </a:fld>
            <a:endParaRPr lang="en-US"/>
          </a:p>
        </p:txBody>
      </p:sp>
    </p:spTree>
    <p:extLst>
      <p:ext uri="{BB962C8B-B14F-4D97-AF65-F5344CB8AC3E}">
        <p14:creationId xmlns:p14="http://schemas.microsoft.com/office/powerpoint/2010/main" val="52578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25A44-107E-4BB7-BA67-1FCF51582B75}" type="datetimeFigureOut">
              <a:rPr lang="en-US" smtClean="0"/>
              <a:t>12/12/2017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D53B1C-65E3-4EB5-B6D0-73B59CE151A3}" type="slidenum">
              <a:rPr lang="en-US" smtClean="0"/>
              <a:t>‹#›</a:t>
            </a:fld>
            <a:endParaRPr lang="en-US"/>
          </a:p>
        </p:txBody>
      </p:sp>
    </p:spTree>
    <p:extLst>
      <p:ext uri="{BB962C8B-B14F-4D97-AF65-F5344CB8AC3E}">
        <p14:creationId xmlns:p14="http://schemas.microsoft.com/office/powerpoint/2010/main" val="270760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25A44-107E-4BB7-BA67-1FCF51582B75}" type="datetimeFigureOut">
              <a:rPr lang="en-US" smtClean="0"/>
              <a:t>12/12/2017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D53B1C-65E3-4EB5-B6D0-73B59CE151A3}" type="slidenum">
              <a:rPr lang="en-US" smtClean="0"/>
              <a:t>‹#›</a:t>
            </a:fld>
            <a:endParaRPr lang="en-US"/>
          </a:p>
        </p:txBody>
      </p:sp>
    </p:spTree>
    <p:extLst>
      <p:ext uri="{BB962C8B-B14F-4D97-AF65-F5344CB8AC3E}">
        <p14:creationId xmlns:p14="http://schemas.microsoft.com/office/powerpoint/2010/main" val="553826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25A44-107E-4BB7-BA67-1FCF51582B75}" type="datetimeFigureOut">
              <a:rPr lang="en-US" smtClean="0"/>
              <a:t>12/12/2017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D53B1C-65E3-4EB5-B6D0-73B59CE151A3}" type="slidenum">
              <a:rPr lang="en-US" smtClean="0"/>
              <a:t>‹#›</a:t>
            </a:fld>
            <a:endParaRPr lang="en-US"/>
          </a:p>
        </p:txBody>
      </p:sp>
    </p:spTree>
    <p:extLst>
      <p:ext uri="{BB962C8B-B14F-4D97-AF65-F5344CB8AC3E}">
        <p14:creationId xmlns:p14="http://schemas.microsoft.com/office/powerpoint/2010/main" val="4021537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CEF25A44-107E-4BB7-BA67-1FCF51582B75}" type="datetimeFigureOut">
              <a:rPr lang="en-US" smtClean="0"/>
              <a:t>12/12/2017</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4D53B1C-65E3-4EB5-B6D0-73B59CE151A3}" type="slidenum">
              <a:rPr lang="en-US" smtClean="0"/>
              <a:t>‹#›</a:t>
            </a:fld>
            <a:endParaRPr lang="en-US"/>
          </a:p>
        </p:txBody>
      </p:sp>
    </p:spTree>
    <p:extLst>
      <p:ext uri="{BB962C8B-B14F-4D97-AF65-F5344CB8AC3E}">
        <p14:creationId xmlns:p14="http://schemas.microsoft.com/office/powerpoint/2010/main" val="1781563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EF25A44-107E-4BB7-BA67-1FCF51582B75}" type="datetimeFigureOut">
              <a:rPr lang="en-US" smtClean="0"/>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D53B1C-65E3-4EB5-B6D0-73B59CE151A3}" type="slidenum">
              <a:rPr lang="en-US" smtClean="0"/>
              <a:t>‹#›</a:t>
            </a:fld>
            <a:endParaRPr lang="en-US"/>
          </a:p>
        </p:txBody>
      </p:sp>
    </p:spTree>
    <p:extLst>
      <p:ext uri="{BB962C8B-B14F-4D97-AF65-F5344CB8AC3E}">
        <p14:creationId xmlns:p14="http://schemas.microsoft.com/office/powerpoint/2010/main" val="2414824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CEF25A44-107E-4BB7-BA67-1FCF51582B75}" type="datetimeFigureOut">
              <a:rPr lang="en-US" smtClean="0"/>
              <a:t>12/12/2017</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4D53B1C-65E3-4EB5-B6D0-73B59CE151A3}"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00650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lenntech.com/water-pollution-faq.htm" TargetMode="External"/><Relationship Id="rId2" Type="http://schemas.openxmlformats.org/officeDocument/2006/relationships/hyperlink" Target="http://www.whalefacts.org/water-pollution-facts-causes-effects-solutions/" TargetMode="External"/><Relationship Id="rId1" Type="http://schemas.openxmlformats.org/officeDocument/2006/relationships/slideLayout" Target="../slideLayouts/slideLayout2.xml"/><Relationship Id="rId4" Type="http://schemas.openxmlformats.org/officeDocument/2006/relationships/hyperlink" Target="http://www.dosomething.org/facts/11-facts-about-bp-oil-spil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AC43D-7AD9-4CEC-B57B-A317D78DCDDD}"/>
              </a:ext>
            </a:extLst>
          </p:cNvPr>
          <p:cNvSpPr>
            <a:spLocks noGrp="1"/>
          </p:cNvSpPr>
          <p:nvPr>
            <p:ph type="ctrTitle"/>
          </p:nvPr>
        </p:nvSpPr>
        <p:spPr>
          <a:xfrm>
            <a:off x="404210" y="961437"/>
            <a:ext cx="10993549" cy="1475013"/>
          </a:xfrm>
        </p:spPr>
        <p:txBody>
          <a:bodyPr/>
          <a:lstStyle/>
          <a:p>
            <a:r>
              <a:rPr lang="en-US" dirty="0"/>
              <a:t>Effects of water pollution on aquatic ecosystem</a:t>
            </a:r>
          </a:p>
        </p:txBody>
      </p:sp>
      <p:sp>
        <p:nvSpPr>
          <p:cNvPr id="3" name="Subtitle 2">
            <a:extLst>
              <a:ext uri="{FF2B5EF4-FFF2-40B4-BE49-F238E27FC236}">
                <a16:creationId xmlns:a16="http://schemas.microsoft.com/office/drawing/2014/main" id="{C5896820-E3E1-40AD-A143-A1C70EC41B9D}"/>
              </a:ext>
            </a:extLst>
          </p:cNvPr>
          <p:cNvSpPr>
            <a:spLocks noGrp="1"/>
          </p:cNvSpPr>
          <p:nvPr>
            <p:ph type="subTitle" idx="1"/>
          </p:nvPr>
        </p:nvSpPr>
        <p:spPr>
          <a:xfrm>
            <a:off x="8332838" y="3704812"/>
            <a:ext cx="3064921" cy="1929072"/>
          </a:xfrm>
        </p:spPr>
        <p:txBody>
          <a:bodyPr>
            <a:noAutofit/>
          </a:bodyPr>
          <a:lstStyle/>
          <a:p>
            <a:pPr algn="r"/>
            <a:r>
              <a:rPr lang="en-US" sz="2800" dirty="0">
                <a:solidFill>
                  <a:schemeClr val="bg1"/>
                </a:solidFill>
                <a:latin typeface="Baskerville Old Face" panose="02020602080505020303" pitchFamily="18" charset="0"/>
              </a:rPr>
              <a:t>By</a:t>
            </a:r>
          </a:p>
          <a:p>
            <a:pPr algn="r"/>
            <a:r>
              <a:rPr lang="en-US" sz="2800" dirty="0">
                <a:solidFill>
                  <a:schemeClr val="bg1"/>
                </a:solidFill>
                <a:latin typeface="Baskerville Old Face" panose="02020602080505020303" pitchFamily="18" charset="0"/>
              </a:rPr>
              <a:t>Ayesha </a:t>
            </a:r>
            <a:r>
              <a:rPr lang="en-US" sz="2800" dirty="0" err="1">
                <a:solidFill>
                  <a:schemeClr val="bg1"/>
                </a:solidFill>
                <a:latin typeface="Baskerville Old Face" panose="02020602080505020303" pitchFamily="18" charset="0"/>
              </a:rPr>
              <a:t>keya</a:t>
            </a:r>
            <a:endParaRPr lang="en-US" sz="2800" dirty="0">
              <a:solidFill>
                <a:schemeClr val="bg1"/>
              </a:solidFill>
              <a:latin typeface="Baskerville Old Face" panose="02020602080505020303" pitchFamily="18" charset="0"/>
            </a:endParaRPr>
          </a:p>
          <a:p>
            <a:pPr algn="r"/>
            <a:r>
              <a:rPr lang="en-US" sz="2800" dirty="0">
                <a:solidFill>
                  <a:schemeClr val="bg1"/>
                </a:solidFill>
                <a:latin typeface="Baskerville Old Face" panose="02020602080505020303" pitchFamily="18" charset="0"/>
              </a:rPr>
              <a:t>econ2505ID</a:t>
            </a:r>
          </a:p>
        </p:txBody>
      </p:sp>
    </p:spTree>
    <p:extLst>
      <p:ext uri="{BB962C8B-B14F-4D97-AF65-F5344CB8AC3E}">
        <p14:creationId xmlns:p14="http://schemas.microsoft.com/office/powerpoint/2010/main" val="283045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8052-9A08-44C5-89C5-D5A893DE2653}"/>
              </a:ext>
            </a:extLst>
          </p:cNvPr>
          <p:cNvSpPr>
            <a:spLocks noGrp="1"/>
          </p:cNvSpPr>
          <p:nvPr>
            <p:ph type="title"/>
          </p:nvPr>
        </p:nvSpPr>
        <p:spPr>
          <a:xfrm>
            <a:off x="581192" y="702156"/>
            <a:ext cx="11029616" cy="1013800"/>
          </a:xfrm>
        </p:spPr>
        <p:txBody>
          <a:bodyPr/>
          <a:lstStyle/>
          <a:p>
            <a:r>
              <a:rPr lang="en-US" dirty="0"/>
              <a:t>Effects on economy</a:t>
            </a:r>
          </a:p>
        </p:txBody>
      </p:sp>
      <p:sp>
        <p:nvSpPr>
          <p:cNvPr id="4" name="TextBox 3">
            <a:extLst>
              <a:ext uri="{FF2B5EF4-FFF2-40B4-BE49-F238E27FC236}">
                <a16:creationId xmlns:a16="http://schemas.microsoft.com/office/drawing/2014/main" id="{769E921F-4509-466D-878C-7CFDE36C73EB}"/>
              </a:ext>
            </a:extLst>
          </p:cNvPr>
          <p:cNvSpPr txBox="1"/>
          <p:nvPr/>
        </p:nvSpPr>
        <p:spPr>
          <a:xfrm>
            <a:off x="471948" y="2005863"/>
            <a:ext cx="10758027" cy="4247317"/>
          </a:xfrm>
          <a:prstGeom prst="rect">
            <a:avLst/>
          </a:prstGeom>
          <a:noFill/>
        </p:spPr>
        <p:txBody>
          <a:bodyPr wrap="square" rtlCol="0">
            <a:spAutoFit/>
          </a:bodyPr>
          <a:lstStyle/>
          <a:p>
            <a:pPr>
              <a:lnSpc>
                <a:spcPct val="150000"/>
              </a:lnSpc>
            </a:pPr>
            <a:r>
              <a:rPr lang="en-US" sz="2000" dirty="0"/>
              <a:t>Water pollution has bad impact on a country’s economy too. Many countries have beaches, river views, lake views as one of the important tourists’ spots. So, if the water is polluted, it will hamper the tourist business. For example, recently during the month of July of year 2017, tourists visiting Niagara Falls experienced smelly black water discharge into its river. It shocked all the visitors and they were moved from that place. However, the local water board afterwards apologized for this and they said the water was discharged for routine maintenance work on its sewage works. </a:t>
            </a:r>
          </a:p>
          <a:p>
            <a:pPr>
              <a:lnSpc>
                <a:spcPct val="150000"/>
              </a:lnSpc>
            </a:pPr>
            <a:r>
              <a:rPr lang="en-US" sz="2000" dirty="0"/>
              <a:t>According to Environmental Protection Agency (EPA), The U.S. tourism industry loses close to $1 billion each year, mostly from losses in fishing and recreational activities because of nutrient-polluted water bodies.</a:t>
            </a:r>
          </a:p>
        </p:txBody>
      </p:sp>
    </p:spTree>
    <p:extLst>
      <p:ext uri="{BB962C8B-B14F-4D97-AF65-F5344CB8AC3E}">
        <p14:creationId xmlns:p14="http://schemas.microsoft.com/office/powerpoint/2010/main" val="3107668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8052-9A08-44C5-89C5-D5A893DE2653}"/>
              </a:ext>
            </a:extLst>
          </p:cNvPr>
          <p:cNvSpPr>
            <a:spLocks noGrp="1"/>
          </p:cNvSpPr>
          <p:nvPr>
            <p:ph type="title"/>
          </p:nvPr>
        </p:nvSpPr>
        <p:spPr>
          <a:xfrm>
            <a:off x="581192" y="702156"/>
            <a:ext cx="11029616" cy="1013800"/>
          </a:xfrm>
        </p:spPr>
        <p:txBody>
          <a:bodyPr/>
          <a:lstStyle/>
          <a:p>
            <a:r>
              <a:rPr lang="en-US" dirty="0"/>
              <a:t>Solutions</a:t>
            </a:r>
          </a:p>
        </p:txBody>
      </p:sp>
      <p:sp>
        <p:nvSpPr>
          <p:cNvPr id="4" name="TextBox 3">
            <a:extLst>
              <a:ext uri="{FF2B5EF4-FFF2-40B4-BE49-F238E27FC236}">
                <a16:creationId xmlns:a16="http://schemas.microsoft.com/office/drawing/2014/main" id="{769E921F-4509-466D-878C-7CFDE36C73EB}"/>
              </a:ext>
            </a:extLst>
          </p:cNvPr>
          <p:cNvSpPr txBox="1"/>
          <p:nvPr/>
        </p:nvSpPr>
        <p:spPr>
          <a:xfrm>
            <a:off x="471948" y="2005863"/>
            <a:ext cx="10758027" cy="4247317"/>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000" dirty="0"/>
              <a:t>The factories, industries, construction sites, households etc. should make sure that their waste materials are disposed in a proper way to a specific place. </a:t>
            </a:r>
          </a:p>
          <a:p>
            <a:pPr marL="342900" indent="-342900">
              <a:lnSpc>
                <a:spcPct val="150000"/>
              </a:lnSpc>
              <a:buFont typeface="Wingdings" panose="05000000000000000000" pitchFamily="2" charset="2"/>
              <a:buChar char="Ø"/>
            </a:pPr>
            <a:r>
              <a:rPr lang="en-US" sz="2000" dirty="0"/>
              <a:t>Toxic chemicals should be disposed properly so that they do not poison the water or animals.</a:t>
            </a:r>
          </a:p>
          <a:p>
            <a:pPr marL="342900" indent="-342900">
              <a:lnSpc>
                <a:spcPct val="150000"/>
              </a:lnSpc>
              <a:buFont typeface="Wingdings" panose="05000000000000000000" pitchFamily="2" charset="2"/>
              <a:buChar char="Ø"/>
            </a:pPr>
            <a:r>
              <a:rPr lang="en-US" sz="2000" dirty="0"/>
              <a:t>Industries or factories can also use various eco friendly chemicals, sprays, and other supplies so that they do not contaminate the water. Eco friendly chemicals could be the chemicals labelled ‘low’ or ‘zero’ VOC (Volatile organic compounds) by EPA.</a:t>
            </a:r>
          </a:p>
          <a:p>
            <a:pPr marL="342900" indent="-342900">
              <a:lnSpc>
                <a:spcPct val="150000"/>
              </a:lnSpc>
              <a:buFont typeface="Wingdings" panose="05000000000000000000" pitchFamily="2" charset="2"/>
              <a:buChar char="Ø"/>
            </a:pPr>
            <a:r>
              <a:rPr lang="en-US" sz="2000" dirty="0"/>
              <a:t>Government has undertaken some measures by regulating factories based on laws to prevent irrelevant dumping of waste in water, by maintaining the sewerage treatment system, purifying water ways etc.</a:t>
            </a:r>
          </a:p>
        </p:txBody>
      </p:sp>
    </p:spTree>
    <p:extLst>
      <p:ext uri="{BB962C8B-B14F-4D97-AF65-F5344CB8AC3E}">
        <p14:creationId xmlns:p14="http://schemas.microsoft.com/office/powerpoint/2010/main" val="3263534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9E921F-4509-466D-878C-7CFDE36C73EB}"/>
              </a:ext>
            </a:extLst>
          </p:cNvPr>
          <p:cNvSpPr txBox="1"/>
          <p:nvPr/>
        </p:nvSpPr>
        <p:spPr>
          <a:xfrm>
            <a:off x="716986" y="3191725"/>
            <a:ext cx="10758027" cy="744178"/>
          </a:xfrm>
          <a:prstGeom prst="rect">
            <a:avLst/>
          </a:prstGeom>
          <a:noFill/>
        </p:spPr>
        <p:txBody>
          <a:bodyPr wrap="square" rtlCol="0">
            <a:spAutoFit/>
          </a:bodyPr>
          <a:lstStyle/>
          <a:p>
            <a:pPr algn="ctr">
              <a:lnSpc>
                <a:spcPct val="150000"/>
              </a:lnSpc>
            </a:pPr>
            <a:r>
              <a:rPr lang="en-US" sz="3200" dirty="0"/>
              <a:t>THE END</a:t>
            </a:r>
          </a:p>
        </p:txBody>
      </p:sp>
    </p:spTree>
    <p:extLst>
      <p:ext uri="{BB962C8B-B14F-4D97-AF65-F5344CB8AC3E}">
        <p14:creationId xmlns:p14="http://schemas.microsoft.com/office/powerpoint/2010/main" val="1256004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8052-9A08-44C5-89C5-D5A893DE2653}"/>
              </a:ext>
            </a:extLst>
          </p:cNvPr>
          <p:cNvSpPr>
            <a:spLocks noGrp="1"/>
          </p:cNvSpPr>
          <p:nvPr>
            <p:ph type="title"/>
          </p:nvPr>
        </p:nvSpPr>
        <p:spPr>
          <a:xfrm>
            <a:off x="581192" y="702156"/>
            <a:ext cx="11029616" cy="1013800"/>
          </a:xfrm>
        </p:spPr>
        <p:txBody>
          <a:bodyPr/>
          <a:lstStyle/>
          <a:p>
            <a:r>
              <a:rPr lang="en-US" dirty="0"/>
              <a:t>CITATION</a:t>
            </a:r>
          </a:p>
        </p:txBody>
      </p:sp>
      <p:sp>
        <p:nvSpPr>
          <p:cNvPr id="4" name="TextBox 3">
            <a:extLst>
              <a:ext uri="{FF2B5EF4-FFF2-40B4-BE49-F238E27FC236}">
                <a16:creationId xmlns:a16="http://schemas.microsoft.com/office/drawing/2014/main" id="{769E921F-4509-466D-878C-7CFDE36C73EB}"/>
              </a:ext>
            </a:extLst>
          </p:cNvPr>
          <p:cNvSpPr txBox="1"/>
          <p:nvPr/>
        </p:nvSpPr>
        <p:spPr>
          <a:xfrm>
            <a:off x="471948" y="2005863"/>
            <a:ext cx="10758027" cy="4247317"/>
          </a:xfrm>
          <a:prstGeom prst="rect">
            <a:avLst/>
          </a:prstGeom>
          <a:noFill/>
        </p:spPr>
        <p:txBody>
          <a:bodyPr wrap="square" rtlCol="0">
            <a:spAutoFit/>
          </a:bodyPr>
          <a:lstStyle/>
          <a:p>
            <a:pPr>
              <a:lnSpc>
                <a:spcPct val="150000"/>
              </a:lnSpc>
            </a:pPr>
            <a:r>
              <a:rPr lang="en-US" dirty="0"/>
              <a:t>“WATER POLLUTION FACTS, CAUSES, EFFECTS &amp; SOLUTIONS.” </a:t>
            </a:r>
            <a:r>
              <a:rPr lang="en-US" i="1" dirty="0"/>
              <a:t>Whale Facts and</a:t>
            </a:r>
          </a:p>
          <a:p>
            <a:pPr>
              <a:lnSpc>
                <a:spcPct val="150000"/>
              </a:lnSpc>
            </a:pPr>
            <a:r>
              <a:rPr lang="en-US" i="1" dirty="0"/>
              <a:t>	Information</a:t>
            </a:r>
            <a:r>
              <a:rPr lang="en-US" dirty="0"/>
              <a:t>, </a:t>
            </a:r>
            <a:r>
              <a:rPr lang="en-US" dirty="0">
                <a:hlinkClick r:id="rId2"/>
              </a:rPr>
              <a:t>www.whalefacts.org/water-pollution-facts-causes-effects-solutions/</a:t>
            </a:r>
            <a:r>
              <a:rPr lang="en-US" dirty="0"/>
              <a:t>. </a:t>
            </a:r>
          </a:p>
          <a:p>
            <a:pPr>
              <a:lnSpc>
                <a:spcPct val="150000"/>
              </a:lnSpc>
            </a:pPr>
            <a:r>
              <a:rPr lang="en-US" dirty="0"/>
              <a:t>“Water Treatment Solutions.” </a:t>
            </a:r>
            <a:r>
              <a:rPr lang="en-US" i="1" dirty="0" err="1"/>
              <a:t>Lenntech</a:t>
            </a:r>
            <a:r>
              <a:rPr lang="en-US" i="1" dirty="0"/>
              <a:t> Water treatment &amp; purification</a:t>
            </a:r>
            <a:r>
              <a:rPr lang="en-US" dirty="0"/>
              <a:t>, </a:t>
            </a:r>
          </a:p>
          <a:p>
            <a:pPr>
              <a:lnSpc>
                <a:spcPct val="150000"/>
              </a:lnSpc>
            </a:pPr>
            <a:r>
              <a:rPr lang="en-US" dirty="0"/>
              <a:t>	</a:t>
            </a:r>
            <a:r>
              <a:rPr lang="en-US" dirty="0">
                <a:hlinkClick r:id="rId3"/>
              </a:rPr>
              <a:t>www.lenntech.com/water-pollution-faq.htm</a:t>
            </a:r>
            <a:r>
              <a:rPr lang="en-US" dirty="0"/>
              <a:t>. </a:t>
            </a:r>
          </a:p>
          <a:p>
            <a:pPr>
              <a:lnSpc>
                <a:spcPct val="150000"/>
              </a:lnSpc>
            </a:pPr>
            <a:r>
              <a:rPr lang="en-US" dirty="0"/>
              <a:t>Carpenter, S. R., et al. “Nonpoint Pollution of Surface Waters with Phosphorus and Nitrogen.” </a:t>
            </a:r>
          </a:p>
          <a:p>
            <a:pPr>
              <a:lnSpc>
                <a:spcPct val="150000"/>
              </a:lnSpc>
            </a:pPr>
            <a:r>
              <a:rPr lang="en-US" dirty="0"/>
              <a:t>	Ecological Applications, vol. 8, no. 3, Aug. 1998, pp. 559–568., doi:10.2307/2641247.</a:t>
            </a:r>
          </a:p>
          <a:p>
            <a:pPr>
              <a:lnSpc>
                <a:spcPct val="150000"/>
              </a:lnSpc>
            </a:pPr>
            <a:r>
              <a:rPr lang="en-US" dirty="0"/>
              <a:t>Austin, B. “The effects of pollution on fish health.” </a:t>
            </a:r>
            <a:r>
              <a:rPr lang="en-US" i="1" dirty="0"/>
              <a:t>Journal of Applied Microbiology</a:t>
            </a:r>
            <a:r>
              <a:rPr lang="en-US" dirty="0"/>
              <a:t>, vol. 85, no. S1, Dec. 1998, pp. 234S–	242S., doi:10.1111/j.1365-2672.1998.tb05303.x.</a:t>
            </a:r>
          </a:p>
          <a:p>
            <a:pPr>
              <a:lnSpc>
                <a:spcPct val="150000"/>
              </a:lnSpc>
            </a:pPr>
            <a:r>
              <a:rPr lang="en-US" dirty="0"/>
              <a:t>“11 Facts About the BP Oil Spill.” </a:t>
            </a:r>
            <a:r>
              <a:rPr lang="en-US" i="1" dirty="0"/>
              <a:t>DoSomething.org | Volunteer for Social Change</a:t>
            </a:r>
            <a:r>
              <a:rPr lang="en-US" dirty="0"/>
              <a:t>, 	</a:t>
            </a:r>
          </a:p>
          <a:p>
            <a:pPr>
              <a:lnSpc>
                <a:spcPct val="150000"/>
              </a:lnSpc>
            </a:pPr>
            <a:r>
              <a:rPr lang="en-US" dirty="0"/>
              <a:t>	</a:t>
            </a:r>
            <a:r>
              <a:rPr lang="en-US" dirty="0">
                <a:hlinkClick r:id="rId4"/>
              </a:rPr>
              <a:t>www.dosomething.org/facts/11-facts-about-bp-oil-spill</a:t>
            </a:r>
            <a:r>
              <a:rPr lang="en-US" dirty="0"/>
              <a:t>. </a:t>
            </a:r>
          </a:p>
        </p:txBody>
      </p:sp>
    </p:spTree>
    <p:extLst>
      <p:ext uri="{BB962C8B-B14F-4D97-AF65-F5344CB8AC3E}">
        <p14:creationId xmlns:p14="http://schemas.microsoft.com/office/powerpoint/2010/main" val="201124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8052-9A08-44C5-89C5-D5A893DE2653}"/>
              </a:ext>
            </a:extLst>
          </p:cNvPr>
          <p:cNvSpPr>
            <a:spLocks noGrp="1"/>
          </p:cNvSpPr>
          <p:nvPr>
            <p:ph type="title"/>
          </p:nvPr>
        </p:nvSpPr>
        <p:spPr>
          <a:xfrm>
            <a:off x="581192" y="702156"/>
            <a:ext cx="11029616" cy="1013800"/>
          </a:xfrm>
        </p:spPr>
        <p:txBody>
          <a:bodyPr/>
          <a:lstStyle/>
          <a:p>
            <a:r>
              <a:rPr lang="en-US" dirty="0"/>
              <a:t>CITATION</a:t>
            </a:r>
          </a:p>
        </p:txBody>
      </p:sp>
      <p:sp>
        <p:nvSpPr>
          <p:cNvPr id="4" name="TextBox 3">
            <a:extLst>
              <a:ext uri="{FF2B5EF4-FFF2-40B4-BE49-F238E27FC236}">
                <a16:creationId xmlns:a16="http://schemas.microsoft.com/office/drawing/2014/main" id="{769E921F-4509-466D-878C-7CFDE36C73EB}"/>
              </a:ext>
            </a:extLst>
          </p:cNvPr>
          <p:cNvSpPr txBox="1"/>
          <p:nvPr/>
        </p:nvSpPr>
        <p:spPr>
          <a:xfrm>
            <a:off x="471948" y="2005863"/>
            <a:ext cx="10758027" cy="2585323"/>
          </a:xfrm>
          <a:prstGeom prst="rect">
            <a:avLst/>
          </a:prstGeom>
          <a:noFill/>
        </p:spPr>
        <p:txBody>
          <a:bodyPr wrap="square" rtlCol="0">
            <a:spAutoFit/>
          </a:bodyPr>
          <a:lstStyle/>
          <a:p>
            <a:pPr>
              <a:lnSpc>
                <a:spcPct val="150000"/>
              </a:lnSpc>
            </a:pPr>
            <a:r>
              <a:rPr lang="en-US" dirty="0"/>
              <a:t>“BP Oil Spill Trashed More Shoreline Than Scientists Thought.” </a:t>
            </a:r>
            <a:r>
              <a:rPr lang="en-US" i="1" dirty="0"/>
              <a:t>National Geographic</a:t>
            </a:r>
            <a:r>
              <a:rPr lang="en-US" dirty="0"/>
              <a:t>, National 	</a:t>
            </a:r>
          </a:p>
          <a:p>
            <a:pPr>
              <a:lnSpc>
                <a:spcPct val="150000"/>
              </a:lnSpc>
            </a:pPr>
            <a:r>
              <a:rPr lang="en-US" dirty="0"/>
              <a:t>	Geographic Society, 20 Apr. 2016, news.nationalgeographic.com/2016/04/160420-bp-oil-spill-shoreline-	affected-</a:t>
            </a:r>
            <a:r>
              <a:rPr lang="en-US" dirty="0" err="1"/>
              <a:t>deepwater</a:t>
            </a:r>
            <a:r>
              <a:rPr lang="en-US" dirty="0"/>
              <a:t>-horizon-anniversary/. </a:t>
            </a:r>
          </a:p>
          <a:p>
            <a:pPr>
              <a:lnSpc>
                <a:spcPct val="150000"/>
              </a:lnSpc>
            </a:pPr>
            <a:r>
              <a:rPr lang="en-US" dirty="0"/>
              <a:t>“Effects of water pollution.” </a:t>
            </a:r>
            <a:r>
              <a:rPr lang="en-US" i="1" dirty="0" err="1"/>
              <a:t>Enviropol</a:t>
            </a:r>
            <a:r>
              <a:rPr lang="en-US" i="1" dirty="0"/>
              <a:t>,</a:t>
            </a:r>
            <a:r>
              <a:rPr lang="en-US" dirty="0"/>
              <a:t> enviropol.com/</a:t>
            </a:r>
            <a:r>
              <a:rPr lang="en-US" dirty="0" err="1"/>
              <a:t>index.php</a:t>
            </a:r>
            <a:r>
              <a:rPr lang="en-US" dirty="0"/>
              <a:t>/effects-of-water-pollution. </a:t>
            </a:r>
          </a:p>
          <a:p>
            <a:pPr>
              <a:lnSpc>
                <a:spcPct val="150000"/>
              </a:lnSpc>
            </a:pPr>
            <a:r>
              <a:rPr lang="en-US" dirty="0"/>
              <a:t>“What are the effects of water pollution.” </a:t>
            </a:r>
            <a:r>
              <a:rPr lang="en-US" i="1" dirty="0" err="1"/>
              <a:t>Eschooltoday</a:t>
            </a:r>
            <a:r>
              <a:rPr lang="en-US" dirty="0"/>
              <a:t>, eschooltoday.com/pollution/water-pollution/effects-of-	water-pollution.html.</a:t>
            </a:r>
          </a:p>
        </p:txBody>
      </p:sp>
    </p:spTree>
    <p:extLst>
      <p:ext uri="{BB962C8B-B14F-4D97-AF65-F5344CB8AC3E}">
        <p14:creationId xmlns:p14="http://schemas.microsoft.com/office/powerpoint/2010/main" val="4081428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8052-9A08-44C5-89C5-D5A893DE2653}"/>
              </a:ext>
            </a:extLst>
          </p:cNvPr>
          <p:cNvSpPr>
            <a:spLocks noGrp="1"/>
          </p:cNvSpPr>
          <p:nvPr>
            <p:ph type="title"/>
          </p:nvPr>
        </p:nvSpPr>
        <p:spPr>
          <a:xfrm>
            <a:off x="581192" y="702156"/>
            <a:ext cx="11029616" cy="1013800"/>
          </a:xfrm>
        </p:spPr>
        <p:txBody>
          <a:bodyPr/>
          <a:lstStyle/>
          <a:p>
            <a:r>
              <a:rPr lang="en-US" dirty="0"/>
              <a:t>outline</a:t>
            </a:r>
          </a:p>
        </p:txBody>
      </p:sp>
      <p:sp>
        <p:nvSpPr>
          <p:cNvPr id="4" name="TextBox 3">
            <a:extLst>
              <a:ext uri="{FF2B5EF4-FFF2-40B4-BE49-F238E27FC236}">
                <a16:creationId xmlns:a16="http://schemas.microsoft.com/office/drawing/2014/main" id="{769E921F-4509-466D-878C-7CFDE36C73EB}"/>
              </a:ext>
            </a:extLst>
          </p:cNvPr>
          <p:cNvSpPr txBox="1"/>
          <p:nvPr/>
        </p:nvSpPr>
        <p:spPr>
          <a:xfrm>
            <a:off x="471947" y="1870820"/>
            <a:ext cx="11282517" cy="3785652"/>
          </a:xfrm>
          <a:prstGeom prst="rect">
            <a:avLst/>
          </a:prstGeom>
          <a:noFill/>
        </p:spPr>
        <p:txBody>
          <a:bodyPr wrap="square" rtlCol="0">
            <a:spAutoFit/>
          </a:bodyPr>
          <a:lstStyle/>
          <a:p>
            <a:pPr marL="285750" indent="-285750">
              <a:lnSpc>
                <a:spcPct val="200000"/>
              </a:lnSpc>
              <a:buFont typeface="Wingdings" panose="05000000000000000000" pitchFamily="2" charset="2"/>
              <a:buChar char="q"/>
            </a:pPr>
            <a:r>
              <a:rPr lang="en-US" sz="2000" dirty="0"/>
              <a:t>What is Water Pollution?</a:t>
            </a:r>
          </a:p>
          <a:p>
            <a:pPr marL="285750" indent="-285750">
              <a:lnSpc>
                <a:spcPct val="200000"/>
              </a:lnSpc>
              <a:buFont typeface="Wingdings" panose="05000000000000000000" pitchFamily="2" charset="2"/>
              <a:buChar char="q"/>
            </a:pPr>
            <a:r>
              <a:rPr lang="en-US" sz="2000" dirty="0"/>
              <a:t>How water is polluted (different types of pollutants)</a:t>
            </a:r>
          </a:p>
          <a:p>
            <a:pPr marL="285750" indent="-285750">
              <a:lnSpc>
                <a:spcPct val="200000"/>
              </a:lnSpc>
              <a:buFont typeface="Wingdings" panose="05000000000000000000" pitchFamily="2" charset="2"/>
              <a:buChar char="q"/>
            </a:pPr>
            <a:r>
              <a:rPr lang="en-US" sz="2000" dirty="0"/>
              <a:t>Sources of water pollutants</a:t>
            </a:r>
          </a:p>
          <a:p>
            <a:pPr marL="285750" indent="-285750">
              <a:lnSpc>
                <a:spcPct val="200000"/>
              </a:lnSpc>
              <a:buFont typeface="Wingdings" panose="05000000000000000000" pitchFamily="2" charset="2"/>
              <a:buChar char="q"/>
            </a:pPr>
            <a:r>
              <a:rPr lang="en-US" sz="2000" dirty="0"/>
              <a:t>Effects of water pollution on aquatic ecosystem</a:t>
            </a:r>
          </a:p>
          <a:p>
            <a:pPr marL="285750" indent="-285750">
              <a:lnSpc>
                <a:spcPct val="200000"/>
              </a:lnSpc>
              <a:buFont typeface="Wingdings" panose="05000000000000000000" pitchFamily="2" charset="2"/>
              <a:buChar char="q"/>
            </a:pPr>
            <a:r>
              <a:rPr lang="en-US" sz="2000" dirty="0"/>
              <a:t>Effects of water pollution on economy</a:t>
            </a:r>
          </a:p>
          <a:p>
            <a:pPr marL="285750" indent="-285750">
              <a:lnSpc>
                <a:spcPct val="200000"/>
              </a:lnSpc>
              <a:buFont typeface="Wingdings" panose="05000000000000000000" pitchFamily="2" charset="2"/>
              <a:buChar char="q"/>
            </a:pPr>
            <a:r>
              <a:rPr lang="en-US" sz="2000" dirty="0"/>
              <a:t>Some solutions</a:t>
            </a:r>
          </a:p>
        </p:txBody>
      </p:sp>
    </p:spTree>
    <p:extLst>
      <p:ext uri="{BB962C8B-B14F-4D97-AF65-F5344CB8AC3E}">
        <p14:creationId xmlns:p14="http://schemas.microsoft.com/office/powerpoint/2010/main" val="2555088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8052-9A08-44C5-89C5-D5A893DE2653}"/>
              </a:ext>
            </a:extLst>
          </p:cNvPr>
          <p:cNvSpPr>
            <a:spLocks noGrp="1"/>
          </p:cNvSpPr>
          <p:nvPr>
            <p:ph type="title"/>
          </p:nvPr>
        </p:nvSpPr>
        <p:spPr>
          <a:xfrm>
            <a:off x="581192" y="702156"/>
            <a:ext cx="11029616" cy="1013800"/>
          </a:xfrm>
        </p:spPr>
        <p:txBody>
          <a:bodyPr/>
          <a:lstStyle/>
          <a:p>
            <a:r>
              <a:rPr lang="en-US" dirty="0"/>
              <a:t>introduction</a:t>
            </a:r>
          </a:p>
        </p:txBody>
      </p:sp>
      <p:sp>
        <p:nvSpPr>
          <p:cNvPr id="4" name="TextBox 3">
            <a:extLst>
              <a:ext uri="{FF2B5EF4-FFF2-40B4-BE49-F238E27FC236}">
                <a16:creationId xmlns:a16="http://schemas.microsoft.com/office/drawing/2014/main" id="{769E921F-4509-466D-878C-7CFDE36C73EB}"/>
              </a:ext>
            </a:extLst>
          </p:cNvPr>
          <p:cNvSpPr txBox="1"/>
          <p:nvPr/>
        </p:nvSpPr>
        <p:spPr>
          <a:xfrm>
            <a:off x="471948" y="1991575"/>
            <a:ext cx="6028866" cy="4308487"/>
          </a:xfrm>
          <a:prstGeom prst="rect">
            <a:avLst/>
          </a:prstGeom>
          <a:noFill/>
        </p:spPr>
        <p:txBody>
          <a:bodyPr wrap="square" rtlCol="0">
            <a:spAutoFit/>
          </a:bodyPr>
          <a:lstStyle/>
          <a:p>
            <a:pPr>
              <a:lnSpc>
                <a:spcPct val="200000"/>
              </a:lnSpc>
            </a:pPr>
            <a:r>
              <a:rPr lang="en-US" sz="2000" dirty="0"/>
              <a:t>The term water pollution defines the state of water being impure due to the disposal of different kinds of waste, for example, household or industrial wastes, toxic chemicals, contaminants etc. into the water bodies such as the lakes, rivers, and ocean. It is one of the most concerned topics over the last century because of its harmful effects on aquatic life.</a:t>
            </a:r>
          </a:p>
        </p:txBody>
      </p:sp>
      <p:pic>
        <p:nvPicPr>
          <p:cNvPr id="5" name="Picture 4">
            <a:extLst>
              <a:ext uri="{FF2B5EF4-FFF2-40B4-BE49-F238E27FC236}">
                <a16:creationId xmlns:a16="http://schemas.microsoft.com/office/drawing/2014/main" id="{70AC310B-F132-4311-80A4-C7FADBB83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173" y="2340131"/>
            <a:ext cx="5072223" cy="33605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263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8052-9A08-44C5-89C5-D5A893DE2653}"/>
              </a:ext>
            </a:extLst>
          </p:cNvPr>
          <p:cNvSpPr>
            <a:spLocks noGrp="1"/>
          </p:cNvSpPr>
          <p:nvPr>
            <p:ph type="title"/>
          </p:nvPr>
        </p:nvSpPr>
        <p:spPr>
          <a:xfrm>
            <a:off x="581192" y="702156"/>
            <a:ext cx="11029616" cy="1013800"/>
          </a:xfrm>
        </p:spPr>
        <p:txBody>
          <a:bodyPr/>
          <a:lstStyle/>
          <a:p>
            <a:r>
              <a:rPr lang="en-US" dirty="0"/>
              <a:t>Water pollutants</a:t>
            </a:r>
          </a:p>
        </p:txBody>
      </p:sp>
      <p:sp>
        <p:nvSpPr>
          <p:cNvPr id="4" name="TextBox 3">
            <a:extLst>
              <a:ext uri="{FF2B5EF4-FFF2-40B4-BE49-F238E27FC236}">
                <a16:creationId xmlns:a16="http://schemas.microsoft.com/office/drawing/2014/main" id="{769E921F-4509-466D-878C-7CFDE36C73EB}"/>
              </a:ext>
            </a:extLst>
          </p:cNvPr>
          <p:cNvSpPr txBox="1"/>
          <p:nvPr/>
        </p:nvSpPr>
        <p:spPr>
          <a:xfrm>
            <a:off x="471948" y="2077303"/>
            <a:ext cx="10200815" cy="3170099"/>
          </a:xfrm>
          <a:prstGeom prst="rect">
            <a:avLst/>
          </a:prstGeom>
          <a:noFill/>
        </p:spPr>
        <p:txBody>
          <a:bodyPr wrap="square" rtlCol="0">
            <a:spAutoFit/>
          </a:bodyPr>
          <a:lstStyle/>
          <a:p>
            <a:pPr>
              <a:lnSpc>
                <a:spcPct val="200000"/>
              </a:lnSpc>
            </a:pPr>
            <a:r>
              <a:rPr lang="en-US" sz="2000" dirty="0"/>
              <a:t>Water can be polluted in many ways, either by human activities or natural resources. Some common examples of pollution include garbage from residents, city streets, and construction sites, oil from oil tankers or oil refineries, nutrients, wrong disposal of hazardous materials from garbage disposal companies, sewage leaks, toxic chemical disposal from various industries, and agricultural runoffs etc. </a:t>
            </a:r>
          </a:p>
        </p:txBody>
      </p:sp>
    </p:spTree>
    <p:extLst>
      <p:ext uri="{BB962C8B-B14F-4D97-AF65-F5344CB8AC3E}">
        <p14:creationId xmlns:p14="http://schemas.microsoft.com/office/powerpoint/2010/main" val="2091856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8052-9A08-44C5-89C5-D5A893DE2653}"/>
              </a:ext>
            </a:extLst>
          </p:cNvPr>
          <p:cNvSpPr>
            <a:spLocks noGrp="1"/>
          </p:cNvSpPr>
          <p:nvPr>
            <p:ph type="title"/>
          </p:nvPr>
        </p:nvSpPr>
        <p:spPr>
          <a:xfrm>
            <a:off x="581192" y="702156"/>
            <a:ext cx="11029616" cy="1013800"/>
          </a:xfrm>
        </p:spPr>
        <p:txBody>
          <a:bodyPr/>
          <a:lstStyle/>
          <a:p>
            <a:r>
              <a:rPr lang="en-US" dirty="0"/>
              <a:t>Water pollutants’ sources</a:t>
            </a:r>
          </a:p>
        </p:txBody>
      </p:sp>
      <p:sp>
        <p:nvSpPr>
          <p:cNvPr id="4" name="TextBox 3">
            <a:extLst>
              <a:ext uri="{FF2B5EF4-FFF2-40B4-BE49-F238E27FC236}">
                <a16:creationId xmlns:a16="http://schemas.microsoft.com/office/drawing/2014/main" id="{769E921F-4509-466D-878C-7CFDE36C73EB}"/>
              </a:ext>
            </a:extLst>
          </p:cNvPr>
          <p:cNvSpPr txBox="1"/>
          <p:nvPr/>
        </p:nvSpPr>
        <p:spPr>
          <a:xfrm>
            <a:off x="471949" y="1920135"/>
            <a:ext cx="4514390" cy="4401205"/>
          </a:xfrm>
          <a:prstGeom prst="rect">
            <a:avLst/>
          </a:prstGeom>
          <a:noFill/>
        </p:spPr>
        <p:txBody>
          <a:bodyPr wrap="square" rtlCol="0">
            <a:spAutoFit/>
          </a:bodyPr>
          <a:lstStyle/>
          <a:p>
            <a:pPr>
              <a:lnSpc>
                <a:spcPct val="200000"/>
              </a:lnSpc>
            </a:pPr>
            <a:r>
              <a:rPr lang="en-US" sz="2000" dirty="0"/>
              <a:t>Water pollutants have mainly two types of sources, point and non-point sources. Pollutants from point sources are discharged at a specific location of water body through pipelines or sewers (</a:t>
            </a:r>
            <a:r>
              <a:rPr lang="en-US" sz="2000" i="1" dirty="0"/>
              <a:t>for example, from factories, sewage plants, underground mines, oil tankers</a:t>
            </a:r>
            <a:r>
              <a:rPr lang="en-US" sz="2000" dirty="0"/>
              <a:t>).</a:t>
            </a:r>
          </a:p>
        </p:txBody>
      </p:sp>
      <p:pic>
        <p:nvPicPr>
          <p:cNvPr id="5" name="Picture 4">
            <a:extLst>
              <a:ext uri="{FF2B5EF4-FFF2-40B4-BE49-F238E27FC236}">
                <a16:creationId xmlns:a16="http://schemas.microsoft.com/office/drawing/2014/main" id="{6A1EB957-DEB7-4DC1-BB53-8A5D48DD0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3914" y="2077303"/>
            <a:ext cx="3300412" cy="217341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81CB689E-82DC-4D32-BAEF-752F21BB5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6710" y="2077303"/>
            <a:ext cx="3084358" cy="2173418"/>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07605E5D-FD83-42AA-B961-C683565EC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2416" y="4429127"/>
            <a:ext cx="2920110" cy="2292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3037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8052-9A08-44C5-89C5-D5A893DE2653}"/>
              </a:ext>
            </a:extLst>
          </p:cNvPr>
          <p:cNvSpPr>
            <a:spLocks noGrp="1"/>
          </p:cNvSpPr>
          <p:nvPr>
            <p:ph type="title"/>
          </p:nvPr>
        </p:nvSpPr>
        <p:spPr>
          <a:xfrm>
            <a:off x="581192" y="702156"/>
            <a:ext cx="11029616" cy="1013800"/>
          </a:xfrm>
        </p:spPr>
        <p:txBody>
          <a:bodyPr/>
          <a:lstStyle/>
          <a:p>
            <a:r>
              <a:rPr lang="en-US" dirty="0"/>
              <a:t>Water pollutants’ sources (cont’d)</a:t>
            </a:r>
          </a:p>
        </p:txBody>
      </p:sp>
      <p:sp>
        <p:nvSpPr>
          <p:cNvPr id="4" name="TextBox 3">
            <a:extLst>
              <a:ext uri="{FF2B5EF4-FFF2-40B4-BE49-F238E27FC236}">
                <a16:creationId xmlns:a16="http://schemas.microsoft.com/office/drawing/2014/main" id="{769E921F-4509-466D-878C-7CFDE36C73EB}"/>
              </a:ext>
            </a:extLst>
          </p:cNvPr>
          <p:cNvSpPr txBox="1"/>
          <p:nvPr/>
        </p:nvSpPr>
        <p:spPr>
          <a:xfrm>
            <a:off x="471949" y="1920135"/>
            <a:ext cx="10686590" cy="2554545"/>
          </a:xfrm>
          <a:prstGeom prst="rect">
            <a:avLst/>
          </a:prstGeom>
          <a:noFill/>
        </p:spPr>
        <p:txBody>
          <a:bodyPr wrap="square" rtlCol="0">
            <a:spAutoFit/>
          </a:bodyPr>
          <a:lstStyle/>
          <a:p>
            <a:pPr>
              <a:lnSpc>
                <a:spcPct val="200000"/>
              </a:lnSpc>
            </a:pPr>
            <a:r>
              <a:rPr lang="en-US" sz="2000" dirty="0"/>
              <a:t>Non-point sources can be anything from anywhere without any traces (</a:t>
            </a:r>
            <a:r>
              <a:rPr lang="en-US" sz="2000" i="1" dirty="0"/>
              <a:t>for example, acid deposition from the air, traffic, excess use of fertilizers from agricultural lands, animal wastes or excreta</a:t>
            </a:r>
            <a:r>
              <a:rPr lang="en-US" sz="2000" dirty="0"/>
              <a:t>) or specific locations. This type of pollution is very hard to control because the pollutants comes from the everyday activities of humans and animals.</a:t>
            </a:r>
          </a:p>
        </p:txBody>
      </p:sp>
    </p:spTree>
    <p:extLst>
      <p:ext uri="{BB962C8B-B14F-4D97-AF65-F5344CB8AC3E}">
        <p14:creationId xmlns:p14="http://schemas.microsoft.com/office/powerpoint/2010/main" val="839282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8052-9A08-44C5-89C5-D5A893DE2653}"/>
              </a:ext>
            </a:extLst>
          </p:cNvPr>
          <p:cNvSpPr>
            <a:spLocks noGrp="1"/>
          </p:cNvSpPr>
          <p:nvPr>
            <p:ph type="title"/>
          </p:nvPr>
        </p:nvSpPr>
        <p:spPr>
          <a:xfrm>
            <a:off x="581192" y="702156"/>
            <a:ext cx="11029616" cy="1013800"/>
          </a:xfrm>
        </p:spPr>
        <p:txBody>
          <a:bodyPr/>
          <a:lstStyle/>
          <a:p>
            <a:r>
              <a:rPr lang="en-US" dirty="0"/>
              <a:t>Effects on aquatic ecosystem</a:t>
            </a:r>
          </a:p>
        </p:txBody>
      </p:sp>
      <p:sp>
        <p:nvSpPr>
          <p:cNvPr id="4" name="TextBox 3">
            <a:extLst>
              <a:ext uri="{FF2B5EF4-FFF2-40B4-BE49-F238E27FC236}">
                <a16:creationId xmlns:a16="http://schemas.microsoft.com/office/drawing/2014/main" id="{769E921F-4509-466D-878C-7CFDE36C73EB}"/>
              </a:ext>
            </a:extLst>
          </p:cNvPr>
          <p:cNvSpPr txBox="1"/>
          <p:nvPr/>
        </p:nvSpPr>
        <p:spPr>
          <a:xfrm>
            <a:off x="471948" y="1920135"/>
            <a:ext cx="10858039" cy="4401205"/>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en-US" sz="2000" dirty="0"/>
              <a:t>Water pollution increases the growth of algae that limits the sunlight amount to enter the water body. The growth of these algae and other aquatic weeds causes the release of toxins and lowers the level of oxygen causing fish death.</a:t>
            </a:r>
          </a:p>
          <a:p>
            <a:pPr marL="342900" indent="-342900">
              <a:lnSpc>
                <a:spcPct val="200000"/>
              </a:lnSpc>
              <a:buFont typeface="Wingdings" panose="05000000000000000000" pitchFamily="2" charset="2"/>
              <a:buChar char="Ø"/>
            </a:pPr>
            <a:r>
              <a:rPr lang="en-US" sz="2000" dirty="0"/>
              <a:t>It can cause diseases in fish like epidermal papilloma (</a:t>
            </a:r>
            <a:r>
              <a:rPr lang="en-US" sz="2000" i="1" dirty="0"/>
              <a:t>a tumor on fish skin</a:t>
            </a:r>
            <a:r>
              <a:rPr lang="en-US" sz="2000" dirty="0"/>
              <a:t>), fin/tail rot, gill disease, hyperplasia(</a:t>
            </a:r>
            <a:r>
              <a:rPr lang="en-US" sz="2000" i="1" dirty="0"/>
              <a:t>enlargement of organ tissue</a:t>
            </a:r>
            <a:r>
              <a:rPr lang="en-US" sz="2000" dirty="0"/>
              <a:t>), liver damage.</a:t>
            </a:r>
          </a:p>
          <a:p>
            <a:pPr marL="342900" indent="-342900">
              <a:lnSpc>
                <a:spcPct val="200000"/>
              </a:lnSpc>
              <a:buFont typeface="Wingdings" panose="05000000000000000000" pitchFamily="2" charset="2"/>
              <a:buChar char="Ø"/>
            </a:pPr>
            <a:r>
              <a:rPr lang="en-US" sz="2000" dirty="0"/>
              <a:t>It disrupts the food chain. Pollutants like lead and cadmium are eaten by small organisms. Then they are eaten by other fish. Thus the food chain is disrupted.</a:t>
            </a:r>
          </a:p>
        </p:txBody>
      </p:sp>
    </p:spTree>
    <p:extLst>
      <p:ext uri="{BB962C8B-B14F-4D97-AF65-F5344CB8AC3E}">
        <p14:creationId xmlns:p14="http://schemas.microsoft.com/office/powerpoint/2010/main" val="227151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8052-9A08-44C5-89C5-D5A893DE2653}"/>
              </a:ext>
            </a:extLst>
          </p:cNvPr>
          <p:cNvSpPr>
            <a:spLocks noGrp="1"/>
          </p:cNvSpPr>
          <p:nvPr>
            <p:ph type="title"/>
          </p:nvPr>
        </p:nvSpPr>
        <p:spPr>
          <a:xfrm>
            <a:off x="581192" y="702156"/>
            <a:ext cx="11029616" cy="1013800"/>
          </a:xfrm>
        </p:spPr>
        <p:txBody>
          <a:bodyPr/>
          <a:lstStyle/>
          <a:p>
            <a:r>
              <a:rPr lang="en-US" dirty="0"/>
              <a:t>Effects on aquatic ecosystem (cont’d)</a:t>
            </a:r>
          </a:p>
        </p:txBody>
      </p:sp>
      <p:sp>
        <p:nvSpPr>
          <p:cNvPr id="4" name="TextBox 3">
            <a:extLst>
              <a:ext uri="{FF2B5EF4-FFF2-40B4-BE49-F238E27FC236}">
                <a16:creationId xmlns:a16="http://schemas.microsoft.com/office/drawing/2014/main" id="{769E921F-4509-466D-878C-7CFDE36C73EB}"/>
              </a:ext>
            </a:extLst>
          </p:cNvPr>
          <p:cNvSpPr txBox="1"/>
          <p:nvPr/>
        </p:nvSpPr>
        <p:spPr>
          <a:xfrm>
            <a:off x="343356" y="2005863"/>
            <a:ext cx="4142919" cy="4247317"/>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000" dirty="0"/>
              <a:t>Oil spill, which is another main cause of water pollution, has a very bad effect on aquatic ecosystem. In 2010, USA witnessed the largest oil spill (</a:t>
            </a:r>
            <a:r>
              <a:rPr lang="en-US" sz="2000" i="1" dirty="0"/>
              <a:t>more than 200 million gallons of oil</a:t>
            </a:r>
            <a:r>
              <a:rPr lang="en-US" sz="2000" dirty="0"/>
              <a:t>) in its history which affected 16,000 miles of coastline including coasts of Texas, Louisiana, Mississippi, Alabama, and Florida.</a:t>
            </a:r>
          </a:p>
        </p:txBody>
      </p:sp>
      <p:pic>
        <p:nvPicPr>
          <p:cNvPr id="5" name="Picture 4">
            <a:extLst>
              <a:ext uri="{FF2B5EF4-FFF2-40B4-BE49-F238E27FC236}">
                <a16:creationId xmlns:a16="http://schemas.microsoft.com/office/drawing/2014/main" id="{C4A1BCF7-6625-437C-90E7-0687177A2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005" y="3414840"/>
            <a:ext cx="3443288" cy="258591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8ED83CB-ADC2-449A-B62A-03B669337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023" y="2164893"/>
            <a:ext cx="3538375" cy="23570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0844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8052-9A08-44C5-89C5-D5A893DE2653}"/>
              </a:ext>
            </a:extLst>
          </p:cNvPr>
          <p:cNvSpPr>
            <a:spLocks noGrp="1"/>
          </p:cNvSpPr>
          <p:nvPr>
            <p:ph type="title"/>
          </p:nvPr>
        </p:nvSpPr>
        <p:spPr>
          <a:xfrm>
            <a:off x="581192" y="702156"/>
            <a:ext cx="11029616" cy="1013800"/>
          </a:xfrm>
        </p:spPr>
        <p:txBody>
          <a:bodyPr/>
          <a:lstStyle/>
          <a:p>
            <a:r>
              <a:rPr lang="en-US" dirty="0"/>
              <a:t>Effects on aquatic ecosystem (cont’d)</a:t>
            </a:r>
          </a:p>
        </p:txBody>
      </p:sp>
      <p:sp>
        <p:nvSpPr>
          <p:cNvPr id="4" name="TextBox 3">
            <a:extLst>
              <a:ext uri="{FF2B5EF4-FFF2-40B4-BE49-F238E27FC236}">
                <a16:creationId xmlns:a16="http://schemas.microsoft.com/office/drawing/2014/main" id="{769E921F-4509-466D-878C-7CFDE36C73EB}"/>
              </a:ext>
            </a:extLst>
          </p:cNvPr>
          <p:cNvSpPr txBox="1"/>
          <p:nvPr/>
        </p:nvSpPr>
        <p:spPr>
          <a:xfrm>
            <a:off x="471948" y="2034439"/>
            <a:ext cx="10758027" cy="3077381"/>
          </a:xfrm>
          <a:prstGeom prst="rect">
            <a:avLst/>
          </a:prstGeom>
          <a:noFill/>
        </p:spPr>
        <p:txBody>
          <a:bodyPr wrap="square" rtlCol="0">
            <a:spAutoFit/>
          </a:bodyPr>
          <a:lstStyle/>
          <a:p>
            <a:pPr>
              <a:lnSpc>
                <a:spcPct val="200000"/>
              </a:lnSpc>
            </a:pPr>
            <a:r>
              <a:rPr lang="en-US" sz="2000" dirty="0"/>
              <a:t>	It killed over 8000 animals including birds, turtles, and mammals. Around three quarters of 	pregnant dolphins failed to give birth and between two and five trillion larval fish and 8.3 billion 	oysters were estimated to have been lost.</a:t>
            </a:r>
          </a:p>
          <a:p>
            <a:pPr marL="342900" indent="-342900">
              <a:lnSpc>
                <a:spcPct val="200000"/>
              </a:lnSpc>
              <a:buFont typeface="Wingdings" panose="05000000000000000000" pitchFamily="2" charset="2"/>
              <a:buChar char="Ø"/>
            </a:pPr>
            <a:r>
              <a:rPr lang="en-US" sz="2000" dirty="0"/>
              <a:t>Non-point pollutants like nitrogen and phosphorus can cause toxic algal blooms, loss of oxygen, fish kills, loss of biodiversity etc.</a:t>
            </a:r>
          </a:p>
        </p:txBody>
      </p:sp>
    </p:spTree>
    <p:extLst>
      <p:ext uri="{BB962C8B-B14F-4D97-AF65-F5344CB8AC3E}">
        <p14:creationId xmlns:p14="http://schemas.microsoft.com/office/powerpoint/2010/main" val="350744089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633</TotalTime>
  <Words>807</Words>
  <Application>Microsoft Office PowerPoint</Application>
  <PresentationFormat>Widescreen</PresentationFormat>
  <Paragraphs>53</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Baskerville Old Face</vt:lpstr>
      <vt:lpstr>Calibri</vt:lpstr>
      <vt:lpstr>Gill Sans MT</vt:lpstr>
      <vt:lpstr>Wingdings</vt:lpstr>
      <vt:lpstr>Wingdings 2</vt:lpstr>
      <vt:lpstr>Dividend</vt:lpstr>
      <vt:lpstr>Effects of water pollution on aquatic ecosystem</vt:lpstr>
      <vt:lpstr>outline</vt:lpstr>
      <vt:lpstr>introduction</vt:lpstr>
      <vt:lpstr>Water pollutants</vt:lpstr>
      <vt:lpstr>Water pollutants’ sources</vt:lpstr>
      <vt:lpstr>Water pollutants’ sources (cont’d)</vt:lpstr>
      <vt:lpstr>Effects on aquatic ecosystem</vt:lpstr>
      <vt:lpstr>Effects on aquatic ecosystem (cont’d)</vt:lpstr>
      <vt:lpstr>Effects on aquatic ecosystem (cont’d)</vt:lpstr>
      <vt:lpstr>Effects on economy</vt:lpstr>
      <vt:lpstr>Solutions</vt:lpstr>
      <vt:lpstr>PowerPoint Presentation</vt:lpstr>
      <vt:lpstr>CITATION</vt:lpstr>
      <vt:lpstr>CITATION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water pollution on aquatic ecosystem</dc:title>
  <dc:creator>Ayesha.Keya@mail.citytech.cuny.edu</dc:creator>
  <cp:lastModifiedBy>Ayesha.Keya@mail.citytech.cuny.edu</cp:lastModifiedBy>
  <cp:revision>48</cp:revision>
  <dcterms:created xsi:type="dcterms:W3CDTF">2017-12-10T21:15:26Z</dcterms:created>
  <dcterms:modified xsi:type="dcterms:W3CDTF">2017-12-13T02:02:29Z</dcterms:modified>
</cp:coreProperties>
</file>