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12/13/2017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12/13/2017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12/13/2017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12/13/2017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728" y="2829463"/>
            <a:ext cx="10969060" cy="301925"/>
          </a:xfrm>
        </p:spPr>
        <p:txBody>
          <a:bodyPr>
            <a:normAutofit fontScale="90000"/>
          </a:bodyPr>
          <a:lstStyle/>
          <a:p>
            <a:r>
              <a:rPr lang="en-US" dirty="0"/>
              <a:t/>
            </a:r>
            <a:br>
              <a:rPr lang="en-US" dirty="0"/>
            </a:br>
            <a:r>
              <a:rPr lang="en-US" b="1" dirty="0"/>
              <a:t>THE ECONOMIC IMPACT OF THE FRESH FOOD </a:t>
            </a:r>
            <a:r>
              <a:rPr lang="en-US" dirty="0"/>
              <a:t/>
            </a:r>
            <a:br>
              <a:rPr lang="en-US" dirty="0"/>
            </a:br>
            <a:r>
              <a:rPr lang="en-US" b="1" dirty="0"/>
              <a:t>APPROACH IN SENIOR LIVING</a:t>
            </a:r>
            <a:r>
              <a:rPr lang="en-US" dirty="0"/>
              <a:t/>
            </a:r>
            <a:br>
              <a:rPr lang="en-US" dirty="0"/>
            </a:br>
            <a:r>
              <a:rPr lang="en-US" sz="1600" b="1" dirty="0"/>
              <a:t>TIFFANIE WASHINGTON</a:t>
            </a:r>
            <a:r>
              <a:rPr lang="en-US" sz="1600" dirty="0"/>
              <a:t/>
            </a:r>
            <a:br>
              <a:rPr lang="en-US" sz="1600" dirty="0"/>
            </a:br>
            <a:r>
              <a:rPr lang="en-US" sz="1600" b="1" dirty="0"/>
              <a:t>ECON 2505 </a:t>
            </a:r>
            <a:r>
              <a:rPr lang="en-US" sz="1600" b="1" dirty="0" smtClean="0"/>
              <a:t>ID HD 60 12/13/17</a:t>
            </a:r>
            <a:r>
              <a:rPr lang="en-US" sz="1800" dirty="0"/>
              <a:t/>
            </a:r>
            <a:br>
              <a:rPr lang="en-US" sz="1800" dirty="0"/>
            </a:br>
            <a:endParaRPr lang="en-US" sz="1800" dirty="0"/>
          </a:p>
        </p:txBody>
      </p:sp>
    </p:spTree>
    <p:extLst>
      <p:ext uri="{BB962C8B-B14F-4D97-AF65-F5344CB8AC3E}">
        <p14:creationId xmlns:p14="http://schemas.microsoft.com/office/powerpoint/2010/main" val="3864931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Introducing a Way of Life</a:t>
            </a:r>
            <a:r>
              <a:rPr lang="en-US" dirty="0"/>
              <a:t/>
            </a:r>
            <a:br>
              <a:rPr lang="en-US" dirty="0"/>
            </a:br>
            <a:endParaRPr lang="en-US" dirty="0"/>
          </a:p>
        </p:txBody>
      </p:sp>
      <p:sp>
        <p:nvSpPr>
          <p:cNvPr id="3" name="Content Placeholder 2"/>
          <p:cNvSpPr>
            <a:spLocks noGrp="1"/>
          </p:cNvSpPr>
          <p:nvPr>
            <p:ph idx="1"/>
          </p:nvPr>
        </p:nvSpPr>
        <p:spPr>
          <a:xfrm>
            <a:off x="1202919" y="2011680"/>
            <a:ext cx="4732055" cy="4206240"/>
          </a:xfrm>
        </p:spPr>
        <p:txBody>
          <a:bodyPr/>
          <a:lstStyle/>
          <a:p>
            <a:pPr marL="457200" indent="-457200">
              <a:buFont typeface="+mj-lt"/>
              <a:buAutoNum type="arabicPeriod"/>
            </a:pPr>
            <a:r>
              <a:rPr lang="en-US" dirty="0"/>
              <a:t>“people who love to eat are always the best people</a:t>
            </a:r>
            <a:r>
              <a:rPr lang="en-US" dirty="0" smtClean="0"/>
              <a:t>” – Julia Child</a:t>
            </a:r>
          </a:p>
          <a:p>
            <a:pPr marL="457200" indent="-457200">
              <a:buFont typeface="+mj-lt"/>
              <a:buAutoNum type="arabicPeriod"/>
            </a:pPr>
            <a:r>
              <a:rPr lang="en-US" dirty="0"/>
              <a:t>Americans are eating four-hundred and fifty more calories than what was consumed in </a:t>
            </a:r>
            <a:r>
              <a:rPr lang="en-US" dirty="0" smtClean="0"/>
              <a:t>1970</a:t>
            </a:r>
          </a:p>
          <a:p>
            <a:pPr marL="457200" indent="-457200">
              <a:buFont typeface="+mj-lt"/>
              <a:buAutoNum type="arabicPeriod"/>
            </a:pPr>
            <a:r>
              <a:rPr lang="en-US" dirty="0"/>
              <a:t>B</a:t>
            </a:r>
            <a:r>
              <a:rPr lang="en-US" dirty="0" smtClean="0"/>
              <a:t>aby </a:t>
            </a:r>
            <a:r>
              <a:rPr lang="en-US" dirty="0"/>
              <a:t>boomers are dealing with the consequences of a lifetime of consuming junk food.</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778" y="2967487"/>
            <a:ext cx="3981743" cy="2649669"/>
          </a:xfrm>
          <a:prstGeom prst="rect">
            <a:avLst/>
          </a:prstGeom>
        </p:spPr>
      </p:pic>
    </p:spTree>
    <p:extLst>
      <p:ext uri="{BB962C8B-B14F-4D97-AF65-F5344CB8AC3E}">
        <p14:creationId xmlns:p14="http://schemas.microsoft.com/office/powerpoint/2010/main" val="375529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FRESH FOOD AS AN APPROACH</a:t>
            </a:r>
            <a:endParaRPr lang="en-US" b="1"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fresh food?</a:t>
            </a:r>
          </a:p>
          <a:p>
            <a:pPr marL="457200" indent="-457200">
              <a:buFont typeface="+mj-lt"/>
              <a:buAutoNum type="arabicPeriod"/>
            </a:pPr>
            <a:r>
              <a:rPr lang="en-US" dirty="0"/>
              <a:t>meals and snacks are prepared using fresh and local ingredients, and in smaller </a:t>
            </a:r>
            <a:r>
              <a:rPr lang="en-US" dirty="0" smtClean="0"/>
              <a:t>batches</a:t>
            </a:r>
          </a:p>
          <a:p>
            <a:pPr marL="457200" indent="-457200">
              <a:buFont typeface="+mj-lt"/>
              <a:buAutoNum type="arabicPeriod"/>
            </a:pPr>
            <a:r>
              <a:rPr lang="en-US" dirty="0"/>
              <a:t>Scratch cooking is done where dishes are put together using ingredients that are not previously prepared.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67" y="4114800"/>
            <a:ext cx="5193416" cy="25496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4959" y="4114800"/>
            <a:ext cx="5348378" cy="2581976"/>
          </a:xfrm>
          <a:prstGeom prst="rect">
            <a:avLst/>
          </a:prstGeom>
        </p:spPr>
      </p:pic>
    </p:spTree>
    <p:extLst>
      <p:ext uri="{BB962C8B-B14F-4D97-AF65-F5344CB8AC3E}">
        <p14:creationId xmlns:p14="http://schemas.microsoft.com/office/powerpoint/2010/main" val="384668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284176"/>
            <a:ext cx="10779965" cy="1508760"/>
          </a:xfrm>
        </p:spPr>
        <p:txBody>
          <a:bodyPr/>
          <a:lstStyle/>
          <a:p>
            <a:r>
              <a:rPr lang="en-US" b="1" dirty="0" smtClean="0"/>
              <a:t>FOOD AS IT RELATES TO SENIOR HEALTHCARE</a:t>
            </a:r>
            <a:endParaRPr lang="en-US" b="1" dirty="0"/>
          </a:p>
        </p:txBody>
      </p:sp>
      <p:sp>
        <p:nvSpPr>
          <p:cNvPr id="3" name="Content Placeholder 2"/>
          <p:cNvSpPr>
            <a:spLocks noGrp="1"/>
          </p:cNvSpPr>
          <p:nvPr>
            <p:ph idx="1"/>
          </p:nvPr>
        </p:nvSpPr>
        <p:spPr>
          <a:xfrm>
            <a:off x="6823493" y="2011680"/>
            <a:ext cx="4163505" cy="4206240"/>
          </a:xfrm>
        </p:spPr>
        <p:txBody>
          <a:bodyPr>
            <a:normAutofit fontScale="92500"/>
          </a:bodyPr>
          <a:lstStyle/>
          <a:p>
            <a:pPr marL="457200" indent="-457200">
              <a:buFont typeface="+mj-lt"/>
              <a:buAutoNum type="arabicPeriod"/>
            </a:pPr>
            <a:r>
              <a:rPr lang="en-US" dirty="0"/>
              <a:t>good nutrition may help seniors slow the onset of many </a:t>
            </a:r>
            <a:r>
              <a:rPr lang="en-US" dirty="0" smtClean="0"/>
              <a:t>diseases</a:t>
            </a:r>
          </a:p>
          <a:p>
            <a:pPr marL="457200" indent="-457200">
              <a:buFont typeface="+mj-lt"/>
              <a:buAutoNum type="arabicPeriod"/>
            </a:pPr>
            <a:r>
              <a:rPr lang="en-US" dirty="0"/>
              <a:t>Fresh food has significant benefits on senior health such as strengthened immune system, more energy due to adequate calorie </a:t>
            </a:r>
            <a:r>
              <a:rPr lang="en-US" dirty="0" smtClean="0"/>
              <a:t>consumption</a:t>
            </a:r>
          </a:p>
          <a:p>
            <a:pPr marL="457200" indent="-457200">
              <a:buFont typeface="+mj-lt"/>
              <a:buAutoNum type="arabicPeriod"/>
            </a:pPr>
            <a:r>
              <a:rPr lang="en-US" dirty="0"/>
              <a:t>Substantial benefits include gradual increase in bone strength, cardiovascular health, vision, and digestion using readily available ingredients</a:t>
            </a: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332" y="2496538"/>
            <a:ext cx="4635720" cy="3395303"/>
          </a:xfrm>
          <a:prstGeom prst="rect">
            <a:avLst/>
          </a:prstGeom>
        </p:spPr>
      </p:pic>
    </p:spTree>
    <p:extLst>
      <p:ext uri="{BB962C8B-B14F-4D97-AF65-F5344CB8AC3E}">
        <p14:creationId xmlns:p14="http://schemas.microsoft.com/office/powerpoint/2010/main" val="1901189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596" y="284176"/>
            <a:ext cx="10400403" cy="1508760"/>
          </a:xfrm>
        </p:spPr>
        <p:txBody>
          <a:bodyPr/>
          <a:lstStyle/>
          <a:p>
            <a:r>
              <a:rPr lang="en-US" b="1" dirty="0" smtClean="0"/>
              <a:t>THE IMPLICATIONS OF AN UNHEALTHY DIET</a:t>
            </a:r>
            <a:endParaRPr lang="en-US" b="1" dirty="0"/>
          </a:p>
        </p:txBody>
      </p:sp>
      <p:sp>
        <p:nvSpPr>
          <p:cNvPr id="3" name="Content Placeholder 2"/>
          <p:cNvSpPr>
            <a:spLocks noGrp="1"/>
          </p:cNvSpPr>
          <p:nvPr>
            <p:ph idx="1"/>
          </p:nvPr>
        </p:nvSpPr>
        <p:spPr/>
        <p:txBody>
          <a:bodyPr/>
          <a:lstStyle/>
          <a:p>
            <a:pPr marL="457200" indent="-457200">
              <a:buFont typeface="+mj-lt"/>
              <a:buAutoNum type="arabicPeriod"/>
            </a:pPr>
            <a:r>
              <a:rPr lang="en-US" dirty="0"/>
              <a:t>Medical conditions such as increased dementia, blood clots, bed sores, and anemia can be attributed to poor </a:t>
            </a:r>
            <a:r>
              <a:rPr lang="en-US" dirty="0" smtClean="0"/>
              <a:t>health</a:t>
            </a:r>
          </a:p>
          <a:p>
            <a:pPr marL="457200" indent="-457200">
              <a:buFont typeface="+mj-lt"/>
              <a:buAutoNum type="arabicPeriod"/>
            </a:pPr>
            <a:r>
              <a:rPr lang="en-US" dirty="0"/>
              <a:t>under nourishment is a gradual process that leads to medical episodes and can result in untimely </a:t>
            </a:r>
            <a:r>
              <a:rPr lang="en-US" dirty="0" smtClean="0"/>
              <a:t>death</a:t>
            </a:r>
          </a:p>
          <a:p>
            <a:pPr marL="457200" indent="-457200">
              <a:buFont typeface="+mj-lt"/>
              <a:buAutoNum type="arabicPeriod"/>
            </a:pPr>
            <a:r>
              <a:rPr lang="en-US" dirty="0"/>
              <a:t>maintaining a regiment of eating can stave off and ultimately help individuals to manage their medical situations</a:t>
            </a:r>
          </a:p>
        </p:txBody>
      </p:sp>
    </p:spTree>
    <p:extLst>
      <p:ext uri="{BB962C8B-B14F-4D97-AF65-F5344CB8AC3E}">
        <p14:creationId xmlns:p14="http://schemas.microsoft.com/office/powerpoint/2010/main" val="364515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4176"/>
            <a:ext cx="12192000" cy="1508760"/>
          </a:xfrm>
        </p:spPr>
        <p:txBody>
          <a:bodyPr>
            <a:normAutofit/>
          </a:bodyPr>
          <a:lstStyle/>
          <a:p>
            <a:r>
              <a:rPr lang="en-US" sz="3800" b="1" dirty="0" smtClean="0"/>
              <a:t>ABSTRACT VIEWS AND METHODS OF REJUVENATION</a:t>
            </a:r>
            <a:endParaRPr lang="en-US" sz="3800" b="1" dirty="0"/>
          </a:p>
        </p:txBody>
      </p:sp>
      <p:sp>
        <p:nvSpPr>
          <p:cNvPr id="3" name="Content Placeholder 2"/>
          <p:cNvSpPr>
            <a:spLocks noGrp="1"/>
          </p:cNvSpPr>
          <p:nvPr>
            <p:ph idx="1"/>
          </p:nvPr>
        </p:nvSpPr>
        <p:spPr>
          <a:xfrm>
            <a:off x="1202919" y="2011680"/>
            <a:ext cx="5163375" cy="4206240"/>
          </a:xfrm>
        </p:spPr>
        <p:txBody>
          <a:bodyPr/>
          <a:lstStyle/>
          <a:p>
            <a:pPr marL="457200" indent="-457200">
              <a:buFont typeface="+mj-lt"/>
              <a:buAutoNum type="arabicPeriod"/>
            </a:pPr>
            <a:r>
              <a:rPr lang="en-US" dirty="0"/>
              <a:t>The Greater Boston Food Back is the first major food bank in the United States of America to hire a medical </a:t>
            </a:r>
            <a:r>
              <a:rPr lang="en-US" dirty="0" smtClean="0"/>
              <a:t>doctor</a:t>
            </a:r>
          </a:p>
          <a:p>
            <a:pPr marL="457200" indent="-457200">
              <a:buFont typeface="+mj-lt"/>
              <a:buAutoNum type="arabicPeriod"/>
            </a:pPr>
            <a:r>
              <a:rPr lang="en-US" dirty="0" smtClean="0"/>
              <a:t>Dr. Brodowski </a:t>
            </a:r>
            <a:r>
              <a:rPr lang="en-US" dirty="0"/>
              <a:t>created a program where patients can be prescribed food and receive approximately twenty-five pounds of produce free of </a:t>
            </a:r>
            <a:r>
              <a:rPr lang="en-US" dirty="0" smtClean="0"/>
              <a:t>charge</a:t>
            </a:r>
          </a:p>
          <a:p>
            <a:pPr marL="457200" indent="-457200">
              <a:buFont typeface="+mj-lt"/>
              <a:buAutoNum type="arabicPeriod"/>
            </a:pPr>
            <a:r>
              <a:rPr lang="en-US" dirty="0"/>
              <a:t>These positive results have the ability to offset socioeconomic and the medical costs associated with poor nutrition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925" y="2831890"/>
            <a:ext cx="2906111" cy="2906111"/>
          </a:xfrm>
          <a:prstGeom prst="rect">
            <a:avLst/>
          </a:prstGeom>
        </p:spPr>
      </p:pic>
    </p:spTree>
    <p:extLst>
      <p:ext uri="{BB962C8B-B14F-4D97-AF65-F5344CB8AC3E}">
        <p14:creationId xmlns:p14="http://schemas.microsoft.com/office/powerpoint/2010/main" val="2405060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thought</a:t>
            </a:r>
            <a:endParaRPr lang="en-US" b="1" dirty="0"/>
          </a:p>
        </p:txBody>
      </p:sp>
      <p:sp>
        <p:nvSpPr>
          <p:cNvPr id="3" name="Content Placeholder 2"/>
          <p:cNvSpPr>
            <a:spLocks noGrp="1"/>
          </p:cNvSpPr>
          <p:nvPr>
            <p:ph idx="1"/>
          </p:nvPr>
        </p:nvSpPr>
        <p:spPr/>
        <p:txBody>
          <a:bodyPr/>
          <a:lstStyle/>
          <a:p>
            <a:pPr marL="457200" indent="-457200">
              <a:buFont typeface="+mj-lt"/>
              <a:buAutoNum type="arabicPeriod"/>
            </a:pPr>
            <a:r>
              <a:rPr lang="en-US" dirty="0"/>
              <a:t>Using simple methods such as cooking fresh green beans as opposed to canned vegetables make a world of difference in the long run on </a:t>
            </a:r>
            <a:r>
              <a:rPr lang="en-US" dirty="0" smtClean="0"/>
              <a:t>health</a:t>
            </a:r>
          </a:p>
          <a:p>
            <a:pPr marL="457200" indent="-457200">
              <a:buFont typeface="+mj-lt"/>
              <a:buAutoNum type="arabicPeriod"/>
            </a:pPr>
            <a:r>
              <a:rPr lang="en-US" dirty="0"/>
              <a:t>Healthcare facilities should use the medicinal properties of food to alleviate medical stressors and combat diseases of the mind and body due to food having natural abilities to enhance the quality of life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45" y="4201063"/>
            <a:ext cx="3506949" cy="233371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6121" y="4160991"/>
            <a:ext cx="2622430" cy="2373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7384" y="4160991"/>
            <a:ext cx="3184549" cy="2333715"/>
          </a:xfrm>
          <a:prstGeom prst="rect">
            <a:avLst/>
          </a:prstGeom>
        </p:spPr>
      </p:pic>
    </p:spTree>
    <p:extLst>
      <p:ext uri="{BB962C8B-B14F-4D97-AF65-F5344CB8AC3E}">
        <p14:creationId xmlns:p14="http://schemas.microsoft.com/office/powerpoint/2010/main" val="1034445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a:t>
            </a:r>
            <a:endParaRPr lang="en-US" b="1" dirty="0"/>
          </a:p>
        </p:txBody>
      </p:sp>
    </p:spTree>
    <p:extLst>
      <p:ext uri="{BB962C8B-B14F-4D97-AF65-F5344CB8AC3E}">
        <p14:creationId xmlns:p14="http://schemas.microsoft.com/office/powerpoint/2010/main" val="2487410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131</TotalTime>
  <Words>341</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vt:lpstr>
      <vt:lpstr>Banded</vt:lpstr>
      <vt:lpstr> THE ECONOMIC IMPACT OF THE FRESH FOOD  APPROACH IN SENIOR LIVING TIFFANIE WASHINGTON ECON 2505 ID HD 60 12/13/17 </vt:lpstr>
      <vt:lpstr>Introducing a Way of Life </vt:lpstr>
      <vt:lpstr>FRESH FOOD AS AN APPROACH</vt:lpstr>
      <vt:lpstr>FOOD AS IT RELATES TO SENIOR HEALTHCARE</vt:lpstr>
      <vt:lpstr>THE IMPLICATIONS OF AN UNHEALTHY DIET</vt:lpstr>
      <vt:lpstr>ABSTRACT VIEWS AND METHODS OF REJUVENATION</vt:lpstr>
      <vt:lpstr>Final thought</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IMPACT OF THE FRESH FOOD  APPROACH IN SENIOR LIVING TIFFANIE WASHINGTON ECON 2505 ID HD 60 12/13/17</dc:title>
  <dc:creator>Chef Tiffanie</dc:creator>
  <cp:lastModifiedBy>Rene Medas</cp:lastModifiedBy>
  <cp:revision>11</cp:revision>
  <dcterms:created xsi:type="dcterms:W3CDTF">2017-12-13T12:51:51Z</dcterms:created>
  <dcterms:modified xsi:type="dcterms:W3CDTF">2017-12-13T18:54:07Z</dcterms:modified>
</cp:coreProperties>
</file>