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8"/>
  </p:notesMasterIdLst>
  <p:sldIdLst>
    <p:sldId id="256" r:id="rId2"/>
    <p:sldId id="258" r:id="rId3"/>
    <p:sldId id="257" r:id="rId4"/>
    <p:sldId id="259" r:id="rId5"/>
    <p:sldId id="260" r:id="rId6"/>
    <p:sldId id="265" r:id="rId7"/>
    <p:sldId id="269" r:id="rId8"/>
    <p:sldId id="268" r:id="rId9"/>
    <p:sldId id="261" r:id="rId10"/>
    <p:sldId id="267" r:id="rId11"/>
    <p:sldId id="270" r:id="rId12"/>
    <p:sldId id="264" r:id="rId13"/>
    <p:sldId id="266" r:id="rId14"/>
    <p:sldId id="271" r:id="rId15"/>
    <p:sldId id="272"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0"/>
  </p:normalViewPr>
  <p:slideViewPr>
    <p:cSldViewPr>
      <p:cViewPr varScale="1">
        <p:scale>
          <a:sx n="74" d="100"/>
          <a:sy n="74" d="100"/>
        </p:scale>
        <p:origin x="-125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F6E9B9-8DF1-4156-882F-436F6F6B5B62}" type="datetimeFigureOut">
              <a:rPr lang="en-US" smtClean="0"/>
              <a:t>5/23/2016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5A4FF4-A576-47CA-92D4-C4EC61917005}" type="slidenum">
              <a:rPr lang="en-US" smtClean="0"/>
              <a:t>‹#›</a:t>
            </a:fld>
            <a:endParaRPr lang="en-US"/>
          </a:p>
        </p:txBody>
      </p:sp>
    </p:spTree>
    <p:extLst>
      <p:ext uri="{BB962C8B-B14F-4D97-AF65-F5344CB8AC3E}">
        <p14:creationId xmlns:p14="http://schemas.microsoft.com/office/powerpoint/2010/main" val="24085143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5A4FF4-A576-47CA-92D4-C4EC61917005}" type="slidenum">
              <a:rPr lang="en-US" smtClean="0"/>
              <a:t>1</a:t>
            </a:fld>
            <a:endParaRPr lang="en-US"/>
          </a:p>
        </p:txBody>
      </p:sp>
    </p:spTree>
    <p:extLst>
      <p:ext uri="{BB962C8B-B14F-4D97-AF65-F5344CB8AC3E}">
        <p14:creationId xmlns:p14="http://schemas.microsoft.com/office/powerpoint/2010/main" val="395231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C2C8FA72-5FBC-4BC1-AF1D-C2EAE972106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8A317-54AB-4020-9783-6CF4E137AFAB}" type="slidenum">
              <a:rPr lang="en-US" smtClean="0"/>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8FA72-5FBC-4BC1-AF1D-C2EAE972106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8FA72-5FBC-4BC1-AF1D-C2EAE972106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C8FA72-5FBC-4BC1-AF1D-C2EAE9721064}" type="datetimeFigureOut">
              <a:rPr lang="en-US" smtClean="0"/>
              <a:t>5/23/2016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C2C8FA72-5FBC-4BC1-AF1D-C2EAE9721064}" type="datetimeFigureOut">
              <a:rPr lang="en-US" smtClean="0"/>
              <a:t>5/23/2016</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FA98A317-54AB-4020-9783-6CF4E137AFAB}"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C8FA72-5FBC-4BC1-AF1D-C2EAE972106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C8FA72-5FBC-4BC1-AF1D-C2EAE9721064}" type="datetimeFigureOut">
              <a:rPr lang="en-US" smtClean="0"/>
              <a:t>5/23/2016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C8FA72-5FBC-4BC1-AF1D-C2EAE9721064}" type="datetimeFigureOut">
              <a:rPr lang="en-US" smtClean="0"/>
              <a:t>5/23/2016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C8FA72-5FBC-4BC1-AF1D-C2EAE9721064}" type="datetimeFigureOut">
              <a:rPr lang="en-US" smtClean="0"/>
              <a:t>5/23/2016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A98A317-54AB-4020-9783-6CF4E137AFA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2C8FA72-5FBC-4BC1-AF1D-C2EAE972106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8A317-54AB-4020-9783-6CF4E137AFAB}" type="slidenum">
              <a:rPr lang="en-US" smtClean="0"/>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C2C8FA72-5FBC-4BC1-AF1D-C2EAE9721064}" type="datetimeFigureOut">
              <a:rPr lang="en-US" smtClean="0"/>
              <a:t>5/23/2016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A98A317-54AB-4020-9783-6CF4E137AFAB}" type="slidenum">
              <a:rPr lang="en-US" smtClean="0"/>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C2C8FA72-5FBC-4BC1-AF1D-C2EAE9721064}" type="datetimeFigureOut">
              <a:rPr lang="en-US" smtClean="0"/>
              <a:t>5/23/2016</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FA98A317-54AB-4020-9783-6CF4E137AFAB}"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lmdevpartners.com/wp/wp-content/uploads/2015/02/Pearson-Turbines-Popping-Up-on-New-York-Roofs-Along-With-Questions-of-Efficiency-The-New-York-Times-May-26-2014.pdf" TargetMode="External"/><Relationship Id="rId2" Type="http://schemas.openxmlformats.org/officeDocument/2006/relationships/hyperlink" Target="http://www.renewableenergyworld.com/articles/2014/01/solar-jobs-growing-ten-times-faster-than-national-average-employment-growth.html" TargetMode="External"/><Relationship Id="rId1" Type="http://schemas.openxmlformats.org/officeDocument/2006/relationships/slideLayout" Target="../slideLayouts/slideLayout2.xml"/><Relationship Id="rId6" Type="http://schemas.openxmlformats.org/officeDocument/2006/relationships/hyperlink" Target="http://cleantechnica.com/2013/10/08/advantages-disadvantages-solar-power" TargetMode="External"/><Relationship Id="rId5" Type="http://schemas.openxmlformats.org/officeDocument/2006/relationships/hyperlink" Target="http://www.conserve-energy-future.com/Advantages_WindEnergy.php" TargetMode="External"/><Relationship Id="rId4" Type="http://schemas.openxmlformats.org/officeDocument/2006/relationships/hyperlink" Target="http://www.harvesth2o.com/RWH_good_bad_ugly.s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Rooftop Buildings and Renewable Energy</a:t>
            </a:r>
            <a:br>
              <a:rPr lang="en-US" dirty="0"/>
            </a:br>
            <a:endParaRPr lang="en-US" dirty="0">
              <a:solidFill>
                <a:schemeClr val="bg1"/>
              </a:solidFill>
            </a:endParaRPr>
          </a:p>
        </p:txBody>
      </p:sp>
      <p:sp>
        <p:nvSpPr>
          <p:cNvPr id="3" name="Subtitle 2"/>
          <p:cNvSpPr>
            <a:spLocks noGrp="1"/>
          </p:cNvSpPr>
          <p:nvPr>
            <p:ph type="subTitle" idx="1"/>
          </p:nvPr>
        </p:nvSpPr>
        <p:spPr>
          <a:xfrm>
            <a:off x="1371600" y="3767862"/>
            <a:ext cx="6934200" cy="2251938"/>
          </a:xfrm>
          <a:ln/>
          <a:scene3d>
            <a:camera prst="perspectiveRelaxedModerately"/>
            <a:lightRig rig="threePt" dir="t"/>
          </a:scene3d>
        </p:spPr>
        <p:style>
          <a:lnRef idx="2">
            <a:schemeClr val="accent5">
              <a:shade val="50000"/>
            </a:schemeClr>
          </a:lnRef>
          <a:fillRef idx="1">
            <a:schemeClr val="accent5"/>
          </a:fillRef>
          <a:effectRef idx="0">
            <a:schemeClr val="accent5"/>
          </a:effectRef>
          <a:fontRef idx="minor">
            <a:schemeClr val="lt1"/>
          </a:fontRef>
        </p:style>
        <p:txBody>
          <a:bodyPr>
            <a:normAutofit/>
          </a:bodyPr>
          <a:lstStyle/>
          <a:p>
            <a:r>
              <a:rPr lang="en-US" sz="2800" dirty="0">
                <a:solidFill>
                  <a:schemeClr val="bg1"/>
                </a:solidFill>
              </a:rPr>
              <a:t>“The greatest threat to our planet is the belief that someone else will save it”</a:t>
            </a:r>
          </a:p>
          <a:p>
            <a:r>
              <a:rPr lang="en-US" sz="2800" dirty="0">
                <a:solidFill>
                  <a:schemeClr val="bg1"/>
                </a:solidFill>
              </a:rPr>
              <a:t>                                       ~Robert  Swan</a:t>
            </a:r>
          </a:p>
        </p:txBody>
      </p:sp>
    </p:spTree>
    <p:extLst>
      <p:ext uri="{BB962C8B-B14F-4D97-AF65-F5344CB8AC3E}">
        <p14:creationId xmlns:p14="http://schemas.microsoft.com/office/powerpoint/2010/main" val="896197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133600"/>
            <a:ext cx="8229600" cy="3810000"/>
          </a:xfrm>
        </p:spPr>
        <p:txBody>
          <a:bodyPr>
            <a:normAutofit/>
          </a:bodyPr>
          <a:lstStyle/>
          <a:p>
            <a:pPr>
              <a:buFont typeface="Wingdings" pitchFamily="2" charset="2"/>
              <a:buChar char="Ø"/>
            </a:pPr>
            <a:r>
              <a:rPr lang="en-US" sz="3200" dirty="0" smtClean="0"/>
              <a:t>Reduces fossil fuel consumptions</a:t>
            </a:r>
          </a:p>
          <a:p>
            <a:pPr>
              <a:buFont typeface="Wingdings" pitchFamily="2" charset="2"/>
              <a:buChar char="Ø"/>
            </a:pPr>
            <a:r>
              <a:rPr lang="en-US" sz="3200" dirty="0" smtClean="0"/>
              <a:t>Reduces carbon foot-print </a:t>
            </a:r>
          </a:p>
          <a:p>
            <a:pPr>
              <a:buFont typeface="Wingdings" pitchFamily="2" charset="2"/>
              <a:buChar char="Ø"/>
            </a:pPr>
            <a:r>
              <a:rPr lang="en-US" sz="3200" dirty="0" smtClean="0"/>
              <a:t>Creates less air and water pollution</a:t>
            </a:r>
          </a:p>
          <a:p>
            <a:pPr>
              <a:buFont typeface="Wingdings" pitchFamily="2" charset="2"/>
              <a:buChar char="Ø"/>
            </a:pPr>
            <a:r>
              <a:rPr lang="en-US" sz="3200" dirty="0" smtClean="0"/>
              <a:t>Never releases toxics or green house gases</a:t>
            </a:r>
          </a:p>
          <a:p>
            <a:pPr>
              <a:buFont typeface="Wingdings" pitchFamily="2" charset="2"/>
              <a:buChar char="Ø"/>
            </a:pPr>
            <a:r>
              <a:rPr lang="en-US" sz="3200" dirty="0" smtClean="0"/>
              <a:t>Helps agriculture by saving lands</a:t>
            </a:r>
          </a:p>
          <a:p>
            <a:pPr>
              <a:buFont typeface="Wingdings" pitchFamily="2" charset="2"/>
              <a:buChar char="Ø"/>
            </a:pPr>
            <a:r>
              <a:rPr lang="en-US" sz="3200" dirty="0" smtClean="0"/>
              <a:t>Sustainable and cost effective source of energy</a:t>
            </a:r>
            <a:endParaRPr lang="en-US" sz="3200" dirty="0"/>
          </a:p>
        </p:txBody>
      </p:sp>
      <p:sp>
        <p:nvSpPr>
          <p:cNvPr id="4" name="Title 1"/>
          <p:cNvSpPr>
            <a:spLocks noGrp="1"/>
          </p:cNvSpPr>
          <p:nvPr>
            <p:ph type="title"/>
          </p:nvPr>
        </p:nvSpPr>
        <p:spPr/>
        <p:txBody>
          <a:bodyPr>
            <a:noAutofit/>
          </a:bodyPr>
          <a:lstStyle/>
          <a:p>
            <a:r>
              <a:rPr lang="en-US" sz="4000" dirty="0" smtClean="0"/>
              <a:t>Advantages of wind power energy</a:t>
            </a:r>
            <a:endParaRPr lang="en-US" sz="4000" dirty="0"/>
          </a:p>
        </p:txBody>
      </p:sp>
    </p:spTree>
    <p:extLst>
      <p:ext uri="{BB962C8B-B14F-4D97-AF65-F5344CB8AC3E}">
        <p14:creationId xmlns:p14="http://schemas.microsoft.com/office/powerpoint/2010/main" val="210698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grpId="0"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par>
                                <p:cTn id="11" presetID="32" presetClass="emph" presetSubtype="0" fill="hold" grpId="0" nodeType="withEffect">
                                  <p:stCondLst>
                                    <p:cond delay="0"/>
                                  </p:stCondLst>
                                  <p:childTnLst>
                                    <p:animRot by="120000">
                                      <p:cBhvr>
                                        <p:cTn id="12" dur="100" fill="hold">
                                          <p:stCondLst>
                                            <p:cond delay="0"/>
                                          </p:stCondLst>
                                        </p:cTn>
                                        <p:tgtEl>
                                          <p:spTgt spid="3">
                                            <p:txEl>
                                              <p:pRg st="0" end="0"/>
                                            </p:txEl>
                                          </p:spTgt>
                                        </p:tgtEl>
                                        <p:attrNameLst>
                                          <p:attrName>r</p:attrName>
                                        </p:attrNameLst>
                                      </p:cBhvr>
                                    </p:animRot>
                                    <p:animRot by="-240000">
                                      <p:cBhvr>
                                        <p:cTn id="13" dur="200" fill="hold">
                                          <p:stCondLst>
                                            <p:cond delay="200"/>
                                          </p:stCondLst>
                                        </p:cTn>
                                        <p:tgtEl>
                                          <p:spTgt spid="3">
                                            <p:txEl>
                                              <p:pRg st="0" end="0"/>
                                            </p:txEl>
                                          </p:spTgt>
                                        </p:tgtEl>
                                        <p:attrNameLst>
                                          <p:attrName>r</p:attrName>
                                        </p:attrNameLst>
                                      </p:cBhvr>
                                    </p:animRot>
                                    <p:animRot by="240000">
                                      <p:cBhvr>
                                        <p:cTn id="14" dur="200" fill="hold">
                                          <p:stCondLst>
                                            <p:cond delay="400"/>
                                          </p:stCondLst>
                                        </p:cTn>
                                        <p:tgtEl>
                                          <p:spTgt spid="3">
                                            <p:txEl>
                                              <p:pRg st="0" end="0"/>
                                            </p:txEl>
                                          </p:spTgt>
                                        </p:tgtEl>
                                        <p:attrNameLst>
                                          <p:attrName>r</p:attrName>
                                        </p:attrNameLst>
                                      </p:cBhvr>
                                    </p:animRot>
                                    <p:animRot by="-240000">
                                      <p:cBhvr>
                                        <p:cTn id="15" dur="200" fill="hold">
                                          <p:stCondLst>
                                            <p:cond delay="600"/>
                                          </p:stCondLst>
                                        </p:cTn>
                                        <p:tgtEl>
                                          <p:spTgt spid="3">
                                            <p:txEl>
                                              <p:pRg st="0" end="0"/>
                                            </p:txEl>
                                          </p:spTgt>
                                        </p:tgtEl>
                                        <p:attrNameLst>
                                          <p:attrName>r</p:attrName>
                                        </p:attrNameLst>
                                      </p:cBhvr>
                                    </p:animRot>
                                    <p:animRot by="120000">
                                      <p:cBhvr>
                                        <p:cTn id="16" dur="200" fill="hold">
                                          <p:stCondLst>
                                            <p:cond delay="800"/>
                                          </p:stCondLst>
                                        </p:cTn>
                                        <p:tgtEl>
                                          <p:spTgt spid="3">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32" presetClass="emph" presetSubtype="0" fill="hold" grpId="0" nodeType="clickEffect">
                                  <p:stCondLst>
                                    <p:cond delay="0"/>
                                  </p:stCondLst>
                                  <p:childTnLst>
                                    <p:animRot by="120000">
                                      <p:cBhvr>
                                        <p:cTn id="20" dur="100" fill="hold">
                                          <p:stCondLst>
                                            <p:cond delay="0"/>
                                          </p:stCondLst>
                                        </p:cTn>
                                        <p:tgtEl>
                                          <p:spTgt spid="3">
                                            <p:txEl>
                                              <p:pRg st="1" end="1"/>
                                            </p:txEl>
                                          </p:spTgt>
                                        </p:tgtEl>
                                        <p:attrNameLst>
                                          <p:attrName>r</p:attrName>
                                        </p:attrNameLst>
                                      </p:cBhvr>
                                    </p:animRot>
                                    <p:animRot by="-240000">
                                      <p:cBhvr>
                                        <p:cTn id="21" dur="200" fill="hold">
                                          <p:stCondLst>
                                            <p:cond delay="200"/>
                                          </p:stCondLst>
                                        </p:cTn>
                                        <p:tgtEl>
                                          <p:spTgt spid="3">
                                            <p:txEl>
                                              <p:pRg st="1" end="1"/>
                                            </p:txEl>
                                          </p:spTgt>
                                        </p:tgtEl>
                                        <p:attrNameLst>
                                          <p:attrName>r</p:attrName>
                                        </p:attrNameLst>
                                      </p:cBhvr>
                                    </p:animRot>
                                    <p:animRot by="240000">
                                      <p:cBhvr>
                                        <p:cTn id="22" dur="200" fill="hold">
                                          <p:stCondLst>
                                            <p:cond delay="400"/>
                                          </p:stCondLst>
                                        </p:cTn>
                                        <p:tgtEl>
                                          <p:spTgt spid="3">
                                            <p:txEl>
                                              <p:pRg st="1" end="1"/>
                                            </p:txEl>
                                          </p:spTgt>
                                        </p:tgtEl>
                                        <p:attrNameLst>
                                          <p:attrName>r</p:attrName>
                                        </p:attrNameLst>
                                      </p:cBhvr>
                                    </p:animRot>
                                    <p:animRot by="-240000">
                                      <p:cBhvr>
                                        <p:cTn id="23" dur="200" fill="hold">
                                          <p:stCondLst>
                                            <p:cond delay="600"/>
                                          </p:stCondLst>
                                        </p:cTn>
                                        <p:tgtEl>
                                          <p:spTgt spid="3">
                                            <p:txEl>
                                              <p:pRg st="1" end="1"/>
                                            </p:txEl>
                                          </p:spTgt>
                                        </p:tgtEl>
                                        <p:attrNameLst>
                                          <p:attrName>r</p:attrName>
                                        </p:attrNameLst>
                                      </p:cBhvr>
                                    </p:animRot>
                                    <p:animRot by="120000">
                                      <p:cBhvr>
                                        <p:cTn id="24" dur="200" fill="hold">
                                          <p:stCondLst>
                                            <p:cond delay="800"/>
                                          </p:stCondLst>
                                        </p:cTn>
                                        <p:tgtEl>
                                          <p:spTgt spid="3">
                                            <p:txEl>
                                              <p:pRg st="1" end="1"/>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32" presetClass="emph" presetSubtype="0" fill="hold" grpId="0" nodeType="clickEffect">
                                  <p:stCondLst>
                                    <p:cond delay="0"/>
                                  </p:stCondLst>
                                  <p:childTnLst>
                                    <p:animRot by="120000">
                                      <p:cBhvr>
                                        <p:cTn id="28" dur="100" fill="hold">
                                          <p:stCondLst>
                                            <p:cond delay="0"/>
                                          </p:stCondLst>
                                        </p:cTn>
                                        <p:tgtEl>
                                          <p:spTgt spid="3">
                                            <p:txEl>
                                              <p:pRg st="2" end="2"/>
                                            </p:txEl>
                                          </p:spTgt>
                                        </p:tgtEl>
                                        <p:attrNameLst>
                                          <p:attrName>r</p:attrName>
                                        </p:attrNameLst>
                                      </p:cBhvr>
                                    </p:animRot>
                                    <p:animRot by="-240000">
                                      <p:cBhvr>
                                        <p:cTn id="29" dur="200" fill="hold">
                                          <p:stCondLst>
                                            <p:cond delay="200"/>
                                          </p:stCondLst>
                                        </p:cTn>
                                        <p:tgtEl>
                                          <p:spTgt spid="3">
                                            <p:txEl>
                                              <p:pRg st="2" end="2"/>
                                            </p:txEl>
                                          </p:spTgt>
                                        </p:tgtEl>
                                        <p:attrNameLst>
                                          <p:attrName>r</p:attrName>
                                        </p:attrNameLst>
                                      </p:cBhvr>
                                    </p:animRot>
                                    <p:animRot by="240000">
                                      <p:cBhvr>
                                        <p:cTn id="30" dur="200" fill="hold">
                                          <p:stCondLst>
                                            <p:cond delay="400"/>
                                          </p:stCondLst>
                                        </p:cTn>
                                        <p:tgtEl>
                                          <p:spTgt spid="3">
                                            <p:txEl>
                                              <p:pRg st="2" end="2"/>
                                            </p:txEl>
                                          </p:spTgt>
                                        </p:tgtEl>
                                        <p:attrNameLst>
                                          <p:attrName>r</p:attrName>
                                        </p:attrNameLst>
                                      </p:cBhvr>
                                    </p:animRot>
                                    <p:animRot by="-240000">
                                      <p:cBhvr>
                                        <p:cTn id="31" dur="200" fill="hold">
                                          <p:stCondLst>
                                            <p:cond delay="600"/>
                                          </p:stCondLst>
                                        </p:cTn>
                                        <p:tgtEl>
                                          <p:spTgt spid="3">
                                            <p:txEl>
                                              <p:pRg st="2" end="2"/>
                                            </p:txEl>
                                          </p:spTgt>
                                        </p:tgtEl>
                                        <p:attrNameLst>
                                          <p:attrName>r</p:attrName>
                                        </p:attrNameLst>
                                      </p:cBhvr>
                                    </p:animRot>
                                    <p:animRot by="120000">
                                      <p:cBhvr>
                                        <p:cTn id="32" dur="200" fill="hold">
                                          <p:stCondLst>
                                            <p:cond delay="800"/>
                                          </p:stCondLst>
                                        </p:cTn>
                                        <p:tgtEl>
                                          <p:spTgt spid="3">
                                            <p:txEl>
                                              <p:pRg st="2" end="2"/>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32" presetClass="emph" presetSubtype="0" fill="hold" grpId="0" nodeType="clickEffect">
                                  <p:stCondLst>
                                    <p:cond delay="0"/>
                                  </p:stCondLst>
                                  <p:childTnLst>
                                    <p:animRot by="120000">
                                      <p:cBhvr>
                                        <p:cTn id="36" dur="100" fill="hold">
                                          <p:stCondLst>
                                            <p:cond delay="0"/>
                                          </p:stCondLst>
                                        </p:cTn>
                                        <p:tgtEl>
                                          <p:spTgt spid="3">
                                            <p:txEl>
                                              <p:pRg st="3" end="3"/>
                                            </p:txEl>
                                          </p:spTgt>
                                        </p:tgtEl>
                                        <p:attrNameLst>
                                          <p:attrName>r</p:attrName>
                                        </p:attrNameLst>
                                      </p:cBhvr>
                                    </p:animRot>
                                    <p:animRot by="-240000">
                                      <p:cBhvr>
                                        <p:cTn id="37" dur="200" fill="hold">
                                          <p:stCondLst>
                                            <p:cond delay="200"/>
                                          </p:stCondLst>
                                        </p:cTn>
                                        <p:tgtEl>
                                          <p:spTgt spid="3">
                                            <p:txEl>
                                              <p:pRg st="3" end="3"/>
                                            </p:txEl>
                                          </p:spTgt>
                                        </p:tgtEl>
                                        <p:attrNameLst>
                                          <p:attrName>r</p:attrName>
                                        </p:attrNameLst>
                                      </p:cBhvr>
                                    </p:animRot>
                                    <p:animRot by="240000">
                                      <p:cBhvr>
                                        <p:cTn id="38" dur="200" fill="hold">
                                          <p:stCondLst>
                                            <p:cond delay="400"/>
                                          </p:stCondLst>
                                        </p:cTn>
                                        <p:tgtEl>
                                          <p:spTgt spid="3">
                                            <p:txEl>
                                              <p:pRg st="3" end="3"/>
                                            </p:txEl>
                                          </p:spTgt>
                                        </p:tgtEl>
                                        <p:attrNameLst>
                                          <p:attrName>r</p:attrName>
                                        </p:attrNameLst>
                                      </p:cBhvr>
                                    </p:animRot>
                                    <p:animRot by="-240000">
                                      <p:cBhvr>
                                        <p:cTn id="39" dur="200" fill="hold">
                                          <p:stCondLst>
                                            <p:cond delay="600"/>
                                          </p:stCondLst>
                                        </p:cTn>
                                        <p:tgtEl>
                                          <p:spTgt spid="3">
                                            <p:txEl>
                                              <p:pRg st="3" end="3"/>
                                            </p:txEl>
                                          </p:spTgt>
                                        </p:tgtEl>
                                        <p:attrNameLst>
                                          <p:attrName>r</p:attrName>
                                        </p:attrNameLst>
                                      </p:cBhvr>
                                    </p:animRot>
                                    <p:animRot by="120000">
                                      <p:cBhvr>
                                        <p:cTn id="40" dur="200" fill="hold">
                                          <p:stCondLst>
                                            <p:cond delay="800"/>
                                          </p:stCondLst>
                                        </p:cTn>
                                        <p:tgtEl>
                                          <p:spTgt spid="3">
                                            <p:txEl>
                                              <p:pRg st="3" end="3"/>
                                            </p:txEl>
                                          </p:spTgt>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32" presetClass="emph" presetSubtype="0" fill="hold" grpId="0" nodeType="clickEffect">
                                  <p:stCondLst>
                                    <p:cond delay="0"/>
                                  </p:stCondLst>
                                  <p:childTnLst>
                                    <p:animRot by="120000">
                                      <p:cBhvr>
                                        <p:cTn id="44" dur="100" fill="hold">
                                          <p:stCondLst>
                                            <p:cond delay="0"/>
                                          </p:stCondLst>
                                        </p:cTn>
                                        <p:tgtEl>
                                          <p:spTgt spid="3">
                                            <p:txEl>
                                              <p:pRg st="4" end="4"/>
                                            </p:txEl>
                                          </p:spTgt>
                                        </p:tgtEl>
                                        <p:attrNameLst>
                                          <p:attrName>r</p:attrName>
                                        </p:attrNameLst>
                                      </p:cBhvr>
                                    </p:animRot>
                                    <p:animRot by="-240000">
                                      <p:cBhvr>
                                        <p:cTn id="45" dur="200" fill="hold">
                                          <p:stCondLst>
                                            <p:cond delay="200"/>
                                          </p:stCondLst>
                                        </p:cTn>
                                        <p:tgtEl>
                                          <p:spTgt spid="3">
                                            <p:txEl>
                                              <p:pRg st="4" end="4"/>
                                            </p:txEl>
                                          </p:spTgt>
                                        </p:tgtEl>
                                        <p:attrNameLst>
                                          <p:attrName>r</p:attrName>
                                        </p:attrNameLst>
                                      </p:cBhvr>
                                    </p:animRot>
                                    <p:animRot by="240000">
                                      <p:cBhvr>
                                        <p:cTn id="46" dur="200" fill="hold">
                                          <p:stCondLst>
                                            <p:cond delay="400"/>
                                          </p:stCondLst>
                                        </p:cTn>
                                        <p:tgtEl>
                                          <p:spTgt spid="3">
                                            <p:txEl>
                                              <p:pRg st="4" end="4"/>
                                            </p:txEl>
                                          </p:spTgt>
                                        </p:tgtEl>
                                        <p:attrNameLst>
                                          <p:attrName>r</p:attrName>
                                        </p:attrNameLst>
                                      </p:cBhvr>
                                    </p:animRot>
                                    <p:animRot by="-240000">
                                      <p:cBhvr>
                                        <p:cTn id="47" dur="200" fill="hold">
                                          <p:stCondLst>
                                            <p:cond delay="600"/>
                                          </p:stCondLst>
                                        </p:cTn>
                                        <p:tgtEl>
                                          <p:spTgt spid="3">
                                            <p:txEl>
                                              <p:pRg st="4" end="4"/>
                                            </p:txEl>
                                          </p:spTgt>
                                        </p:tgtEl>
                                        <p:attrNameLst>
                                          <p:attrName>r</p:attrName>
                                        </p:attrNameLst>
                                      </p:cBhvr>
                                    </p:animRot>
                                    <p:animRot by="120000">
                                      <p:cBhvr>
                                        <p:cTn id="48" dur="200" fill="hold">
                                          <p:stCondLst>
                                            <p:cond delay="800"/>
                                          </p:stCondLst>
                                        </p:cTn>
                                        <p:tgtEl>
                                          <p:spTgt spid="3">
                                            <p:txEl>
                                              <p:pRg st="4" end="4"/>
                                            </p:txEl>
                                          </p:spTgt>
                                        </p:tgtEl>
                                        <p:attrNameLst>
                                          <p:attrName>r</p:attrName>
                                        </p:attrNameLst>
                                      </p:cBhvr>
                                    </p:animRot>
                                  </p:childTnLst>
                                </p:cTn>
                              </p:par>
                            </p:childTnLst>
                          </p:cTn>
                        </p:par>
                      </p:childTnLst>
                    </p:cTn>
                  </p:par>
                  <p:par>
                    <p:cTn id="49" fill="hold">
                      <p:stCondLst>
                        <p:cond delay="indefinite"/>
                      </p:stCondLst>
                      <p:childTnLst>
                        <p:par>
                          <p:cTn id="50" fill="hold">
                            <p:stCondLst>
                              <p:cond delay="0"/>
                            </p:stCondLst>
                            <p:childTnLst>
                              <p:par>
                                <p:cTn id="51" presetID="32" presetClass="emph" presetSubtype="0" fill="hold" grpId="0" nodeType="clickEffect">
                                  <p:stCondLst>
                                    <p:cond delay="0"/>
                                  </p:stCondLst>
                                  <p:childTnLst>
                                    <p:animRot by="120000">
                                      <p:cBhvr>
                                        <p:cTn id="52" dur="100" fill="hold">
                                          <p:stCondLst>
                                            <p:cond delay="0"/>
                                          </p:stCondLst>
                                        </p:cTn>
                                        <p:tgtEl>
                                          <p:spTgt spid="3">
                                            <p:txEl>
                                              <p:pRg st="5" end="5"/>
                                            </p:txEl>
                                          </p:spTgt>
                                        </p:tgtEl>
                                        <p:attrNameLst>
                                          <p:attrName>r</p:attrName>
                                        </p:attrNameLst>
                                      </p:cBhvr>
                                    </p:animRot>
                                    <p:animRot by="-240000">
                                      <p:cBhvr>
                                        <p:cTn id="53" dur="200" fill="hold">
                                          <p:stCondLst>
                                            <p:cond delay="200"/>
                                          </p:stCondLst>
                                        </p:cTn>
                                        <p:tgtEl>
                                          <p:spTgt spid="3">
                                            <p:txEl>
                                              <p:pRg st="5" end="5"/>
                                            </p:txEl>
                                          </p:spTgt>
                                        </p:tgtEl>
                                        <p:attrNameLst>
                                          <p:attrName>r</p:attrName>
                                        </p:attrNameLst>
                                      </p:cBhvr>
                                    </p:animRot>
                                    <p:animRot by="240000">
                                      <p:cBhvr>
                                        <p:cTn id="54" dur="200" fill="hold">
                                          <p:stCondLst>
                                            <p:cond delay="400"/>
                                          </p:stCondLst>
                                        </p:cTn>
                                        <p:tgtEl>
                                          <p:spTgt spid="3">
                                            <p:txEl>
                                              <p:pRg st="5" end="5"/>
                                            </p:txEl>
                                          </p:spTgt>
                                        </p:tgtEl>
                                        <p:attrNameLst>
                                          <p:attrName>r</p:attrName>
                                        </p:attrNameLst>
                                      </p:cBhvr>
                                    </p:animRot>
                                    <p:animRot by="-240000">
                                      <p:cBhvr>
                                        <p:cTn id="55" dur="200" fill="hold">
                                          <p:stCondLst>
                                            <p:cond delay="600"/>
                                          </p:stCondLst>
                                        </p:cTn>
                                        <p:tgtEl>
                                          <p:spTgt spid="3">
                                            <p:txEl>
                                              <p:pRg st="5" end="5"/>
                                            </p:txEl>
                                          </p:spTgt>
                                        </p:tgtEl>
                                        <p:attrNameLst>
                                          <p:attrName>r</p:attrName>
                                        </p:attrNameLst>
                                      </p:cBhvr>
                                    </p:animRot>
                                    <p:animRot by="120000">
                                      <p:cBhvr>
                                        <p:cTn id="56" dur="200" fill="hold">
                                          <p:stCondLst>
                                            <p:cond delay="800"/>
                                          </p:stCondLst>
                                        </p:cTn>
                                        <p:tgtEl>
                                          <p:spTgt spid="3">
                                            <p:txEl>
                                              <p:pRg st="5" end="5"/>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229600" cy="4525963"/>
          </a:xfrm>
        </p:spPr>
        <p:txBody>
          <a:bodyPr>
            <a:normAutofit lnSpcReduction="10000"/>
          </a:bodyPr>
          <a:lstStyle/>
          <a:p>
            <a:pPr marL="0" indent="0" algn="just">
              <a:buNone/>
            </a:pPr>
            <a:r>
              <a:rPr lang="en-US" sz="2800" dirty="0" smtClean="0"/>
              <a:t>Wind turbines need a stable constant breeze to work efficiently. So, it is not practical or suitable for all cities. </a:t>
            </a:r>
            <a:r>
              <a:rPr lang="en-US" sz="2800" dirty="0"/>
              <a:t>New York City </a:t>
            </a:r>
            <a:r>
              <a:rPr lang="en-US" sz="2800" dirty="0" smtClean="0"/>
              <a:t>rooftops are not ideal for </a:t>
            </a:r>
            <a:r>
              <a:rPr lang="en-US" sz="2800" dirty="0"/>
              <a:t>setting up turbine </a:t>
            </a:r>
            <a:r>
              <a:rPr lang="en-US" sz="2800" dirty="0" smtClean="0"/>
              <a:t>because </a:t>
            </a:r>
            <a:r>
              <a:rPr lang="en-US" sz="2800" dirty="0"/>
              <a:t>of too much wind and the breeze is never steady. Typical turbine needs 10 miles per hours of steady breeze to function properly. But in New York the breeze ranges from 3-30 miles per hour and also it comes from all </a:t>
            </a:r>
            <a:r>
              <a:rPr lang="en-US" sz="2800" dirty="0" smtClean="0"/>
              <a:t>directions. </a:t>
            </a:r>
            <a:r>
              <a:rPr lang="en-US" sz="2800" dirty="0"/>
              <a:t>So, it can’t produce desired energy and efficiency level drops significantly. Wind turbines also create a fair amount of noise which may lead to sound pollution.   </a:t>
            </a:r>
          </a:p>
          <a:p>
            <a:pPr marL="0" indent="0">
              <a:buNone/>
            </a:pPr>
            <a:endParaRPr lang="en-US" dirty="0"/>
          </a:p>
        </p:txBody>
      </p:sp>
      <p:sp>
        <p:nvSpPr>
          <p:cNvPr id="4" name="Title 1"/>
          <p:cNvSpPr>
            <a:spLocks noGrp="1"/>
          </p:cNvSpPr>
          <p:nvPr>
            <p:ph type="title"/>
          </p:nvPr>
        </p:nvSpPr>
        <p:spPr>
          <a:xfrm>
            <a:off x="228600" y="274638"/>
            <a:ext cx="8458200" cy="1143000"/>
          </a:xfrm>
        </p:spPr>
        <p:txBody>
          <a:bodyPr>
            <a:noAutofit/>
          </a:bodyPr>
          <a:lstStyle/>
          <a:p>
            <a:r>
              <a:rPr lang="en-US" sz="4000" dirty="0" smtClean="0"/>
              <a:t>Disadvantages of wind power energy</a:t>
            </a:r>
            <a:endParaRPr lang="en-US" sz="4000" dirty="0"/>
          </a:p>
        </p:txBody>
      </p:sp>
    </p:spTree>
    <p:extLst>
      <p:ext uri="{BB962C8B-B14F-4D97-AF65-F5344CB8AC3E}">
        <p14:creationId xmlns:p14="http://schemas.microsoft.com/office/powerpoint/2010/main" val="945357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6801" y="1600200"/>
            <a:ext cx="7010400" cy="4525963"/>
          </a:xfrm>
        </p:spPr>
      </p:pic>
      <p:sp>
        <p:nvSpPr>
          <p:cNvPr id="4" name="Title 3"/>
          <p:cNvSpPr txBox="1">
            <a:spLocks noGrp="1"/>
          </p:cNvSpPr>
          <p:nvPr>
            <p:ph type="title"/>
          </p:nvPr>
        </p:nvSpPr>
        <p:spPr>
          <a:xfrm>
            <a:off x="1219200" y="685800"/>
            <a:ext cx="6629400" cy="707886"/>
          </a:xfrm>
          <a:prstGeom prst="rect">
            <a:avLst/>
          </a:prstGeom>
          <a:solidFill>
            <a:srgbClr val="00B050"/>
          </a:solidFill>
        </p:spPr>
        <p:style>
          <a:lnRef idx="0">
            <a:schemeClr val="accent4"/>
          </a:lnRef>
          <a:fillRef idx="3">
            <a:schemeClr val="accent4"/>
          </a:fillRef>
          <a:effectRef idx="3">
            <a:schemeClr val="accent4"/>
          </a:effectRef>
          <a:fontRef idx="minor">
            <a:schemeClr val="lt1"/>
          </a:fontRef>
        </p:style>
        <p:txBody>
          <a:bodyPr wrap="square" rtlCol="0">
            <a:spAutoFit/>
            <a:scene3d>
              <a:camera prst="perspectiveRelaxedModerately"/>
              <a:lightRig rig="flat" dir="tl">
                <a:rot lat="0" lon="0" rev="6600000"/>
              </a:lightRig>
            </a:scene3d>
            <a:sp3d extrusionH="25400" contourW="8890">
              <a:bevelT w="38100" h="31750"/>
              <a:contourClr>
                <a:schemeClr val="accent2">
                  <a:shade val="75000"/>
                </a:schemeClr>
              </a:contourClr>
            </a:sp3d>
          </a:bodyPr>
          <a:lstStyle/>
          <a:p>
            <a:r>
              <a:rPr lang="en-US" sz="4000" dirty="0" smtClean="0">
                <a:ln w="11430"/>
                <a:solidFill>
                  <a:schemeClr val="tx1">
                    <a:lumMod val="85000"/>
                  </a:schemeClr>
                </a:solidFill>
                <a:effectLst>
                  <a:outerShdw blurRad="50800" dist="39000" dir="5460000" algn="tl">
                    <a:srgbClr val="000000">
                      <a:alpha val="38000"/>
                    </a:srgbClr>
                  </a:outerShdw>
                </a:effectLst>
              </a:rPr>
              <a:t>Water harvesting on rooftops </a:t>
            </a:r>
            <a:endParaRPr lang="en-US" sz="4000" b="1" dirty="0">
              <a:ln w="11430"/>
              <a:solidFill>
                <a:schemeClr val="tx1">
                  <a:lumMod val="85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96921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nodeType="with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wipe(down)">
                                      <p:cBhvr>
                                        <p:cTn id="23" dur="580">
                                          <p:stCondLst>
                                            <p:cond delay="0"/>
                                          </p:stCondLst>
                                        </p:cTn>
                                        <p:tgtEl>
                                          <p:spTgt spid="5"/>
                                        </p:tgtEl>
                                      </p:cBhvr>
                                    </p:animEffect>
                                    <p:anim calcmode="lin" valueType="num">
                                      <p:cBhvr>
                                        <p:cTn id="24"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29" dur="26">
                                          <p:stCondLst>
                                            <p:cond delay="650"/>
                                          </p:stCondLst>
                                        </p:cTn>
                                        <p:tgtEl>
                                          <p:spTgt spid="5"/>
                                        </p:tgtEl>
                                      </p:cBhvr>
                                      <p:to x="100000" y="60000"/>
                                    </p:animScale>
                                    <p:animScale>
                                      <p:cBhvr>
                                        <p:cTn id="30" dur="166" decel="50000">
                                          <p:stCondLst>
                                            <p:cond delay="676"/>
                                          </p:stCondLst>
                                        </p:cTn>
                                        <p:tgtEl>
                                          <p:spTgt spid="5"/>
                                        </p:tgtEl>
                                      </p:cBhvr>
                                      <p:to x="100000" y="100000"/>
                                    </p:animScale>
                                    <p:animScale>
                                      <p:cBhvr>
                                        <p:cTn id="31" dur="26">
                                          <p:stCondLst>
                                            <p:cond delay="1312"/>
                                          </p:stCondLst>
                                        </p:cTn>
                                        <p:tgtEl>
                                          <p:spTgt spid="5"/>
                                        </p:tgtEl>
                                      </p:cBhvr>
                                      <p:to x="100000" y="80000"/>
                                    </p:animScale>
                                    <p:animScale>
                                      <p:cBhvr>
                                        <p:cTn id="32" dur="166" decel="50000">
                                          <p:stCondLst>
                                            <p:cond delay="1338"/>
                                          </p:stCondLst>
                                        </p:cTn>
                                        <p:tgtEl>
                                          <p:spTgt spid="5"/>
                                        </p:tgtEl>
                                      </p:cBhvr>
                                      <p:to x="100000" y="100000"/>
                                    </p:animScale>
                                    <p:animScale>
                                      <p:cBhvr>
                                        <p:cTn id="33" dur="26">
                                          <p:stCondLst>
                                            <p:cond delay="1642"/>
                                          </p:stCondLst>
                                        </p:cTn>
                                        <p:tgtEl>
                                          <p:spTgt spid="5"/>
                                        </p:tgtEl>
                                      </p:cBhvr>
                                      <p:to x="100000" y="90000"/>
                                    </p:animScale>
                                    <p:animScale>
                                      <p:cBhvr>
                                        <p:cTn id="34" dur="166" decel="50000">
                                          <p:stCondLst>
                                            <p:cond delay="1668"/>
                                          </p:stCondLst>
                                        </p:cTn>
                                        <p:tgtEl>
                                          <p:spTgt spid="5"/>
                                        </p:tgtEl>
                                      </p:cBhvr>
                                      <p:to x="100000" y="100000"/>
                                    </p:animScale>
                                    <p:animScale>
                                      <p:cBhvr>
                                        <p:cTn id="35" dur="26">
                                          <p:stCondLst>
                                            <p:cond delay="1808"/>
                                          </p:stCondLst>
                                        </p:cTn>
                                        <p:tgtEl>
                                          <p:spTgt spid="5"/>
                                        </p:tgtEl>
                                      </p:cBhvr>
                                      <p:to x="100000" y="95000"/>
                                    </p:animScale>
                                    <p:animScale>
                                      <p:cBhvr>
                                        <p:cTn id="36" dur="166" decel="50000">
                                          <p:stCondLst>
                                            <p:cond delay="1834"/>
                                          </p:stCondLst>
                                        </p:cTn>
                                        <p:tgtEl>
                                          <p:spTgt spid="5"/>
                                        </p:tgtEl>
                                      </p:cBhvr>
                                      <p:to x="100000" y="100000"/>
                                    </p:animScale>
                                  </p:childTnLst>
                                </p:cTn>
                              </p:par>
                            </p:childTnLst>
                          </p:cTn>
                        </p:par>
                      </p:childTnLst>
                    </p:cTn>
                  </p:par>
                  <p:par>
                    <p:cTn id="37" fill="hold">
                      <p:stCondLst>
                        <p:cond delay="indefinite"/>
                      </p:stCondLst>
                      <p:childTnLst>
                        <p:par>
                          <p:cTn id="38" fill="hold">
                            <p:stCondLst>
                              <p:cond delay="0"/>
                            </p:stCondLst>
                            <p:childTnLst>
                              <p:par>
                                <p:cTn id="39" presetID="31" presetClass="exit" presetSubtype="0" fill="hold" grpId="1" nodeType="clickEffect">
                                  <p:stCondLst>
                                    <p:cond delay="0"/>
                                  </p:stCondLst>
                                  <p:childTnLst>
                                    <p:anim calcmode="lin" valueType="num">
                                      <p:cBhvr>
                                        <p:cTn id="40" dur="1000"/>
                                        <p:tgtEl>
                                          <p:spTgt spid="4"/>
                                        </p:tgtEl>
                                        <p:attrNameLst>
                                          <p:attrName>ppt_w</p:attrName>
                                        </p:attrNameLst>
                                      </p:cBhvr>
                                      <p:tavLst>
                                        <p:tav tm="0">
                                          <p:val>
                                            <p:strVal val="ppt_w"/>
                                          </p:val>
                                        </p:tav>
                                        <p:tav tm="100000">
                                          <p:val>
                                            <p:fltVal val="0"/>
                                          </p:val>
                                        </p:tav>
                                      </p:tavLst>
                                    </p:anim>
                                    <p:anim calcmode="lin" valueType="num">
                                      <p:cBhvr>
                                        <p:cTn id="41" dur="1000"/>
                                        <p:tgtEl>
                                          <p:spTgt spid="4"/>
                                        </p:tgtEl>
                                        <p:attrNameLst>
                                          <p:attrName>ppt_h</p:attrName>
                                        </p:attrNameLst>
                                      </p:cBhvr>
                                      <p:tavLst>
                                        <p:tav tm="0">
                                          <p:val>
                                            <p:strVal val="ppt_h"/>
                                          </p:val>
                                        </p:tav>
                                        <p:tav tm="100000">
                                          <p:val>
                                            <p:fltVal val="0"/>
                                          </p:val>
                                        </p:tav>
                                      </p:tavLst>
                                    </p:anim>
                                    <p:anim calcmode="lin" valueType="num">
                                      <p:cBhvr>
                                        <p:cTn id="42" dur="1000"/>
                                        <p:tgtEl>
                                          <p:spTgt spid="4"/>
                                        </p:tgtEl>
                                        <p:attrNameLst>
                                          <p:attrName>style.rotation</p:attrName>
                                        </p:attrNameLst>
                                      </p:cBhvr>
                                      <p:tavLst>
                                        <p:tav tm="0">
                                          <p:val>
                                            <p:fltVal val="0"/>
                                          </p:val>
                                        </p:tav>
                                        <p:tav tm="100000">
                                          <p:val>
                                            <p:fltVal val="90"/>
                                          </p:val>
                                        </p:tav>
                                      </p:tavLst>
                                    </p:anim>
                                    <p:animEffect transition="out" filter="fade">
                                      <p:cBhvr>
                                        <p:cTn id="43" dur="1000"/>
                                        <p:tgtEl>
                                          <p:spTgt spid="4"/>
                                        </p:tgtEl>
                                      </p:cBhvr>
                                    </p:animEffect>
                                    <p:set>
                                      <p:cBhvr>
                                        <p:cTn id="44" dur="1" fill="hold">
                                          <p:stCondLst>
                                            <p:cond delay="999"/>
                                          </p:stCondLst>
                                        </p:cTn>
                                        <p:tgtEl>
                                          <p:spTgt spid="4"/>
                                        </p:tgtEl>
                                        <p:attrNameLst>
                                          <p:attrName>style.visibility</p:attrName>
                                        </p:attrNameLst>
                                      </p:cBhvr>
                                      <p:to>
                                        <p:strVal val="hidden"/>
                                      </p:to>
                                    </p:set>
                                  </p:childTnLst>
                                </p:cTn>
                              </p:par>
                              <p:par>
                                <p:cTn id="45" presetID="31" presetClass="exit" presetSubtype="0" fill="hold" nodeType="withEffect">
                                  <p:stCondLst>
                                    <p:cond delay="0"/>
                                  </p:stCondLst>
                                  <p:childTnLst>
                                    <p:anim calcmode="lin" valueType="num">
                                      <p:cBhvr>
                                        <p:cTn id="46" dur="1000"/>
                                        <p:tgtEl>
                                          <p:spTgt spid="5"/>
                                        </p:tgtEl>
                                        <p:attrNameLst>
                                          <p:attrName>ppt_w</p:attrName>
                                        </p:attrNameLst>
                                      </p:cBhvr>
                                      <p:tavLst>
                                        <p:tav tm="0">
                                          <p:val>
                                            <p:strVal val="ppt_w"/>
                                          </p:val>
                                        </p:tav>
                                        <p:tav tm="100000">
                                          <p:val>
                                            <p:fltVal val="0"/>
                                          </p:val>
                                        </p:tav>
                                      </p:tavLst>
                                    </p:anim>
                                    <p:anim calcmode="lin" valueType="num">
                                      <p:cBhvr>
                                        <p:cTn id="47" dur="1000"/>
                                        <p:tgtEl>
                                          <p:spTgt spid="5"/>
                                        </p:tgtEl>
                                        <p:attrNameLst>
                                          <p:attrName>ppt_h</p:attrName>
                                        </p:attrNameLst>
                                      </p:cBhvr>
                                      <p:tavLst>
                                        <p:tav tm="0">
                                          <p:val>
                                            <p:strVal val="ppt_h"/>
                                          </p:val>
                                        </p:tav>
                                        <p:tav tm="100000">
                                          <p:val>
                                            <p:fltVal val="0"/>
                                          </p:val>
                                        </p:tav>
                                      </p:tavLst>
                                    </p:anim>
                                    <p:anim calcmode="lin" valueType="num">
                                      <p:cBhvr>
                                        <p:cTn id="48" dur="1000"/>
                                        <p:tgtEl>
                                          <p:spTgt spid="5"/>
                                        </p:tgtEl>
                                        <p:attrNameLst>
                                          <p:attrName>style.rotation</p:attrName>
                                        </p:attrNameLst>
                                      </p:cBhvr>
                                      <p:tavLst>
                                        <p:tav tm="0">
                                          <p:val>
                                            <p:fltVal val="0"/>
                                          </p:val>
                                        </p:tav>
                                        <p:tav tm="100000">
                                          <p:val>
                                            <p:fltVal val="90"/>
                                          </p:val>
                                        </p:tav>
                                      </p:tavLst>
                                    </p:anim>
                                    <p:animEffect transition="out" filter="fade">
                                      <p:cBhvr>
                                        <p:cTn id="49" dur="1000"/>
                                        <p:tgtEl>
                                          <p:spTgt spid="5"/>
                                        </p:tgtEl>
                                      </p:cBhvr>
                                    </p:animEffect>
                                    <p:set>
                                      <p:cBhvr>
                                        <p:cTn id="50" dur="1" fill="hold">
                                          <p:stCondLst>
                                            <p:cond delay="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229600" cy="4221163"/>
          </a:xfrm>
        </p:spPr>
        <p:txBody>
          <a:bodyPr/>
          <a:lstStyle/>
          <a:p>
            <a:pPr>
              <a:buFont typeface="Wingdings" pitchFamily="2" charset="2"/>
              <a:buChar char="ü"/>
            </a:pPr>
            <a:r>
              <a:rPr lang="en-US" dirty="0" smtClean="0"/>
              <a:t>Easy to maintain</a:t>
            </a:r>
          </a:p>
          <a:p>
            <a:pPr>
              <a:buFont typeface="Wingdings" pitchFamily="2" charset="2"/>
              <a:buChar char="ü"/>
            </a:pPr>
            <a:r>
              <a:rPr lang="en-US" dirty="0" smtClean="0"/>
              <a:t>Reduces water bills</a:t>
            </a:r>
          </a:p>
          <a:p>
            <a:pPr>
              <a:buFont typeface="Wingdings" pitchFamily="2" charset="2"/>
              <a:buChar char="ü"/>
            </a:pPr>
            <a:r>
              <a:rPr lang="en-US" dirty="0" smtClean="0"/>
              <a:t>Suitable for irrigation</a:t>
            </a:r>
          </a:p>
          <a:p>
            <a:pPr>
              <a:buFont typeface="Wingdings" pitchFamily="2" charset="2"/>
              <a:buChar char="ü"/>
            </a:pPr>
            <a:r>
              <a:rPr lang="en-US" dirty="0" smtClean="0"/>
              <a:t>Reduces demand of ground water</a:t>
            </a:r>
          </a:p>
          <a:p>
            <a:pPr>
              <a:buFont typeface="Wingdings" pitchFamily="2" charset="2"/>
              <a:buChar char="ü"/>
            </a:pPr>
            <a:r>
              <a:rPr lang="en-US" dirty="0" smtClean="0"/>
              <a:t>Reduces flood and soil erosion</a:t>
            </a:r>
          </a:p>
          <a:p>
            <a:pPr>
              <a:buFont typeface="Wingdings" pitchFamily="2" charset="2"/>
              <a:buChar char="ü"/>
            </a:pPr>
            <a:r>
              <a:rPr lang="en-US" dirty="0" smtClean="0"/>
              <a:t>Can be used for non drinking purposes</a:t>
            </a:r>
          </a:p>
          <a:p>
            <a:pPr>
              <a:buFont typeface="Wingdings" pitchFamily="2" charset="2"/>
              <a:buChar char="ü"/>
            </a:pPr>
            <a:r>
              <a:rPr lang="en-US" dirty="0" smtClean="0"/>
              <a:t>Does not require electric pump</a:t>
            </a:r>
          </a:p>
          <a:p>
            <a:pPr marL="0" indent="0">
              <a:buNone/>
            </a:pPr>
            <a:endParaRPr lang="en-US" dirty="0" smtClean="0"/>
          </a:p>
          <a:p>
            <a:pPr>
              <a:buFont typeface="Wingdings" pitchFamily="2" charset="2"/>
              <a:buChar char="ü"/>
            </a:pPr>
            <a:endParaRPr lang="en-US" dirty="0" smtClean="0"/>
          </a:p>
          <a:p>
            <a:pPr>
              <a:buFont typeface="Wingdings" pitchFamily="2" charset="2"/>
              <a:buChar char="ü"/>
            </a:pPr>
            <a:endParaRPr lang="en-US" dirty="0"/>
          </a:p>
        </p:txBody>
      </p:sp>
      <p:sp>
        <p:nvSpPr>
          <p:cNvPr id="4" name="Title 1"/>
          <p:cNvSpPr>
            <a:spLocks noGrp="1"/>
          </p:cNvSpPr>
          <p:nvPr>
            <p:ph type="title"/>
          </p:nvPr>
        </p:nvSpPr>
        <p:spPr>
          <a:xfrm>
            <a:off x="457200" y="533400"/>
            <a:ext cx="8229600" cy="884238"/>
          </a:xfrm>
        </p:spPr>
        <p:txBody>
          <a:bodyPr>
            <a:noAutofit/>
          </a:bodyPr>
          <a:lstStyle/>
          <a:p>
            <a:r>
              <a:rPr lang="en-US" dirty="0" smtClean="0"/>
              <a:t>Advantages of rooftop water harvesting</a:t>
            </a:r>
            <a:endParaRPr lang="en-US" dirty="0"/>
          </a:p>
        </p:txBody>
      </p:sp>
    </p:spTree>
    <p:extLst>
      <p:ext uri="{BB962C8B-B14F-4D97-AF65-F5344CB8AC3E}">
        <p14:creationId xmlns:p14="http://schemas.microsoft.com/office/powerpoint/2010/main" val="2661490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8" presetClass="emph" presetSubtype="0" fill="hold" grpId="0" nodeType="clickEffect">
                                  <p:stCondLst>
                                    <p:cond delay="0"/>
                                  </p:stCondLst>
                                  <p:iterate type="lt">
                                    <p:tmPct val="10000"/>
                                  </p:iterate>
                                  <p:childTnLst>
                                    <p:animClr clrSpc="rgb" dir="cw">
                                      <p:cBhvr override="childStyle">
                                        <p:cTn id="6" dur="500" fill="hold"/>
                                        <p:tgtEl>
                                          <p:spTgt spid="4"/>
                                        </p:tgtEl>
                                        <p:attrNameLst>
                                          <p:attrName>style.color</p:attrName>
                                        </p:attrNameLst>
                                      </p:cBhvr>
                                      <p:to>
                                        <a:srgbClr val="FFFFFF"/>
                                      </p:to>
                                    </p:animClr>
                                    <p:animClr clrSpc="rgb" dir="cw">
                                      <p:cBhvr>
                                        <p:cTn id="7" dur="500" fill="hold"/>
                                        <p:tgtEl>
                                          <p:spTgt spid="4"/>
                                        </p:tgtEl>
                                        <p:attrNameLst>
                                          <p:attrName>fillcolor</p:attrName>
                                        </p:attrNameLst>
                                      </p:cBhvr>
                                      <p:to>
                                        <a:srgbClr val="FFFFFF"/>
                                      </p:to>
                                    </p:animClr>
                                    <p:set>
                                      <p:cBhvr>
                                        <p:cTn id="8" dur="500" fill="hold"/>
                                        <p:tgtEl>
                                          <p:spTgt spid="4"/>
                                        </p:tgtEl>
                                        <p:attrNameLst>
                                          <p:attrName>fill.type</p:attrName>
                                        </p:attrNameLst>
                                      </p:cBhvr>
                                      <p:to>
                                        <p:strVal val="solid"/>
                                      </p:to>
                                    </p:set>
                                    <p:anim to="1.5" calcmode="lin" valueType="num">
                                      <p:cBhvr override="childStyle">
                                        <p:cTn id="9" dur="500" fill="hold"/>
                                        <p:tgtEl>
                                          <p:spTgt spid="4"/>
                                        </p:tgtEl>
                                        <p:attrNameLst>
                                          <p:attrName>style.fontSize</p:attrName>
                                        </p:attrNameLst>
                                      </p:cBhvr>
                                    </p:anim>
                                  </p:childTnLst>
                                </p:cTn>
                              </p:par>
                              <p:par>
                                <p:cTn id="10" presetID="28" presetClass="emph" presetSubtype="0" fill="hold" grpId="0" nodeType="withEffect">
                                  <p:stCondLst>
                                    <p:cond delay="0"/>
                                  </p:stCondLst>
                                  <p:iterate type="lt">
                                    <p:tmPct val="10000"/>
                                  </p:iterate>
                                  <p:childTnLst>
                                    <p:animClr clrSpc="rgb" dir="cw">
                                      <p:cBhvr override="childStyle">
                                        <p:cTn id="11" dur="500" fill="hold"/>
                                        <p:tgtEl>
                                          <p:spTgt spid="3">
                                            <p:txEl>
                                              <p:pRg st="0" end="0"/>
                                            </p:txEl>
                                          </p:spTgt>
                                        </p:tgtEl>
                                        <p:attrNameLst>
                                          <p:attrName>style.color</p:attrName>
                                        </p:attrNameLst>
                                      </p:cBhvr>
                                      <p:to>
                                        <a:srgbClr val="FFFFFF"/>
                                      </p:to>
                                    </p:animClr>
                                    <p:animClr clrSpc="rgb" dir="cw">
                                      <p:cBhvr>
                                        <p:cTn id="12" dur="500" fill="hold"/>
                                        <p:tgtEl>
                                          <p:spTgt spid="3">
                                            <p:txEl>
                                              <p:pRg st="0" end="0"/>
                                            </p:txEl>
                                          </p:spTgt>
                                        </p:tgtEl>
                                        <p:attrNameLst>
                                          <p:attrName>fillcolor</p:attrName>
                                        </p:attrNameLst>
                                      </p:cBhvr>
                                      <p:to>
                                        <a:srgbClr val="FFFFFF"/>
                                      </p:to>
                                    </p:animClr>
                                    <p:set>
                                      <p:cBhvr>
                                        <p:cTn id="13" dur="500" fill="hold"/>
                                        <p:tgtEl>
                                          <p:spTgt spid="3">
                                            <p:txEl>
                                              <p:pRg st="0" end="0"/>
                                            </p:txEl>
                                          </p:spTgt>
                                        </p:tgtEl>
                                        <p:attrNameLst>
                                          <p:attrName>fill.type</p:attrName>
                                        </p:attrNameLst>
                                      </p:cBhvr>
                                      <p:to>
                                        <p:strVal val="solid"/>
                                      </p:to>
                                    </p:set>
                                    <p:anim to="1.5" calcmode="lin" valueType="num">
                                      <p:cBhvr override="childStyle">
                                        <p:cTn id="14" dur="500" fill="hold"/>
                                        <p:tgtEl>
                                          <p:spTgt spid="3">
                                            <p:txEl>
                                              <p:pRg st="0" end="0"/>
                                            </p:txEl>
                                          </p:spTgt>
                                        </p:tgtEl>
                                        <p:attrNameLst>
                                          <p:attrName>style.fontSize</p:attrName>
                                        </p:attrNameLst>
                                      </p:cBhvr>
                                    </p:anim>
                                  </p:childTnLst>
                                </p:cTn>
                              </p:par>
                            </p:childTnLst>
                          </p:cTn>
                        </p:par>
                      </p:childTnLst>
                    </p:cTn>
                  </p:par>
                  <p:par>
                    <p:cTn id="15" fill="hold">
                      <p:stCondLst>
                        <p:cond delay="indefinite"/>
                      </p:stCondLst>
                      <p:childTnLst>
                        <p:par>
                          <p:cTn id="16" fill="hold">
                            <p:stCondLst>
                              <p:cond delay="0"/>
                            </p:stCondLst>
                            <p:childTnLst>
                              <p:par>
                                <p:cTn id="17" presetID="28" presetClass="emph" presetSubtype="0" fill="hold" grpId="0" nodeType="clickEffect">
                                  <p:stCondLst>
                                    <p:cond delay="0"/>
                                  </p:stCondLst>
                                  <p:iterate type="lt">
                                    <p:tmPct val="10000"/>
                                  </p:iterate>
                                  <p:childTnLst>
                                    <p:animClr clrSpc="rgb" dir="cw">
                                      <p:cBhvr override="childStyle">
                                        <p:cTn id="18" dur="500" fill="hold"/>
                                        <p:tgtEl>
                                          <p:spTgt spid="3">
                                            <p:txEl>
                                              <p:pRg st="1" end="1"/>
                                            </p:txEl>
                                          </p:spTgt>
                                        </p:tgtEl>
                                        <p:attrNameLst>
                                          <p:attrName>style.color</p:attrName>
                                        </p:attrNameLst>
                                      </p:cBhvr>
                                      <p:to>
                                        <a:srgbClr val="FFFFFF"/>
                                      </p:to>
                                    </p:animClr>
                                    <p:animClr clrSpc="rgb" dir="cw">
                                      <p:cBhvr>
                                        <p:cTn id="19" dur="500" fill="hold"/>
                                        <p:tgtEl>
                                          <p:spTgt spid="3">
                                            <p:txEl>
                                              <p:pRg st="1" end="1"/>
                                            </p:txEl>
                                          </p:spTgt>
                                        </p:tgtEl>
                                        <p:attrNameLst>
                                          <p:attrName>fillcolor</p:attrName>
                                        </p:attrNameLst>
                                      </p:cBhvr>
                                      <p:to>
                                        <a:srgbClr val="FFFFFF"/>
                                      </p:to>
                                    </p:animClr>
                                    <p:set>
                                      <p:cBhvr>
                                        <p:cTn id="20" dur="500" fill="hold"/>
                                        <p:tgtEl>
                                          <p:spTgt spid="3">
                                            <p:txEl>
                                              <p:pRg st="1" end="1"/>
                                            </p:txEl>
                                          </p:spTgt>
                                        </p:tgtEl>
                                        <p:attrNameLst>
                                          <p:attrName>fill.type</p:attrName>
                                        </p:attrNameLst>
                                      </p:cBhvr>
                                      <p:to>
                                        <p:strVal val="solid"/>
                                      </p:to>
                                    </p:set>
                                    <p:anim to="1.5" calcmode="lin" valueType="num">
                                      <p:cBhvr override="childStyle">
                                        <p:cTn id="21" dur="500" fill="hold"/>
                                        <p:tgtEl>
                                          <p:spTgt spid="3">
                                            <p:txEl>
                                              <p:pRg st="1" end="1"/>
                                            </p:txEl>
                                          </p:spTgt>
                                        </p:tgtEl>
                                        <p:attrNameLst>
                                          <p:attrName>style.fontSize</p:attrName>
                                        </p:attrNameLst>
                                      </p:cBhvr>
                                    </p:anim>
                                  </p:childTnLst>
                                </p:cTn>
                              </p:par>
                            </p:childTnLst>
                          </p:cTn>
                        </p:par>
                      </p:childTnLst>
                    </p:cTn>
                  </p:par>
                  <p:par>
                    <p:cTn id="22" fill="hold">
                      <p:stCondLst>
                        <p:cond delay="indefinite"/>
                      </p:stCondLst>
                      <p:childTnLst>
                        <p:par>
                          <p:cTn id="23" fill="hold">
                            <p:stCondLst>
                              <p:cond delay="0"/>
                            </p:stCondLst>
                            <p:childTnLst>
                              <p:par>
                                <p:cTn id="24" presetID="28" presetClass="emph" presetSubtype="0" fill="hold" grpId="0" nodeType="clickEffect">
                                  <p:stCondLst>
                                    <p:cond delay="0"/>
                                  </p:stCondLst>
                                  <p:iterate type="lt">
                                    <p:tmPct val="10000"/>
                                  </p:iterate>
                                  <p:childTnLst>
                                    <p:animClr clrSpc="rgb" dir="cw">
                                      <p:cBhvr override="childStyle">
                                        <p:cTn id="25" dur="500" fill="hold"/>
                                        <p:tgtEl>
                                          <p:spTgt spid="3">
                                            <p:txEl>
                                              <p:pRg st="2" end="2"/>
                                            </p:txEl>
                                          </p:spTgt>
                                        </p:tgtEl>
                                        <p:attrNameLst>
                                          <p:attrName>style.color</p:attrName>
                                        </p:attrNameLst>
                                      </p:cBhvr>
                                      <p:to>
                                        <a:srgbClr val="FFFFFF"/>
                                      </p:to>
                                    </p:animClr>
                                    <p:animClr clrSpc="rgb" dir="cw">
                                      <p:cBhvr>
                                        <p:cTn id="26" dur="500" fill="hold"/>
                                        <p:tgtEl>
                                          <p:spTgt spid="3">
                                            <p:txEl>
                                              <p:pRg st="2" end="2"/>
                                            </p:txEl>
                                          </p:spTgt>
                                        </p:tgtEl>
                                        <p:attrNameLst>
                                          <p:attrName>fillcolor</p:attrName>
                                        </p:attrNameLst>
                                      </p:cBhvr>
                                      <p:to>
                                        <a:srgbClr val="FFFFFF"/>
                                      </p:to>
                                    </p:animClr>
                                    <p:set>
                                      <p:cBhvr>
                                        <p:cTn id="27" dur="500" fill="hold"/>
                                        <p:tgtEl>
                                          <p:spTgt spid="3">
                                            <p:txEl>
                                              <p:pRg st="2" end="2"/>
                                            </p:txEl>
                                          </p:spTgt>
                                        </p:tgtEl>
                                        <p:attrNameLst>
                                          <p:attrName>fill.type</p:attrName>
                                        </p:attrNameLst>
                                      </p:cBhvr>
                                      <p:to>
                                        <p:strVal val="solid"/>
                                      </p:to>
                                    </p:set>
                                    <p:anim to="1.5" calcmode="lin" valueType="num">
                                      <p:cBhvr override="childStyle">
                                        <p:cTn id="28" dur="500" fill="hold"/>
                                        <p:tgtEl>
                                          <p:spTgt spid="3">
                                            <p:txEl>
                                              <p:pRg st="2" end="2"/>
                                            </p:txEl>
                                          </p:spTgt>
                                        </p:tgtEl>
                                        <p:attrNameLst>
                                          <p:attrName>style.fontSize</p:attrName>
                                        </p:attrNameLst>
                                      </p:cBhvr>
                                    </p:anim>
                                  </p:childTnLst>
                                </p:cTn>
                              </p:par>
                            </p:childTnLst>
                          </p:cTn>
                        </p:par>
                      </p:childTnLst>
                    </p:cTn>
                  </p:par>
                  <p:par>
                    <p:cTn id="29" fill="hold">
                      <p:stCondLst>
                        <p:cond delay="indefinite"/>
                      </p:stCondLst>
                      <p:childTnLst>
                        <p:par>
                          <p:cTn id="30" fill="hold">
                            <p:stCondLst>
                              <p:cond delay="0"/>
                            </p:stCondLst>
                            <p:childTnLst>
                              <p:par>
                                <p:cTn id="31" presetID="28" presetClass="emph" presetSubtype="0" fill="hold" grpId="0" nodeType="clickEffect">
                                  <p:stCondLst>
                                    <p:cond delay="0"/>
                                  </p:stCondLst>
                                  <p:iterate type="lt">
                                    <p:tmPct val="10000"/>
                                  </p:iterate>
                                  <p:childTnLst>
                                    <p:animClr clrSpc="rgb" dir="cw">
                                      <p:cBhvr override="childStyle">
                                        <p:cTn id="32" dur="500" fill="hold"/>
                                        <p:tgtEl>
                                          <p:spTgt spid="3">
                                            <p:txEl>
                                              <p:pRg st="3" end="3"/>
                                            </p:txEl>
                                          </p:spTgt>
                                        </p:tgtEl>
                                        <p:attrNameLst>
                                          <p:attrName>style.color</p:attrName>
                                        </p:attrNameLst>
                                      </p:cBhvr>
                                      <p:to>
                                        <a:srgbClr val="FFFFFF"/>
                                      </p:to>
                                    </p:animClr>
                                    <p:animClr clrSpc="rgb" dir="cw">
                                      <p:cBhvr>
                                        <p:cTn id="33" dur="500" fill="hold"/>
                                        <p:tgtEl>
                                          <p:spTgt spid="3">
                                            <p:txEl>
                                              <p:pRg st="3" end="3"/>
                                            </p:txEl>
                                          </p:spTgt>
                                        </p:tgtEl>
                                        <p:attrNameLst>
                                          <p:attrName>fillcolor</p:attrName>
                                        </p:attrNameLst>
                                      </p:cBhvr>
                                      <p:to>
                                        <a:srgbClr val="FFFFFF"/>
                                      </p:to>
                                    </p:animClr>
                                    <p:set>
                                      <p:cBhvr>
                                        <p:cTn id="34" dur="500" fill="hold"/>
                                        <p:tgtEl>
                                          <p:spTgt spid="3">
                                            <p:txEl>
                                              <p:pRg st="3" end="3"/>
                                            </p:txEl>
                                          </p:spTgt>
                                        </p:tgtEl>
                                        <p:attrNameLst>
                                          <p:attrName>fill.type</p:attrName>
                                        </p:attrNameLst>
                                      </p:cBhvr>
                                      <p:to>
                                        <p:strVal val="solid"/>
                                      </p:to>
                                    </p:set>
                                    <p:anim to="1.5" calcmode="lin" valueType="num">
                                      <p:cBhvr override="childStyle">
                                        <p:cTn id="35" dur="500" fill="hold"/>
                                        <p:tgtEl>
                                          <p:spTgt spid="3">
                                            <p:txEl>
                                              <p:pRg st="3" end="3"/>
                                            </p:txEl>
                                          </p:spTgt>
                                        </p:tgtEl>
                                        <p:attrNameLst>
                                          <p:attrName>style.fontSize</p:attrName>
                                        </p:attrNameLst>
                                      </p:cBhvr>
                                    </p:anim>
                                  </p:childTnLst>
                                </p:cTn>
                              </p:par>
                            </p:childTnLst>
                          </p:cTn>
                        </p:par>
                      </p:childTnLst>
                    </p:cTn>
                  </p:par>
                  <p:par>
                    <p:cTn id="36" fill="hold">
                      <p:stCondLst>
                        <p:cond delay="indefinite"/>
                      </p:stCondLst>
                      <p:childTnLst>
                        <p:par>
                          <p:cTn id="37" fill="hold">
                            <p:stCondLst>
                              <p:cond delay="0"/>
                            </p:stCondLst>
                            <p:childTnLst>
                              <p:par>
                                <p:cTn id="38" presetID="28" presetClass="emph" presetSubtype="0" fill="hold" grpId="0" nodeType="clickEffect">
                                  <p:stCondLst>
                                    <p:cond delay="0"/>
                                  </p:stCondLst>
                                  <p:iterate type="lt">
                                    <p:tmPct val="10000"/>
                                  </p:iterate>
                                  <p:childTnLst>
                                    <p:animClr clrSpc="rgb" dir="cw">
                                      <p:cBhvr override="childStyle">
                                        <p:cTn id="39" dur="500" fill="hold"/>
                                        <p:tgtEl>
                                          <p:spTgt spid="3">
                                            <p:txEl>
                                              <p:pRg st="4" end="4"/>
                                            </p:txEl>
                                          </p:spTgt>
                                        </p:tgtEl>
                                        <p:attrNameLst>
                                          <p:attrName>style.color</p:attrName>
                                        </p:attrNameLst>
                                      </p:cBhvr>
                                      <p:to>
                                        <a:srgbClr val="FFFFFF"/>
                                      </p:to>
                                    </p:animClr>
                                    <p:animClr clrSpc="rgb" dir="cw">
                                      <p:cBhvr>
                                        <p:cTn id="40" dur="500" fill="hold"/>
                                        <p:tgtEl>
                                          <p:spTgt spid="3">
                                            <p:txEl>
                                              <p:pRg st="4" end="4"/>
                                            </p:txEl>
                                          </p:spTgt>
                                        </p:tgtEl>
                                        <p:attrNameLst>
                                          <p:attrName>fillcolor</p:attrName>
                                        </p:attrNameLst>
                                      </p:cBhvr>
                                      <p:to>
                                        <a:srgbClr val="FFFFFF"/>
                                      </p:to>
                                    </p:animClr>
                                    <p:set>
                                      <p:cBhvr>
                                        <p:cTn id="41" dur="500" fill="hold"/>
                                        <p:tgtEl>
                                          <p:spTgt spid="3">
                                            <p:txEl>
                                              <p:pRg st="4" end="4"/>
                                            </p:txEl>
                                          </p:spTgt>
                                        </p:tgtEl>
                                        <p:attrNameLst>
                                          <p:attrName>fill.type</p:attrName>
                                        </p:attrNameLst>
                                      </p:cBhvr>
                                      <p:to>
                                        <p:strVal val="solid"/>
                                      </p:to>
                                    </p:set>
                                    <p:anim to="1.5" calcmode="lin" valueType="num">
                                      <p:cBhvr override="childStyle">
                                        <p:cTn id="42" dur="500" fill="hold"/>
                                        <p:tgtEl>
                                          <p:spTgt spid="3">
                                            <p:txEl>
                                              <p:pRg st="4" end="4"/>
                                            </p:txEl>
                                          </p:spTgt>
                                        </p:tgtEl>
                                        <p:attrNameLst>
                                          <p:attrName>style.fontSize</p:attrName>
                                        </p:attrNameLst>
                                      </p:cBhvr>
                                    </p:anim>
                                  </p:childTnLst>
                                </p:cTn>
                              </p:par>
                            </p:childTnLst>
                          </p:cTn>
                        </p:par>
                      </p:childTnLst>
                    </p:cTn>
                  </p:par>
                  <p:par>
                    <p:cTn id="43" fill="hold">
                      <p:stCondLst>
                        <p:cond delay="indefinite"/>
                      </p:stCondLst>
                      <p:childTnLst>
                        <p:par>
                          <p:cTn id="44" fill="hold">
                            <p:stCondLst>
                              <p:cond delay="0"/>
                            </p:stCondLst>
                            <p:childTnLst>
                              <p:par>
                                <p:cTn id="45" presetID="28" presetClass="emph" presetSubtype="0" fill="hold" grpId="0" nodeType="clickEffect">
                                  <p:stCondLst>
                                    <p:cond delay="0"/>
                                  </p:stCondLst>
                                  <p:iterate type="lt">
                                    <p:tmPct val="10000"/>
                                  </p:iterate>
                                  <p:childTnLst>
                                    <p:animClr clrSpc="rgb" dir="cw">
                                      <p:cBhvr override="childStyle">
                                        <p:cTn id="46" dur="500" fill="hold"/>
                                        <p:tgtEl>
                                          <p:spTgt spid="3">
                                            <p:txEl>
                                              <p:pRg st="5" end="5"/>
                                            </p:txEl>
                                          </p:spTgt>
                                        </p:tgtEl>
                                        <p:attrNameLst>
                                          <p:attrName>style.color</p:attrName>
                                        </p:attrNameLst>
                                      </p:cBhvr>
                                      <p:to>
                                        <a:srgbClr val="FFFFFF"/>
                                      </p:to>
                                    </p:animClr>
                                    <p:animClr clrSpc="rgb" dir="cw">
                                      <p:cBhvr>
                                        <p:cTn id="47" dur="500" fill="hold"/>
                                        <p:tgtEl>
                                          <p:spTgt spid="3">
                                            <p:txEl>
                                              <p:pRg st="5" end="5"/>
                                            </p:txEl>
                                          </p:spTgt>
                                        </p:tgtEl>
                                        <p:attrNameLst>
                                          <p:attrName>fillcolor</p:attrName>
                                        </p:attrNameLst>
                                      </p:cBhvr>
                                      <p:to>
                                        <a:srgbClr val="FFFFFF"/>
                                      </p:to>
                                    </p:animClr>
                                    <p:set>
                                      <p:cBhvr>
                                        <p:cTn id="48" dur="500" fill="hold"/>
                                        <p:tgtEl>
                                          <p:spTgt spid="3">
                                            <p:txEl>
                                              <p:pRg st="5" end="5"/>
                                            </p:txEl>
                                          </p:spTgt>
                                        </p:tgtEl>
                                        <p:attrNameLst>
                                          <p:attrName>fill.type</p:attrName>
                                        </p:attrNameLst>
                                      </p:cBhvr>
                                      <p:to>
                                        <p:strVal val="solid"/>
                                      </p:to>
                                    </p:set>
                                    <p:anim to="1.5" calcmode="lin" valueType="num">
                                      <p:cBhvr override="childStyle">
                                        <p:cTn id="49" dur="500" fill="hold"/>
                                        <p:tgtEl>
                                          <p:spTgt spid="3">
                                            <p:txEl>
                                              <p:pRg st="5" end="5"/>
                                            </p:txEl>
                                          </p:spTgt>
                                        </p:tgtEl>
                                        <p:attrNameLst>
                                          <p:attrName>style.fontSize</p:attrName>
                                        </p:attrNameLst>
                                      </p:cBhvr>
                                    </p:anim>
                                  </p:childTnLst>
                                </p:cTn>
                              </p:par>
                            </p:childTnLst>
                          </p:cTn>
                        </p:par>
                      </p:childTnLst>
                    </p:cTn>
                  </p:par>
                  <p:par>
                    <p:cTn id="50" fill="hold">
                      <p:stCondLst>
                        <p:cond delay="indefinite"/>
                      </p:stCondLst>
                      <p:childTnLst>
                        <p:par>
                          <p:cTn id="51" fill="hold">
                            <p:stCondLst>
                              <p:cond delay="0"/>
                            </p:stCondLst>
                            <p:childTnLst>
                              <p:par>
                                <p:cTn id="52" presetID="28" presetClass="emph" presetSubtype="0" fill="hold" grpId="0" nodeType="clickEffect">
                                  <p:stCondLst>
                                    <p:cond delay="0"/>
                                  </p:stCondLst>
                                  <p:iterate type="lt">
                                    <p:tmPct val="10000"/>
                                  </p:iterate>
                                  <p:childTnLst>
                                    <p:animClr clrSpc="rgb" dir="cw">
                                      <p:cBhvr override="childStyle">
                                        <p:cTn id="53" dur="500" fill="hold"/>
                                        <p:tgtEl>
                                          <p:spTgt spid="3">
                                            <p:txEl>
                                              <p:pRg st="6" end="6"/>
                                            </p:txEl>
                                          </p:spTgt>
                                        </p:tgtEl>
                                        <p:attrNameLst>
                                          <p:attrName>style.color</p:attrName>
                                        </p:attrNameLst>
                                      </p:cBhvr>
                                      <p:to>
                                        <a:srgbClr val="FFFFFF"/>
                                      </p:to>
                                    </p:animClr>
                                    <p:animClr clrSpc="rgb" dir="cw">
                                      <p:cBhvr>
                                        <p:cTn id="54" dur="500" fill="hold"/>
                                        <p:tgtEl>
                                          <p:spTgt spid="3">
                                            <p:txEl>
                                              <p:pRg st="6" end="6"/>
                                            </p:txEl>
                                          </p:spTgt>
                                        </p:tgtEl>
                                        <p:attrNameLst>
                                          <p:attrName>fillcolor</p:attrName>
                                        </p:attrNameLst>
                                      </p:cBhvr>
                                      <p:to>
                                        <a:srgbClr val="FFFFFF"/>
                                      </p:to>
                                    </p:animClr>
                                    <p:set>
                                      <p:cBhvr>
                                        <p:cTn id="55" dur="500" fill="hold"/>
                                        <p:tgtEl>
                                          <p:spTgt spid="3">
                                            <p:txEl>
                                              <p:pRg st="6" end="6"/>
                                            </p:txEl>
                                          </p:spTgt>
                                        </p:tgtEl>
                                        <p:attrNameLst>
                                          <p:attrName>fill.type</p:attrName>
                                        </p:attrNameLst>
                                      </p:cBhvr>
                                      <p:to>
                                        <p:strVal val="solid"/>
                                      </p:to>
                                    </p:set>
                                    <p:anim to="1.5" calcmode="lin" valueType="num">
                                      <p:cBhvr override="childStyle">
                                        <p:cTn id="56" dur="500" fill="hold"/>
                                        <p:tgtEl>
                                          <p:spTgt spid="3">
                                            <p:txEl>
                                              <p:pRg st="6" end="6"/>
                                            </p:txEl>
                                          </p:spTgt>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743200"/>
            <a:ext cx="6553200" cy="2438400"/>
          </a:xfrm>
        </p:spPr>
        <p:txBody>
          <a:bodyPr>
            <a:normAutofit fontScale="92500" lnSpcReduction="10000"/>
          </a:bodyPr>
          <a:lstStyle/>
          <a:p>
            <a:pPr>
              <a:buFont typeface="Wingdings" pitchFamily="2" charset="2"/>
              <a:buChar char="ü"/>
            </a:pPr>
            <a:r>
              <a:rPr lang="en-US" sz="3200" dirty="0" smtClean="0"/>
              <a:t>Unpredictable Rainfall</a:t>
            </a:r>
          </a:p>
          <a:p>
            <a:pPr>
              <a:buFont typeface="Wingdings" pitchFamily="2" charset="2"/>
              <a:buChar char="ü"/>
            </a:pPr>
            <a:r>
              <a:rPr lang="en-US" sz="3200" dirty="0" smtClean="0"/>
              <a:t>Regular maintenance</a:t>
            </a:r>
          </a:p>
          <a:p>
            <a:pPr>
              <a:buFont typeface="Wingdings" pitchFamily="2" charset="2"/>
              <a:buChar char="ü"/>
            </a:pPr>
            <a:r>
              <a:rPr lang="en-US" sz="3200" dirty="0" smtClean="0"/>
              <a:t>Certain roof types create harmful chemicals</a:t>
            </a:r>
          </a:p>
          <a:p>
            <a:pPr>
              <a:buFont typeface="Wingdings" pitchFamily="2" charset="2"/>
              <a:buChar char="ü"/>
            </a:pPr>
            <a:r>
              <a:rPr lang="en-US" sz="3200" dirty="0" smtClean="0"/>
              <a:t>Limited storage</a:t>
            </a:r>
          </a:p>
          <a:p>
            <a:pPr marL="0" indent="0">
              <a:buNone/>
            </a:pPr>
            <a:endParaRPr lang="en-US" dirty="0"/>
          </a:p>
        </p:txBody>
      </p:sp>
      <p:sp>
        <p:nvSpPr>
          <p:cNvPr id="5" name="Title 1"/>
          <p:cNvSpPr>
            <a:spLocks noGrp="1"/>
          </p:cNvSpPr>
          <p:nvPr>
            <p:ph type="title"/>
          </p:nvPr>
        </p:nvSpPr>
        <p:spPr>
          <a:xfrm>
            <a:off x="1676400" y="685800"/>
            <a:ext cx="6096000" cy="1371600"/>
          </a:xfrm>
        </p:spPr>
        <p:txBody>
          <a:bodyPr>
            <a:noAutofit/>
          </a:bodyPr>
          <a:lstStyle/>
          <a:p>
            <a:r>
              <a:rPr lang="en-US" sz="4000" dirty="0" smtClean="0"/>
              <a:t>Disadvantages of rooftop water harvesting</a:t>
            </a:r>
            <a:endParaRPr lang="en-US" sz="4000" dirty="0"/>
          </a:p>
        </p:txBody>
      </p:sp>
    </p:spTree>
    <p:extLst>
      <p:ext uri="{BB962C8B-B14F-4D97-AF65-F5344CB8AC3E}">
        <p14:creationId xmlns:p14="http://schemas.microsoft.com/office/powerpoint/2010/main" val="146208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mph" presetSubtype="0" fill="hold" grpId="0" nodeType="clickEffect">
                                  <p:stCondLst>
                                    <p:cond delay="0"/>
                                  </p:stCondLst>
                                  <p:iterate type="lt">
                                    <p:tmPct val="4000"/>
                                  </p:iterate>
                                  <p:childTnLst>
                                    <p:set>
                                      <p:cBhvr override="childStyle">
                                        <p:cTn id="6" dur="500" fill="hold"/>
                                        <p:tgtEl>
                                          <p:spTgt spid="5"/>
                                        </p:tgtEl>
                                        <p:attrNameLst>
                                          <p:attrName>style.textDecorationUnderline</p:attrName>
                                        </p:attrNameLst>
                                      </p:cBhvr>
                                      <p:to>
                                        <p:strVal val="true"/>
                                      </p:to>
                                    </p:set>
                                  </p:childTnLst>
                                </p:cTn>
                              </p:par>
                              <p:par>
                                <p:cTn id="7" presetID="18" presetClass="emph" presetSubtype="0" fill="hold" grpId="0" nodeType="withEffect">
                                  <p:stCondLst>
                                    <p:cond delay="0"/>
                                  </p:stCondLst>
                                  <p:iterate type="lt">
                                    <p:tmPct val="4000"/>
                                  </p:iterate>
                                  <p:childTnLst>
                                    <p:set>
                                      <p:cBhvr override="childStyle">
                                        <p:cTn id="8" dur="500" fill="hold"/>
                                        <p:tgtEl>
                                          <p:spTgt spid="3">
                                            <p:txEl>
                                              <p:pRg st="0" end="0"/>
                                            </p:txEl>
                                          </p:spTgt>
                                        </p:tgtEl>
                                        <p:attrNameLst>
                                          <p:attrName>style.textDecorationUnderline</p:attrName>
                                        </p:attrNameLst>
                                      </p:cBhvr>
                                      <p:to>
                                        <p:strVal val="true"/>
                                      </p:to>
                                    </p:set>
                                  </p:childTnLst>
                                </p:cTn>
                              </p:par>
                            </p:childTnLst>
                          </p:cTn>
                        </p:par>
                      </p:childTnLst>
                    </p:cTn>
                  </p:par>
                  <p:par>
                    <p:cTn id="9" fill="hold">
                      <p:stCondLst>
                        <p:cond delay="indefinite"/>
                      </p:stCondLst>
                      <p:childTnLst>
                        <p:par>
                          <p:cTn id="10" fill="hold">
                            <p:stCondLst>
                              <p:cond delay="0"/>
                            </p:stCondLst>
                            <p:childTnLst>
                              <p:par>
                                <p:cTn id="11" presetID="18" presetClass="emph" presetSubtype="0" fill="hold" grpId="0" nodeType="clickEffect">
                                  <p:stCondLst>
                                    <p:cond delay="0"/>
                                  </p:stCondLst>
                                  <p:iterate type="lt">
                                    <p:tmPct val="4000"/>
                                  </p:iterate>
                                  <p:childTnLst>
                                    <p:set>
                                      <p:cBhvr override="childStyle">
                                        <p:cTn id="12" dur="500" fill="hold"/>
                                        <p:tgtEl>
                                          <p:spTgt spid="3">
                                            <p:txEl>
                                              <p:pRg st="1" end="1"/>
                                            </p:txEl>
                                          </p:spTgt>
                                        </p:tgtEl>
                                        <p:attrNameLst>
                                          <p:attrName>style.textDecorationUnderline</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18" presetClass="emph" presetSubtype="0" fill="hold" grpId="0" nodeType="clickEffect">
                                  <p:stCondLst>
                                    <p:cond delay="0"/>
                                  </p:stCondLst>
                                  <p:iterate type="lt">
                                    <p:tmPct val="4000"/>
                                  </p:iterate>
                                  <p:childTnLst>
                                    <p:set>
                                      <p:cBhvr override="childStyle">
                                        <p:cTn id="16" dur="500" fill="hold"/>
                                        <p:tgtEl>
                                          <p:spTgt spid="3">
                                            <p:txEl>
                                              <p:pRg st="2" end="2"/>
                                            </p:txEl>
                                          </p:spTgt>
                                        </p:tgtEl>
                                        <p:attrNameLst>
                                          <p:attrName>style.textDecorationUnderline</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8" presetClass="emph" presetSubtype="0" fill="hold" grpId="0" nodeType="clickEffect">
                                  <p:stCondLst>
                                    <p:cond delay="0"/>
                                  </p:stCondLst>
                                  <p:iterate type="lt">
                                    <p:tmPct val="4000"/>
                                  </p:iterate>
                                  <p:childTnLst>
                                    <p:set>
                                      <p:cBhvr override="childStyle">
                                        <p:cTn id="20" dur="500" fill="hold"/>
                                        <p:tgtEl>
                                          <p:spTgt spid="3">
                                            <p:txEl>
                                              <p:pRg st="3" end="3"/>
                                            </p:txEl>
                                          </p:spTgt>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1447800"/>
            <a:ext cx="2667000" cy="685800"/>
          </a:xfrm>
        </p:spPr>
        <p:txBody>
          <a:bodyPr>
            <a:noAutofit/>
          </a:bodyPr>
          <a:lstStyle/>
          <a:p>
            <a:r>
              <a:rPr lang="en-US" sz="4000" dirty="0" smtClean="0"/>
              <a:t>Conclusion</a:t>
            </a:r>
            <a:br>
              <a:rPr lang="en-US" sz="4000" dirty="0" smtClean="0"/>
            </a:br>
            <a:endParaRPr lang="en-US" sz="4000" dirty="0"/>
          </a:p>
        </p:txBody>
      </p:sp>
      <p:sp>
        <p:nvSpPr>
          <p:cNvPr id="3" name="Content Placeholder 2"/>
          <p:cNvSpPr>
            <a:spLocks noGrp="1"/>
          </p:cNvSpPr>
          <p:nvPr>
            <p:ph idx="1"/>
          </p:nvPr>
        </p:nvSpPr>
        <p:spPr/>
        <p:txBody>
          <a:bodyPr/>
          <a:lstStyle/>
          <a:p>
            <a:pPr marL="0" indent="0" algn="just">
              <a:buNone/>
            </a:pPr>
            <a:r>
              <a:rPr lang="en-US" dirty="0" smtClean="0"/>
              <a:t>My research </a:t>
            </a:r>
            <a:r>
              <a:rPr lang="en-US" dirty="0"/>
              <a:t>confirms that rooftops can be used as a source of renewable energy. But there are both advantages and disadvantages to using renewable energy in rooftop </a:t>
            </a:r>
            <a:r>
              <a:rPr lang="en-US" dirty="0" smtClean="0"/>
              <a:t>buildings. My main goal was to </a:t>
            </a:r>
            <a:r>
              <a:rPr lang="en-US" dirty="0"/>
              <a:t>inform the </a:t>
            </a:r>
            <a:r>
              <a:rPr lang="en-US" dirty="0" smtClean="0"/>
              <a:t>audience </a:t>
            </a:r>
            <a:r>
              <a:rPr lang="en-US" dirty="0"/>
              <a:t>about different forms of renewable energy that can take place in the rooftop </a:t>
            </a:r>
            <a:r>
              <a:rPr lang="en-US" dirty="0" smtClean="0"/>
              <a:t>buildings. </a:t>
            </a:r>
            <a:r>
              <a:rPr lang="en-US" dirty="0"/>
              <a:t>The project will help a consumer to decide whether they will want to produce renewable energy in their </a:t>
            </a:r>
            <a:r>
              <a:rPr lang="en-US" dirty="0" smtClean="0"/>
              <a:t>rooftops and if so what kind what form of energy will be best for them. </a:t>
            </a:r>
            <a:r>
              <a:rPr lang="en-US" dirty="0"/>
              <a:t>T</a:t>
            </a:r>
            <a:r>
              <a:rPr lang="en-US" dirty="0" smtClean="0"/>
              <a:t>o maintain sustainability </a:t>
            </a:r>
            <a:r>
              <a:rPr lang="en-US" dirty="0"/>
              <a:t>of nature and to utilize the scare </a:t>
            </a:r>
            <a:r>
              <a:rPr lang="en-US" dirty="0" smtClean="0"/>
              <a:t>resources </a:t>
            </a:r>
            <a:r>
              <a:rPr lang="en-US" dirty="0"/>
              <a:t>of city life there is no alternative other than using renewable energy. </a:t>
            </a:r>
          </a:p>
          <a:p>
            <a:pPr marL="0" indent="0">
              <a:buNone/>
            </a:pPr>
            <a:endParaRPr lang="en-US" dirty="0"/>
          </a:p>
        </p:txBody>
      </p:sp>
    </p:spTree>
    <p:extLst>
      <p:ext uri="{BB962C8B-B14F-4D97-AF65-F5344CB8AC3E}">
        <p14:creationId xmlns:p14="http://schemas.microsoft.com/office/powerpoint/2010/main" val="3208165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80">
                                          <p:stCondLst>
                                            <p:cond delay="0"/>
                                          </p:stCondLst>
                                        </p:cTn>
                                        <p:tgtEl>
                                          <p:spTgt spid="3">
                                            <p:txEl>
                                              <p:pRg st="0" end="0"/>
                                            </p:txEl>
                                          </p:spTgt>
                                        </p:tgtEl>
                                      </p:cBhvr>
                                    </p:animEffect>
                                    <p:anim calcmode="lin" valueType="num">
                                      <p:cBhvr>
                                        <p:cTn id="2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0" end="0"/>
                                            </p:txEl>
                                          </p:spTgt>
                                        </p:tgtEl>
                                      </p:cBhvr>
                                      <p:to x="100000" y="60000"/>
                                    </p:animScale>
                                    <p:animScale>
                                      <p:cBhvr>
                                        <p:cTn id="30" dur="166" decel="50000">
                                          <p:stCondLst>
                                            <p:cond delay="676"/>
                                          </p:stCondLst>
                                        </p:cTn>
                                        <p:tgtEl>
                                          <p:spTgt spid="3">
                                            <p:txEl>
                                              <p:pRg st="0" end="0"/>
                                            </p:txEl>
                                          </p:spTgt>
                                        </p:tgtEl>
                                      </p:cBhvr>
                                      <p:to x="100000" y="100000"/>
                                    </p:animScale>
                                    <p:animScale>
                                      <p:cBhvr>
                                        <p:cTn id="31" dur="26">
                                          <p:stCondLst>
                                            <p:cond delay="1312"/>
                                          </p:stCondLst>
                                        </p:cTn>
                                        <p:tgtEl>
                                          <p:spTgt spid="3">
                                            <p:txEl>
                                              <p:pRg st="0" end="0"/>
                                            </p:txEl>
                                          </p:spTgt>
                                        </p:tgtEl>
                                      </p:cBhvr>
                                      <p:to x="100000" y="80000"/>
                                    </p:animScale>
                                    <p:animScale>
                                      <p:cBhvr>
                                        <p:cTn id="32" dur="166" decel="50000">
                                          <p:stCondLst>
                                            <p:cond delay="1338"/>
                                          </p:stCondLst>
                                        </p:cTn>
                                        <p:tgtEl>
                                          <p:spTgt spid="3">
                                            <p:txEl>
                                              <p:pRg st="0" end="0"/>
                                            </p:txEl>
                                          </p:spTgt>
                                        </p:tgtEl>
                                      </p:cBhvr>
                                      <p:to x="100000" y="100000"/>
                                    </p:animScale>
                                    <p:animScale>
                                      <p:cBhvr>
                                        <p:cTn id="33" dur="26">
                                          <p:stCondLst>
                                            <p:cond delay="1642"/>
                                          </p:stCondLst>
                                        </p:cTn>
                                        <p:tgtEl>
                                          <p:spTgt spid="3">
                                            <p:txEl>
                                              <p:pRg st="0" end="0"/>
                                            </p:txEl>
                                          </p:spTgt>
                                        </p:tgtEl>
                                      </p:cBhvr>
                                      <p:to x="100000" y="90000"/>
                                    </p:animScale>
                                    <p:animScale>
                                      <p:cBhvr>
                                        <p:cTn id="34" dur="166" decel="50000">
                                          <p:stCondLst>
                                            <p:cond delay="1668"/>
                                          </p:stCondLst>
                                        </p:cTn>
                                        <p:tgtEl>
                                          <p:spTgt spid="3">
                                            <p:txEl>
                                              <p:pRg st="0" end="0"/>
                                            </p:txEl>
                                          </p:spTgt>
                                        </p:tgtEl>
                                      </p:cBhvr>
                                      <p:to x="100000" y="100000"/>
                                    </p:animScale>
                                    <p:animScale>
                                      <p:cBhvr>
                                        <p:cTn id="35" dur="26">
                                          <p:stCondLst>
                                            <p:cond delay="1808"/>
                                          </p:stCondLst>
                                        </p:cTn>
                                        <p:tgtEl>
                                          <p:spTgt spid="3">
                                            <p:txEl>
                                              <p:pRg st="0" end="0"/>
                                            </p:txEl>
                                          </p:spTgt>
                                        </p:tgtEl>
                                      </p:cBhvr>
                                      <p:to x="100000" y="95000"/>
                                    </p:animScale>
                                    <p:animScale>
                                      <p:cBhvr>
                                        <p:cTn id="36"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76200"/>
            <a:ext cx="2743200" cy="655638"/>
          </a:xfrm>
        </p:spPr>
        <p:txBody>
          <a:bodyPr/>
          <a:lstStyle/>
          <a:p>
            <a:r>
              <a:rPr lang="en-US" dirty="0" smtClean="0"/>
              <a:t>References</a:t>
            </a:r>
            <a:endParaRPr lang="en-US" dirty="0"/>
          </a:p>
        </p:txBody>
      </p:sp>
      <p:sp>
        <p:nvSpPr>
          <p:cNvPr id="3" name="Content Placeholder 2"/>
          <p:cNvSpPr>
            <a:spLocks noGrp="1"/>
          </p:cNvSpPr>
          <p:nvPr>
            <p:ph idx="1"/>
          </p:nvPr>
        </p:nvSpPr>
        <p:spPr>
          <a:xfrm>
            <a:off x="381000" y="914400"/>
            <a:ext cx="8229600" cy="5334000"/>
          </a:xfrm>
        </p:spPr>
        <p:style>
          <a:lnRef idx="1">
            <a:schemeClr val="accent2"/>
          </a:lnRef>
          <a:fillRef idx="2">
            <a:schemeClr val="accent2"/>
          </a:fillRef>
          <a:effectRef idx="1">
            <a:schemeClr val="accent2"/>
          </a:effectRef>
          <a:fontRef idx="minor">
            <a:schemeClr val="dk1"/>
          </a:fontRef>
        </p:style>
        <p:txBody>
          <a:bodyPr>
            <a:noAutofit/>
          </a:bodyPr>
          <a:lstStyle/>
          <a:p>
            <a:pPr>
              <a:buFont typeface="Wingdings" pitchFamily="2" charset="2"/>
              <a:buChar char="q"/>
            </a:pPr>
            <a:r>
              <a:rPr lang="en-US" u="sng" dirty="0">
                <a:solidFill>
                  <a:schemeClr val="tx1"/>
                </a:solidFill>
                <a:hlinkClick r:id="rId2"/>
              </a:rPr>
              <a:t>http://</a:t>
            </a:r>
            <a:r>
              <a:rPr lang="en-US" u="sng" dirty="0" smtClean="0">
                <a:solidFill>
                  <a:schemeClr val="tx1"/>
                </a:solidFill>
                <a:hlinkClick r:id="rId2"/>
              </a:rPr>
              <a:t>www.renewableenergyworld.com/articles/2014/01/solar-jobs-growing-ten-times-faster-than-national-average-employment-growth.html</a:t>
            </a:r>
            <a:endParaRPr lang="en-US" u="sng" dirty="0" smtClean="0">
              <a:solidFill>
                <a:schemeClr val="tx1"/>
              </a:solidFill>
            </a:endParaRPr>
          </a:p>
          <a:p>
            <a:pPr>
              <a:buFont typeface="Wingdings" pitchFamily="2" charset="2"/>
              <a:buChar char="q"/>
            </a:pPr>
            <a:r>
              <a:rPr lang="en-US" u="sng" dirty="0">
                <a:solidFill>
                  <a:schemeClr val="tx1"/>
                </a:solidFill>
                <a:hlinkClick r:id="rId3"/>
              </a:rPr>
              <a:t>http://lmdevpartners.com/wp/wp-content/uploads/2015/02/Pearson-Turbines-Popping-Up-on-New-York-Roofs-Along-With-Questions-of-Efficiency-The-New-York-Times-May-26-2014.pdf</a:t>
            </a:r>
            <a:r>
              <a:rPr lang="en-US" dirty="0">
                <a:solidFill>
                  <a:schemeClr val="tx1"/>
                </a:solidFill>
              </a:rPr>
              <a:t>. </a:t>
            </a:r>
            <a:endParaRPr lang="en-US" dirty="0" smtClean="0">
              <a:solidFill>
                <a:schemeClr val="tx1"/>
              </a:solidFill>
            </a:endParaRPr>
          </a:p>
          <a:p>
            <a:pPr>
              <a:buFont typeface="Wingdings" pitchFamily="2" charset="2"/>
              <a:buChar char="q"/>
            </a:pPr>
            <a:r>
              <a:rPr lang="en-US" u="sng" dirty="0">
                <a:solidFill>
                  <a:schemeClr val="tx1"/>
                </a:solidFill>
                <a:hlinkClick r:id="rId4"/>
              </a:rPr>
              <a:t>http://www.harvesth2o.com/RWH_good_bad_ugly.shtml</a:t>
            </a:r>
            <a:r>
              <a:rPr lang="en-US" dirty="0">
                <a:solidFill>
                  <a:schemeClr val="tx1"/>
                </a:solidFill>
              </a:rPr>
              <a:t>. </a:t>
            </a:r>
            <a:endParaRPr lang="en-US" dirty="0" smtClean="0">
              <a:solidFill>
                <a:schemeClr val="tx1"/>
              </a:solidFill>
            </a:endParaRPr>
          </a:p>
          <a:p>
            <a:pPr>
              <a:buFont typeface="Wingdings" pitchFamily="2" charset="2"/>
              <a:buChar char="q"/>
            </a:pPr>
            <a:r>
              <a:rPr lang="en-US" u="sng" dirty="0">
                <a:solidFill>
                  <a:schemeClr val="tx1"/>
                </a:solidFill>
                <a:hlinkClick r:id="rId5"/>
              </a:rPr>
              <a:t>http://www.conserve-energy-future.com/Advantages_WindEnergy.php</a:t>
            </a:r>
            <a:r>
              <a:rPr lang="en-US" dirty="0">
                <a:solidFill>
                  <a:schemeClr val="tx1"/>
                </a:solidFill>
              </a:rPr>
              <a:t>. </a:t>
            </a:r>
            <a:endParaRPr lang="en-US" dirty="0" smtClean="0">
              <a:solidFill>
                <a:schemeClr val="tx1"/>
              </a:solidFill>
            </a:endParaRPr>
          </a:p>
          <a:p>
            <a:pPr>
              <a:buFont typeface="Wingdings" pitchFamily="2" charset="2"/>
              <a:buChar char="q"/>
            </a:pPr>
            <a:r>
              <a:rPr lang="en-US" u="sng" dirty="0">
                <a:solidFill>
                  <a:schemeClr val="tx1"/>
                </a:solidFill>
                <a:hlinkClick r:id="rId6"/>
              </a:rPr>
              <a:t>http://cleantechnica.com/2013/10/08/advantages-disadvantages-solar-power</a:t>
            </a:r>
            <a:r>
              <a:rPr lang="en-US" dirty="0">
                <a:solidFill>
                  <a:schemeClr val="tx1"/>
                </a:solidFill>
              </a:rPr>
              <a:t>. </a:t>
            </a:r>
            <a:endParaRPr lang="en-US" dirty="0">
              <a:solidFill>
                <a:schemeClr val="tx1"/>
              </a:solidFill>
            </a:endParaRPr>
          </a:p>
        </p:txBody>
      </p:sp>
    </p:spTree>
    <p:extLst>
      <p:ext uri="{BB962C8B-B14F-4D97-AF65-F5344CB8AC3E}">
        <p14:creationId xmlns:p14="http://schemas.microsoft.com/office/powerpoint/2010/main" val="2595158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xit" presetSubtype="0" fill="hold" grpId="1" nodeType="clickEffect">
                                  <p:stCondLst>
                                    <p:cond delay="0"/>
                                  </p:stCondLst>
                                  <p:childTnLst>
                                    <p:animEffect transition="out" filter="fade">
                                      <p:cBhvr>
                                        <p:cTn id="13" dur="500"/>
                                        <p:tgtEl>
                                          <p:spTgt spid="2"/>
                                        </p:tgtEl>
                                      </p:cBhvr>
                                    </p:animEffect>
                                    <p:set>
                                      <p:cBhvr>
                                        <p:cTn id="14" dur="1" fill="hold">
                                          <p:stCondLst>
                                            <p:cond delay="499"/>
                                          </p:stCondLst>
                                        </p:cTn>
                                        <p:tgtEl>
                                          <p:spTgt spid="2"/>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8" presetClass="entr" presetSubtype="0" fill="hold" grpId="0" nodeType="clickEffect">
                                  <p:stCondLst>
                                    <p:cond delay="0"/>
                                  </p:stCondLst>
                                  <p:childTnLst>
                                    <p:set>
                                      <p:cBhvr>
                                        <p:cTn id="18" dur="1" fill="hold">
                                          <p:stCondLst>
                                            <p:cond delay="0"/>
                                          </p:stCondLst>
                                        </p:cTn>
                                        <p:tgtEl>
                                          <p:spTgt spid="3">
                                            <p:bg/>
                                          </p:spTgt>
                                        </p:tgtEl>
                                        <p:attrNameLst>
                                          <p:attrName>style.visibility</p:attrName>
                                        </p:attrNameLst>
                                      </p:cBhvr>
                                      <p:to>
                                        <p:strVal val="visible"/>
                                      </p:to>
                                    </p:set>
                                    <p:anim calcmode="lin" valueType="num">
                                      <p:cBhvr>
                                        <p:cTn id="19" dur="15000" fill="hold"/>
                                        <p:tgtEl>
                                          <p:spTgt spid="3">
                                            <p:bg/>
                                          </p:spTgt>
                                        </p:tgtEl>
                                        <p:attrNameLst>
                                          <p:attrName>ppt_x</p:attrName>
                                        </p:attrNameLst>
                                      </p:cBhvr>
                                      <p:tavLst>
                                        <p:tav tm="0">
                                          <p:val>
                                            <p:strVal val="#ppt_x"/>
                                          </p:val>
                                        </p:tav>
                                        <p:tav tm="100000">
                                          <p:val>
                                            <p:strVal val="#ppt_x"/>
                                          </p:val>
                                        </p:tav>
                                      </p:tavLst>
                                    </p:anim>
                                    <p:anim calcmode="lin" valueType="num">
                                      <p:cBhvr>
                                        <p:cTn id="20" dur="15000" fill="hold"/>
                                        <p:tgtEl>
                                          <p:spTgt spid="3">
                                            <p:bg/>
                                          </p:spTgt>
                                        </p:tgtEl>
                                        <p:attrNameLst>
                                          <p:attrName>ppt_y</p:attrName>
                                        </p:attrNameLst>
                                      </p:cBhvr>
                                      <p:tavLst>
                                        <p:tav tm="0">
                                          <p:val>
                                            <p:strVal val="#ppt_y+1"/>
                                          </p:val>
                                        </p:tav>
                                        <p:tav tm="100000">
                                          <p:val>
                                            <p:strVal val="#ppt_y-1"/>
                                          </p:val>
                                        </p:tav>
                                      </p:tavLst>
                                    </p:anim>
                                  </p:childTnLst>
                                </p:cTn>
                              </p:par>
                              <p:par>
                                <p:cTn id="21" presetID="28" presetClass="entr" presetSubtype="0" fill="hold" grpId="0" nodeType="with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 calcmode="lin" valueType="num">
                                      <p:cBhvr>
                                        <p:cTn id="23" dur="15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4" dur="15000" fill="hold"/>
                                        <p:tgtEl>
                                          <p:spTgt spid="3">
                                            <p:txEl>
                                              <p:pRg st="0" end="0"/>
                                            </p:txEl>
                                          </p:spTgt>
                                        </p:tgtEl>
                                        <p:attrNameLst>
                                          <p:attrName>ppt_y</p:attrName>
                                        </p:attrNameLst>
                                      </p:cBhvr>
                                      <p:tavLst>
                                        <p:tav tm="0">
                                          <p:val>
                                            <p:strVal val="#ppt_y+1"/>
                                          </p:val>
                                        </p:tav>
                                        <p:tav tm="100000">
                                          <p:val>
                                            <p:strVal val="#ppt_y-1"/>
                                          </p:val>
                                        </p:tav>
                                      </p:tavLst>
                                    </p:anim>
                                  </p:childTnLst>
                                </p:cTn>
                              </p:par>
                              <p:par>
                                <p:cTn id="25" presetID="28" presetClass="entr" presetSubtype="0" fill="hold" grpId="0"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15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5000" fill="hold"/>
                                        <p:tgtEl>
                                          <p:spTgt spid="3">
                                            <p:txEl>
                                              <p:pRg st="1" end="1"/>
                                            </p:txEl>
                                          </p:spTgt>
                                        </p:tgtEl>
                                        <p:attrNameLst>
                                          <p:attrName>ppt_y</p:attrName>
                                        </p:attrNameLst>
                                      </p:cBhvr>
                                      <p:tavLst>
                                        <p:tav tm="0">
                                          <p:val>
                                            <p:strVal val="#ppt_y+1"/>
                                          </p:val>
                                        </p:tav>
                                        <p:tav tm="100000">
                                          <p:val>
                                            <p:strVal val="#ppt_y-1"/>
                                          </p:val>
                                        </p:tav>
                                      </p:tavLst>
                                    </p:anim>
                                  </p:childTnLst>
                                </p:cTn>
                              </p:par>
                              <p:par>
                                <p:cTn id="29" presetID="28" presetClass="entr" presetSubtype="0" fill="hold" grpId="0"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 calcmode="lin" valueType="num">
                                      <p:cBhvr>
                                        <p:cTn id="31" dur="15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2" dur="15000" fill="hold"/>
                                        <p:tgtEl>
                                          <p:spTgt spid="3">
                                            <p:txEl>
                                              <p:pRg st="2" end="2"/>
                                            </p:txEl>
                                          </p:spTgt>
                                        </p:tgtEl>
                                        <p:attrNameLst>
                                          <p:attrName>ppt_y</p:attrName>
                                        </p:attrNameLst>
                                      </p:cBhvr>
                                      <p:tavLst>
                                        <p:tav tm="0">
                                          <p:val>
                                            <p:strVal val="#ppt_y+1"/>
                                          </p:val>
                                        </p:tav>
                                        <p:tav tm="100000">
                                          <p:val>
                                            <p:strVal val="#ppt_y-1"/>
                                          </p:val>
                                        </p:tav>
                                      </p:tavLst>
                                    </p:anim>
                                  </p:childTnLst>
                                </p:cTn>
                              </p:par>
                              <p:par>
                                <p:cTn id="33" presetID="28" presetClass="entr" presetSubtype="0" fill="hold" grpId="0" nodeType="with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5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5000" fill="hold"/>
                                        <p:tgtEl>
                                          <p:spTgt spid="3">
                                            <p:txEl>
                                              <p:pRg st="3" end="3"/>
                                            </p:txEl>
                                          </p:spTgt>
                                        </p:tgtEl>
                                        <p:attrNameLst>
                                          <p:attrName>ppt_y</p:attrName>
                                        </p:attrNameLst>
                                      </p:cBhvr>
                                      <p:tavLst>
                                        <p:tav tm="0">
                                          <p:val>
                                            <p:strVal val="#ppt_y+1"/>
                                          </p:val>
                                        </p:tav>
                                        <p:tav tm="100000">
                                          <p:val>
                                            <p:strVal val="#ppt_y-1"/>
                                          </p:val>
                                        </p:tav>
                                      </p:tavLst>
                                    </p:anim>
                                  </p:childTnLst>
                                </p:cTn>
                              </p:par>
                              <p:par>
                                <p:cTn id="37" presetID="28" presetClass="entr" presetSubtype="0" fill="hold" grpId="0" nodeType="with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 calcmode="lin" valueType="num">
                                      <p:cBhvr>
                                        <p:cTn id="39" dur="15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0" dur="15000" fill="hold"/>
                                        <p:tgtEl>
                                          <p:spTgt spid="3">
                                            <p:txEl>
                                              <p:pRg st="4" end="4"/>
                                            </p:txEl>
                                          </p:spTgt>
                                        </p:tgtEl>
                                        <p:attrNameLst>
                                          <p:attrName>ppt_y</p:attrName>
                                        </p:attrNameLst>
                                      </p:cBhvr>
                                      <p:tavLst>
                                        <p:tav tm="0">
                                          <p:val>
                                            <p:strVal val="#ppt_y+1"/>
                                          </p:val>
                                        </p:tav>
                                        <p:tav tm="100000">
                                          <p:val>
                                            <p:strVal val="#ppt_y-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Why rooftop buildings</a:t>
            </a:r>
            <a:endParaRPr lang="en-US" dirty="0"/>
          </a:p>
        </p:txBody>
      </p:sp>
      <p:sp>
        <p:nvSpPr>
          <p:cNvPr id="2" name="Content Placeholder 1"/>
          <p:cNvSpPr>
            <a:spLocks noGrp="1"/>
          </p:cNvSpPr>
          <p:nvPr>
            <p:ph idx="1"/>
          </p:nvPr>
        </p:nvSpPr>
        <p:spPr>
          <a:xfrm>
            <a:off x="838200" y="2590800"/>
            <a:ext cx="7530353" cy="3542853"/>
          </a:xfrm>
        </p:spPr>
        <p:txBody>
          <a:bodyPr>
            <a:normAutofit/>
          </a:bodyPr>
          <a:lstStyle/>
          <a:p>
            <a:pPr marL="0" indent="0" algn="just">
              <a:buNone/>
            </a:pPr>
            <a:r>
              <a:rPr lang="en-US" sz="2800" dirty="0">
                <a:solidFill>
                  <a:schemeClr val="tx2"/>
                </a:solidFill>
              </a:rPr>
              <a:t>Space is a big issue in city life. Especially, in industrial areas it is not possible to get free spaces</a:t>
            </a:r>
            <a:r>
              <a:rPr lang="en-US" sz="2800" dirty="0" smtClean="0">
                <a:solidFill>
                  <a:schemeClr val="tx2"/>
                </a:solidFill>
              </a:rPr>
              <a:t>. So, rooftop building is the perfect way of using small spaces with the help of  modern technology to use renewable energy. It allows city people to use scare resources the best way possible and preserve the sustainability of the environment. </a:t>
            </a:r>
            <a:endParaRPr lang="en-US" sz="2800" dirty="0">
              <a:solidFill>
                <a:schemeClr val="tx2"/>
              </a:solidFill>
            </a:endParaRPr>
          </a:p>
        </p:txBody>
      </p:sp>
    </p:spTree>
    <p:extLst>
      <p:ext uri="{BB962C8B-B14F-4D97-AF65-F5344CB8AC3E}">
        <p14:creationId xmlns:p14="http://schemas.microsoft.com/office/powerpoint/2010/main" val="267672065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animEffect transition="in" filter="barn(inVertical)">
                                      <p:cBhvr>
                                        <p:cTn id="12"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800" dirty="0" smtClean="0"/>
              <a:t>       Brooklyn Navy yard</a:t>
            </a:r>
            <a:endParaRPr lang="en-US" sz="4800" dirty="0"/>
          </a:p>
        </p:txBody>
      </p:sp>
      <p:pic>
        <p:nvPicPr>
          <p:cNvPr id="12" name="Content Placeholder 11"/>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3757" y="1600200"/>
            <a:ext cx="6096486" cy="4525963"/>
          </a:xfrm>
        </p:spPr>
      </p:pic>
    </p:spTree>
    <p:extLst>
      <p:ext uri="{BB962C8B-B14F-4D97-AF65-F5344CB8AC3E}">
        <p14:creationId xmlns:p14="http://schemas.microsoft.com/office/powerpoint/2010/main" val="2440327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000"/>
                                        <p:tgtEl>
                                          <p:spTgt spid="3"/>
                                        </p:tgtEl>
                                      </p:cBhvr>
                                    </p:animEffect>
                                    <p:anim calcmode="lin" valueType="num">
                                      <p:cBhvr>
                                        <p:cTn id="8" dur="2000" fill="hold"/>
                                        <p:tgtEl>
                                          <p:spTgt spid="3"/>
                                        </p:tgtEl>
                                        <p:attrNameLst>
                                          <p:attrName>ppt_w</p:attrName>
                                        </p:attrNameLst>
                                      </p:cBhvr>
                                      <p:tavLst>
                                        <p:tav tm="0" fmla="#ppt_w*sin(2.5*pi*$)">
                                          <p:val>
                                            <p:fltVal val="0"/>
                                          </p:val>
                                        </p:tav>
                                        <p:tav tm="100000">
                                          <p:val>
                                            <p:fltVal val="1"/>
                                          </p:val>
                                        </p:tav>
                                      </p:tavLst>
                                    </p:anim>
                                    <p:anim calcmode="lin" valueType="num">
                                      <p:cBhvr>
                                        <p:cTn id="9"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circle(in)">
                                      <p:cBhvr>
                                        <p:cTn id="1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09600" y="685800"/>
            <a:ext cx="4114800" cy="1676400"/>
          </a:xfrm>
        </p:spPr>
        <p:txBody>
          <a:bodyPr/>
          <a:lstStyle/>
          <a:p>
            <a:r>
              <a:rPr lang="en-US" dirty="0" smtClean="0"/>
              <a:t>Features of the building</a:t>
            </a:r>
            <a:endParaRPr lang="en-US" dirty="0"/>
          </a:p>
        </p:txBody>
      </p:sp>
      <p:pic>
        <p:nvPicPr>
          <p:cNvPr id="17" name="Content Placeholder 16"/>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4547315" y="304800"/>
            <a:ext cx="4343400" cy="2872849"/>
          </a:xfrm>
        </p:spPr>
      </p:pic>
      <p:sp>
        <p:nvSpPr>
          <p:cNvPr id="19" name="TextBox 18"/>
          <p:cNvSpPr txBox="1"/>
          <p:nvPr/>
        </p:nvSpPr>
        <p:spPr>
          <a:xfrm>
            <a:off x="228600" y="3467100"/>
            <a:ext cx="8686800" cy="3323987"/>
          </a:xfrm>
          <a:prstGeom prst="rect">
            <a:avLst/>
          </a:prstGeom>
          <a:noFill/>
        </p:spPr>
        <p:txBody>
          <a:bodyPr wrap="square" rtlCol="0">
            <a:spAutoFit/>
          </a:bodyPr>
          <a:lstStyle/>
          <a:p>
            <a:pPr marL="285750" indent="-285750">
              <a:buFont typeface="Wingdings" pitchFamily="2" charset="2"/>
              <a:buChar char="Ø"/>
            </a:pPr>
            <a:r>
              <a:rPr lang="en-US" sz="2400" dirty="0" smtClean="0"/>
              <a:t>The first multi-story, multi-tenanted industrial green building which maintained gold standard according to LEED</a:t>
            </a:r>
          </a:p>
          <a:p>
            <a:pPr marL="285750" indent="-285750">
              <a:buFont typeface="Wingdings" pitchFamily="2" charset="2"/>
              <a:buChar char="Ø"/>
            </a:pPr>
            <a:r>
              <a:rPr lang="en-US" sz="2400" dirty="0" smtClean="0"/>
              <a:t>Solar panel for solar  renewable energy</a:t>
            </a:r>
          </a:p>
          <a:p>
            <a:pPr marL="285750" indent="-285750">
              <a:buFont typeface="Wingdings" pitchFamily="2" charset="2"/>
              <a:buChar char="Ø"/>
            </a:pPr>
            <a:r>
              <a:rPr lang="en-US" sz="2400" dirty="0" smtClean="0"/>
              <a:t>High efficiency lighting feature</a:t>
            </a:r>
          </a:p>
          <a:p>
            <a:pPr marL="285750" indent="-285750">
              <a:buFont typeface="Wingdings" pitchFamily="2" charset="2"/>
              <a:buChar char="Ø"/>
            </a:pPr>
            <a:r>
              <a:rPr lang="en-US" sz="2400" dirty="0" smtClean="0"/>
              <a:t>System for recycling rain water</a:t>
            </a:r>
          </a:p>
          <a:p>
            <a:pPr marL="285750" indent="-285750">
              <a:buFont typeface="Wingdings" pitchFamily="2" charset="2"/>
              <a:buChar char="Ø"/>
            </a:pPr>
            <a:r>
              <a:rPr lang="en-US" sz="2400" dirty="0" smtClean="0"/>
              <a:t>Natural ventilation system</a:t>
            </a:r>
          </a:p>
          <a:p>
            <a:pPr marL="285750" indent="-285750">
              <a:buFont typeface="Wingdings" pitchFamily="2" charset="2"/>
              <a:buChar char="Ø"/>
            </a:pPr>
            <a:r>
              <a:rPr lang="en-US" sz="2400" dirty="0" smtClean="0"/>
              <a:t>Solar powered trash compacter</a:t>
            </a:r>
          </a:p>
          <a:p>
            <a:pPr marL="285750" indent="-285750">
              <a:buFont typeface="Wingdings" pitchFamily="2" charset="2"/>
              <a:buChar char="Ø"/>
            </a:pPr>
            <a:r>
              <a:rPr lang="en-US" sz="2400" dirty="0" smtClean="0"/>
              <a:t>Energy efficient window and wind solar lamp.</a:t>
            </a:r>
          </a:p>
          <a:p>
            <a:pPr marL="285750" indent="-285750">
              <a:buFont typeface="Wingdings" pitchFamily="2" charset="2"/>
              <a:buChar char="Ø"/>
            </a:pPr>
            <a:endParaRPr lang="en-US" dirty="0"/>
          </a:p>
        </p:txBody>
      </p:sp>
    </p:spTree>
    <p:extLst>
      <p:ext uri="{BB962C8B-B14F-4D97-AF65-F5344CB8AC3E}">
        <p14:creationId xmlns:p14="http://schemas.microsoft.com/office/powerpoint/2010/main" val="2652670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ircle(in)">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down)">
                                      <p:cBhvr>
                                        <p:cTn id="12" dur="580">
                                          <p:stCondLst>
                                            <p:cond delay="0"/>
                                          </p:stCondLst>
                                        </p:cTn>
                                        <p:tgtEl>
                                          <p:spTgt spid="17"/>
                                        </p:tgtEl>
                                      </p:cBhvr>
                                    </p:animEffect>
                                    <p:anim calcmode="lin" valueType="num">
                                      <p:cBhvr>
                                        <p:cTn id="13" dur="1822" tmFilter="0,0; 0.14,0.36; 0.43,0.73; 0.71,0.91; 1.0,1.0">
                                          <p:stCondLst>
                                            <p:cond delay="0"/>
                                          </p:stCondLst>
                                        </p:cTn>
                                        <p:tgtEl>
                                          <p:spTgt spid="17"/>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17"/>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17"/>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17"/>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17"/>
                                        </p:tgtEl>
                                        <p:attrNameLst>
                                          <p:attrName>ppt_y</p:attrName>
                                        </p:attrNameLst>
                                      </p:cBhvr>
                                      <p:tavLst>
                                        <p:tav tm="0" fmla="#ppt_y-sin(pi*$)/81">
                                          <p:val>
                                            <p:fltVal val="0"/>
                                          </p:val>
                                        </p:tav>
                                        <p:tav tm="100000">
                                          <p:val>
                                            <p:fltVal val="1"/>
                                          </p:val>
                                        </p:tav>
                                      </p:tavLst>
                                    </p:anim>
                                    <p:animScale>
                                      <p:cBhvr>
                                        <p:cTn id="18" dur="26">
                                          <p:stCondLst>
                                            <p:cond delay="650"/>
                                          </p:stCondLst>
                                        </p:cTn>
                                        <p:tgtEl>
                                          <p:spTgt spid="17"/>
                                        </p:tgtEl>
                                      </p:cBhvr>
                                      <p:to x="100000" y="60000"/>
                                    </p:animScale>
                                    <p:animScale>
                                      <p:cBhvr>
                                        <p:cTn id="19" dur="166" decel="50000">
                                          <p:stCondLst>
                                            <p:cond delay="676"/>
                                          </p:stCondLst>
                                        </p:cTn>
                                        <p:tgtEl>
                                          <p:spTgt spid="17"/>
                                        </p:tgtEl>
                                      </p:cBhvr>
                                      <p:to x="100000" y="100000"/>
                                    </p:animScale>
                                    <p:animScale>
                                      <p:cBhvr>
                                        <p:cTn id="20" dur="26">
                                          <p:stCondLst>
                                            <p:cond delay="1312"/>
                                          </p:stCondLst>
                                        </p:cTn>
                                        <p:tgtEl>
                                          <p:spTgt spid="17"/>
                                        </p:tgtEl>
                                      </p:cBhvr>
                                      <p:to x="100000" y="80000"/>
                                    </p:animScale>
                                    <p:animScale>
                                      <p:cBhvr>
                                        <p:cTn id="21" dur="166" decel="50000">
                                          <p:stCondLst>
                                            <p:cond delay="1338"/>
                                          </p:stCondLst>
                                        </p:cTn>
                                        <p:tgtEl>
                                          <p:spTgt spid="17"/>
                                        </p:tgtEl>
                                      </p:cBhvr>
                                      <p:to x="100000" y="100000"/>
                                    </p:animScale>
                                    <p:animScale>
                                      <p:cBhvr>
                                        <p:cTn id="22" dur="26">
                                          <p:stCondLst>
                                            <p:cond delay="1642"/>
                                          </p:stCondLst>
                                        </p:cTn>
                                        <p:tgtEl>
                                          <p:spTgt spid="17"/>
                                        </p:tgtEl>
                                      </p:cBhvr>
                                      <p:to x="100000" y="90000"/>
                                    </p:animScale>
                                    <p:animScale>
                                      <p:cBhvr>
                                        <p:cTn id="23" dur="166" decel="50000">
                                          <p:stCondLst>
                                            <p:cond delay="1668"/>
                                          </p:stCondLst>
                                        </p:cTn>
                                        <p:tgtEl>
                                          <p:spTgt spid="17"/>
                                        </p:tgtEl>
                                      </p:cBhvr>
                                      <p:to x="100000" y="100000"/>
                                    </p:animScale>
                                    <p:animScale>
                                      <p:cBhvr>
                                        <p:cTn id="24" dur="26">
                                          <p:stCondLst>
                                            <p:cond delay="1808"/>
                                          </p:stCondLst>
                                        </p:cTn>
                                        <p:tgtEl>
                                          <p:spTgt spid="17"/>
                                        </p:tgtEl>
                                      </p:cBhvr>
                                      <p:to x="100000" y="95000"/>
                                    </p:animScale>
                                    <p:animScale>
                                      <p:cBhvr>
                                        <p:cTn id="25" dur="166" decel="50000">
                                          <p:stCondLst>
                                            <p:cond delay="1834"/>
                                          </p:stCondLst>
                                        </p:cTn>
                                        <p:tgtEl>
                                          <p:spTgt spid="17"/>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wipe(down)">
                                      <p:cBhvr>
                                        <p:cTn id="30"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197607"/>
            <a:ext cx="8229600" cy="1630362"/>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6600" spc="0" dirty="0" smtClean="0">
                <a:ln w="11430"/>
                <a:solidFill>
                  <a:srgbClr val="C00000"/>
                </a:solidFill>
                <a:effectLst>
                  <a:outerShdw blurRad="50800" dist="39000" dir="5460000" algn="tl">
                    <a:srgbClr val="000000">
                      <a:alpha val="38000"/>
                    </a:srgbClr>
                  </a:outerShdw>
                  <a:reflection blurRad="6350" stA="60000" endA="900" endPos="58000" dir="5400000" sy="-100000" algn="bl" rotWithShape="0"/>
                </a:effectLst>
              </a:rPr>
              <a:t>Different forms of renewable energy on rooftops</a:t>
            </a:r>
            <a:endParaRPr lang="en-US" sz="6600" spc="0" dirty="0">
              <a:ln w="11430"/>
              <a:solidFill>
                <a:srgbClr val="C00000"/>
              </a:solidFill>
              <a:effectLst>
                <a:outerShdw blurRad="50800" dist="39000" dir="5460000" algn="tl">
                  <a:srgbClr val="000000">
                    <a:alpha val="38000"/>
                  </a:srgbClr>
                </a:outerShdw>
                <a:reflection blurRad="6350" stA="60000" endA="900" endPos="58000" dir="5400000" sy="-100000" algn="bl" rotWithShape="0"/>
              </a:effectLst>
            </a:endParaRPr>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399" y="1529202"/>
            <a:ext cx="8001000" cy="5011703"/>
          </a:xfrm>
          <a:prstGeom prst="rect">
            <a:avLst/>
          </a:prstGeom>
        </p:spPr>
      </p:pic>
      <p:sp>
        <p:nvSpPr>
          <p:cNvPr id="14" name="TextBox 13"/>
          <p:cNvSpPr txBox="1"/>
          <p:nvPr/>
        </p:nvSpPr>
        <p:spPr>
          <a:xfrm>
            <a:off x="1944756" y="636105"/>
            <a:ext cx="5178287" cy="707886"/>
          </a:xfrm>
          <a:prstGeom prst="rect">
            <a:avLst/>
          </a:prstGeom>
          <a:solidFill>
            <a:srgbClr val="00B050"/>
          </a:solidFill>
        </p:spPr>
        <p:style>
          <a:lnRef idx="0">
            <a:schemeClr val="accent4"/>
          </a:lnRef>
          <a:fillRef idx="3">
            <a:schemeClr val="accent4"/>
          </a:fillRef>
          <a:effectRef idx="3">
            <a:schemeClr val="accent4"/>
          </a:effectRef>
          <a:fontRef idx="minor">
            <a:schemeClr val="lt1"/>
          </a:fontRef>
        </p:style>
        <p:txBody>
          <a:bodyPr wrap="square" rtlCol="0">
            <a:spAutoFit/>
            <a:scene3d>
              <a:camera prst="perspectiveRelaxedModerately"/>
              <a:lightRig rig="flat" dir="tl">
                <a:rot lat="0" lon="0" rev="6600000"/>
              </a:lightRig>
            </a:scene3d>
            <a:sp3d extrusionH="25400" contourW="8890">
              <a:bevelT w="38100" h="31750"/>
              <a:contourClr>
                <a:schemeClr val="accent2">
                  <a:shade val="75000"/>
                </a:schemeClr>
              </a:contourClr>
            </a:sp3d>
          </a:bodyPr>
          <a:lstStyle/>
          <a:p>
            <a:r>
              <a:rPr lang="en-US" sz="4000" b="1" dirty="0" smtClean="0">
                <a:ln w="11430"/>
                <a:solidFill>
                  <a:schemeClr val="tx1">
                    <a:lumMod val="85000"/>
                  </a:schemeClr>
                </a:solidFill>
                <a:effectLst>
                  <a:outerShdw blurRad="50800" dist="39000" dir="5460000" algn="tl">
                    <a:srgbClr val="000000">
                      <a:alpha val="38000"/>
                    </a:srgbClr>
                  </a:outerShdw>
                </a:effectLst>
              </a:rPr>
              <a:t>Solar panels on rooftop</a:t>
            </a:r>
            <a:endParaRPr lang="en-US" sz="4000" b="1" dirty="0">
              <a:ln w="11430"/>
              <a:solidFill>
                <a:schemeClr val="tx1">
                  <a:lumMod val="85000"/>
                </a:schemeClr>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48400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xit" presetSubtype="32" fill="hold" grpId="1" nodeType="clickEffect">
                                  <p:stCondLst>
                                    <p:cond delay="0"/>
                                  </p:stCondLst>
                                  <p:childTnLst>
                                    <p:animEffect transition="out" filter="circle(out)">
                                      <p:cBhvr>
                                        <p:cTn id="24" dur="2000"/>
                                        <p:tgtEl>
                                          <p:spTgt spid="2"/>
                                        </p:tgtEl>
                                      </p:cBhvr>
                                    </p:animEffect>
                                    <p:set>
                                      <p:cBhvr>
                                        <p:cTn id="25" dur="1" fill="hold">
                                          <p:stCondLst>
                                            <p:cond delay="1999"/>
                                          </p:stCondLst>
                                        </p:cTn>
                                        <p:tgtEl>
                                          <p:spTgt spid="2"/>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14"/>
                                        </p:tgtEl>
                                        <p:attrNameLst>
                                          <p:attrName>style.visibility</p:attrName>
                                        </p:attrNameLst>
                                      </p:cBhvr>
                                      <p:to>
                                        <p:strVal val="visible"/>
                                      </p:to>
                                    </p:set>
                                    <p:animEffect transition="in" filter="barn(inVertical)">
                                      <p:cBhvr>
                                        <p:cTn id="33" dur="500"/>
                                        <p:tgtEl>
                                          <p:spTgt spid="14"/>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xit" presetSubtype="0" fill="hold" nodeType="clickEffect">
                                  <p:stCondLst>
                                    <p:cond delay="0"/>
                                  </p:stCondLst>
                                  <p:childTnLst>
                                    <p:anim calcmode="lin" valueType="num">
                                      <p:cBhvr>
                                        <p:cTn id="37" dur="1000"/>
                                        <p:tgtEl>
                                          <p:spTgt spid="9"/>
                                        </p:tgtEl>
                                        <p:attrNameLst>
                                          <p:attrName>ppt_w</p:attrName>
                                        </p:attrNameLst>
                                      </p:cBhvr>
                                      <p:tavLst>
                                        <p:tav tm="0">
                                          <p:val>
                                            <p:strVal val="ppt_w"/>
                                          </p:val>
                                        </p:tav>
                                        <p:tav tm="100000">
                                          <p:val>
                                            <p:fltVal val="0"/>
                                          </p:val>
                                        </p:tav>
                                      </p:tavLst>
                                    </p:anim>
                                    <p:anim calcmode="lin" valueType="num">
                                      <p:cBhvr>
                                        <p:cTn id="38" dur="1000"/>
                                        <p:tgtEl>
                                          <p:spTgt spid="9"/>
                                        </p:tgtEl>
                                        <p:attrNameLst>
                                          <p:attrName>ppt_h</p:attrName>
                                        </p:attrNameLst>
                                      </p:cBhvr>
                                      <p:tavLst>
                                        <p:tav tm="0">
                                          <p:val>
                                            <p:strVal val="ppt_h"/>
                                          </p:val>
                                        </p:tav>
                                        <p:tav tm="100000">
                                          <p:val>
                                            <p:fltVal val="0"/>
                                          </p:val>
                                        </p:tav>
                                      </p:tavLst>
                                    </p:anim>
                                    <p:anim calcmode="lin" valueType="num">
                                      <p:cBhvr>
                                        <p:cTn id="39" dur="1000"/>
                                        <p:tgtEl>
                                          <p:spTgt spid="9"/>
                                        </p:tgtEl>
                                        <p:attrNameLst>
                                          <p:attrName>style.rotation</p:attrName>
                                        </p:attrNameLst>
                                      </p:cBhvr>
                                      <p:tavLst>
                                        <p:tav tm="0">
                                          <p:val>
                                            <p:fltVal val="0"/>
                                          </p:val>
                                        </p:tav>
                                        <p:tav tm="100000">
                                          <p:val>
                                            <p:fltVal val="90"/>
                                          </p:val>
                                        </p:tav>
                                      </p:tavLst>
                                    </p:anim>
                                    <p:animEffect transition="out" filter="fade">
                                      <p:cBhvr>
                                        <p:cTn id="40" dur="1000"/>
                                        <p:tgtEl>
                                          <p:spTgt spid="9"/>
                                        </p:tgtEl>
                                      </p:cBhvr>
                                    </p:animEffect>
                                    <p:set>
                                      <p:cBhvr>
                                        <p:cTn id="41" dur="1" fill="hold">
                                          <p:stCondLst>
                                            <p:cond delay="999"/>
                                          </p:stCondLst>
                                        </p:cTn>
                                        <p:tgtEl>
                                          <p:spTgt spid="9"/>
                                        </p:tgtEl>
                                        <p:attrNameLst>
                                          <p:attrName>style.visibility</p:attrName>
                                        </p:attrNameLst>
                                      </p:cBhvr>
                                      <p:to>
                                        <p:strVal val="hidden"/>
                                      </p:to>
                                    </p:set>
                                  </p:childTnLst>
                                </p:cTn>
                              </p:par>
                              <p:par>
                                <p:cTn id="42" presetID="31" presetClass="exit" presetSubtype="0" fill="hold" grpId="1" nodeType="withEffect">
                                  <p:stCondLst>
                                    <p:cond delay="0"/>
                                  </p:stCondLst>
                                  <p:childTnLst>
                                    <p:anim calcmode="lin" valueType="num">
                                      <p:cBhvr>
                                        <p:cTn id="43" dur="1000"/>
                                        <p:tgtEl>
                                          <p:spTgt spid="14"/>
                                        </p:tgtEl>
                                        <p:attrNameLst>
                                          <p:attrName>ppt_w</p:attrName>
                                        </p:attrNameLst>
                                      </p:cBhvr>
                                      <p:tavLst>
                                        <p:tav tm="0">
                                          <p:val>
                                            <p:strVal val="ppt_w"/>
                                          </p:val>
                                        </p:tav>
                                        <p:tav tm="100000">
                                          <p:val>
                                            <p:fltVal val="0"/>
                                          </p:val>
                                        </p:tav>
                                      </p:tavLst>
                                    </p:anim>
                                    <p:anim calcmode="lin" valueType="num">
                                      <p:cBhvr>
                                        <p:cTn id="44" dur="1000"/>
                                        <p:tgtEl>
                                          <p:spTgt spid="14"/>
                                        </p:tgtEl>
                                        <p:attrNameLst>
                                          <p:attrName>ppt_h</p:attrName>
                                        </p:attrNameLst>
                                      </p:cBhvr>
                                      <p:tavLst>
                                        <p:tav tm="0">
                                          <p:val>
                                            <p:strVal val="ppt_h"/>
                                          </p:val>
                                        </p:tav>
                                        <p:tav tm="100000">
                                          <p:val>
                                            <p:fltVal val="0"/>
                                          </p:val>
                                        </p:tav>
                                      </p:tavLst>
                                    </p:anim>
                                    <p:anim calcmode="lin" valueType="num">
                                      <p:cBhvr>
                                        <p:cTn id="45" dur="1000"/>
                                        <p:tgtEl>
                                          <p:spTgt spid="14"/>
                                        </p:tgtEl>
                                        <p:attrNameLst>
                                          <p:attrName>style.rotation</p:attrName>
                                        </p:attrNameLst>
                                      </p:cBhvr>
                                      <p:tavLst>
                                        <p:tav tm="0">
                                          <p:val>
                                            <p:fltVal val="0"/>
                                          </p:val>
                                        </p:tav>
                                        <p:tav tm="100000">
                                          <p:val>
                                            <p:fltVal val="90"/>
                                          </p:val>
                                        </p:tav>
                                      </p:tavLst>
                                    </p:anim>
                                    <p:animEffect transition="out" filter="fade">
                                      <p:cBhvr>
                                        <p:cTn id="46" dur="1000"/>
                                        <p:tgtEl>
                                          <p:spTgt spid="14"/>
                                        </p:tgtEl>
                                      </p:cBhvr>
                                    </p:animEffect>
                                    <p:set>
                                      <p:cBhvr>
                                        <p:cTn id="47" dur="1" fill="hold">
                                          <p:stCondLst>
                                            <p:cond delay="9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14" grpId="0" animBg="1"/>
      <p:bldP spid="1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10600" cy="655638"/>
          </a:xfrm>
        </p:spPr>
        <p:txBody>
          <a:bodyPr>
            <a:noAutofit/>
          </a:bodyPr>
          <a:lstStyle/>
          <a:p>
            <a:r>
              <a:rPr lang="en-US" sz="5400" dirty="0" smtClean="0"/>
              <a:t>Advantages of Solar System </a:t>
            </a:r>
            <a:endParaRPr lang="en-US" sz="5400" dirty="0"/>
          </a:p>
        </p:txBody>
      </p:sp>
      <p:sp>
        <p:nvSpPr>
          <p:cNvPr id="3" name="Content Placeholder 2"/>
          <p:cNvSpPr>
            <a:spLocks noGrp="1"/>
          </p:cNvSpPr>
          <p:nvPr>
            <p:ph idx="1"/>
          </p:nvPr>
        </p:nvSpPr>
        <p:spPr>
          <a:xfrm>
            <a:off x="762000" y="2209800"/>
            <a:ext cx="7391400" cy="4191000"/>
          </a:xfrm>
        </p:spPr>
        <p:txBody>
          <a:bodyPr>
            <a:normAutofit/>
          </a:bodyPr>
          <a:lstStyle/>
          <a:p>
            <a:pPr>
              <a:buFont typeface="Wingdings" pitchFamily="2" charset="2"/>
              <a:buChar char="ü"/>
            </a:pPr>
            <a:r>
              <a:rPr lang="en-US" sz="3200" dirty="0" smtClean="0"/>
              <a:t>Helps to slow or even stop global warming</a:t>
            </a:r>
          </a:p>
          <a:p>
            <a:pPr>
              <a:buFont typeface="Wingdings" pitchFamily="2" charset="2"/>
              <a:buChar char="ü"/>
            </a:pPr>
            <a:r>
              <a:rPr lang="en-US" sz="3200" dirty="0" smtClean="0"/>
              <a:t>Reduces electricity bills</a:t>
            </a:r>
          </a:p>
          <a:p>
            <a:pPr>
              <a:buFont typeface="Wingdings" pitchFamily="2" charset="2"/>
              <a:buChar char="ü"/>
            </a:pPr>
            <a:r>
              <a:rPr lang="en-US" sz="3200" dirty="0" smtClean="0"/>
              <a:t>Low maintenance costs</a:t>
            </a:r>
          </a:p>
          <a:p>
            <a:pPr>
              <a:buFont typeface="Wingdings" pitchFamily="2" charset="2"/>
              <a:buChar char="ü"/>
            </a:pPr>
            <a:r>
              <a:rPr lang="en-US" sz="3200" dirty="0" smtClean="0"/>
              <a:t>Provides energy reliability</a:t>
            </a:r>
          </a:p>
          <a:p>
            <a:pPr>
              <a:buFont typeface="Wingdings" pitchFamily="2" charset="2"/>
              <a:buChar char="ü"/>
            </a:pPr>
            <a:r>
              <a:rPr lang="en-US" sz="3200" dirty="0" smtClean="0"/>
              <a:t>Provides energy security </a:t>
            </a:r>
          </a:p>
          <a:p>
            <a:pPr>
              <a:buFont typeface="Wingdings" pitchFamily="2" charset="2"/>
              <a:buChar char="ü"/>
            </a:pPr>
            <a:r>
              <a:rPr lang="en-US" sz="3200" dirty="0" smtClean="0"/>
              <a:t>Creates energy independence</a:t>
            </a:r>
          </a:p>
          <a:p>
            <a:pPr>
              <a:buFont typeface="Wingdings" pitchFamily="2" charset="2"/>
              <a:buChar char="ü"/>
            </a:pPr>
            <a:r>
              <a:rPr lang="en-US" sz="3200" dirty="0" smtClean="0"/>
              <a:t>Creates new job sectors</a:t>
            </a:r>
          </a:p>
          <a:p>
            <a:pPr marL="0" indent="0">
              <a:buNone/>
            </a:pPr>
            <a:endParaRPr lang="en-US" dirty="0" smtClean="0"/>
          </a:p>
          <a:p>
            <a:pPr marL="0" indent="0">
              <a:buNone/>
            </a:pPr>
            <a:endParaRPr lang="en-US" dirty="0" smtClean="0"/>
          </a:p>
        </p:txBody>
      </p:sp>
    </p:spTree>
    <p:extLst>
      <p:ext uri="{BB962C8B-B14F-4D97-AF65-F5344CB8AC3E}">
        <p14:creationId xmlns:p14="http://schemas.microsoft.com/office/powerpoint/2010/main" val="2560717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125" autoRev="1" fill="hold">
                                          <p:stCondLst>
                                            <p:cond delay="0"/>
                                          </p:stCondLst>
                                        </p:cTn>
                                        <p:tgtEl>
                                          <p:spTgt spid="2"/>
                                        </p:tgtEl>
                                        <p:attrNameLst>
                                          <p:attrName>ppt_w</p:attrName>
                                        </p:attrNameLst>
                                      </p:cBhvr>
                                    </p:anim>
                                    <p:anim by="(#ppt_w*0.50)" calcmode="lin" valueType="num">
                                      <p:cBhvr>
                                        <p:cTn id="8" dur="125" decel="50000" autoRev="1" fill="hold">
                                          <p:stCondLst>
                                            <p:cond delay="0"/>
                                          </p:stCondLst>
                                        </p:cTn>
                                        <p:tgtEl>
                                          <p:spTgt spid="2"/>
                                        </p:tgtEl>
                                        <p:attrNameLst>
                                          <p:attrName>ppt_x</p:attrName>
                                        </p:attrNameLst>
                                      </p:cBhvr>
                                    </p:anim>
                                    <p:anim from="(-#ppt_h/2)" to="(#ppt_y)" calcmode="lin" valueType="num">
                                      <p:cBhvr>
                                        <p:cTn id="9" dur="250" fill="hold">
                                          <p:stCondLst>
                                            <p:cond delay="0"/>
                                          </p:stCondLst>
                                        </p:cTn>
                                        <p:tgtEl>
                                          <p:spTgt spid="2"/>
                                        </p:tgtEl>
                                        <p:attrNameLst>
                                          <p:attrName>ppt_y</p:attrName>
                                        </p:attrNameLst>
                                      </p:cBhvr>
                                    </p:anim>
                                    <p:animRot by="21600000">
                                      <p:cBhvr>
                                        <p:cTn id="10" dur="250" fill="hold">
                                          <p:stCondLst>
                                            <p:cond delay="0"/>
                                          </p:stCondLst>
                                        </p:cTn>
                                        <p:tgtEl>
                                          <p:spTgt spid="2"/>
                                        </p:tgtEl>
                                        <p:attrNameLst>
                                          <p:attrName>r</p:attrName>
                                        </p:attrNameLst>
                                      </p:cBhvr>
                                    </p:animRot>
                                  </p:childTnLst>
                                </p:cTn>
                              </p:par>
                              <p:par>
                                <p:cTn id="11" presetID="56" presetClass="entr" presetSubtype="0" fill="hold" grpId="0" nodeType="with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125" autoRev="1" fill="hold">
                                          <p:stCondLst>
                                            <p:cond delay="0"/>
                                          </p:stCondLst>
                                        </p:cTn>
                                        <p:tgtEl>
                                          <p:spTgt spid="3">
                                            <p:txEl>
                                              <p:pRg st="0" end="0"/>
                                            </p:txEl>
                                          </p:spTgt>
                                        </p:tgtEl>
                                        <p:attrNameLst>
                                          <p:attrName>ppt_w</p:attrName>
                                        </p:attrNameLst>
                                      </p:cBhvr>
                                    </p:anim>
                                    <p:anim by="(#ppt_w*0.50)" calcmode="lin" valueType="num">
                                      <p:cBhvr>
                                        <p:cTn id="14" dur="125" decel="50000" autoRev="1" fill="hold">
                                          <p:stCondLst>
                                            <p:cond delay="0"/>
                                          </p:stCondLst>
                                        </p:cTn>
                                        <p:tgtEl>
                                          <p:spTgt spid="3">
                                            <p:txEl>
                                              <p:pRg st="0" end="0"/>
                                            </p:txEl>
                                          </p:spTgt>
                                        </p:tgtEl>
                                        <p:attrNameLst>
                                          <p:attrName>ppt_x</p:attrName>
                                        </p:attrNameLst>
                                      </p:cBhvr>
                                    </p:anim>
                                    <p:anim from="(-#ppt_h/2)" to="(#ppt_y)" calcmode="lin" valueType="num">
                                      <p:cBhvr>
                                        <p:cTn id="15" dur="250" fill="hold">
                                          <p:stCondLst>
                                            <p:cond delay="0"/>
                                          </p:stCondLst>
                                        </p:cTn>
                                        <p:tgtEl>
                                          <p:spTgt spid="3">
                                            <p:txEl>
                                              <p:pRg st="0" end="0"/>
                                            </p:txEl>
                                          </p:spTgt>
                                        </p:tgtEl>
                                        <p:attrNameLst>
                                          <p:attrName>ppt_y</p:attrName>
                                        </p:attrNameLst>
                                      </p:cBhvr>
                                    </p:anim>
                                    <p:animRot by="21600000">
                                      <p:cBhvr>
                                        <p:cTn id="16" dur="250" fill="hold">
                                          <p:stCondLst>
                                            <p:cond delay="0"/>
                                          </p:stCondLst>
                                        </p:cTn>
                                        <p:tgtEl>
                                          <p:spTgt spid="3">
                                            <p:txEl>
                                              <p:pRg st="0" end="0"/>
                                            </p:txEl>
                                          </p:spTgt>
                                        </p:tgtEl>
                                        <p:attrNameLst>
                                          <p:attrName>r</p:attrName>
                                        </p:attrNameLst>
                                      </p:cBhvr>
                                    </p:animRo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3">
                                            <p:txEl>
                                              <p:pRg st="1" end="1"/>
                                            </p:txEl>
                                          </p:spTgt>
                                        </p:tgtEl>
                                        <p:attrNameLst>
                                          <p:attrName>style.visibility</p:attrName>
                                        </p:attrNameLst>
                                      </p:cBhvr>
                                      <p:to>
                                        <p:strVal val="visible"/>
                                      </p:to>
                                    </p:set>
                                    <p:anim by="(-#ppt_w*2)" calcmode="lin" valueType="num">
                                      <p:cBhvr rctx="PPT">
                                        <p:cTn id="21" dur="125" autoRev="1" fill="hold">
                                          <p:stCondLst>
                                            <p:cond delay="0"/>
                                          </p:stCondLst>
                                        </p:cTn>
                                        <p:tgtEl>
                                          <p:spTgt spid="3">
                                            <p:txEl>
                                              <p:pRg st="1" end="1"/>
                                            </p:txEl>
                                          </p:spTgt>
                                        </p:tgtEl>
                                        <p:attrNameLst>
                                          <p:attrName>ppt_w</p:attrName>
                                        </p:attrNameLst>
                                      </p:cBhvr>
                                    </p:anim>
                                    <p:anim by="(#ppt_w*0.50)" calcmode="lin" valueType="num">
                                      <p:cBhvr>
                                        <p:cTn id="22" dur="125" decel="50000" autoRev="1" fill="hold">
                                          <p:stCondLst>
                                            <p:cond delay="0"/>
                                          </p:stCondLst>
                                        </p:cTn>
                                        <p:tgtEl>
                                          <p:spTgt spid="3">
                                            <p:txEl>
                                              <p:pRg st="1" end="1"/>
                                            </p:txEl>
                                          </p:spTgt>
                                        </p:tgtEl>
                                        <p:attrNameLst>
                                          <p:attrName>ppt_x</p:attrName>
                                        </p:attrNameLst>
                                      </p:cBhvr>
                                    </p:anim>
                                    <p:anim from="(-#ppt_h/2)" to="(#ppt_y)" calcmode="lin" valueType="num">
                                      <p:cBhvr>
                                        <p:cTn id="23" dur="250" fill="hold">
                                          <p:stCondLst>
                                            <p:cond delay="0"/>
                                          </p:stCondLst>
                                        </p:cTn>
                                        <p:tgtEl>
                                          <p:spTgt spid="3">
                                            <p:txEl>
                                              <p:pRg st="1" end="1"/>
                                            </p:txEl>
                                          </p:spTgt>
                                        </p:tgtEl>
                                        <p:attrNameLst>
                                          <p:attrName>ppt_y</p:attrName>
                                        </p:attrNameLst>
                                      </p:cBhvr>
                                    </p:anim>
                                    <p:animRot by="21600000">
                                      <p:cBhvr>
                                        <p:cTn id="24" dur="250" fill="hold">
                                          <p:stCondLst>
                                            <p:cond delay="0"/>
                                          </p:stCondLst>
                                        </p:cTn>
                                        <p:tgtEl>
                                          <p:spTgt spid="3">
                                            <p:txEl>
                                              <p:pRg st="1" end="1"/>
                                            </p:txEl>
                                          </p:spTgt>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56" presetClass="entr" presetSubtype="0" fill="hold" grpId="0" nodeType="clickEffect">
                                  <p:stCondLst>
                                    <p:cond delay="0"/>
                                  </p:stCondLst>
                                  <p:iterate type="lt">
                                    <p:tmPct val="10000"/>
                                  </p:iterate>
                                  <p:childTnLst>
                                    <p:set>
                                      <p:cBhvr>
                                        <p:cTn id="28" dur="1" fill="hold">
                                          <p:stCondLst>
                                            <p:cond delay="0"/>
                                          </p:stCondLst>
                                        </p:cTn>
                                        <p:tgtEl>
                                          <p:spTgt spid="3">
                                            <p:txEl>
                                              <p:pRg st="2" end="2"/>
                                            </p:txEl>
                                          </p:spTgt>
                                        </p:tgtEl>
                                        <p:attrNameLst>
                                          <p:attrName>style.visibility</p:attrName>
                                        </p:attrNameLst>
                                      </p:cBhvr>
                                      <p:to>
                                        <p:strVal val="visible"/>
                                      </p:to>
                                    </p:set>
                                    <p:anim by="(-#ppt_w*2)" calcmode="lin" valueType="num">
                                      <p:cBhvr rctx="PPT">
                                        <p:cTn id="29" dur="125" autoRev="1" fill="hold">
                                          <p:stCondLst>
                                            <p:cond delay="0"/>
                                          </p:stCondLst>
                                        </p:cTn>
                                        <p:tgtEl>
                                          <p:spTgt spid="3">
                                            <p:txEl>
                                              <p:pRg st="2" end="2"/>
                                            </p:txEl>
                                          </p:spTgt>
                                        </p:tgtEl>
                                        <p:attrNameLst>
                                          <p:attrName>ppt_w</p:attrName>
                                        </p:attrNameLst>
                                      </p:cBhvr>
                                    </p:anim>
                                    <p:anim by="(#ppt_w*0.50)" calcmode="lin" valueType="num">
                                      <p:cBhvr>
                                        <p:cTn id="30" dur="125" decel="50000" autoRev="1" fill="hold">
                                          <p:stCondLst>
                                            <p:cond delay="0"/>
                                          </p:stCondLst>
                                        </p:cTn>
                                        <p:tgtEl>
                                          <p:spTgt spid="3">
                                            <p:txEl>
                                              <p:pRg st="2" end="2"/>
                                            </p:txEl>
                                          </p:spTgt>
                                        </p:tgtEl>
                                        <p:attrNameLst>
                                          <p:attrName>ppt_x</p:attrName>
                                        </p:attrNameLst>
                                      </p:cBhvr>
                                    </p:anim>
                                    <p:anim from="(-#ppt_h/2)" to="(#ppt_y)" calcmode="lin" valueType="num">
                                      <p:cBhvr>
                                        <p:cTn id="31" dur="250" fill="hold">
                                          <p:stCondLst>
                                            <p:cond delay="0"/>
                                          </p:stCondLst>
                                        </p:cTn>
                                        <p:tgtEl>
                                          <p:spTgt spid="3">
                                            <p:txEl>
                                              <p:pRg st="2" end="2"/>
                                            </p:txEl>
                                          </p:spTgt>
                                        </p:tgtEl>
                                        <p:attrNameLst>
                                          <p:attrName>ppt_y</p:attrName>
                                        </p:attrNameLst>
                                      </p:cBhvr>
                                    </p:anim>
                                    <p:animRot by="21600000">
                                      <p:cBhvr>
                                        <p:cTn id="32" dur="250" fill="hold">
                                          <p:stCondLst>
                                            <p:cond delay="0"/>
                                          </p:stCondLst>
                                        </p:cTn>
                                        <p:tgtEl>
                                          <p:spTgt spid="3">
                                            <p:txEl>
                                              <p:pRg st="2" end="2"/>
                                            </p:txEl>
                                          </p:spTgt>
                                        </p:tgtEl>
                                        <p:attrNameLst>
                                          <p:attrName>r</p:attrName>
                                        </p:attrNameLst>
                                      </p:cBhvr>
                                    </p:animRot>
                                  </p:childTnLst>
                                </p:cTn>
                              </p:par>
                            </p:childTnLst>
                          </p:cTn>
                        </p:par>
                      </p:childTnLst>
                    </p:cTn>
                  </p:par>
                  <p:par>
                    <p:cTn id="33" fill="hold">
                      <p:stCondLst>
                        <p:cond delay="indefinite"/>
                      </p:stCondLst>
                      <p:childTnLst>
                        <p:par>
                          <p:cTn id="34" fill="hold">
                            <p:stCondLst>
                              <p:cond delay="0"/>
                            </p:stCondLst>
                            <p:childTnLst>
                              <p:par>
                                <p:cTn id="35" presetID="56" presetClass="entr" presetSubtype="0" fill="hold" grpId="0" nodeType="clickEffect">
                                  <p:stCondLst>
                                    <p:cond delay="0"/>
                                  </p:stCondLst>
                                  <p:iterate type="lt">
                                    <p:tmPct val="10000"/>
                                  </p:iterate>
                                  <p:childTnLst>
                                    <p:set>
                                      <p:cBhvr>
                                        <p:cTn id="36" dur="1" fill="hold">
                                          <p:stCondLst>
                                            <p:cond delay="0"/>
                                          </p:stCondLst>
                                        </p:cTn>
                                        <p:tgtEl>
                                          <p:spTgt spid="3">
                                            <p:txEl>
                                              <p:pRg st="3" end="3"/>
                                            </p:txEl>
                                          </p:spTgt>
                                        </p:tgtEl>
                                        <p:attrNameLst>
                                          <p:attrName>style.visibility</p:attrName>
                                        </p:attrNameLst>
                                      </p:cBhvr>
                                      <p:to>
                                        <p:strVal val="visible"/>
                                      </p:to>
                                    </p:set>
                                    <p:anim by="(-#ppt_w*2)" calcmode="lin" valueType="num">
                                      <p:cBhvr rctx="PPT">
                                        <p:cTn id="37" dur="125" autoRev="1" fill="hold">
                                          <p:stCondLst>
                                            <p:cond delay="0"/>
                                          </p:stCondLst>
                                        </p:cTn>
                                        <p:tgtEl>
                                          <p:spTgt spid="3">
                                            <p:txEl>
                                              <p:pRg st="3" end="3"/>
                                            </p:txEl>
                                          </p:spTgt>
                                        </p:tgtEl>
                                        <p:attrNameLst>
                                          <p:attrName>ppt_w</p:attrName>
                                        </p:attrNameLst>
                                      </p:cBhvr>
                                    </p:anim>
                                    <p:anim by="(#ppt_w*0.50)" calcmode="lin" valueType="num">
                                      <p:cBhvr>
                                        <p:cTn id="38" dur="125" decel="50000" autoRev="1" fill="hold">
                                          <p:stCondLst>
                                            <p:cond delay="0"/>
                                          </p:stCondLst>
                                        </p:cTn>
                                        <p:tgtEl>
                                          <p:spTgt spid="3">
                                            <p:txEl>
                                              <p:pRg st="3" end="3"/>
                                            </p:txEl>
                                          </p:spTgt>
                                        </p:tgtEl>
                                        <p:attrNameLst>
                                          <p:attrName>ppt_x</p:attrName>
                                        </p:attrNameLst>
                                      </p:cBhvr>
                                    </p:anim>
                                    <p:anim from="(-#ppt_h/2)" to="(#ppt_y)" calcmode="lin" valueType="num">
                                      <p:cBhvr>
                                        <p:cTn id="39" dur="250" fill="hold">
                                          <p:stCondLst>
                                            <p:cond delay="0"/>
                                          </p:stCondLst>
                                        </p:cTn>
                                        <p:tgtEl>
                                          <p:spTgt spid="3">
                                            <p:txEl>
                                              <p:pRg st="3" end="3"/>
                                            </p:txEl>
                                          </p:spTgt>
                                        </p:tgtEl>
                                        <p:attrNameLst>
                                          <p:attrName>ppt_y</p:attrName>
                                        </p:attrNameLst>
                                      </p:cBhvr>
                                    </p:anim>
                                    <p:animRot by="21600000">
                                      <p:cBhvr>
                                        <p:cTn id="40" dur="250" fill="hold">
                                          <p:stCondLst>
                                            <p:cond delay="0"/>
                                          </p:stCondLst>
                                        </p:cTn>
                                        <p:tgtEl>
                                          <p:spTgt spid="3">
                                            <p:txEl>
                                              <p:pRg st="3" end="3"/>
                                            </p:txEl>
                                          </p:spTgt>
                                        </p:tgtEl>
                                        <p:attrNameLst>
                                          <p:attrName>r</p:attrName>
                                        </p:attrNameLst>
                                      </p:cBhvr>
                                    </p:animRot>
                                  </p:childTnLst>
                                </p:cTn>
                              </p:par>
                            </p:childTnLst>
                          </p:cTn>
                        </p:par>
                      </p:childTnLst>
                    </p:cTn>
                  </p:par>
                  <p:par>
                    <p:cTn id="41" fill="hold">
                      <p:stCondLst>
                        <p:cond delay="indefinite"/>
                      </p:stCondLst>
                      <p:childTnLst>
                        <p:par>
                          <p:cTn id="42" fill="hold">
                            <p:stCondLst>
                              <p:cond delay="0"/>
                            </p:stCondLst>
                            <p:childTnLst>
                              <p:par>
                                <p:cTn id="43" presetID="56" presetClass="entr" presetSubtype="0" fill="hold" grpId="0" nodeType="clickEffect">
                                  <p:stCondLst>
                                    <p:cond delay="0"/>
                                  </p:stCondLst>
                                  <p:iterate type="lt">
                                    <p:tmPct val="10000"/>
                                  </p:iterate>
                                  <p:childTnLst>
                                    <p:set>
                                      <p:cBhvr>
                                        <p:cTn id="44" dur="1" fill="hold">
                                          <p:stCondLst>
                                            <p:cond delay="0"/>
                                          </p:stCondLst>
                                        </p:cTn>
                                        <p:tgtEl>
                                          <p:spTgt spid="3">
                                            <p:txEl>
                                              <p:pRg st="4" end="4"/>
                                            </p:txEl>
                                          </p:spTgt>
                                        </p:tgtEl>
                                        <p:attrNameLst>
                                          <p:attrName>style.visibility</p:attrName>
                                        </p:attrNameLst>
                                      </p:cBhvr>
                                      <p:to>
                                        <p:strVal val="visible"/>
                                      </p:to>
                                    </p:set>
                                    <p:anim by="(-#ppt_w*2)" calcmode="lin" valueType="num">
                                      <p:cBhvr rctx="PPT">
                                        <p:cTn id="45" dur="125" autoRev="1" fill="hold">
                                          <p:stCondLst>
                                            <p:cond delay="0"/>
                                          </p:stCondLst>
                                        </p:cTn>
                                        <p:tgtEl>
                                          <p:spTgt spid="3">
                                            <p:txEl>
                                              <p:pRg st="4" end="4"/>
                                            </p:txEl>
                                          </p:spTgt>
                                        </p:tgtEl>
                                        <p:attrNameLst>
                                          <p:attrName>ppt_w</p:attrName>
                                        </p:attrNameLst>
                                      </p:cBhvr>
                                    </p:anim>
                                    <p:anim by="(#ppt_w*0.50)" calcmode="lin" valueType="num">
                                      <p:cBhvr>
                                        <p:cTn id="46" dur="125" decel="50000" autoRev="1" fill="hold">
                                          <p:stCondLst>
                                            <p:cond delay="0"/>
                                          </p:stCondLst>
                                        </p:cTn>
                                        <p:tgtEl>
                                          <p:spTgt spid="3">
                                            <p:txEl>
                                              <p:pRg st="4" end="4"/>
                                            </p:txEl>
                                          </p:spTgt>
                                        </p:tgtEl>
                                        <p:attrNameLst>
                                          <p:attrName>ppt_x</p:attrName>
                                        </p:attrNameLst>
                                      </p:cBhvr>
                                    </p:anim>
                                    <p:anim from="(-#ppt_h/2)" to="(#ppt_y)" calcmode="lin" valueType="num">
                                      <p:cBhvr>
                                        <p:cTn id="47" dur="250" fill="hold">
                                          <p:stCondLst>
                                            <p:cond delay="0"/>
                                          </p:stCondLst>
                                        </p:cTn>
                                        <p:tgtEl>
                                          <p:spTgt spid="3">
                                            <p:txEl>
                                              <p:pRg st="4" end="4"/>
                                            </p:txEl>
                                          </p:spTgt>
                                        </p:tgtEl>
                                        <p:attrNameLst>
                                          <p:attrName>ppt_y</p:attrName>
                                        </p:attrNameLst>
                                      </p:cBhvr>
                                    </p:anim>
                                    <p:animRot by="21600000">
                                      <p:cBhvr>
                                        <p:cTn id="48" dur="250" fill="hold">
                                          <p:stCondLst>
                                            <p:cond delay="0"/>
                                          </p:stCondLst>
                                        </p:cTn>
                                        <p:tgtEl>
                                          <p:spTgt spid="3">
                                            <p:txEl>
                                              <p:pRg st="4" end="4"/>
                                            </p:txEl>
                                          </p:spTgt>
                                        </p:tgtEl>
                                        <p:attrNameLst>
                                          <p:attrName>r</p:attrName>
                                        </p:attrNameLst>
                                      </p:cBhvr>
                                    </p:animRot>
                                  </p:childTnLst>
                                </p:cTn>
                              </p:par>
                            </p:childTnLst>
                          </p:cTn>
                        </p:par>
                      </p:childTnLst>
                    </p:cTn>
                  </p:par>
                  <p:par>
                    <p:cTn id="49" fill="hold">
                      <p:stCondLst>
                        <p:cond delay="indefinite"/>
                      </p:stCondLst>
                      <p:childTnLst>
                        <p:par>
                          <p:cTn id="50" fill="hold">
                            <p:stCondLst>
                              <p:cond delay="0"/>
                            </p:stCondLst>
                            <p:childTnLst>
                              <p:par>
                                <p:cTn id="51" presetID="56" presetClass="entr" presetSubtype="0" fill="hold" grpId="0" nodeType="clickEffect">
                                  <p:stCondLst>
                                    <p:cond delay="0"/>
                                  </p:stCondLst>
                                  <p:iterate type="lt">
                                    <p:tmPct val="10000"/>
                                  </p:iterate>
                                  <p:childTnLst>
                                    <p:set>
                                      <p:cBhvr>
                                        <p:cTn id="52" dur="1" fill="hold">
                                          <p:stCondLst>
                                            <p:cond delay="0"/>
                                          </p:stCondLst>
                                        </p:cTn>
                                        <p:tgtEl>
                                          <p:spTgt spid="3">
                                            <p:txEl>
                                              <p:pRg st="5" end="5"/>
                                            </p:txEl>
                                          </p:spTgt>
                                        </p:tgtEl>
                                        <p:attrNameLst>
                                          <p:attrName>style.visibility</p:attrName>
                                        </p:attrNameLst>
                                      </p:cBhvr>
                                      <p:to>
                                        <p:strVal val="visible"/>
                                      </p:to>
                                    </p:set>
                                    <p:anim by="(-#ppt_w*2)" calcmode="lin" valueType="num">
                                      <p:cBhvr rctx="PPT">
                                        <p:cTn id="53" dur="125" autoRev="1" fill="hold">
                                          <p:stCondLst>
                                            <p:cond delay="0"/>
                                          </p:stCondLst>
                                        </p:cTn>
                                        <p:tgtEl>
                                          <p:spTgt spid="3">
                                            <p:txEl>
                                              <p:pRg st="5" end="5"/>
                                            </p:txEl>
                                          </p:spTgt>
                                        </p:tgtEl>
                                        <p:attrNameLst>
                                          <p:attrName>ppt_w</p:attrName>
                                        </p:attrNameLst>
                                      </p:cBhvr>
                                    </p:anim>
                                    <p:anim by="(#ppt_w*0.50)" calcmode="lin" valueType="num">
                                      <p:cBhvr>
                                        <p:cTn id="54" dur="125" decel="50000" autoRev="1" fill="hold">
                                          <p:stCondLst>
                                            <p:cond delay="0"/>
                                          </p:stCondLst>
                                        </p:cTn>
                                        <p:tgtEl>
                                          <p:spTgt spid="3">
                                            <p:txEl>
                                              <p:pRg st="5" end="5"/>
                                            </p:txEl>
                                          </p:spTgt>
                                        </p:tgtEl>
                                        <p:attrNameLst>
                                          <p:attrName>ppt_x</p:attrName>
                                        </p:attrNameLst>
                                      </p:cBhvr>
                                    </p:anim>
                                    <p:anim from="(-#ppt_h/2)" to="(#ppt_y)" calcmode="lin" valueType="num">
                                      <p:cBhvr>
                                        <p:cTn id="55" dur="250" fill="hold">
                                          <p:stCondLst>
                                            <p:cond delay="0"/>
                                          </p:stCondLst>
                                        </p:cTn>
                                        <p:tgtEl>
                                          <p:spTgt spid="3">
                                            <p:txEl>
                                              <p:pRg st="5" end="5"/>
                                            </p:txEl>
                                          </p:spTgt>
                                        </p:tgtEl>
                                        <p:attrNameLst>
                                          <p:attrName>ppt_y</p:attrName>
                                        </p:attrNameLst>
                                      </p:cBhvr>
                                    </p:anim>
                                    <p:animRot by="21600000">
                                      <p:cBhvr>
                                        <p:cTn id="56" dur="250" fill="hold">
                                          <p:stCondLst>
                                            <p:cond delay="0"/>
                                          </p:stCondLst>
                                        </p:cTn>
                                        <p:tgtEl>
                                          <p:spTgt spid="3">
                                            <p:txEl>
                                              <p:pRg st="5" end="5"/>
                                            </p:txEl>
                                          </p:spTgt>
                                        </p:tgtEl>
                                        <p:attrNameLst>
                                          <p:attrName>r</p:attrName>
                                        </p:attrNameLst>
                                      </p:cBhvr>
                                    </p:animRot>
                                  </p:childTnLst>
                                </p:cTn>
                              </p:par>
                            </p:childTnLst>
                          </p:cTn>
                        </p:par>
                      </p:childTnLst>
                    </p:cTn>
                  </p:par>
                  <p:par>
                    <p:cTn id="57" fill="hold">
                      <p:stCondLst>
                        <p:cond delay="indefinite"/>
                      </p:stCondLst>
                      <p:childTnLst>
                        <p:par>
                          <p:cTn id="58" fill="hold">
                            <p:stCondLst>
                              <p:cond delay="0"/>
                            </p:stCondLst>
                            <p:childTnLst>
                              <p:par>
                                <p:cTn id="59" presetID="56" presetClass="entr" presetSubtype="0" fill="hold" grpId="0" nodeType="clickEffect">
                                  <p:stCondLst>
                                    <p:cond delay="0"/>
                                  </p:stCondLst>
                                  <p:iterate type="lt">
                                    <p:tmPct val="10000"/>
                                  </p:iterate>
                                  <p:childTnLst>
                                    <p:set>
                                      <p:cBhvr>
                                        <p:cTn id="60" dur="1" fill="hold">
                                          <p:stCondLst>
                                            <p:cond delay="0"/>
                                          </p:stCondLst>
                                        </p:cTn>
                                        <p:tgtEl>
                                          <p:spTgt spid="3">
                                            <p:txEl>
                                              <p:pRg st="6" end="6"/>
                                            </p:txEl>
                                          </p:spTgt>
                                        </p:tgtEl>
                                        <p:attrNameLst>
                                          <p:attrName>style.visibility</p:attrName>
                                        </p:attrNameLst>
                                      </p:cBhvr>
                                      <p:to>
                                        <p:strVal val="visible"/>
                                      </p:to>
                                    </p:set>
                                    <p:anim by="(-#ppt_w*2)" calcmode="lin" valueType="num">
                                      <p:cBhvr rctx="PPT">
                                        <p:cTn id="61" dur="125" autoRev="1" fill="hold">
                                          <p:stCondLst>
                                            <p:cond delay="0"/>
                                          </p:stCondLst>
                                        </p:cTn>
                                        <p:tgtEl>
                                          <p:spTgt spid="3">
                                            <p:txEl>
                                              <p:pRg st="6" end="6"/>
                                            </p:txEl>
                                          </p:spTgt>
                                        </p:tgtEl>
                                        <p:attrNameLst>
                                          <p:attrName>ppt_w</p:attrName>
                                        </p:attrNameLst>
                                      </p:cBhvr>
                                    </p:anim>
                                    <p:anim by="(#ppt_w*0.50)" calcmode="lin" valueType="num">
                                      <p:cBhvr>
                                        <p:cTn id="62" dur="125" decel="50000" autoRev="1" fill="hold">
                                          <p:stCondLst>
                                            <p:cond delay="0"/>
                                          </p:stCondLst>
                                        </p:cTn>
                                        <p:tgtEl>
                                          <p:spTgt spid="3">
                                            <p:txEl>
                                              <p:pRg st="6" end="6"/>
                                            </p:txEl>
                                          </p:spTgt>
                                        </p:tgtEl>
                                        <p:attrNameLst>
                                          <p:attrName>ppt_x</p:attrName>
                                        </p:attrNameLst>
                                      </p:cBhvr>
                                    </p:anim>
                                    <p:anim from="(-#ppt_h/2)" to="(#ppt_y)" calcmode="lin" valueType="num">
                                      <p:cBhvr>
                                        <p:cTn id="63" dur="250" fill="hold">
                                          <p:stCondLst>
                                            <p:cond delay="0"/>
                                          </p:stCondLst>
                                        </p:cTn>
                                        <p:tgtEl>
                                          <p:spTgt spid="3">
                                            <p:txEl>
                                              <p:pRg st="6" end="6"/>
                                            </p:txEl>
                                          </p:spTgt>
                                        </p:tgtEl>
                                        <p:attrNameLst>
                                          <p:attrName>ppt_y</p:attrName>
                                        </p:attrNameLst>
                                      </p:cBhvr>
                                    </p:anim>
                                    <p:animRot by="21600000">
                                      <p:cBhvr>
                                        <p:cTn id="64" dur="250" fill="hold">
                                          <p:stCondLst>
                                            <p:cond delay="0"/>
                                          </p:stCondLst>
                                        </p:cTn>
                                        <p:tgtEl>
                                          <p:spTgt spid="3">
                                            <p:txEl>
                                              <p:pRg st="6" end="6"/>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
            <a:ext cx="7543800" cy="884238"/>
          </a:xfrm>
        </p:spPr>
        <p:txBody>
          <a:bodyPr>
            <a:noAutofit/>
          </a:bodyPr>
          <a:lstStyle/>
          <a:p>
            <a:r>
              <a:rPr lang="en-US" dirty="0" smtClean="0"/>
              <a:t>Solar work force and installation </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8600" y="990600"/>
            <a:ext cx="8686800" cy="5715000"/>
          </a:xfrm>
        </p:spPr>
      </p:pic>
    </p:spTree>
    <p:extLst>
      <p:ext uri="{BB962C8B-B14F-4D97-AF65-F5344CB8AC3E}">
        <p14:creationId xmlns:p14="http://schemas.microsoft.com/office/powerpoint/2010/main" val="1618688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circle(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419599"/>
          </a:xfrm>
        </p:spPr>
        <p:txBody>
          <a:bodyPr>
            <a:noAutofit/>
          </a:bodyPr>
          <a:lstStyle/>
          <a:p>
            <a:pPr marL="0" indent="0" algn="just">
              <a:buNone/>
            </a:pPr>
            <a:r>
              <a:rPr lang="en-US" sz="3200" dirty="0"/>
              <a:t>The major drawback of using solar renewable energy is not getting sunlight for whole 24 hours which creates a lot of problems for the consumers. Without getting sunlight system can’t produce or reserve enough energy. So, it may result lack of power supply which can create load shedding. So, the solar panels should be installed in a place where there is always plenty of sunlight available. Place where sunlight is rare is not ideal for solar panel.</a:t>
            </a:r>
            <a:endParaRPr lang="en-US" sz="3200" dirty="0"/>
          </a:p>
        </p:txBody>
      </p:sp>
      <p:sp>
        <p:nvSpPr>
          <p:cNvPr id="4" name="Title 1"/>
          <p:cNvSpPr txBox="1">
            <a:spLocks noGrp="1"/>
          </p:cNvSpPr>
          <p:nvPr>
            <p:ph type="title"/>
          </p:nvPr>
        </p:nvSpPr>
        <p:spPr>
          <a:xfrm>
            <a:off x="457200" y="609600"/>
            <a:ext cx="9601200" cy="808038"/>
          </a:xfrm>
          <a:prstGeom prst="rect">
            <a:avLst/>
          </a:prstGeom>
        </p:spPr>
        <p:txBody>
          <a:bodyPr vert="horz" lIns="91440" tIns="45720" rIns="91440" bIns="45720" rtlCol="0" anchor="b">
            <a:noAutofit/>
          </a:bodyPr>
          <a:lst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a:lstStyle>
          <a:p>
            <a:r>
              <a:rPr lang="en-US" sz="4800" dirty="0" smtClean="0"/>
              <a:t>Disadvantages of Solar System </a:t>
            </a:r>
            <a:endParaRPr lang="en-US" sz="4800" dirty="0"/>
          </a:p>
        </p:txBody>
      </p:sp>
    </p:spTree>
    <p:extLst>
      <p:ext uri="{BB962C8B-B14F-4D97-AF65-F5344CB8AC3E}">
        <p14:creationId xmlns:p14="http://schemas.microsoft.com/office/powerpoint/2010/main" val="305624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grpId="0" nodeType="with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strVal val="#ppt_w*0.70"/>
                                          </p:val>
                                        </p:tav>
                                        <p:tav tm="100000">
                                          <p:val>
                                            <p:strVal val="#ppt_w"/>
                                          </p:val>
                                        </p:tav>
                                      </p:tavLst>
                                    </p:anim>
                                    <p:anim calcmode="lin" valueType="num">
                                      <p:cBhvr>
                                        <p:cTn id="13" dur="1000" fill="hold"/>
                                        <p:tgtEl>
                                          <p:spTgt spid="4"/>
                                        </p:tgtEl>
                                        <p:attrNameLst>
                                          <p:attrName>ppt_h</p:attrName>
                                        </p:attrNameLst>
                                      </p:cBhvr>
                                      <p:tavLst>
                                        <p:tav tm="0">
                                          <p:val>
                                            <p:strVal val="#ppt_h"/>
                                          </p:val>
                                        </p:tav>
                                        <p:tav tm="100000">
                                          <p:val>
                                            <p:strVal val="#ppt_h"/>
                                          </p:val>
                                        </p:tav>
                                      </p:tavLst>
                                    </p:anim>
                                    <p:animEffect transition="in" filter="fade">
                                      <p:cBhvr>
                                        <p:cTn id="14"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noGrp="1"/>
          </p:cNvSpPr>
          <p:nvPr>
            <p:ph type="title"/>
          </p:nvPr>
        </p:nvSpPr>
        <p:spPr>
          <a:xfrm>
            <a:off x="1143000" y="685800"/>
            <a:ext cx="6477000" cy="707886"/>
          </a:xfrm>
          <a:prstGeom prst="rect">
            <a:avLst/>
          </a:prstGeom>
          <a:solidFill>
            <a:srgbClr val="00B050"/>
          </a:solidFill>
        </p:spPr>
        <p:style>
          <a:lnRef idx="0">
            <a:schemeClr val="accent4"/>
          </a:lnRef>
          <a:fillRef idx="3">
            <a:schemeClr val="accent4"/>
          </a:fillRef>
          <a:effectRef idx="3">
            <a:schemeClr val="accent4"/>
          </a:effectRef>
          <a:fontRef idx="minor">
            <a:schemeClr val="lt1"/>
          </a:fontRef>
        </p:style>
        <p:txBody>
          <a:bodyPr wrap="square" rtlCol="0">
            <a:spAutoFit/>
            <a:scene3d>
              <a:camera prst="perspectiveRelaxedModerately"/>
              <a:lightRig rig="flat" dir="tl">
                <a:rot lat="0" lon="0" rev="6600000"/>
              </a:lightRig>
            </a:scene3d>
            <a:sp3d extrusionH="25400" contourW="8890">
              <a:bevelT w="38100" h="31750"/>
              <a:contourClr>
                <a:schemeClr val="accent2">
                  <a:shade val="75000"/>
                </a:schemeClr>
              </a:contourClr>
            </a:sp3d>
          </a:bodyPr>
          <a:lstStyle/>
          <a:p>
            <a:r>
              <a:rPr lang="en-US" sz="4000" dirty="0" smtClean="0">
                <a:ln w="11430"/>
                <a:solidFill>
                  <a:schemeClr val="tx1">
                    <a:lumMod val="85000"/>
                  </a:schemeClr>
                </a:solidFill>
                <a:effectLst>
                  <a:outerShdw blurRad="50800" dist="39000" dir="5460000" algn="tl">
                    <a:srgbClr val="000000">
                      <a:alpha val="38000"/>
                    </a:srgbClr>
                  </a:outerShdw>
                </a:effectLst>
              </a:rPr>
              <a:t>Wind Turbines on rooftops </a:t>
            </a:r>
            <a:endParaRPr lang="en-US" sz="4000" b="1" dirty="0">
              <a:ln w="11430"/>
              <a:solidFill>
                <a:schemeClr val="tx1">
                  <a:lumMod val="85000"/>
                </a:schemeClr>
              </a:solidFill>
              <a:effectLst>
                <a:outerShdw blurRad="50800" dist="39000" dir="5460000" algn="tl">
                  <a:srgbClr val="000000">
                    <a:alpha val="38000"/>
                  </a:srgbClr>
                </a:outerShdw>
              </a:effectLst>
            </a:endParaRPr>
          </a:p>
        </p:txBody>
      </p:sp>
      <p:pic>
        <p:nvPicPr>
          <p:cNvPr id="7"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676400"/>
            <a:ext cx="8077200" cy="4534617"/>
          </a:xfrm>
        </p:spPr>
      </p:pic>
    </p:spTree>
    <p:extLst>
      <p:ext uri="{BB962C8B-B14F-4D97-AF65-F5344CB8AC3E}">
        <p14:creationId xmlns:p14="http://schemas.microsoft.com/office/powerpoint/2010/main" val="309541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7"/>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 calcmode="lin" valueType="num">
                                      <p:cBhvr>
                                        <p:cTn id="15" dur="1000" fill="hold"/>
                                        <p:tgtEl>
                                          <p:spTgt spid="4"/>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53" presetClass="exit" presetSubtype="32" fill="hold" nodeType="clickEffect">
                                  <p:stCondLst>
                                    <p:cond delay="0"/>
                                  </p:stCondLst>
                                  <p:childTnLst>
                                    <p:anim calcmode="lin" valueType="num">
                                      <p:cBhvr>
                                        <p:cTn id="20" dur="500"/>
                                        <p:tgtEl>
                                          <p:spTgt spid="7"/>
                                        </p:tgtEl>
                                        <p:attrNameLst>
                                          <p:attrName>ppt_w</p:attrName>
                                        </p:attrNameLst>
                                      </p:cBhvr>
                                      <p:tavLst>
                                        <p:tav tm="0">
                                          <p:val>
                                            <p:strVal val="ppt_w"/>
                                          </p:val>
                                        </p:tav>
                                        <p:tav tm="100000">
                                          <p:val>
                                            <p:fltVal val="0"/>
                                          </p:val>
                                        </p:tav>
                                      </p:tavLst>
                                    </p:anim>
                                    <p:anim calcmode="lin" valueType="num">
                                      <p:cBhvr>
                                        <p:cTn id="21" dur="500"/>
                                        <p:tgtEl>
                                          <p:spTgt spid="7"/>
                                        </p:tgtEl>
                                        <p:attrNameLst>
                                          <p:attrName>ppt_h</p:attrName>
                                        </p:attrNameLst>
                                      </p:cBhvr>
                                      <p:tavLst>
                                        <p:tav tm="0">
                                          <p:val>
                                            <p:strVal val="ppt_h"/>
                                          </p:val>
                                        </p:tav>
                                        <p:tav tm="100000">
                                          <p:val>
                                            <p:fltVal val="0"/>
                                          </p:val>
                                        </p:tav>
                                      </p:tavLst>
                                    </p:anim>
                                    <p:animEffect transition="out" filter="fade">
                                      <p:cBhvr>
                                        <p:cTn id="22" dur="500"/>
                                        <p:tgtEl>
                                          <p:spTgt spid="7"/>
                                        </p:tgtEl>
                                      </p:cBhvr>
                                    </p:animEffect>
                                    <p:set>
                                      <p:cBhvr>
                                        <p:cTn id="23" dur="1" fill="hold">
                                          <p:stCondLst>
                                            <p:cond delay="499"/>
                                          </p:stCondLst>
                                        </p:cTn>
                                        <p:tgtEl>
                                          <p:spTgt spid="7"/>
                                        </p:tgtEl>
                                        <p:attrNameLst>
                                          <p:attrName>style.visibility</p:attrName>
                                        </p:attrNameLst>
                                      </p:cBhvr>
                                      <p:to>
                                        <p:strVal val="hidden"/>
                                      </p:to>
                                    </p:set>
                                  </p:childTnLst>
                                </p:cTn>
                              </p:par>
                              <p:par>
                                <p:cTn id="24" presetID="53" presetClass="exit" presetSubtype="32" fill="hold" grpId="1" nodeType="withEffect">
                                  <p:stCondLst>
                                    <p:cond delay="0"/>
                                  </p:stCondLst>
                                  <p:childTnLst>
                                    <p:anim calcmode="lin" valueType="num">
                                      <p:cBhvr>
                                        <p:cTn id="25" dur="500"/>
                                        <p:tgtEl>
                                          <p:spTgt spid="4"/>
                                        </p:tgtEl>
                                        <p:attrNameLst>
                                          <p:attrName>ppt_w</p:attrName>
                                        </p:attrNameLst>
                                      </p:cBhvr>
                                      <p:tavLst>
                                        <p:tav tm="0">
                                          <p:val>
                                            <p:strVal val="ppt_w"/>
                                          </p:val>
                                        </p:tav>
                                        <p:tav tm="100000">
                                          <p:val>
                                            <p:fltVal val="0"/>
                                          </p:val>
                                        </p:tav>
                                      </p:tavLst>
                                    </p:anim>
                                    <p:anim calcmode="lin" valueType="num">
                                      <p:cBhvr>
                                        <p:cTn id="26" dur="500"/>
                                        <p:tgtEl>
                                          <p:spTgt spid="4"/>
                                        </p:tgtEl>
                                        <p:attrNameLst>
                                          <p:attrName>ppt_h</p:attrName>
                                        </p:attrNameLst>
                                      </p:cBhvr>
                                      <p:tavLst>
                                        <p:tav tm="0">
                                          <p:val>
                                            <p:strVal val="ppt_h"/>
                                          </p:val>
                                        </p:tav>
                                        <p:tav tm="100000">
                                          <p:val>
                                            <p:fltVal val="0"/>
                                          </p:val>
                                        </p:tav>
                                      </p:tavLst>
                                    </p:anim>
                                    <p:animEffect transition="out" filter="fade">
                                      <p:cBhvr>
                                        <p:cTn id="27" dur="500"/>
                                        <p:tgtEl>
                                          <p:spTgt spid="4"/>
                                        </p:tgtEl>
                                      </p:cBhvr>
                                    </p:animEffect>
                                    <p:set>
                                      <p:cBhvr>
                                        <p:cTn id="28" dur="1" fill="hold">
                                          <p:stCondLst>
                                            <p:cond delay="4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753</TotalTime>
  <Words>628</Words>
  <Application>Microsoft Office PowerPoint</Application>
  <PresentationFormat>On-screen Show (4:3)</PresentationFormat>
  <Paragraphs>61</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Thatch</vt:lpstr>
      <vt:lpstr>Rooftop Buildings and Renewable Energy </vt:lpstr>
      <vt:lpstr>Why rooftop buildings</vt:lpstr>
      <vt:lpstr>       Brooklyn Navy yard</vt:lpstr>
      <vt:lpstr>Features of the building</vt:lpstr>
      <vt:lpstr>Different forms of renewable energy on rooftops</vt:lpstr>
      <vt:lpstr>Advantages of Solar System </vt:lpstr>
      <vt:lpstr>Solar work force and installation </vt:lpstr>
      <vt:lpstr>Disadvantages of Solar System </vt:lpstr>
      <vt:lpstr>Wind Turbines on rooftops </vt:lpstr>
      <vt:lpstr>Advantages of wind power energy</vt:lpstr>
      <vt:lpstr>Disadvantages of wind power energy</vt:lpstr>
      <vt:lpstr>Water harvesting on rooftops </vt:lpstr>
      <vt:lpstr>Advantages of rooftop water harvesting</vt:lpstr>
      <vt:lpstr>Disadvantages of rooftop water harvesting</vt:lpstr>
      <vt:lpstr>Conclusion </vt:lpstr>
      <vt:lpstr>References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Rooftop Buildings and Renewable Energy</dc:title>
  <dc:creator>mohammed Goni</dc:creator>
  <cp:lastModifiedBy>mohammed Goni</cp:lastModifiedBy>
  <cp:revision>45</cp:revision>
  <dcterms:created xsi:type="dcterms:W3CDTF">2016-05-22T07:16:43Z</dcterms:created>
  <dcterms:modified xsi:type="dcterms:W3CDTF">2016-05-23T12:52:29Z</dcterms:modified>
</cp:coreProperties>
</file>