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8" r:id="rId3"/>
    <p:sldId id="269" r:id="rId4"/>
    <p:sldId id="268" r:id="rId5"/>
    <p:sldId id="261" r:id="rId6"/>
    <p:sldId id="270" r:id="rId7"/>
    <p:sldId id="271" r:id="rId8"/>
    <p:sldId id="262" r:id="rId9"/>
    <p:sldId id="257" r:id="rId10"/>
    <p:sldId id="272" r:id="rId11"/>
    <p:sldId id="263" r:id="rId12"/>
    <p:sldId id="266" r:id="rId13"/>
    <p:sldId id="264" r:id="rId14"/>
    <p:sldId id="273" r:id="rId15"/>
    <p:sldId id="259" r:id="rId16"/>
    <p:sldId id="274"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8B1E9-CCBD-49E2-8C03-2C102FF73E7E}" type="datetimeFigureOut">
              <a:rPr lang="en-US" smtClean="0"/>
              <a:pPr/>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FA394-7EA3-45E5-8767-3C5F2C30AF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1FA394-7EA3-45E5-8767-3C5F2C30AFB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C9B81F-C347-4BEF-BFDF-29C42F48304A}" type="datetimeFigureOut">
              <a:rPr lang="en-US" smtClean="0"/>
              <a:pPr/>
              <a:t>5/17/2016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0"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7C9B81F-C347-4BEF-BFDF-29C42F48304A}" type="datetimeFigureOut">
              <a:rPr lang="en-US" smtClean="0"/>
              <a:pPr/>
              <a:t>5/17/2016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42AED99-7FB4-404E-8A97-64753DCE42E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2AED99-7FB4-404E-8A97-64753DCE42EC}" type="slidenum">
              <a:rPr kumimoji="0" lang="en-US" smtClean="0"/>
              <a:pPr/>
              <a:t>‹#›</a:t>
            </a:fld>
            <a:endParaRPr kumimoji="0"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7C9B81F-C347-4BEF-BFDF-29C42F48304A}" type="datetimeFigureOut">
              <a:rPr lang="en-US" smtClean="0"/>
              <a:pPr/>
              <a:t>5/17/2016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42AED99-7FB4-404E-8A97-64753DCE42EC}" type="slidenum">
              <a:rPr kumimoji="0" lang="en-US" smtClean="0"/>
              <a:pPr/>
              <a:t>‹#›</a:t>
            </a:fld>
            <a:endParaRPr kumimoji="0"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7C9B81F-C347-4BEF-BFDF-29C42F48304A}" type="datetimeFigureOut">
              <a:rPr lang="en-US" smtClean="0"/>
              <a:pPr/>
              <a:t>5/17/2016</a:t>
            </a:fld>
            <a:endParaRPr lang="en-US"/>
          </a:p>
        </p:txBody>
      </p:sp>
      <p:sp>
        <p:nvSpPr>
          <p:cNvPr id="10" name="Slide Number Placeholder 9"/>
          <p:cNvSpPr>
            <a:spLocks noGrp="1"/>
          </p:cNvSpPr>
          <p:nvPr>
            <p:ph type="sldNum" sz="quarter" idx="16"/>
          </p:nvPr>
        </p:nvSpPr>
        <p:spPr/>
        <p:txBody>
          <a:bodyPr rtlCol="0"/>
          <a:lstStyle/>
          <a:p>
            <a:fld id="{042AED99-7FB4-404E-8A97-64753DCE42EC}" type="slidenum">
              <a:rPr kumimoji="0" lang="en-US" smtClean="0"/>
              <a:pP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7C9B81F-C347-4BEF-BFDF-29C42F48304A}" type="datetimeFigureOut">
              <a:rPr lang="en-US" smtClean="0"/>
              <a:pPr/>
              <a:t>5/17/2016</a:t>
            </a:fld>
            <a:endParaRPr lang="en-US"/>
          </a:p>
        </p:txBody>
      </p:sp>
      <p:sp>
        <p:nvSpPr>
          <p:cNvPr id="12" name="Slide Number Placeholder 11"/>
          <p:cNvSpPr>
            <a:spLocks noGrp="1"/>
          </p:cNvSpPr>
          <p:nvPr>
            <p:ph type="sldNum" sz="quarter" idx="16"/>
          </p:nvPr>
        </p:nvSpPr>
        <p:spPr/>
        <p:txBody>
          <a:bodyPr rtlCol="0"/>
          <a:lstStyle/>
          <a:p>
            <a:fld id="{042AED99-7FB4-404E-8A97-64753DCE42EC}" type="slidenum">
              <a:rPr kumimoji="0" lang="en-US" smtClean="0"/>
              <a:pPr/>
              <a:t>‹#›</a:t>
            </a:fld>
            <a:endParaRPr kumimoji="0" lang="en-US"/>
          </a:p>
        </p:txBody>
      </p:sp>
      <p:sp>
        <p:nvSpPr>
          <p:cNvPr id="14" name="Footer Placeholder 13"/>
          <p:cNvSpPr>
            <a:spLocks noGrp="1"/>
          </p:cNvSpPr>
          <p:nvPr>
            <p:ph type="ftr" sz="quarter" idx="17"/>
          </p:nvPr>
        </p:nvSpPr>
        <p:spPr/>
        <p:txBody>
          <a:bodyPr rtlCol="0"/>
          <a:lstStyle/>
          <a:p>
            <a:endParaRPr kumimoji="0"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5/17/2016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5/17/2016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42AED99-7FB4-404E-8A97-64753DCE42EC}" type="slidenum">
              <a:rPr kumimoji="0" lang="en-US" smtClean="0"/>
              <a:pPr/>
              <a:t>‹#›</a:t>
            </a:fld>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C9B81F-C347-4BEF-BFDF-29C42F48304A}" type="datetimeFigureOut">
              <a:rPr lang="en-US" smtClean="0"/>
              <a:pPr/>
              <a:t>5/17/2016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42AED99-7FB4-404E-8A97-64753DCE42EC}" type="slidenum">
              <a:rPr kumimoji="0" lang="en-US" smtClean="0"/>
              <a:pPr/>
              <a:t>‹#›</a:t>
            </a:fld>
            <a:endParaRPr kumimoji="0"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7C9B81F-C347-4BEF-BFDF-29C42F48304A}" type="datetimeFigureOut">
              <a:rPr lang="en-US" smtClean="0"/>
              <a:pPr/>
              <a:t>5/17/2016</a:t>
            </a:fld>
            <a:endParaRPr lang="en-US" dirty="0">
              <a:solidFill>
                <a:schemeClr val="tx2">
                  <a:shade val="90000"/>
                </a:schemeClr>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l" eaLnBrk="1" latinLnBrk="0" hangingPunct="1"/>
            <a:endParaRPr kumimoji="0" lang="en-US" dirty="0">
              <a:solidFill>
                <a:schemeClr val="tx2">
                  <a:shade val="90000"/>
                </a:schemeClr>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video" Target="file:///C:\Users\FREDDY\Documents\clip%203%20r.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FREDDY\Documents\clip%205%205.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video" Target="file:///C:\Users\FREDDY\Documents\clip%204.mp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video" Target="file:///C:\Users\FREDDY\Documents\clip%201%20R.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video" Target="file:///C:\Users\FREDDY\Documents\clip%202%20RR.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990600"/>
          </a:xfrm>
        </p:spPr>
        <p:txBody>
          <a:bodyPr>
            <a:noAutofit/>
          </a:bodyPr>
          <a:lstStyle/>
          <a:p>
            <a:pPr algn="ctr"/>
            <a:r>
              <a:rPr lang="en-US" sz="3200" dirty="0" smtClean="0"/>
              <a:t>The problems and solutions that come with food waste</a:t>
            </a:r>
            <a:endParaRPr lang="en-US" sz="3200" dirty="0"/>
          </a:p>
        </p:txBody>
      </p:sp>
      <p:sp>
        <p:nvSpPr>
          <p:cNvPr id="3" name="Subtitle 2"/>
          <p:cNvSpPr>
            <a:spLocks noGrp="1"/>
          </p:cNvSpPr>
          <p:nvPr>
            <p:ph type="subTitle" idx="1"/>
          </p:nvPr>
        </p:nvSpPr>
        <p:spPr/>
        <p:txBody>
          <a:bodyPr>
            <a:normAutofit/>
          </a:bodyPr>
          <a:lstStyle/>
          <a:p>
            <a:r>
              <a:rPr lang="en-US" dirty="0" smtClean="0"/>
              <a:t>By: Michael </a:t>
            </a:r>
            <a:r>
              <a:rPr lang="en-US" dirty="0" err="1" smtClean="0"/>
              <a:t>Aguaysa</a:t>
            </a:r>
            <a:r>
              <a:rPr lang="en-US" dirty="0" smtClean="0"/>
              <a:t>	          </a:t>
            </a:r>
            <a:r>
              <a:rPr lang="en-US" sz="2300" dirty="0" smtClean="0"/>
              <a:t>Prof. MacDonald</a:t>
            </a:r>
            <a:endParaRPr lang="en-US" sz="2300" dirty="0"/>
          </a:p>
        </p:txBody>
      </p:sp>
      <p:sp>
        <p:nvSpPr>
          <p:cNvPr id="5" name="Subtitle 2"/>
          <p:cNvSpPr txBox="1">
            <a:spLocks/>
          </p:cNvSpPr>
          <p:nvPr/>
        </p:nvSpPr>
        <p:spPr>
          <a:xfrm>
            <a:off x="0" y="5943600"/>
            <a:ext cx="2286000" cy="9144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dirty="0" smtClean="0">
                <a:ln>
                  <a:noFill/>
                </a:ln>
                <a:solidFill>
                  <a:srgbClr val="FFFFFF"/>
                </a:solidFill>
                <a:effectLst/>
                <a:uLnTx/>
                <a:uFillTx/>
                <a:latin typeface="+mn-lt"/>
                <a:ea typeface="+mn-ea"/>
                <a:cs typeface="+mn-cs"/>
              </a:rPr>
              <a:t>Econ</a:t>
            </a:r>
            <a:r>
              <a:rPr kumimoji="0" lang="en-US" sz="2400" b="0" i="0" u="none" strike="noStrike" kern="1200" cap="none" spc="0" normalizeH="0" noProof="0" dirty="0" smtClean="0">
                <a:ln>
                  <a:noFill/>
                </a:ln>
                <a:solidFill>
                  <a:srgbClr val="FFFFFF"/>
                </a:solidFill>
                <a:effectLst/>
                <a:uLnTx/>
                <a:uFillTx/>
                <a:latin typeface="+mn-lt"/>
                <a:ea typeface="+mn-ea"/>
                <a:cs typeface="+mn-cs"/>
              </a:rPr>
              <a:t>2505–D227</a:t>
            </a:r>
            <a:endParaRPr kumimoji="0" lang="en-US" sz="24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362" name="Picture 2" descr="http://biorefinerycentre.ifr.ac.uk/wp-content/gallery/homepage/foodwaste-web.jpg"/>
          <p:cNvPicPr>
            <a:picLocks noChangeAspect="1" noChangeArrowheads="1"/>
          </p:cNvPicPr>
          <p:nvPr/>
        </p:nvPicPr>
        <p:blipFill>
          <a:blip r:embed="rId2" cstate="print"/>
          <a:srcRect/>
          <a:stretch>
            <a:fillRect/>
          </a:stretch>
        </p:blipFill>
        <p:spPr bwMode="auto">
          <a:xfrm>
            <a:off x="1676400" y="1600200"/>
            <a:ext cx="5791200" cy="38660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7" name="clip 3 r.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Misconceptions</a:t>
            </a:r>
            <a:endParaRPr lang="en-US" dirty="0"/>
          </a:p>
        </p:txBody>
      </p:sp>
      <p:sp>
        <p:nvSpPr>
          <p:cNvPr id="3" name="Content Placeholder 2"/>
          <p:cNvSpPr>
            <a:spLocks noGrp="1"/>
          </p:cNvSpPr>
          <p:nvPr>
            <p:ph sz="quarter" idx="1"/>
          </p:nvPr>
        </p:nvSpPr>
        <p:spPr>
          <a:xfrm>
            <a:off x="612648" y="1600200"/>
            <a:ext cx="8153400" cy="3276600"/>
          </a:xfrm>
        </p:spPr>
        <p:txBody>
          <a:bodyPr/>
          <a:lstStyle/>
          <a:p>
            <a:r>
              <a:rPr lang="en-US" sz="2500" dirty="0" smtClean="0"/>
              <a:t>People assume that the ‘Use by’ or ‘Sell by’ date is when the food is inedible but that’s not true. </a:t>
            </a:r>
          </a:p>
          <a:p>
            <a:r>
              <a:rPr lang="en-US" sz="2500" dirty="0" smtClean="0"/>
              <a:t>It is just an estimate to when the food will probably be spoiled.</a:t>
            </a:r>
          </a:p>
          <a:p>
            <a:r>
              <a:rPr lang="en-US" sz="2500" dirty="0" smtClean="0"/>
              <a:t>It is estimated that “630,000 tones of ‘freezable’ food, worth up to £2.3 billion, are thrown away by UK consumers each year due to having passed labeled ‘use by’ dates.” </a:t>
            </a:r>
            <a:r>
              <a:rPr lang="en-US" sz="1500" dirty="0" smtClean="0"/>
              <a:t>(</a:t>
            </a:r>
            <a:r>
              <a:rPr lang="en-US" sz="1500" dirty="0" err="1" smtClean="0"/>
              <a:t>Jancer</a:t>
            </a:r>
            <a:r>
              <a:rPr lang="en-US" sz="1500" dirty="0" smtClean="0"/>
              <a:t>, M., &amp; Peek, K. )</a:t>
            </a:r>
            <a:endParaRPr lang="en-US" sz="1500" dirty="0"/>
          </a:p>
        </p:txBody>
      </p:sp>
      <p:pic>
        <p:nvPicPr>
          <p:cNvPr id="24578" name="Picture 2" descr="http://www.insideedition.com/images/stories/1409/8903.jpg"/>
          <p:cNvPicPr>
            <a:picLocks noChangeAspect="1" noChangeArrowheads="1"/>
          </p:cNvPicPr>
          <p:nvPr/>
        </p:nvPicPr>
        <p:blipFill>
          <a:blip r:embed="rId2" cstate="print"/>
          <a:srcRect/>
          <a:stretch>
            <a:fillRect/>
          </a:stretch>
        </p:blipFill>
        <p:spPr bwMode="auto">
          <a:xfrm>
            <a:off x="2819400" y="4648200"/>
            <a:ext cx="3505200" cy="19723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lip 5 5.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we do?</a:t>
            </a:r>
            <a:endParaRPr lang="en-US" dirty="0"/>
          </a:p>
        </p:txBody>
      </p:sp>
      <p:sp>
        <p:nvSpPr>
          <p:cNvPr id="3" name="Content Placeholder 2"/>
          <p:cNvSpPr>
            <a:spLocks noGrp="1"/>
          </p:cNvSpPr>
          <p:nvPr>
            <p:ph sz="quarter" idx="1"/>
          </p:nvPr>
        </p:nvSpPr>
        <p:spPr/>
        <p:txBody>
          <a:bodyPr>
            <a:normAutofit/>
          </a:bodyPr>
          <a:lstStyle/>
          <a:p>
            <a:r>
              <a:rPr lang="en-US" sz="2500" dirty="0" smtClean="0"/>
              <a:t>Another easy solution anyone can do is to lower the temperature of your fridge by five degrees to increase the products shelf life. </a:t>
            </a:r>
          </a:p>
          <a:p>
            <a:r>
              <a:rPr lang="en-US" sz="2500" dirty="0" smtClean="0"/>
              <a:t>Freeze your food, including fruits and vegetables. (You can make a smoothie).</a:t>
            </a:r>
          </a:p>
          <a:p>
            <a:r>
              <a:rPr lang="en-US" sz="2500" dirty="0" smtClean="0"/>
              <a:t>Avoid ordering too much food in restaurants or buffets to avoid waste. </a:t>
            </a:r>
          </a:p>
          <a:p>
            <a:r>
              <a:rPr lang="en-US" sz="2500" dirty="0" smtClean="0"/>
              <a:t>Don’t be afraid to pick out fruits or vegetables that may not look so appealing or only a single item left.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lip 4.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988050"/>
            <a:ext cx="2667000" cy="869950"/>
          </a:xfrm>
        </p:spPr>
        <p:txBody>
          <a:bodyPr>
            <a:normAutofit/>
          </a:bodyPr>
          <a:lstStyle/>
          <a:p>
            <a:r>
              <a:rPr lang="en-US" sz="1600" dirty="0" err="1" smtClean="0">
                <a:solidFill>
                  <a:srgbClr val="00B0F0"/>
                </a:solidFill>
              </a:rPr>
              <a:t>Jancer</a:t>
            </a:r>
            <a:r>
              <a:rPr lang="en-US" sz="1600" dirty="0" smtClean="0">
                <a:solidFill>
                  <a:srgbClr val="00B0F0"/>
                </a:solidFill>
              </a:rPr>
              <a:t>, M., &amp; Peek, K. (2014</a:t>
            </a:r>
            <a:r>
              <a:rPr lang="en-US" sz="1600" dirty="0" smtClean="0"/>
              <a:t>).</a:t>
            </a:r>
            <a:endParaRPr lang="en-US" sz="1600" dirty="0"/>
          </a:p>
        </p:txBody>
      </p:sp>
      <p:sp>
        <p:nvSpPr>
          <p:cNvPr id="8" name="Text Placeholder 7"/>
          <p:cNvSpPr>
            <a:spLocks noGrp="1"/>
          </p:cNvSpPr>
          <p:nvPr>
            <p:ph type="body" idx="2"/>
          </p:nvPr>
        </p:nvSpPr>
        <p:spPr/>
        <p:txBody>
          <a:bodyPr>
            <a:normAutofit fontScale="92500"/>
          </a:bodyPr>
          <a:lstStyle/>
          <a:p>
            <a:pPr>
              <a:buFont typeface="Wingdings" pitchFamily="2" charset="2"/>
              <a:buChar char="§"/>
            </a:pPr>
            <a:r>
              <a:rPr lang="en-US" dirty="0" smtClean="0"/>
              <a:t>This data depicts how much specific regions consume and lose. </a:t>
            </a:r>
          </a:p>
          <a:p>
            <a:pPr>
              <a:buFont typeface="Wingdings" pitchFamily="2" charset="2"/>
              <a:buChar char="§"/>
            </a:pPr>
            <a:r>
              <a:rPr lang="en-US" dirty="0" smtClean="0"/>
              <a:t>China, Japan, and South Korea consume and waste food the most </a:t>
            </a:r>
          </a:p>
          <a:p>
            <a:pPr>
              <a:buFont typeface="Wingdings" pitchFamily="2" charset="2"/>
              <a:buChar char="§"/>
            </a:pPr>
            <a:r>
              <a:rPr lang="en-US" dirty="0" smtClean="0"/>
              <a:t>The U.S. rank in 6</a:t>
            </a:r>
            <a:r>
              <a:rPr lang="en-US" baseline="30000" dirty="0" smtClean="0"/>
              <a:t>th</a:t>
            </a:r>
            <a:r>
              <a:rPr lang="en-US" dirty="0" smtClean="0"/>
              <a:t> in this chart.</a:t>
            </a:r>
            <a:endParaRPr lang="en-US" dirty="0"/>
          </a:p>
        </p:txBody>
      </p:sp>
      <p:pic>
        <p:nvPicPr>
          <p:cNvPr id="16386" name="Picture 2" descr="http://www.popsci.com/sites/popsci.com/files/styles/medium_1x_/public/import/2014/foodwaste_extra_graphics_2.jpg?itok=jEZjeiPL"/>
          <p:cNvPicPr>
            <a:picLocks noChangeAspect="1" noChangeArrowheads="1"/>
          </p:cNvPicPr>
          <p:nvPr/>
        </p:nvPicPr>
        <p:blipFill>
          <a:blip r:embed="rId2" cstate="print"/>
          <a:srcRect/>
          <a:stretch>
            <a:fillRect/>
          </a:stretch>
        </p:blipFill>
        <p:spPr bwMode="auto">
          <a:xfrm>
            <a:off x="2819400" y="0"/>
            <a:ext cx="63246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3352800"/>
          </a:xfrm>
        </p:spPr>
        <p:txBody>
          <a:bodyPr>
            <a:normAutofit fontScale="85000" lnSpcReduction="20000"/>
          </a:bodyPr>
          <a:lstStyle/>
          <a:p>
            <a:r>
              <a:rPr lang="en-US" dirty="0" smtClean="0"/>
              <a:t>By understanding the shelf life of food, everyone can have an idea of when things start to go bad to avoid it going in the trash. </a:t>
            </a:r>
            <a:r>
              <a:rPr lang="en-US" dirty="0" smtClean="0"/>
              <a:t>We can planning </a:t>
            </a:r>
            <a:r>
              <a:rPr lang="en-US" dirty="0" smtClean="0"/>
              <a:t>when you are going to cook your food when you first </a:t>
            </a:r>
            <a:r>
              <a:rPr lang="en-US" dirty="0" smtClean="0"/>
              <a:t>buy food is </a:t>
            </a:r>
            <a:r>
              <a:rPr lang="en-US" dirty="0" smtClean="0"/>
              <a:t>important to avoid </a:t>
            </a:r>
            <a:r>
              <a:rPr lang="en-US" dirty="0" smtClean="0"/>
              <a:t>spoilage. </a:t>
            </a:r>
            <a:r>
              <a:rPr lang="en-US" dirty="0" smtClean="0"/>
              <a:t>Businesses have ways to prevent food waste by calculating shelf life on their products.  I believe some of the information and research here can help people become more aware of things they are doing without being aware they are contributing to food waste.</a:t>
            </a:r>
          </a:p>
          <a:p>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3886200"/>
          </a:xfrm>
        </p:spPr>
        <p:txBody>
          <a:bodyPr>
            <a:normAutofit/>
          </a:bodyPr>
          <a:lstStyle/>
          <a:p>
            <a:pPr>
              <a:buFont typeface="Arial" pitchFamily="34" charset="0"/>
              <a:buChar char="•"/>
            </a:pPr>
            <a:r>
              <a:rPr lang="en-US" sz="1400" dirty="0" smtClean="0"/>
              <a:t>[</a:t>
            </a:r>
            <a:r>
              <a:rPr lang="en-US" sz="1400" dirty="0" err="1" smtClean="0"/>
              <a:t>LastWeekTonight</a:t>
            </a:r>
            <a:r>
              <a:rPr lang="en-US" sz="1400" dirty="0" smtClean="0"/>
              <a:t>]. (2015, July 19). Last Week Tonight with John Oliver: Food Waste (HBO) 	[Video File]. Retrieved from https://www.youtube.com/watch?v=i8xwLWb0lLY.</a:t>
            </a:r>
          </a:p>
          <a:p>
            <a:pPr>
              <a:buFont typeface="Arial" pitchFamily="34" charset="0"/>
              <a:buChar char="•"/>
            </a:pPr>
            <a:r>
              <a:rPr lang="en-US" sz="1400" dirty="0" err="1" smtClean="0"/>
              <a:t>Jancer</a:t>
            </a:r>
            <a:r>
              <a:rPr lang="en-US" sz="1400" dirty="0" smtClean="0"/>
              <a:t>, M., &amp; Peek, K. (2014). How the World Wastes Food. </a:t>
            </a:r>
            <a:r>
              <a:rPr lang="en-US" sz="1400" i="1" dirty="0" smtClean="0"/>
              <a:t>Popular Science</a:t>
            </a:r>
            <a:r>
              <a:rPr lang="en-US" sz="1400" dirty="0" smtClean="0"/>
              <a:t>, </a:t>
            </a:r>
            <a:r>
              <a:rPr lang="en-US" sz="1400" i="1" dirty="0" smtClean="0"/>
              <a:t>285</a:t>
            </a:r>
            <a:r>
              <a:rPr lang="en-US" sz="1400" dirty="0" smtClean="0"/>
              <a:t>(3), 34-35.</a:t>
            </a:r>
          </a:p>
          <a:p>
            <a:pPr>
              <a:buFont typeface="Arial" pitchFamily="34" charset="0"/>
              <a:buChar char="•"/>
            </a:pPr>
            <a:r>
              <a:rPr lang="en-US" sz="1400" dirty="0" smtClean="0"/>
              <a:t>Brown T, </a:t>
            </a:r>
            <a:r>
              <a:rPr lang="en-US" sz="1400" dirty="0" err="1" smtClean="0"/>
              <a:t>Hipps</a:t>
            </a:r>
            <a:r>
              <a:rPr lang="en-US" sz="1400" dirty="0" smtClean="0"/>
              <a:t> N, </a:t>
            </a:r>
            <a:r>
              <a:rPr lang="en-US" sz="1400" dirty="0" err="1" smtClean="0"/>
              <a:t>Easteal</a:t>
            </a:r>
            <a:r>
              <a:rPr lang="en-US" sz="1400" dirty="0" smtClean="0"/>
              <a:t> S, Parry A, Evans J. Reducing domestic food waste by lowering 	home 	refrigerator </a:t>
            </a:r>
            <a:r>
              <a:rPr lang="en-US" sz="1400" dirty="0" err="1" smtClean="0"/>
              <a:t>temperatures.</a:t>
            </a:r>
            <a:r>
              <a:rPr lang="en-US" sz="1400" i="1" dirty="0" err="1" smtClean="0"/>
              <a:t>International</a:t>
            </a:r>
            <a:r>
              <a:rPr lang="en-US" sz="1400" i="1" dirty="0" smtClean="0"/>
              <a:t> Journal Of Refrigeration</a:t>
            </a:r>
            <a:r>
              <a:rPr lang="en-US" sz="1400" dirty="0" smtClean="0"/>
              <a:t> [serial online]. April 	2014;40:246-253. Available from: Academic Search Complete, Ipswich, MA. </a:t>
            </a:r>
          </a:p>
          <a:p>
            <a:pPr>
              <a:buFont typeface="Arial" pitchFamily="34" charset="0"/>
              <a:buChar char="•"/>
            </a:pPr>
            <a:r>
              <a:rPr lang="en-US" sz="1400" dirty="0" err="1" smtClean="0"/>
              <a:t>Camire</a:t>
            </a:r>
            <a:r>
              <a:rPr lang="en-US" sz="1400" dirty="0" smtClean="0"/>
              <a:t>, M. E. (2015). Resolve to Reduce Food Waste. </a:t>
            </a:r>
            <a:r>
              <a:rPr lang="en-US" sz="1400" i="1" dirty="0" smtClean="0"/>
              <a:t>Food Technology</a:t>
            </a:r>
            <a:r>
              <a:rPr lang="en-US" sz="1400" dirty="0" smtClean="0"/>
              <a:t>, </a:t>
            </a:r>
            <a:r>
              <a:rPr lang="en-US" sz="1400" i="1" dirty="0" smtClean="0"/>
              <a:t>69</a:t>
            </a:r>
            <a:r>
              <a:rPr lang="en-US" sz="1400" dirty="0" smtClean="0"/>
              <a:t>(1), 7.</a:t>
            </a:r>
          </a:p>
          <a:p>
            <a:pPr>
              <a:buFont typeface="Arial" pitchFamily="34" charset="0"/>
              <a:buChar char="•"/>
            </a:pPr>
            <a:r>
              <a:rPr lang="en-US" sz="1400" dirty="0" smtClean="0"/>
              <a:t>O'Donnell, T., </a:t>
            </a:r>
            <a:r>
              <a:rPr lang="en-US" sz="1400" dirty="0" err="1" smtClean="0"/>
              <a:t>Dentsch</a:t>
            </a:r>
            <a:r>
              <a:rPr lang="en-US" sz="1400" dirty="0" smtClean="0"/>
              <a:t>, J., </a:t>
            </a:r>
            <a:r>
              <a:rPr lang="en-US" sz="1400" dirty="0" err="1" smtClean="0"/>
              <a:t>Pepino</a:t>
            </a:r>
            <a:r>
              <a:rPr lang="en-US" sz="1400" dirty="0" smtClean="0"/>
              <a:t>, R., </a:t>
            </a:r>
            <a:r>
              <a:rPr lang="en-US" sz="1400" dirty="0" err="1" smtClean="0"/>
              <a:t>Millron</a:t>
            </a:r>
            <a:r>
              <a:rPr lang="en-US" sz="1400" dirty="0" smtClean="0"/>
              <a:t>, B. J., </a:t>
            </a:r>
            <a:r>
              <a:rPr lang="en-US" sz="1400" dirty="0" err="1" smtClean="0"/>
              <a:t>Yungmann</a:t>
            </a:r>
            <a:r>
              <a:rPr lang="en-US" sz="1400" dirty="0" smtClean="0"/>
              <a:t>, C., &amp; Katz, S. H. (2015). New   	Solutions For Food Loss And Waste Prevention. </a:t>
            </a:r>
            <a:r>
              <a:rPr lang="en-US" sz="1400" i="1" dirty="0" err="1" smtClean="0"/>
              <a:t>Biocycle</a:t>
            </a:r>
            <a:r>
              <a:rPr lang="en-US" sz="1400" dirty="0" smtClean="0"/>
              <a:t>, </a:t>
            </a:r>
            <a:r>
              <a:rPr lang="en-US" sz="1400" i="1" dirty="0" smtClean="0"/>
              <a:t>56</a:t>
            </a:r>
            <a:r>
              <a:rPr lang="en-US" sz="1400" dirty="0" smtClean="0"/>
              <a:t>(11), 34-38.</a:t>
            </a:r>
          </a:p>
          <a:p>
            <a:pPr>
              <a:buFont typeface="Arial" pitchFamily="34" charset="0"/>
              <a:buChar char="•"/>
            </a:pPr>
            <a:r>
              <a:rPr lang="en-US" sz="1400" dirty="0" err="1" smtClean="0"/>
              <a:t>Mavrakis</a:t>
            </a:r>
            <a:r>
              <a:rPr lang="en-US" sz="1400" dirty="0" smtClean="0"/>
              <a:t>, V., Thompson, K., </a:t>
            </a:r>
            <a:r>
              <a:rPr lang="en-US" sz="1400" dirty="0" err="1" smtClean="0"/>
              <a:t>Coveney</a:t>
            </a:r>
            <a:r>
              <a:rPr lang="en-US" sz="1400" dirty="0" smtClean="0"/>
              <a:t>, J., &amp; Ward, P. (2015). Food Waste. In K. </a:t>
            </a:r>
            <a:r>
              <a:rPr lang="en-US" sz="1400" dirty="0" err="1" smtClean="0"/>
              <a:t>Albala</a:t>
            </a:r>
            <a:r>
              <a:rPr lang="en-US" sz="1400" dirty="0" smtClean="0"/>
              <a:t> 	(Ed.), </a:t>
            </a:r>
            <a:r>
              <a:rPr lang="en-US" sz="1400" i="1" dirty="0" smtClean="0"/>
              <a:t>The SAGE Encyclopedia of Food Issues</a:t>
            </a:r>
            <a:r>
              <a:rPr lang="en-US" sz="1400" dirty="0" smtClean="0"/>
              <a:t>(Vol. 2, pp. 642-648). Los Angeles: 	SAGE Reference. Retrieved April 1, 2016, from Gale Virtual Reference Library.</a:t>
            </a:r>
          </a:p>
          <a:p>
            <a:pPr>
              <a:buFont typeface="Arial" pitchFamily="34" charset="0"/>
              <a:buChar char="•"/>
            </a:pPr>
            <a:r>
              <a:rPr lang="en-US" sz="1400" dirty="0" smtClean="0"/>
              <a:t>"Spoiled Food Archives - Reduce ~ Reuse ~ Recycle ~ Live." </a:t>
            </a:r>
            <a:r>
              <a:rPr lang="en-US" sz="1400" i="1" dirty="0" smtClean="0"/>
              <a:t>Reduce Reuse Recycle Live</a:t>
            </a:r>
            <a:r>
              <a:rPr lang="en-US" sz="1400" dirty="0" smtClean="0"/>
              <a:t>. </a:t>
            </a:r>
            <a:r>
              <a:rPr lang="en-US" sz="1400" dirty="0" err="1" smtClean="0"/>
              <a:t>N.p</a:t>
            </a:r>
            <a:r>
              <a:rPr lang="en-US" sz="1400" dirty="0" smtClean="0"/>
              <a:t>., </a:t>
            </a:r>
            <a:r>
              <a:rPr lang="en-US" sz="1400" dirty="0" err="1" smtClean="0"/>
              <a:t>n.d</a:t>
            </a:r>
            <a:r>
              <a:rPr lang="en-US" sz="1400" dirty="0" smtClean="0"/>
              <a:t>. 	Web. 12 May 2016.</a:t>
            </a:r>
          </a:p>
          <a:p>
            <a:pPr>
              <a:buFont typeface="Arial" pitchFamily="34" charset="0"/>
              <a:buChar char="•"/>
            </a:pPr>
            <a:endParaRPr lang="en-US" sz="1400" dirty="0" smtClean="0"/>
          </a:p>
          <a:p>
            <a:pPr>
              <a:buFont typeface="Arial" pitchFamily="34" charset="0"/>
              <a:buChar char="•"/>
            </a:pPr>
            <a:endParaRPr lang="en-US" sz="2000" dirty="0" smtClean="0"/>
          </a:p>
          <a:p>
            <a:pPr>
              <a:buFont typeface="Arial" pitchFamily="34" charset="0"/>
              <a:buChar char="•"/>
            </a:pPr>
            <a:endParaRPr lang="en-US" sz="2000" dirty="0"/>
          </a:p>
        </p:txBody>
      </p:sp>
      <p:sp>
        <p:nvSpPr>
          <p:cNvPr id="5" name="Title 4"/>
          <p:cNvSpPr>
            <a:spLocks noGrp="1"/>
          </p:cNvSpPr>
          <p:nvPr>
            <p:ph type="title"/>
          </p:nvPr>
        </p:nvSpPr>
        <p:spPr/>
        <p:txBody>
          <a:bodyPr/>
          <a:lstStyle/>
          <a:p>
            <a:r>
              <a:rPr lang="en-US" dirty="0" smtClean="0"/>
              <a:t>Resources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exactly is Food Waste?</a:t>
            </a:r>
            <a:endParaRPr lang="en-US" dirty="0"/>
          </a:p>
        </p:txBody>
      </p:sp>
      <p:sp>
        <p:nvSpPr>
          <p:cNvPr id="3" name="Content Placeholder 2"/>
          <p:cNvSpPr>
            <a:spLocks noGrp="1"/>
          </p:cNvSpPr>
          <p:nvPr>
            <p:ph sz="quarter" idx="1"/>
          </p:nvPr>
        </p:nvSpPr>
        <p:spPr/>
        <p:txBody>
          <a:bodyPr/>
          <a:lstStyle/>
          <a:p>
            <a:r>
              <a:rPr lang="en-US" dirty="0" smtClean="0"/>
              <a:t>It’s not necessarily only food consumption entirely but how it gets lost in the food system.</a:t>
            </a:r>
          </a:p>
          <a:p>
            <a:r>
              <a:rPr lang="en-US" dirty="0" smtClean="0"/>
              <a:t>The food system includes problems in our natural resources, globalization, food insecurity, and land availability.</a:t>
            </a:r>
          </a:p>
          <a:p>
            <a:r>
              <a:rPr lang="en-US" dirty="0" smtClean="0"/>
              <a:t>The world needs to cut food waste because according to a United Nations study, about one third of the food on the planet is wasted; that equals to about 1.4 billion tons of food.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lip 1 R.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486400"/>
            <a:ext cx="7315200" cy="1371600"/>
          </a:xfrm>
        </p:spPr>
        <p:txBody>
          <a:bodyPr>
            <a:normAutofit/>
          </a:bodyPr>
          <a:lstStyle/>
          <a:p>
            <a:pPr>
              <a:buFont typeface="Wingdings" pitchFamily="2" charset="2"/>
              <a:buChar char="q"/>
            </a:pPr>
            <a:r>
              <a:rPr lang="en-US" sz="2400" dirty="0" smtClean="0"/>
              <a:t> Real Madrid Restaurant, located on Staten Island.</a:t>
            </a:r>
          </a:p>
          <a:p>
            <a:pPr>
              <a:buFont typeface="Wingdings" pitchFamily="2" charset="2"/>
              <a:buChar char="q"/>
            </a:pPr>
            <a:r>
              <a:rPr lang="en-US" sz="2400" dirty="0" smtClean="0"/>
              <a:t>Specializes in a Spanish Cuisine. </a:t>
            </a:r>
          </a:p>
          <a:p>
            <a:pPr>
              <a:buFont typeface="Wingdings" pitchFamily="2" charset="2"/>
              <a:buChar char="q"/>
            </a:pPr>
            <a:r>
              <a:rPr lang="en-US" sz="2400" dirty="0" smtClean="0"/>
              <a:t> Owners: Pepe Ramirez and Manny Rivas.</a:t>
            </a:r>
          </a:p>
          <a:p>
            <a:endParaRPr lang="en-US" dirty="0"/>
          </a:p>
        </p:txBody>
      </p:sp>
      <p:sp>
        <p:nvSpPr>
          <p:cNvPr id="4" name="Title 3"/>
          <p:cNvSpPr>
            <a:spLocks noGrp="1"/>
          </p:cNvSpPr>
          <p:nvPr>
            <p:ph type="title"/>
          </p:nvPr>
        </p:nvSpPr>
        <p:spPr/>
        <p:txBody>
          <a:bodyPr/>
          <a:lstStyle/>
          <a:p>
            <a:r>
              <a:rPr lang="en-US" dirty="0" smtClean="0"/>
              <a:t>Field Research – Real Madrid Restaurant</a:t>
            </a:r>
            <a:endParaRPr lang="en-US" dirty="0"/>
          </a:p>
        </p:txBody>
      </p:sp>
      <p:pic>
        <p:nvPicPr>
          <p:cNvPr id="17412" name="Picture 4" descr="http://www.examiner.com/images/blog/EXID11752/images/PB080044.JPG"/>
          <p:cNvPicPr>
            <a:picLocks noChangeAspect="1" noChangeArrowheads="1"/>
          </p:cNvPicPr>
          <p:nvPr/>
        </p:nvPicPr>
        <p:blipFill>
          <a:blip r:embed="rId2" cstate="print"/>
          <a:srcRect/>
          <a:stretch>
            <a:fillRect/>
          </a:stretch>
        </p:blipFill>
        <p:spPr bwMode="auto">
          <a:xfrm>
            <a:off x="1524000" y="0"/>
            <a:ext cx="7620000"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Research – Summary</a:t>
            </a:r>
            <a:endParaRPr lang="en-US" dirty="0"/>
          </a:p>
        </p:txBody>
      </p:sp>
      <p:sp>
        <p:nvSpPr>
          <p:cNvPr id="3" name="Content Placeholder 2"/>
          <p:cNvSpPr>
            <a:spLocks noGrp="1"/>
          </p:cNvSpPr>
          <p:nvPr>
            <p:ph sz="quarter" idx="1"/>
          </p:nvPr>
        </p:nvSpPr>
        <p:spPr>
          <a:xfrm>
            <a:off x="612648" y="1600200"/>
            <a:ext cx="8153400" cy="5029200"/>
          </a:xfrm>
        </p:spPr>
        <p:txBody>
          <a:bodyPr>
            <a:normAutofit/>
          </a:bodyPr>
          <a:lstStyle/>
          <a:p>
            <a:r>
              <a:rPr lang="en-US" sz="2500" dirty="0" smtClean="0"/>
              <a:t>We discussed about their business and how the restaurant operates.</a:t>
            </a:r>
          </a:p>
          <a:p>
            <a:r>
              <a:rPr lang="en-US" sz="2500" dirty="0" smtClean="0"/>
              <a:t>It is important for them to order enough food to last them the few days until another shipment comes in but not an excessive amount that the food will start to spoil.</a:t>
            </a:r>
          </a:p>
          <a:p>
            <a:r>
              <a:rPr lang="en-US" sz="2500" dirty="0" smtClean="0"/>
              <a:t>It was all about calculating the amount of food they order each every other day to have enough until the next order and it varies every single month as the restaurant is not as busy in the Summer as it is in the Winter. </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Research – Summary cont’d </a:t>
            </a:r>
            <a:endParaRPr lang="en-US" dirty="0"/>
          </a:p>
        </p:txBody>
      </p:sp>
      <p:sp>
        <p:nvSpPr>
          <p:cNvPr id="3" name="Content Placeholder 2"/>
          <p:cNvSpPr>
            <a:spLocks noGrp="1"/>
          </p:cNvSpPr>
          <p:nvPr>
            <p:ph sz="quarter" idx="1"/>
          </p:nvPr>
        </p:nvSpPr>
        <p:spPr/>
        <p:txBody>
          <a:bodyPr>
            <a:normAutofit/>
          </a:bodyPr>
          <a:lstStyle/>
          <a:p>
            <a:r>
              <a:rPr lang="en-US" sz="2500" dirty="0" smtClean="0"/>
              <a:t>If there is food leftover and about to spoil, what happens? </a:t>
            </a:r>
          </a:p>
          <a:p>
            <a:r>
              <a:rPr lang="en-US" sz="2500" dirty="0" smtClean="0"/>
              <a:t>There are times when the customer doesn’t want to take their food home and the restaurant is forced to throw it away, even if it is visibly untouched.</a:t>
            </a:r>
          </a:p>
          <a:p>
            <a:r>
              <a:rPr lang="en-US" sz="2500" dirty="0" smtClean="0"/>
              <a:t>It would be difficult to donate the rice that is unused or frozen meat about to go bad because it cost money and it is financially better to throw it away than to donate it</a:t>
            </a:r>
          </a:p>
          <a:p>
            <a:endParaRPr lang="en-US" sz="2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lip 2 RR.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thrown away food go?</a:t>
            </a:r>
            <a:endParaRPr lang="en-US" dirty="0"/>
          </a:p>
        </p:txBody>
      </p:sp>
      <p:sp>
        <p:nvSpPr>
          <p:cNvPr id="3" name="Content Placeholder 2"/>
          <p:cNvSpPr>
            <a:spLocks noGrp="1"/>
          </p:cNvSpPr>
          <p:nvPr>
            <p:ph sz="quarter" idx="1"/>
          </p:nvPr>
        </p:nvSpPr>
        <p:spPr>
          <a:xfrm>
            <a:off x="612648" y="1600200"/>
            <a:ext cx="4568952" cy="4495800"/>
          </a:xfrm>
        </p:spPr>
        <p:txBody>
          <a:bodyPr>
            <a:normAutofit fontScale="92500" lnSpcReduction="20000"/>
          </a:bodyPr>
          <a:lstStyle/>
          <a:p>
            <a:r>
              <a:rPr lang="en-US" sz="2500" dirty="0" smtClean="0"/>
              <a:t>Go to landfills that fill up with sometimes edible, good fruits or vegetables. </a:t>
            </a:r>
          </a:p>
          <a:p>
            <a:r>
              <a:rPr lang="en-US" sz="2500" dirty="0" smtClean="0"/>
              <a:t>One problem is that these landfills create Methane.</a:t>
            </a:r>
          </a:p>
          <a:p>
            <a:r>
              <a:rPr lang="en-US" sz="2500" dirty="0" smtClean="0"/>
              <a:t>Methane, a potent greenhouse gas with 21 times the global warming potential of carbon dioxide manifests in our landfills as a result of decomposition. </a:t>
            </a:r>
            <a:r>
              <a:rPr lang="en-US" sz="1500" dirty="0" smtClean="0"/>
              <a:t>(Spoiled Food Archives.)</a:t>
            </a:r>
          </a:p>
          <a:p>
            <a:r>
              <a:rPr lang="en-US" sz="2500" dirty="0" smtClean="0"/>
              <a:t>If we can limit the amount of food going to these landfills, we can limit the amount of Methane in the air. </a:t>
            </a:r>
            <a:endParaRPr lang="en-US" sz="2500" dirty="0"/>
          </a:p>
        </p:txBody>
      </p:sp>
      <p:pic>
        <p:nvPicPr>
          <p:cNvPr id="25602" name="Picture 2" descr="http://www.dailyherald.com/storyimage/DA/20160215/news/160219375/AR/0/AR-160219375.jpg&amp;updated=201602150903&amp;MaxW=800&amp;maxH=800&amp;noborder"/>
          <p:cNvPicPr>
            <a:picLocks noChangeAspect="1" noChangeArrowheads="1"/>
          </p:cNvPicPr>
          <p:nvPr/>
        </p:nvPicPr>
        <p:blipFill>
          <a:blip r:embed="rId2" cstate="print"/>
          <a:srcRect/>
          <a:stretch>
            <a:fillRect/>
          </a:stretch>
        </p:blipFill>
        <p:spPr bwMode="auto">
          <a:xfrm>
            <a:off x="5257800" y="1752600"/>
            <a:ext cx="3352800" cy="4533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867400"/>
            <a:ext cx="7315200" cy="685800"/>
          </a:xfrm>
        </p:spPr>
        <p:txBody>
          <a:bodyPr>
            <a:noAutofit/>
          </a:bodyPr>
          <a:lstStyle/>
          <a:p>
            <a:pPr>
              <a:buFont typeface="Wingdings" pitchFamily="2" charset="2"/>
              <a:buChar char="q"/>
            </a:pPr>
            <a:r>
              <a:rPr lang="en-US" sz="2000" dirty="0" smtClean="0">
                <a:solidFill>
                  <a:srgbClr val="00B0F0"/>
                </a:solidFill>
              </a:rPr>
              <a:t>Graph depicts specific types of food consumed and lost due to waste. </a:t>
            </a:r>
            <a:endParaRPr lang="en-US" sz="2000" dirty="0">
              <a:solidFill>
                <a:srgbClr val="00B0F0"/>
              </a:solidFill>
            </a:endParaRPr>
          </a:p>
        </p:txBody>
      </p:sp>
      <p:sp>
        <p:nvSpPr>
          <p:cNvPr id="4" name="Title 3"/>
          <p:cNvSpPr>
            <a:spLocks noGrp="1"/>
          </p:cNvSpPr>
          <p:nvPr>
            <p:ph type="title"/>
          </p:nvPr>
        </p:nvSpPr>
        <p:spPr/>
        <p:txBody>
          <a:bodyPr/>
          <a:lstStyle/>
          <a:p>
            <a:endParaRPr lang="en-US" dirty="0"/>
          </a:p>
        </p:txBody>
      </p:sp>
      <p:pic>
        <p:nvPicPr>
          <p:cNvPr id="2052" name="Picture 4" descr="http://www.popsci.com/sites/popsci.com/files/import/2014/foodwaste_forweb.jpg"/>
          <p:cNvPicPr preferRelativeResize="0">
            <a:picLocks noChangeArrowheads="1"/>
          </p:cNvPicPr>
          <p:nvPr/>
        </p:nvPicPr>
        <p:blipFill>
          <a:blip r:embed="rId2" cstate="print"/>
          <a:srcRect/>
          <a:stretch>
            <a:fillRect/>
          </a:stretch>
        </p:blipFill>
        <p:spPr bwMode="auto">
          <a:xfrm>
            <a:off x="0" y="0"/>
            <a:ext cx="9144000" cy="5791200"/>
          </a:xfrm>
          <a:prstGeom prst="rect">
            <a:avLst/>
          </a:prstGeom>
          <a:noFill/>
        </p:spPr>
      </p:pic>
      <p:sp>
        <p:nvSpPr>
          <p:cNvPr id="11" name="Rectangle 10"/>
          <p:cNvSpPr/>
          <p:nvPr/>
        </p:nvSpPr>
        <p:spPr>
          <a:xfrm>
            <a:off x="6629400" y="6324600"/>
            <a:ext cx="2312428" cy="307777"/>
          </a:xfrm>
          <a:prstGeom prst="rect">
            <a:avLst/>
          </a:prstGeom>
        </p:spPr>
        <p:txBody>
          <a:bodyPr wrap="none">
            <a:spAutoFit/>
          </a:bodyPr>
          <a:lstStyle/>
          <a:p>
            <a:r>
              <a:rPr lang="en-US" sz="1400" dirty="0" err="1" smtClean="0">
                <a:solidFill>
                  <a:srgbClr val="00B0F0"/>
                </a:solidFill>
              </a:rPr>
              <a:t>Jancer</a:t>
            </a:r>
            <a:r>
              <a:rPr lang="en-US" sz="1400" dirty="0" smtClean="0">
                <a:solidFill>
                  <a:srgbClr val="00B0F0"/>
                </a:solidFill>
              </a:rPr>
              <a:t>, M., &amp; Peek, K. (2014</a:t>
            </a:r>
            <a:r>
              <a:rPr lang="en-US" sz="1400" dirty="0" smtClean="0"/>
              <a:t>).</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1651</TotalTime>
  <Words>696</Words>
  <Application>Microsoft Office PowerPoint</Application>
  <PresentationFormat>On-screen Show (4:3)</PresentationFormat>
  <Paragraphs>51</Paragraphs>
  <Slides>17</Slides>
  <Notes>1</Notes>
  <HiddenSlides>0</HiddenSlides>
  <MMClips>5</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The problems and solutions that come with food waste</vt:lpstr>
      <vt:lpstr>What exactly is Food Waste?</vt:lpstr>
      <vt:lpstr>Slide 3</vt:lpstr>
      <vt:lpstr>Field Research – Real Madrid Restaurant</vt:lpstr>
      <vt:lpstr>Field Research – Summary</vt:lpstr>
      <vt:lpstr>Field Research – Summary cont’d </vt:lpstr>
      <vt:lpstr>Slide 7</vt:lpstr>
      <vt:lpstr>Where does thrown away food go?</vt:lpstr>
      <vt:lpstr>Slide 9</vt:lpstr>
      <vt:lpstr>Slide 10</vt:lpstr>
      <vt:lpstr>Common Misconceptions</vt:lpstr>
      <vt:lpstr>Slide 12</vt:lpstr>
      <vt:lpstr>We can we do?</vt:lpstr>
      <vt:lpstr>Slide 14</vt:lpstr>
      <vt:lpstr>Jancer, M., &amp; Peek, K. (2014).</vt:lpstr>
      <vt:lpstr>Conclusion</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waste</dc:title>
  <dc:creator>FREDDY</dc:creator>
  <cp:lastModifiedBy>FREDDY</cp:lastModifiedBy>
  <cp:revision>44</cp:revision>
  <dcterms:created xsi:type="dcterms:W3CDTF">2016-05-16T01:13:14Z</dcterms:created>
  <dcterms:modified xsi:type="dcterms:W3CDTF">2016-05-17T04:46:09Z</dcterms:modified>
</cp:coreProperties>
</file>