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94570" autoAdjust="0"/>
  </p:normalViewPr>
  <p:slideViewPr>
    <p:cSldViewPr snapToGrid="0" snapToObjects="1">
      <p:cViewPr varScale="1">
        <p:scale>
          <a:sx n="89" d="100"/>
          <a:sy n="89" d="100"/>
        </p:scale>
        <p:origin x="-166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5/16/16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5/16/16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5/16/16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5/16/16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5/16/16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5/16/16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5/16/16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5/16/16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5/16/16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5/16/16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5/16/16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5/16/16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Rainwater%20Harvesting%20Anim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beneficial is Rainwater Harvesting</a:t>
            </a:r>
            <a:endParaRPr lang="en-US" dirty="0"/>
          </a:p>
        </p:txBody>
      </p:sp>
      <p:sp>
        <p:nvSpPr>
          <p:cNvPr id="3" name="Subtitle 2"/>
          <p:cNvSpPr>
            <a:spLocks noGrp="1"/>
          </p:cNvSpPr>
          <p:nvPr>
            <p:ph type="subTitle" idx="1"/>
          </p:nvPr>
        </p:nvSpPr>
        <p:spPr/>
        <p:txBody>
          <a:bodyPr/>
          <a:lstStyle/>
          <a:p>
            <a:r>
              <a:rPr lang="en-US" dirty="0" smtClean="0"/>
              <a:t>Environmental Economics 2505</a:t>
            </a:r>
          </a:p>
          <a:p>
            <a:r>
              <a:rPr lang="en-US" dirty="0" smtClean="0"/>
              <a:t>By: John De Jesus</a:t>
            </a:r>
          </a:p>
          <a:p>
            <a:r>
              <a:rPr lang="en-US" dirty="0" smtClean="0"/>
              <a:t>Prof. S. MacDonald</a:t>
            </a:r>
            <a:endParaRPr lang="en-US" dirty="0"/>
          </a:p>
        </p:txBody>
      </p:sp>
    </p:spTree>
    <p:extLst>
      <p:ext uri="{BB962C8B-B14F-4D97-AF65-F5344CB8AC3E}">
        <p14:creationId xmlns:p14="http://schemas.microsoft.com/office/powerpoint/2010/main" val="27560307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Rainwater harvesting consists of simple systems to collect, convey, and store rainwater. Rainwater capture is accomplished primarily from roof-top, surface runoff, and other surfaces.</a:t>
            </a:r>
          </a:p>
          <a:p>
            <a:r>
              <a:rPr lang="en-US" dirty="0" smtClean="0"/>
              <a:t>Rainwater harvesting either captures stored rainwater for direct use (irrigation, production,  washing, drinking water, etc.) or is recharged into the local ground water and is called artificial recharge.</a:t>
            </a:r>
          </a:p>
          <a:p>
            <a:endParaRPr lang="en-US" dirty="0"/>
          </a:p>
        </p:txBody>
      </p:sp>
      <p:sp>
        <p:nvSpPr>
          <p:cNvPr id="3" name="Title 2"/>
          <p:cNvSpPr>
            <a:spLocks noGrp="1"/>
          </p:cNvSpPr>
          <p:nvPr>
            <p:ph type="title"/>
          </p:nvPr>
        </p:nvSpPr>
        <p:spPr/>
        <p:txBody>
          <a:bodyPr/>
          <a:lstStyle/>
          <a:p>
            <a:r>
              <a:rPr lang="en-US" dirty="0" smtClean="0"/>
              <a:t>What is Rainwater Harvesting?</a:t>
            </a:r>
            <a:endParaRPr lang="en-US" dirty="0"/>
          </a:p>
        </p:txBody>
      </p:sp>
    </p:spTree>
    <p:extLst>
      <p:ext uri="{BB962C8B-B14F-4D97-AF65-F5344CB8AC3E}">
        <p14:creationId xmlns:p14="http://schemas.microsoft.com/office/powerpoint/2010/main" val="39318995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NYBldg92_Ext27_SMALL-Credit_Choi-500x333.jpg"/>
          <p:cNvPicPr>
            <a:picLocks noGrp="1" noChangeAspect="1"/>
          </p:cNvPicPr>
          <p:nvPr>
            <p:ph idx="1"/>
          </p:nvPr>
        </p:nvPicPr>
        <p:blipFill>
          <a:blip r:embed="rId2">
            <a:extLst>
              <a:ext uri="{28A0092B-C50C-407E-A947-70E740481C1C}">
                <a14:useLocalDpi xmlns:a14="http://schemas.microsoft.com/office/drawing/2010/main" val="0"/>
              </a:ext>
            </a:extLst>
          </a:blip>
          <a:srcRect t="15028" b="15028"/>
          <a:stretch>
            <a:fillRect/>
          </a:stretch>
        </p:blipFill>
        <p:spPr>
          <a:xfrm>
            <a:off x="872067" y="2055176"/>
            <a:ext cx="7408333" cy="3929543"/>
          </a:xfrm>
        </p:spPr>
      </p:pic>
      <p:sp>
        <p:nvSpPr>
          <p:cNvPr id="3" name="Title 2"/>
          <p:cNvSpPr>
            <a:spLocks noGrp="1"/>
          </p:cNvSpPr>
          <p:nvPr>
            <p:ph type="title"/>
          </p:nvPr>
        </p:nvSpPr>
        <p:spPr/>
        <p:txBody>
          <a:bodyPr/>
          <a:lstStyle/>
          <a:p>
            <a:r>
              <a:rPr lang="en-US" dirty="0" smtClean="0"/>
              <a:t>Field Research</a:t>
            </a:r>
            <a:endParaRPr lang="en-US" dirty="0"/>
          </a:p>
        </p:txBody>
      </p:sp>
      <p:sp>
        <p:nvSpPr>
          <p:cNvPr id="9" name="TextBox 8"/>
          <p:cNvSpPr txBox="1"/>
          <p:nvPr/>
        </p:nvSpPr>
        <p:spPr>
          <a:xfrm>
            <a:off x="2000719" y="6241883"/>
            <a:ext cx="5084670" cy="369332"/>
          </a:xfrm>
          <a:prstGeom prst="rect">
            <a:avLst/>
          </a:prstGeom>
          <a:noFill/>
        </p:spPr>
        <p:txBody>
          <a:bodyPr wrap="none" rtlCol="0">
            <a:spAutoFit/>
          </a:bodyPr>
          <a:lstStyle/>
          <a:p>
            <a:r>
              <a:rPr lang="en-US" dirty="0"/>
              <a:t>source: http://bldg92.org/visit/cafe-rental-facilities/</a:t>
            </a:r>
          </a:p>
        </p:txBody>
      </p:sp>
    </p:spTree>
    <p:extLst>
      <p:ext uri="{BB962C8B-B14F-4D97-AF65-F5344CB8AC3E}">
        <p14:creationId xmlns:p14="http://schemas.microsoft.com/office/powerpoint/2010/main" val="26891690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Water Scarcity</a:t>
            </a:r>
            <a:endParaRPr lang="en-US" dirty="0"/>
          </a:p>
        </p:txBody>
      </p:sp>
      <p:pic>
        <p:nvPicPr>
          <p:cNvPr id="6" name="Content Placeholder 5" descr="water_scarcity_1.jpg"/>
          <p:cNvPicPr>
            <a:picLocks noGrp="1" noChangeAspect="1"/>
          </p:cNvPicPr>
          <p:nvPr>
            <p:ph idx="1"/>
          </p:nvPr>
        </p:nvPicPr>
        <p:blipFill>
          <a:blip r:embed="rId2">
            <a:extLst>
              <a:ext uri="{28A0092B-C50C-407E-A947-70E740481C1C}">
                <a14:useLocalDpi xmlns:a14="http://schemas.microsoft.com/office/drawing/2010/main" val="0"/>
              </a:ext>
            </a:extLst>
          </a:blip>
          <a:srcRect l="-19817" r="-19817"/>
          <a:stretch>
            <a:fillRect/>
          </a:stretch>
        </p:blipFill>
        <p:spPr>
          <a:xfrm>
            <a:off x="871538" y="2674938"/>
            <a:ext cx="7408862" cy="3451225"/>
          </a:xfrm>
        </p:spPr>
      </p:pic>
      <p:sp>
        <p:nvSpPr>
          <p:cNvPr id="8" name="TextBox 7"/>
          <p:cNvSpPr txBox="1"/>
          <p:nvPr/>
        </p:nvSpPr>
        <p:spPr>
          <a:xfrm>
            <a:off x="1122232" y="6437219"/>
            <a:ext cx="7475950" cy="369332"/>
          </a:xfrm>
          <a:prstGeom prst="rect">
            <a:avLst/>
          </a:prstGeom>
          <a:noFill/>
        </p:spPr>
        <p:txBody>
          <a:bodyPr wrap="none" rtlCol="0">
            <a:spAutoFit/>
          </a:bodyPr>
          <a:lstStyle/>
          <a:p>
            <a:r>
              <a:rPr lang="en-US" dirty="0" smtClean="0"/>
              <a:t>Source: http</a:t>
            </a:r>
            <a:r>
              <a:rPr lang="en-US" dirty="0"/>
              <a:t>://</a:t>
            </a:r>
            <a:r>
              <a:rPr lang="en-US" dirty="0" err="1"/>
              <a:t>www.wri.org</a:t>
            </a:r>
            <a:r>
              <a:rPr lang="en-US" dirty="0"/>
              <a:t>/resource/physical-and-economic-water-scarcity</a:t>
            </a:r>
          </a:p>
        </p:txBody>
      </p:sp>
    </p:spTree>
    <p:extLst>
      <p:ext uri="{BB962C8B-B14F-4D97-AF65-F5344CB8AC3E}">
        <p14:creationId xmlns:p14="http://schemas.microsoft.com/office/powerpoint/2010/main" val="12656108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Although close to three fourths of our planet is made of water, not all of it is suitable for use. The water in the oceans and seas cannot be used as drinking water and little of it can be utilized for other purposes.</a:t>
            </a:r>
          </a:p>
          <a:p>
            <a:r>
              <a:rPr lang="en-US" dirty="0" smtClean="0"/>
              <a:t>Rainwater is free from pollutants as well as salts, minerals, and other natural and man-made contaminants due to the cleaning process.</a:t>
            </a:r>
          </a:p>
          <a:p>
            <a:r>
              <a:rPr lang="en-US" dirty="0" smtClean="0"/>
              <a:t>In areas where there is excess rainfall, the surplus rainwater can be used to recharge ground water through artificial recharge techniques. </a:t>
            </a:r>
            <a:endParaRPr lang="en-US" dirty="0"/>
          </a:p>
        </p:txBody>
      </p:sp>
      <p:sp>
        <p:nvSpPr>
          <p:cNvPr id="3" name="Title 2"/>
          <p:cNvSpPr>
            <a:spLocks noGrp="1"/>
          </p:cNvSpPr>
          <p:nvPr>
            <p:ph type="title"/>
          </p:nvPr>
        </p:nvSpPr>
        <p:spPr/>
        <p:txBody>
          <a:bodyPr/>
          <a:lstStyle/>
          <a:p>
            <a:r>
              <a:rPr lang="en-US" dirty="0" smtClean="0"/>
              <a:t>Why Harvest Rainwater?</a:t>
            </a:r>
            <a:endParaRPr lang="en-US" dirty="0"/>
          </a:p>
        </p:txBody>
      </p:sp>
    </p:spTree>
    <p:extLst>
      <p:ext uri="{BB962C8B-B14F-4D97-AF65-F5344CB8AC3E}">
        <p14:creationId xmlns:p14="http://schemas.microsoft.com/office/powerpoint/2010/main" val="38802778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Basic Components</a:t>
            </a:r>
            <a:endParaRPr lang="en-US" dirty="0"/>
          </a:p>
        </p:txBody>
      </p:sp>
      <p:sp>
        <p:nvSpPr>
          <p:cNvPr id="6" name="Content Placeholder 5"/>
          <p:cNvSpPr>
            <a:spLocks noGrp="1"/>
          </p:cNvSpPr>
          <p:nvPr>
            <p:ph idx="1"/>
          </p:nvPr>
        </p:nvSpPr>
        <p:spPr>
          <a:xfrm>
            <a:off x="872067" y="3881009"/>
            <a:ext cx="7408333" cy="2245153"/>
          </a:xfrm>
        </p:spPr>
        <p:txBody>
          <a:bodyPr>
            <a:normAutofit fontScale="85000" lnSpcReduction="20000"/>
          </a:bodyPr>
          <a:lstStyle/>
          <a:p>
            <a:r>
              <a:rPr lang="en-US" dirty="0" smtClean="0"/>
              <a:t>A catchment area to capture the rainfall (This is typically the roof of the house.)</a:t>
            </a:r>
          </a:p>
          <a:p>
            <a:r>
              <a:rPr lang="en-US" dirty="0" smtClean="0"/>
              <a:t>A conveyance system to move the water from the roof to a storage area.</a:t>
            </a:r>
          </a:p>
          <a:p>
            <a:r>
              <a:rPr lang="en-US" dirty="0" smtClean="0"/>
              <a:t>A storage system to hold the rainwater for future use. (barrel, cistern or a tank)</a:t>
            </a:r>
          </a:p>
          <a:p>
            <a:r>
              <a:rPr lang="en-US" dirty="0" smtClean="0"/>
              <a:t>A distribution system to get the water form storage to where it is being used.</a:t>
            </a:r>
            <a:endParaRPr lang="en-US" dirty="0"/>
          </a:p>
        </p:txBody>
      </p:sp>
      <p:pic>
        <p:nvPicPr>
          <p:cNvPr id="7" name="Picture 6" descr="figure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2390" y="1591055"/>
            <a:ext cx="3725340" cy="2289954"/>
          </a:xfrm>
          <a:prstGeom prst="rect">
            <a:avLst/>
          </a:prstGeom>
        </p:spPr>
      </p:pic>
      <p:sp>
        <p:nvSpPr>
          <p:cNvPr id="11" name="TextBox 10"/>
          <p:cNvSpPr txBox="1"/>
          <p:nvPr/>
        </p:nvSpPr>
        <p:spPr>
          <a:xfrm>
            <a:off x="1890084" y="6466747"/>
            <a:ext cx="5420775" cy="369332"/>
          </a:xfrm>
          <a:prstGeom prst="rect">
            <a:avLst/>
          </a:prstGeom>
          <a:noFill/>
        </p:spPr>
        <p:txBody>
          <a:bodyPr wrap="none" rtlCol="0">
            <a:spAutoFit/>
          </a:bodyPr>
          <a:lstStyle/>
          <a:p>
            <a:r>
              <a:rPr lang="en-US" dirty="0"/>
              <a:t>http://</a:t>
            </a:r>
            <a:r>
              <a:rPr lang="en-US" dirty="0" err="1"/>
              <a:t>www.cmhc-schl.gc.ca</a:t>
            </a:r>
            <a:r>
              <a:rPr lang="en-US" dirty="0"/>
              <a:t>/en/co/</a:t>
            </a:r>
            <a:r>
              <a:rPr lang="en-US" dirty="0" err="1"/>
              <a:t>grho</a:t>
            </a:r>
            <a:r>
              <a:rPr lang="en-US" dirty="0"/>
              <a:t>/grho_016.cfm</a:t>
            </a:r>
          </a:p>
        </p:txBody>
      </p:sp>
    </p:spTree>
    <p:extLst>
      <p:ext uri="{BB962C8B-B14F-4D97-AF65-F5344CB8AC3E}">
        <p14:creationId xmlns:p14="http://schemas.microsoft.com/office/powerpoint/2010/main" val="33730920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Easy to Maintain: better use of resource, helps reduce wastage, overall cost of their installation and operation is much lesser than water purifying, maintenance requires little time and energy.</a:t>
            </a:r>
          </a:p>
          <a:p>
            <a:r>
              <a:rPr lang="en-US" dirty="0" smtClean="0"/>
              <a:t>Reducing Water Bills.</a:t>
            </a:r>
          </a:p>
          <a:p>
            <a:r>
              <a:rPr lang="en-US" dirty="0" smtClean="0"/>
              <a:t>Suitable for Irrigation: free from many chemicals found in ground water, making it suitable for irrigation and watering gardens.</a:t>
            </a:r>
          </a:p>
          <a:p>
            <a:r>
              <a:rPr lang="en-US" dirty="0" smtClean="0"/>
              <a:t>Reduces Demand on Ground Water: due to increase population demand of water increases. Which leads to depletion of ground water and is low in areas where there is a huge water scarcity.</a:t>
            </a:r>
          </a:p>
          <a:p>
            <a:r>
              <a:rPr lang="en-US" dirty="0" smtClean="0"/>
              <a:t>Reduces Floods and Soil Erosion: water stored in tanks, reducing contamination of surface water with pesticides and fertilizers which results in cleaner lakes and ponds.</a:t>
            </a:r>
          </a:p>
          <a:p>
            <a:r>
              <a:rPr lang="en-US" dirty="0" smtClean="0"/>
              <a:t>Can be Used for Non-drinking Purposes: flushing toilets, washing clothes,</a:t>
            </a:r>
            <a:r>
              <a:rPr lang="en-US" dirty="0"/>
              <a:t> </a:t>
            </a:r>
            <a:r>
              <a:rPr lang="en-US" dirty="0" smtClean="0"/>
              <a:t>watering gardens.</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Advantages of Rainwater Harvesting</a:t>
            </a:r>
            <a:endParaRPr lang="en-US" dirty="0"/>
          </a:p>
        </p:txBody>
      </p:sp>
    </p:spTree>
    <p:extLst>
      <p:ext uri="{BB962C8B-B14F-4D97-AF65-F5344CB8AC3E}">
        <p14:creationId xmlns:p14="http://schemas.microsoft.com/office/powerpoint/2010/main" val="20158081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Unpredictable Rainfall: Hard to predict, little to no rainfall which can limit the supply,</a:t>
            </a:r>
            <a:r>
              <a:rPr lang="en-US" dirty="0"/>
              <a:t> </a:t>
            </a:r>
            <a:r>
              <a:rPr lang="en-US" dirty="0" smtClean="0"/>
              <a:t>not advisable to depend on rainwater alone in areas with limited rainfall.</a:t>
            </a:r>
          </a:p>
          <a:p>
            <a:r>
              <a:rPr lang="en-US" dirty="0" smtClean="0"/>
              <a:t>Initial High Cost: depending on size and level range from $200-2000, benefit cannot be derived until ready for use.</a:t>
            </a:r>
          </a:p>
          <a:p>
            <a:r>
              <a:rPr lang="en-US" dirty="0" smtClean="0"/>
              <a:t>Regular Maintenance: may get prone to rodents, mosquitoes, algae growth, insects and lizards.</a:t>
            </a:r>
          </a:p>
          <a:p>
            <a:r>
              <a:rPr lang="en-US" dirty="0" smtClean="0"/>
              <a:t>Certain roof types may seep chemicals or Animal Droppings.</a:t>
            </a:r>
          </a:p>
          <a:p>
            <a:r>
              <a:rPr lang="en-US" dirty="0" smtClean="0"/>
              <a:t>Storage Limits: During heavy downpour, collection system may not be able to hold all rainwater which ends going to the drains and rivers.</a:t>
            </a:r>
          </a:p>
        </p:txBody>
      </p:sp>
      <p:sp>
        <p:nvSpPr>
          <p:cNvPr id="3" name="Title 2"/>
          <p:cNvSpPr>
            <a:spLocks noGrp="1"/>
          </p:cNvSpPr>
          <p:nvPr>
            <p:ph type="title"/>
          </p:nvPr>
        </p:nvSpPr>
        <p:spPr/>
        <p:txBody>
          <a:bodyPr>
            <a:normAutofit fontScale="90000"/>
          </a:bodyPr>
          <a:lstStyle/>
          <a:p>
            <a:r>
              <a:rPr lang="en-US" dirty="0" smtClean="0"/>
              <a:t>Disadvantages of Rainwater Harvesting</a:t>
            </a:r>
            <a:endParaRPr lang="en-US" dirty="0"/>
          </a:p>
        </p:txBody>
      </p:sp>
    </p:spTree>
    <p:extLst>
      <p:ext uri="{BB962C8B-B14F-4D97-AF65-F5344CB8AC3E}">
        <p14:creationId xmlns:p14="http://schemas.microsoft.com/office/powerpoint/2010/main" val="699476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ction="ppaction://hlinkfile"/>
              </a:rPr>
              <a:t>https://www.youtube.com/watch?v=sPE9Zs7dyGc</a:t>
            </a:r>
            <a:endParaRPr lang="en-US" dirty="0"/>
          </a:p>
        </p:txBody>
      </p:sp>
      <p:sp>
        <p:nvSpPr>
          <p:cNvPr id="3" name="Title 2"/>
          <p:cNvSpPr>
            <a:spLocks noGrp="1"/>
          </p:cNvSpPr>
          <p:nvPr>
            <p:ph type="title"/>
          </p:nvPr>
        </p:nvSpPr>
        <p:spPr/>
        <p:txBody>
          <a:bodyPr/>
          <a:lstStyle/>
          <a:p>
            <a:r>
              <a:rPr lang="en-US" dirty="0" err="1" smtClean="0"/>
              <a:t>Demostration</a:t>
            </a:r>
            <a:endParaRPr lang="en-US" dirty="0"/>
          </a:p>
        </p:txBody>
      </p:sp>
    </p:spTree>
    <p:extLst>
      <p:ext uri="{BB962C8B-B14F-4D97-AF65-F5344CB8AC3E}">
        <p14:creationId xmlns:p14="http://schemas.microsoft.com/office/powerpoint/2010/main" val="2614607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92</TotalTime>
  <Words>588</Words>
  <Application>Microsoft Macintosh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How beneficial is Rainwater Harvesting</vt:lpstr>
      <vt:lpstr>What is Rainwater Harvesting?</vt:lpstr>
      <vt:lpstr>Field Research</vt:lpstr>
      <vt:lpstr>Water Scarcity</vt:lpstr>
      <vt:lpstr>Why Harvest Rainwater?</vt:lpstr>
      <vt:lpstr>Basic Components</vt:lpstr>
      <vt:lpstr>Advantages of Rainwater Harvesting</vt:lpstr>
      <vt:lpstr>Disadvantages of Rainwater Harvesting</vt:lpstr>
      <vt:lpstr>Demostration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beneficial is Rainwater Harvesting</dc:title>
  <dc:creator>John De Jesus</dc:creator>
  <cp:lastModifiedBy>John De Jesus</cp:lastModifiedBy>
  <cp:revision>8</cp:revision>
  <dcterms:created xsi:type="dcterms:W3CDTF">2016-05-17T01:50:20Z</dcterms:created>
  <dcterms:modified xsi:type="dcterms:W3CDTF">2016-05-17T03:23:09Z</dcterms:modified>
</cp:coreProperties>
</file>