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6" r:id="rId6"/>
    <p:sldId id="261" r:id="rId7"/>
    <p:sldId id="263" r:id="rId8"/>
    <p:sldId id="264" r:id="rId9"/>
    <p:sldId id="265" r:id="rId10"/>
    <p:sldId id="262"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166922B-C693-4D93-BBB9-48DD1648A9B9}" type="datetimeFigureOut">
              <a:rPr lang="en-US" smtClean="0"/>
              <a:t>5/17/2017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A630824-76B8-4784-AB5C-5AE69887E6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66922B-C693-4D93-BBB9-48DD1648A9B9}"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30824-76B8-4784-AB5C-5AE69887E6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66922B-C693-4D93-BBB9-48DD1648A9B9}"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30824-76B8-4784-AB5C-5AE69887E6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66922B-C693-4D93-BBB9-48DD1648A9B9}"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30824-76B8-4784-AB5C-5AE69887E6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66922B-C693-4D93-BBB9-48DD1648A9B9}"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30824-76B8-4784-AB5C-5AE69887E6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66922B-C693-4D93-BBB9-48DD1648A9B9}"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30824-76B8-4784-AB5C-5AE69887E6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166922B-C693-4D93-BBB9-48DD1648A9B9}" type="datetimeFigureOut">
              <a:rPr lang="en-US" smtClean="0"/>
              <a:t>5/17/2017</a:t>
            </a:fld>
            <a:endParaRPr lang="en-US"/>
          </a:p>
        </p:txBody>
      </p:sp>
      <p:sp>
        <p:nvSpPr>
          <p:cNvPr id="27" name="Slide Number Placeholder 26"/>
          <p:cNvSpPr>
            <a:spLocks noGrp="1"/>
          </p:cNvSpPr>
          <p:nvPr>
            <p:ph type="sldNum" sz="quarter" idx="11"/>
          </p:nvPr>
        </p:nvSpPr>
        <p:spPr/>
        <p:txBody>
          <a:bodyPr rtlCol="0"/>
          <a:lstStyle/>
          <a:p>
            <a:fld id="{8A630824-76B8-4784-AB5C-5AE69887E6CC}"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166922B-C693-4D93-BBB9-48DD1648A9B9}" type="datetimeFigureOut">
              <a:rPr lang="en-US" smtClean="0"/>
              <a:t>5/17/2017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A630824-76B8-4784-AB5C-5AE69887E6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6922B-C693-4D93-BBB9-48DD1648A9B9}"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30824-76B8-4784-AB5C-5AE69887E6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66922B-C693-4D93-BBB9-48DD1648A9B9}"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30824-76B8-4784-AB5C-5AE69887E6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66922B-C693-4D93-BBB9-48DD1648A9B9}"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30824-76B8-4784-AB5C-5AE69887E6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166922B-C693-4D93-BBB9-48DD1648A9B9}" type="datetimeFigureOut">
              <a:rPr lang="en-US" smtClean="0"/>
              <a:t>5/17/2017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A630824-76B8-4784-AB5C-5AE69887E6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CXScCHcrg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ceanservice.noaa.gov/facts%20/sea%20level.html" TargetMode="External"/><Relationship Id="rId2" Type="http://schemas.openxmlformats.org/officeDocument/2006/relationships/hyperlink" Target="http://www.ucsusa.org/global_warming/science%20and_impacts/%20im%20pacts/causes-of-sea-level-rise.html#.WRw7omgrLIX" TargetMode="External"/><Relationship Id="rId1" Type="http://schemas.openxmlformats.org/officeDocument/2006/relationships/slideLayout" Target="../slideLayouts/slideLayout2.xml"/><Relationship Id="rId6" Type="http://schemas.openxmlformats.org/officeDocument/2006/relationships/hyperlink" Target="https://www.climate.gov/news-features/understanding-climate/climate-change-global-sea-level" TargetMode="External"/><Relationship Id="rId5" Type="http://schemas.openxmlformats.org/officeDocument/2006/relationships/hyperlink" Target="https://www.forbes.com/sites/dmartin%20/2016/06/20/%20combatting-sea-level-rise-requires-a-long-term-view/#7f121595237d" TargetMode="External"/><Relationship Id="rId4" Type="http://schemas.openxmlformats.org/officeDocument/2006/relationships/hyperlink" Target="http://environmentalresearchweb.org/cws/article/news/4911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305800" cy="4524315"/>
          </a:xfrm>
          <a:prstGeom prst="rect">
            <a:avLst/>
          </a:prstGeom>
          <a:noFill/>
        </p:spPr>
        <p:txBody>
          <a:bodyPr wrap="square" rtlCol="0">
            <a:spAutoFit/>
          </a:bodyPr>
          <a:lstStyle/>
          <a:p>
            <a:pPr algn="ctr"/>
            <a:r>
              <a:rPr lang="en-US" sz="3200" dirty="0" smtClean="0">
                <a:solidFill>
                  <a:schemeClr val="tx2"/>
                </a:solidFill>
              </a:rPr>
              <a:t>Sea Level Rise: </a:t>
            </a:r>
            <a:r>
              <a:rPr lang="en-US" sz="3200" dirty="0">
                <a:solidFill>
                  <a:schemeClr val="tx2"/>
                </a:solidFill>
              </a:rPr>
              <a:t>Potential </a:t>
            </a:r>
            <a:r>
              <a:rPr lang="en-US" sz="3200" dirty="0" smtClean="0">
                <a:solidFill>
                  <a:schemeClr val="tx2"/>
                </a:solidFill>
              </a:rPr>
              <a:t>Economic </a:t>
            </a:r>
            <a:r>
              <a:rPr lang="en-US" sz="3200" dirty="0">
                <a:solidFill>
                  <a:schemeClr val="tx2"/>
                </a:solidFill>
              </a:rPr>
              <a:t>I</a:t>
            </a:r>
            <a:r>
              <a:rPr lang="en-US" sz="3200" dirty="0" smtClean="0">
                <a:solidFill>
                  <a:schemeClr val="tx2"/>
                </a:solidFill>
              </a:rPr>
              <a:t>mpacts</a:t>
            </a:r>
            <a:r>
              <a:rPr lang="en-US" sz="3200" dirty="0">
                <a:solidFill>
                  <a:schemeClr val="tx2"/>
                </a:solidFill>
              </a:rPr>
              <a:t>; </a:t>
            </a:r>
            <a:r>
              <a:rPr lang="en-US" sz="3200" dirty="0" smtClean="0">
                <a:solidFill>
                  <a:schemeClr val="tx2"/>
                </a:solidFill>
              </a:rPr>
              <a:t>Preparation</a:t>
            </a:r>
            <a:r>
              <a:rPr lang="en-US" sz="3200" dirty="0">
                <a:solidFill>
                  <a:schemeClr val="tx2"/>
                </a:solidFill>
              </a:rPr>
              <a:t>; </a:t>
            </a:r>
            <a:r>
              <a:rPr lang="en-US" sz="3200" dirty="0" smtClean="0">
                <a:solidFill>
                  <a:schemeClr val="tx2"/>
                </a:solidFill>
              </a:rPr>
              <a:t>Government Policy</a:t>
            </a:r>
          </a:p>
          <a:p>
            <a:pPr algn="ctr"/>
            <a:endParaRPr lang="en-US" sz="3200" dirty="0">
              <a:solidFill>
                <a:schemeClr val="tx2"/>
              </a:solidFill>
            </a:endParaRPr>
          </a:p>
          <a:p>
            <a:pPr algn="ctr"/>
            <a:r>
              <a:rPr lang="en-US" sz="2400" b="1" dirty="0" smtClean="0">
                <a:solidFill>
                  <a:schemeClr val="tx2"/>
                </a:solidFill>
              </a:rPr>
              <a:t>Bahaa Judeh</a:t>
            </a:r>
            <a:endParaRPr lang="en-US" sz="2400" b="1" dirty="0">
              <a:solidFill>
                <a:schemeClr val="tx2"/>
              </a:solidFill>
            </a:endParaRPr>
          </a:p>
          <a:p>
            <a:pPr algn="ctr"/>
            <a:endParaRPr lang="en-US" sz="2400" dirty="0">
              <a:solidFill>
                <a:schemeClr val="tx2"/>
              </a:solidFill>
            </a:endParaRPr>
          </a:p>
          <a:p>
            <a:pPr algn="ctr"/>
            <a:endParaRPr lang="en-US" sz="2400" dirty="0">
              <a:solidFill>
                <a:schemeClr val="tx2"/>
              </a:solidFill>
            </a:endParaRPr>
          </a:p>
          <a:p>
            <a:pPr algn="ctr"/>
            <a:r>
              <a:rPr lang="en-US" sz="2400" dirty="0">
                <a:solidFill>
                  <a:schemeClr val="tx2"/>
                </a:solidFill>
              </a:rPr>
              <a:t>Environmental Economics</a:t>
            </a:r>
          </a:p>
          <a:p>
            <a:pPr algn="ctr"/>
            <a:r>
              <a:rPr lang="en-US" sz="2400" dirty="0">
                <a:solidFill>
                  <a:schemeClr val="tx2"/>
                </a:solidFill>
              </a:rPr>
              <a:t>ECON 2505</a:t>
            </a:r>
          </a:p>
          <a:p>
            <a:pPr algn="ctr"/>
            <a:r>
              <a:rPr lang="en-US" sz="2400" dirty="0">
                <a:solidFill>
                  <a:schemeClr val="tx2"/>
                </a:solidFill>
              </a:rPr>
              <a:t>Prof. Sean P. MacDonald</a:t>
            </a:r>
          </a:p>
          <a:p>
            <a:pPr algn="ctr"/>
            <a:r>
              <a:rPr lang="en-US" sz="2400" dirty="0" smtClean="0">
                <a:solidFill>
                  <a:schemeClr val="tx2"/>
                </a:solidFill>
              </a:rPr>
              <a:t>5/17/17</a:t>
            </a:r>
            <a:endParaRPr lang="en-US" sz="2400" dirty="0">
              <a:solidFill>
                <a:schemeClr val="tx2"/>
              </a:solidFill>
            </a:endParaRPr>
          </a:p>
          <a:p>
            <a:pPr algn="ctr"/>
            <a:r>
              <a:rPr lang="en-US" sz="2400" dirty="0"/>
              <a:t> </a:t>
            </a:r>
          </a:p>
        </p:txBody>
      </p:sp>
    </p:spTree>
    <p:extLst>
      <p:ext uri="{BB962C8B-B14F-4D97-AF65-F5344CB8AC3E}">
        <p14:creationId xmlns:p14="http://schemas.microsoft.com/office/powerpoint/2010/main" val="2728150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838200"/>
          </a:xfrm>
        </p:spPr>
        <p:txBody>
          <a:bodyPr>
            <a:normAutofit/>
          </a:bodyPr>
          <a:lstStyle/>
          <a:p>
            <a:r>
              <a:rPr lang="en-US" dirty="0" smtClean="0"/>
              <a:t>Preparation</a:t>
            </a:r>
            <a:endParaRPr lang="en-US" dirty="0"/>
          </a:p>
        </p:txBody>
      </p:sp>
      <p:sp>
        <p:nvSpPr>
          <p:cNvPr id="3" name="Content Placeholder 2"/>
          <p:cNvSpPr>
            <a:spLocks noGrp="1"/>
          </p:cNvSpPr>
          <p:nvPr>
            <p:ph idx="1"/>
          </p:nvPr>
        </p:nvSpPr>
        <p:spPr>
          <a:xfrm>
            <a:off x="152400" y="4572000"/>
            <a:ext cx="8231035" cy="2133600"/>
          </a:xfrm>
        </p:spPr>
        <p:txBody>
          <a:bodyPr>
            <a:noAutofit/>
          </a:bodyPr>
          <a:lstStyle/>
          <a:p>
            <a:pPr marL="109728" indent="0">
              <a:buNone/>
            </a:pPr>
            <a:r>
              <a:rPr lang="en-US" sz="2000" dirty="0"/>
              <a:t>Following Hurricane Sandy, local and federal officials partnered with developers in New York City to address infrastructure deficiencies in Manhattan. The result was a resiliency master plan by architect </a:t>
            </a:r>
            <a:r>
              <a:rPr lang="en-US" sz="2000" dirty="0" err="1"/>
              <a:t>Bjarke</a:t>
            </a:r>
            <a:r>
              <a:rPr lang="en-US" sz="2000" dirty="0"/>
              <a:t> </a:t>
            </a:r>
            <a:r>
              <a:rPr lang="en-US" sz="2000" dirty="0" err="1"/>
              <a:t>Ingels</a:t>
            </a:r>
            <a:r>
              <a:rPr lang="en-US" sz="2000" dirty="0"/>
              <a:t> and his firm, BIG. Named "The Big U," the </a:t>
            </a:r>
            <a:r>
              <a:rPr lang="en-US" sz="2000" dirty="0" err="1"/>
              <a:t>Ingels</a:t>
            </a:r>
            <a:r>
              <a:rPr lang="en-US" sz="2000" dirty="0"/>
              <a:t> plan </a:t>
            </a:r>
            <a:r>
              <a:rPr lang="en-US" sz="2000" dirty="0" smtClean="0"/>
              <a:t>is to raise </a:t>
            </a:r>
            <a:r>
              <a:rPr lang="en-US" sz="2000" dirty="0"/>
              <a:t>the city's seawall and </a:t>
            </a:r>
            <a:r>
              <a:rPr lang="en-US" sz="2000" dirty="0" smtClean="0"/>
              <a:t>create </a:t>
            </a:r>
            <a:r>
              <a:rPr lang="en-US" sz="2000" dirty="0"/>
              <a:t>green space along the water.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447800"/>
            <a:ext cx="5842000" cy="305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67400" y="2501900"/>
            <a:ext cx="3124200" cy="923330"/>
          </a:xfrm>
          <a:prstGeom prst="rect">
            <a:avLst/>
          </a:prstGeom>
          <a:noFill/>
        </p:spPr>
        <p:txBody>
          <a:bodyPr wrap="square" rtlCol="0">
            <a:spAutoFit/>
          </a:bodyPr>
          <a:lstStyle/>
          <a:p>
            <a:r>
              <a:rPr lang="en-US" dirty="0">
                <a:hlinkClick r:id="rId3"/>
              </a:rPr>
              <a:t>https://</a:t>
            </a:r>
            <a:r>
              <a:rPr lang="en-US" dirty="0" smtClean="0">
                <a:hlinkClick r:id="rId3"/>
              </a:rPr>
              <a:t>www.youtube.com/watch?v=nCXScCHcrgU</a:t>
            </a:r>
            <a:endParaRPr lang="en-US" dirty="0" smtClean="0"/>
          </a:p>
          <a:p>
            <a:endParaRPr lang="en-US" dirty="0" smtClean="0"/>
          </a:p>
        </p:txBody>
      </p:sp>
    </p:spTree>
    <p:extLst>
      <p:ext uri="{BB962C8B-B14F-4D97-AF65-F5344CB8AC3E}">
        <p14:creationId xmlns:p14="http://schemas.microsoft.com/office/powerpoint/2010/main" val="3611583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914400"/>
          </a:xfrm>
        </p:spPr>
        <p:txBody>
          <a:bodyPr/>
          <a:lstStyle/>
          <a:p>
            <a:r>
              <a:rPr lang="en-US" dirty="0" smtClean="0"/>
              <a:t>Works Cited</a:t>
            </a:r>
            <a:endParaRPr lang="en-US" dirty="0"/>
          </a:p>
        </p:txBody>
      </p:sp>
      <p:sp>
        <p:nvSpPr>
          <p:cNvPr id="3" name="Content Placeholder 2"/>
          <p:cNvSpPr>
            <a:spLocks noGrp="1"/>
          </p:cNvSpPr>
          <p:nvPr>
            <p:ph idx="1"/>
          </p:nvPr>
        </p:nvSpPr>
        <p:spPr>
          <a:xfrm>
            <a:off x="228600" y="1524000"/>
            <a:ext cx="8610600" cy="5181600"/>
          </a:xfrm>
        </p:spPr>
        <p:txBody>
          <a:bodyPr/>
          <a:lstStyle/>
          <a:p>
            <a:pPr lvl="0">
              <a:buFont typeface="Wingdings" pitchFamily="2" charset="2"/>
              <a:buChar char="ü"/>
            </a:pPr>
            <a:r>
              <a:rPr lang="en-US" sz="1800" i="1" dirty="0"/>
              <a:t>Causes of Sea Level Rise: What the Science Tells Us | Union of Concerned Scientists</a:t>
            </a:r>
            <a:r>
              <a:rPr lang="en-US" sz="1800" dirty="0"/>
              <a:t>. (2013). Retrieved from </a:t>
            </a:r>
            <a:r>
              <a:rPr lang="en-US" sz="1800" u="sng" dirty="0">
                <a:hlinkClick r:id="rId2"/>
              </a:rPr>
              <a:t>http://</a:t>
            </a:r>
            <a:r>
              <a:rPr lang="en-US" sz="1800" u="sng" dirty="0" smtClean="0">
                <a:hlinkClick r:id="rId2"/>
              </a:rPr>
              <a:t>www.ucsusa.org/globalwarming/science </a:t>
            </a:r>
            <a:r>
              <a:rPr lang="en-US" sz="1800" u="sng" dirty="0" err="1" smtClean="0">
                <a:hlinkClick r:id="rId2"/>
              </a:rPr>
              <a:t>and_impacts</a:t>
            </a:r>
            <a:r>
              <a:rPr lang="en-US" sz="1800" u="sng" dirty="0" smtClean="0">
                <a:hlinkClick r:id="rId2"/>
              </a:rPr>
              <a:t>/impacts/causes-of-sea-level-rise.html</a:t>
            </a:r>
            <a:r>
              <a:rPr lang="en-US" sz="1800" u="sng" dirty="0">
                <a:hlinkClick r:id="rId2"/>
              </a:rPr>
              <a:t>#.WRw7omgrLIX</a:t>
            </a:r>
            <a:endParaRPr lang="en-US" sz="1800" dirty="0"/>
          </a:p>
          <a:p>
            <a:pPr>
              <a:buFont typeface="Wingdings" pitchFamily="2" charset="2"/>
              <a:buChar char="ü"/>
            </a:pPr>
            <a:r>
              <a:rPr lang="en-US" sz="1800" dirty="0"/>
              <a:t>US Department of Commerce, National Oceanic and Atmospheric Administration. (2008, October 27). </a:t>
            </a:r>
            <a:r>
              <a:rPr lang="en-US" sz="1800" i="1" dirty="0"/>
              <a:t>Is sea level rising?</a:t>
            </a:r>
            <a:r>
              <a:rPr lang="en-US" sz="1800" dirty="0"/>
              <a:t> Retrieved from </a:t>
            </a:r>
            <a:r>
              <a:rPr lang="en-US" sz="1800" u="sng" dirty="0">
                <a:hlinkClick r:id="rId3"/>
              </a:rPr>
              <a:t>http://oceanservice.noaa.gov/facts /sea level.html</a:t>
            </a:r>
            <a:endParaRPr lang="en-US" sz="1800" dirty="0"/>
          </a:p>
          <a:p>
            <a:pPr lvl="0">
              <a:buFont typeface="Wingdings" pitchFamily="2" charset="2"/>
              <a:buChar char="ü"/>
            </a:pPr>
            <a:r>
              <a:rPr lang="en-US" sz="1800" dirty="0" err="1"/>
              <a:t>Hallegatte</a:t>
            </a:r>
            <a:r>
              <a:rPr lang="en-US" sz="1800" dirty="0"/>
              <a:t>, S. </a:t>
            </a:r>
            <a:r>
              <a:rPr lang="en-US" sz="1800" i="1" dirty="0"/>
              <a:t>Insight: how will sea-level rise affect economic growth?</a:t>
            </a:r>
            <a:r>
              <a:rPr lang="en-US" sz="1800" dirty="0"/>
              <a:t> Retrieved from </a:t>
            </a:r>
            <a:r>
              <a:rPr lang="en-US" sz="1800" u="sng" dirty="0">
                <a:hlinkClick r:id="rId4"/>
              </a:rPr>
              <a:t>http://</a:t>
            </a:r>
            <a:r>
              <a:rPr lang="en-US" sz="1800" u="sng" dirty="0" smtClean="0">
                <a:hlinkClick r:id="rId4"/>
              </a:rPr>
              <a:t>environmentalresearchweb.org/cws/article/news/49112</a:t>
            </a:r>
            <a:endParaRPr lang="en-US" sz="1800" u="sng" dirty="0" smtClean="0"/>
          </a:p>
          <a:p>
            <a:pPr>
              <a:buFont typeface="Wingdings" pitchFamily="2" charset="2"/>
              <a:buChar char="ü"/>
            </a:pPr>
            <a:r>
              <a:rPr lang="en-US" sz="1800" dirty="0"/>
              <a:t>Martin, D. (2016, June 20). </a:t>
            </a:r>
            <a:r>
              <a:rPr lang="en-US" sz="1800" i="1" dirty="0"/>
              <a:t>How New York, Miami and Boston Are Preparing For Rising Sea Levels</a:t>
            </a:r>
            <a:r>
              <a:rPr lang="en-US" sz="1800" dirty="0"/>
              <a:t>. Retrieved from </a:t>
            </a:r>
            <a:r>
              <a:rPr lang="en-US" sz="1800" u="sng" dirty="0">
                <a:hlinkClick r:id="rId5"/>
              </a:rPr>
              <a:t>https://www.forbes.com/sites/dmartin /2016/06/20/ combatting-sea-level-rise-requires-a-long-term-view/#7f121595237d</a:t>
            </a:r>
            <a:endParaRPr lang="en-US" sz="1800" dirty="0"/>
          </a:p>
          <a:p>
            <a:pPr>
              <a:buFont typeface="Wingdings" pitchFamily="2" charset="2"/>
              <a:buChar char="ü"/>
            </a:pPr>
            <a:r>
              <a:rPr lang="en-US" sz="1800" dirty="0"/>
              <a:t>Lindsey, R. (2016, June 10). </a:t>
            </a:r>
            <a:r>
              <a:rPr lang="en-US" sz="1800" i="1" dirty="0"/>
              <a:t>Climate Change: Global Sea Level | NOAA Climate.gov</a:t>
            </a:r>
            <a:r>
              <a:rPr lang="en-US" sz="1800" dirty="0"/>
              <a:t>. Retrieved from </a:t>
            </a:r>
            <a:r>
              <a:rPr lang="en-US" sz="1800" u="sng" dirty="0">
                <a:hlinkClick r:id="rId6"/>
              </a:rPr>
              <a:t>https://www.climate.gov/news-features/understanding-climate/climate-change-global-sea-level</a:t>
            </a:r>
            <a:endParaRPr lang="en-US" sz="1800" dirty="0"/>
          </a:p>
          <a:p>
            <a:pPr marL="109728" lvl="0" indent="0">
              <a:buNone/>
            </a:pPr>
            <a:endParaRPr lang="en-US" sz="1800" dirty="0"/>
          </a:p>
          <a:p>
            <a:pPr marL="109728" indent="0">
              <a:buNone/>
            </a:pPr>
            <a:endParaRPr lang="en-US" dirty="0" smtClean="0"/>
          </a:p>
        </p:txBody>
      </p:sp>
    </p:spTree>
    <p:extLst>
      <p:ext uri="{BB962C8B-B14F-4D97-AF65-F5344CB8AC3E}">
        <p14:creationId xmlns:p14="http://schemas.microsoft.com/office/powerpoint/2010/main" val="1247465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lstStyle/>
          <a:p>
            <a:r>
              <a:rPr lang="en-US" dirty="0" smtClean="0"/>
              <a:t>What is Sea Level Rise?</a:t>
            </a:r>
            <a:endParaRPr lang="en-US" dirty="0"/>
          </a:p>
        </p:txBody>
      </p:sp>
      <p:sp>
        <p:nvSpPr>
          <p:cNvPr id="3" name="Content Placeholder 2"/>
          <p:cNvSpPr>
            <a:spLocks noGrp="1"/>
          </p:cNvSpPr>
          <p:nvPr>
            <p:ph idx="1"/>
          </p:nvPr>
        </p:nvSpPr>
        <p:spPr>
          <a:xfrm>
            <a:off x="228600" y="1524000"/>
            <a:ext cx="8610600" cy="4648200"/>
          </a:xfrm>
        </p:spPr>
        <p:txBody>
          <a:bodyPr>
            <a:normAutofit/>
          </a:bodyPr>
          <a:lstStyle/>
          <a:p>
            <a:pPr marL="109728" indent="0">
              <a:buNone/>
            </a:pPr>
            <a:r>
              <a:rPr lang="en-US" sz="2400" dirty="0" smtClean="0"/>
              <a:t>An </a:t>
            </a:r>
            <a:r>
              <a:rPr lang="en-US" sz="2400" dirty="0"/>
              <a:t>increase in the volume of water in the world’s oceans, resulting in an increase in </a:t>
            </a:r>
            <a:r>
              <a:rPr lang="en-US" sz="2400" dirty="0" smtClean="0"/>
              <a:t>global </a:t>
            </a:r>
            <a:r>
              <a:rPr lang="en-US" sz="2400" dirty="0"/>
              <a:t>mean sea </a:t>
            </a:r>
            <a:r>
              <a:rPr lang="en-US" sz="2400" dirty="0" smtClean="0"/>
              <a:t>level, mainly caused by:</a:t>
            </a:r>
          </a:p>
          <a:p>
            <a:pPr>
              <a:buFont typeface="Wingdings" pitchFamily="2" charset="2"/>
              <a:buChar char="Ø"/>
            </a:pPr>
            <a:r>
              <a:rPr lang="en-US" sz="2400" dirty="0"/>
              <a:t>T</a:t>
            </a:r>
            <a:r>
              <a:rPr lang="en-US" sz="2400" dirty="0" smtClean="0"/>
              <a:t>hermal </a:t>
            </a:r>
            <a:r>
              <a:rPr lang="en-US" sz="2400" dirty="0"/>
              <a:t>E</a:t>
            </a:r>
            <a:r>
              <a:rPr lang="en-US" sz="2400" dirty="0" smtClean="0"/>
              <a:t>xpansion </a:t>
            </a:r>
            <a:r>
              <a:rPr lang="en-US" sz="2400" dirty="0"/>
              <a:t>caused by warming of the ocean </a:t>
            </a:r>
            <a:r>
              <a:rPr lang="en-US" sz="2400" dirty="0" smtClean="0"/>
              <a:t>   (water </a:t>
            </a:r>
            <a:r>
              <a:rPr lang="en-US" sz="2400" dirty="0"/>
              <a:t>expands as it warms) </a:t>
            </a:r>
          </a:p>
          <a:p>
            <a:pPr>
              <a:buFont typeface="Wingdings" pitchFamily="2" charset="2"/>
              <a:buChar char="Ø"/>
            </a:pPr>
            <a:r>
              <a:rPr lang="en-US" sz="2400" dirty="0"/>
              <a:t>I</a:t>
            </a:r>
            <a:r>
              <a:rPr lang="en-US" sz="2400" dirty="0" smtClean="0"/>
              <a:t>ncreased </a:t>
            </a:r>
            <a:r>
              <a:rPr lang="en-US" sz="2400" dirty="0"/>
              <a:t>melting of land-based ice, such as glaciers and ice sheets. </a:t>
            </a:r>
            <a:endParaRPr lang="en-US" sz="2400" dirty="0" smtClean="0"/>
          </a:p>
          <a:p>
            <a:pPr>
              <a:buFont typeface="Wingdings" pitchFamily="2" charset="2"/>
              <a:buChar char="Ø"/>
            </a:pPr>
            <a:endParaRPr lang="en-US" sz="2400" dirty="0"/>
          </a:p>
          <a:p>
            <a:pPr marL="109728" indent="0">
              <a:buNone/>
            </a:pPr>
            <a:r>
              <a:rPr lang="en-US" sz="2400" dirty="0" smtClean="0"/>
              <a:t>The </a:t>
            </a:r>
            <a:r>
              <a:rPr lang="en-US" sz="2400" dirty="0"/>
              <a:t>oceans are absorbing more than </a:t>
            </a:r>
            <a:r>
              <a:rPr lang="en-US" sz="2400" dirty="0" smtClean="0"/>
              <a:t>90% </a:t>
            </a:r>
            <a:r>
              <a:rPr lang="en-US" sz="2400" dirty="0"/>
              <a:t>of the increased atmospheric heat associated with emissions from human activity.</a:t>
            </a:r>
          </a:p>
        </p:txBody>
      </p:sp>
    </p:spTree>
    <p:extLst>
      <p:ext uri="{BB962C8B-B14F-4D97-AF65-F5344CB8AC3E}">
        <p14:creationId xmlns:p14="http://schemas.microsoft.com/office/powerpoint/2010/main" val="1327901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3110" y="5257800"/>
            <a:ext cx="8763000" cy="1447800"/>
          </a:xfrm>
        </p:spPr>
        <p:txBody>
          <a:bodyPr/>
          <a:lstStyle/>
          <a:p>
            <a:r>
              <a:rPr lang="en-US" dirty="0" smtClean="0"/>
              <a:t>The </a:t>
            </a:r>
            <a:r>
              <a:rPr lang="en-US" dirty="0"/>
              <a:t>pace of global sea level rise almost doubled from 1.7 mm/year throughout most of the twentieth century to 3.2 mm/year since 1993.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10" y="761999"/>
            <a:ext cx="8763000" cy="413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520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lstStyle/>
          <a:p>
            <a:r>
              <a:rPr lang="en-US" dirty="0" smtClean="0"/>
              <a:t>Why does it matter?</a:t>
            </a:r>
            <a:endParaRPr lang="en-US" dirty="0"/>
          </a:p>
        </p:txBody>
      </p:sp>
      <p:sp>
        <p:nvSpPr>
          <p:cNvPr id="3" name="Content Placeholder 2"/>
          <p:cNvSpPr>
            <a:spLocks noGrp="1"/>
          </p:cNvSpPr>
          <p:nvPr>
            <p:ph idx="1"/>
          </p:nvPr>
        </p:nvSpPr>
        <p:spPr>
          <a:xfrm>
            <a:off x="0" y="1524000"/>
            <a:ext cx="3352799" cy="4648200"/>
          </a:xfrm>
        </p:spPr>
        <p:txBody>
          <a:bodyPr>
            <a:normAutofit fontScale="77500" lnSpcReduction="20000"/>
          </a:bodyPr>
          <a:lstStyle/>
          <a:p>
            <a:pPr>
              <a:buFont typeface="Wingdings" pitchFamily="2" charset="2"/>
              <a:buChar char="Ø"/>
            </a:pPr>
            <a:r>
              <a:rPr lang="en-US" dirty="0"/>
              <a:t>In the United States, almost 40% of the population lives in relatively high population-density coastal areas, where sea level plays a role in flooding, shoreline erosion, and hazards from </a:t>
            </a:r>
            <a:r>
              <a:rPr lang="en-US" dirty="0" smtClean="0"/>
              <a:t>storms.</a:t>
            </a:r>
          </a:p>
          <a:p>
            <a:pPr>
              <a:buFont typeface="Wingdings" pitchFamily="2" charset="2"/>
              <a:buChar char="Ø"/>
            </a:pPr>
            <a:endParaRPr lang="en-US" dirty="0"/>
          </a:p>
          <a:p>
            <a:pPr>
              <a:buFont typeface="Wingdings" pitchFamily="2" charset="2"/>
              <a:buChar char="Ø"/>
            </a:pPr>
            <a:r>
              <a:rPr lang="en-US" dirty="0" smtClean="0"/>
              <a:t>Globally</a:t>
            </a:r>
            <a:r>
              <a:rPr lang="en-US" dirty="0"/>
              <a:t>, 8 of the world’s 10 largest cities are near a coast, according to the U.N. Atlas of the Oceans.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99" y="1497968"/>
            <a:ext cx="5757797" cy="475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830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3352799" cy="5562600"/>
          </a:xfrm>
        </p:spPr>
        <p:txBody>
          <a:bodyPr>
            <a:normAutofit fontScale="70000" lnSpcReduction="20000"/>
          </a:bodyPr>
          <a:lstStyle/>
          <a:p>
            <a:pPr>
              <a:buFont typeface="Wingdings" pitchFamily="2" charset="2"/>
              <a:buChar char="Ø"/>
            </a:pPr>
            <a:r>
              <a:rPr lang="en-US" dirty="0"/>
              <a:t>Glacier mass loss accelerated from 226 gigatons/year between 1971 and </a:t>
            </a:r>
            <a:r>
              <a:rPr lang="en-US" dirty="0" smtClean="0"/>
              <a:t>1992 </a:t>
            </a:r>
            <a:r>
              <a:rPr lang="en-US" dirty="0"/>
              <a:t>to 275 gigatons/year between 1993 and 2009. </a:t>
            </a:r>
            <a:endParaRPr lang="en-US" dirty="0" smtClean="0"/>
          </a:p>
          <a:p>
            <a:pPr marL="109728" indent="0">
              <a:buNone/>
            </a:pPr>
            <a:endParaRPr lang="en-US" dirty="0" smtClean="0"/>
          </a:p>
          <a:p>
            <a:pPr>
              <a:buFont typeface="Wingdings" pitchFamily="2" charset="2"/>
              <a:buChar char="Ø"/>
            </a:pPr>
            <a:r>
              <a:rPr lang="en-US" dirty="0" smtClean="0"/>
              <a:t>Ice </a:t>
            </a:r>
            <a:r>
              <a:rPr lang="en-US" dirty="0"/>
              <a:t>loss from the Greenland Ice Sheet increased six-fold, from 34 gigatons/year between 1992-2001 to 215 gigatons/year between 2002 and 2011</a:t>
            </a:r>
            <a:r>
              <a:rPr lang="en-US" dirty="0" smtClean="0"/>
              <a:t>.</a:t>
            </a:r>
          </a:p>
          <a:p>
            <a:pPr marL="109728" indent="0">
              <a:buNone/>
            </a:pPr>
            <a:r>
              <a:rPr lang="en-US" dirty="0" smtClean="0"/>
              <a:t> </a:t>
            </a:r>
          </a:p>
          <a:p>
            <a:pPr>
              <a:buFont typeface="Wingdings" pitchFamily="2" charset="2"/>
              <a:buChar char="Ø"/>
            </a:pPr>
            <a:r>
              <a:rPr lang="en-US" dirty="0" smtClean="0"/>
              <a:t>Antarctic </a:t>
            </a:r>
            <a:r>
              <a:rPr lang="en-US" dirty="0"/>
              <a:t>ice loss more than quadrupled, from 30 gigatons/year between 1992 and 2001 to 147 gigatons/year from 2002 to 2011.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43000"/>
            <a:ext cx="5733966" cy="430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577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914400"/>
          </a:xfrm>
        </p:spPr>
        <p:txBody>
          <a:bodyPr/>
          <a:lstStyle/>
          <a:p>
            <a:r>
              <a:rPr lang="en-US" dirty="0" smtClean="0"/>
              <a:t>Impact on Economic Growth</a:t>
            </a:r>
            <a:endParaRPr lang="en-US" dirty="0"/>
          </a:p>
        </p:txBody>
      </p:sp>
      <p:sp>
        <p:nvSpPr>
          <p:cNvPr id="3" name="Content Placeholder 2"/>
          <p:cNvSpPr>
            <a:spLocks noGrp="1"/>
          </p:cNvSpPr>
          <p:nvPr>
            <p:ph idx="1"/>
          </p:nvPr>
        </p:nvSpPr>
        <p:spPr>
          <a:xfrm>
            <a:off x="76200" y="1524000"/>
            <a:ext cx="8991600" cy="4648200"/>
          </a:xfrm>
        </p:spPr>
        <p:txBody>
          <a:bodyPr>
            <a:normAutofit/>
          </a:bodyPr>
          <a:lstStyle/>
          <a:p>
            <a:pPr marL="109728" indent="0" fontAlgn="base">
              <a:buNone/>
            </a:pPr>
            <a:r>
              <a:rPr lang="en-US" sz="2400" b="1" dirty="0" smtClean="0"/>
              <a:t>1. Permanent </a:t>
            </a:r>
            <a:r>
              <a:rPr lang="en-US" sz="2400" b="1" dirty="0"/>
              <a:t>losses of natural capital</a:t>
            </a:r>
          </a:p>
          <a:p>
            <a:pPr fontAlgn="base">
              <a:buFont typeface="Wingdings" pitchFamily="2" charset="2"/>
              <a:buChar char="Ø"/>
            </a:pPr>
            <a:r>
              <a:rPr lang="en-US" sz="2400" dirty="0"/>
              <a:t>S</a:t>
            </a:r>
            <a:r>
              <a:rPr lang="en-US" sz="2400" dirty="0" smtClean="0"/>
              <a:t>ea </a:t>
            </a:r>
            <a:r>
              <a:rPr lang="en-US" sz="2400" dirty="0"/>
              <a:t>level rise will lead to the definitive loss of </a:t>
            </a:r>
            <a:r>
              <a:rPr lang="en-US" sz="2400" dirty="0" smtClean="0"/>
              <a:t>land.</a:t>
            </a:r>
          </a:p>
          <a:p>
            <a:pPr marL="109728" indent="0" fontAlgn="base">
              <a:buNone/>
            </a:pPr>
            <a:endParaRPr lang="en-US" sz="2400" dirty="0" smtClean="0"/>
          </a:p>
          <a:p>
            <a:pPr fontAlgn="base">
              <a:buFont typeface="Wingdings" pitchFamily="2" charset="2"/>
              <a:buChar char="Ø"/>
            </a:pPr>
            <a:r>
              <a:rPr lang="en-US" sz="2400" dirty="0" smtClean="0"/>
              <a:t>Land </a:t>
            </a:r>
            <a:r>
              <a:rPr lang="en-US" sz="2400" dirty="0"/>
              <a:t>is a natural resource and matters for economic production</a:t>
            </a:r>
            <a:r>
              <a:rPr lang="en-US" sz="2400" dirty="0" smtClean="0"/>
              <a:t>. </a:t>
            </a:r>
            <a:r>
              <a:rPr lang="en-US" sz="2400" dirty="0"/>
              <a:t>L</a:t>
            </a:r>
            <a:r>
              <a:rPr lang="en-US" sz="2400" dirty="0" smtClean="0"/>
              <a:t>and </a:t>
            </a:r>
            <a:r>
              <a:rPr lang="en-US" sz="2400" dirty="0"/>
              <a:t>is part of natural </a:t>
            </a:r>
            <a:r>
              <a:rPr lang="en-US" sz="2400" dirty="0" smtClean="0"/>
              <a:t>capital, thus, </a:t>
            </a:r>
            <a:r>
              <a:rPr lang="en-US" sz="2400" dirty="0"/>
              <a:t>a loss of land is </a:t>
            </a:r>
            <a:r>
              <a:rPr lang="en-US" sz="2400" dirty="0" smtClean="0"/>
              <a:t>a </a:t>
            </a:r>
            <a:r>
              <a:rPr lang="en-US" sz="2400" dirty="0"/>
              <a:t>loss of </a:t>
            </a:r>
            <a:r>
              <a:rPr lang="en-US" sz="2400" dirty="0" smtClean="0"/>
              <a:t>capital </a:t>
            </a:r>
            <a:r>
              <a:rPr lang="en-US" sz="2400" dirty="0"/>
              <a:t>with negative consequences on output. </a:t>
            </a:r>
            <a:endParaRPr lang="en-US" sz="2400" dirty="0" smtClean="0"/>
          </a:p>
          <a:p>
            <a:pPr marL="109728" indent="0" fontAlgn="base">
              <a:buNone/>
            </a:pPr>
            <a:endParaRPr lang="en-US" sz="2400" dirty="0" smtClean="0"/>
          </a:p>
          <a:p>
            <a:pPr fontAlgn="base">
              <a:buFont typeface="Wingdings" pitchFamily="2" charset="2"/>
              <a:buChar char="Ø"/>
            </a:pPr>
            <a:r>
              <a:rPr lang="en-US" sz="2400" dirty="0"/>
              <a:t>T</a:t>
            </a:r>
            <a:r>
              <a:rPr lang="en-US" sz="2400" dirty="0" smtClean="0"/>
              <a:t>his </a:t>
            </a:r>
            <a:r>
              <a:rPr lang="en-US" sz="2400" dirty="0"/>
              <a:t>loss will affect particularly </a:t>
            </a:r>
            <a:r>
              <a:rPr lang="en-US" sz="2400" dirty="0" smtClean="0"/>
              <a:t>agricultural production. </a:t>
            </a:r>
            <a:r>
              <a:rPr lang="en-US" sz="2400" dirty="0"/>
              <a:t>Where land is scarce (or, equivalently, where all useable land is used for agriculture), the associated economic cost can be assessed by the land market </a:t>
            </a:r>
            <a:r>
              <a:rPr lang="en-US" sz="2400" dirty="0" smtClean="0"/>
              <a:t>value.</a:t>
            </a:r>
            <a:endParaRPr lang="en-US" sz="2400" dirty="0"/>
          </a:p>
        </p:txBody>
      </p:sp>
    </p:spTree>
    <p:extLst>
      <p:ext uri="{BB962C8B-B14F-4D97-AF65-F5344CB8AC3E}">
        <p14:creationId xmlns:p14="http://schemas.microsoft.com/office/powerpoint/2010/main" val="959762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914400"/>
          </a:xfrm>
        </p:spPr>
        <p:txBody>
          <a:bodyPr/>
          <a:lstStyle/>
          <a:p>
            <a:r>
              <a:rPr lang="en-US" dirty="0" smtClean="0"/>
              <a:t>Impact on Economic Growth</a:t>
            </a:r>
            <a:endParaRPr lang="en-US" dirty="0"/>
          </a:p>
        </p:txBody>
      </p:sp>
      <p:sp>
        <p:nvSpPr>
          <p:cNvPr id="3" name="Content Placeholder 2"/>
          <p:cNvSpPr>
            <a:spLocks noGrp="1"/>
          </p:cNvSpPr>
          <p:nvPr>
            <p:ph idx="1"/>
          </p:nvPr>
        </p:nvSpPr>
        <p:spPr>
          <a:xfrm>
            <a:off x="76200" y="1524000"/>
            <a:ext cx="8991600" cy="5105400"/>
          </a:xfrm>
        </p:spPr>
        <p:txBody>
          <a:bodyPr>
            <a:normAutofit/>
          </a:bodyPr>
          <a:lstStyle/>
          <a:p>
            <a:pPr marL="109728" indent="0" fontAlgn="base">
              <a:buNone/>
            </a:pPr>
            <a:r>
              <a:rPr lang="en-US" sz="2200" b="1" dirty="0" smtClean="0"/>
              <a:t>2. Permanent </a:t>
            </a:r>
            <a:r>
              <a:rPr lang="en-US" sz="2200" b="1" dirty="0"/>
              <a:t>loss of physical capital</a:t>
            </a:r>
          </a:p>
          <a:p>
            <a:pPr marL="109728" indent="0" fontAlgn="base">
              <a:buNone/>
            </a:pPr>
            <a:r>
              <a:rPr lang="en-US" sz="2200" dirty="0"/>
              <a:t>Sea level rise can lead to the </a:t>
            </a:r>
            <a:r>
              <a:rPr lang="en-US" sz="2200" dirty="0" smtClean="0"/>
              <a:t>loss </a:t>
            </a:r>
            <a:r>
              <a:rPr lang="en-US" sz="2200" dirty="0"/>
              <a:t>of infrastructure and productive </a:t>
            </a:r>
            <a:r>
              <a:rPr lang="en-US" sz="2200" dirty="0" smtClean="0"/>
              <a:t>capital to </a:t>
            </a:r>
            <a:r>
              <a:rPr lang="en-US" sz="2200" dirty="0"/>
              <a:t>a loss of physical </a:t>
            </a:r>
            <a:r>
              <a:rPr lang="en-US" sz="2200" dirty="0" smtClean="0"/>
              <a:t>capital. </a:t>
            </a:r>
            <a:r>
              <a:rPr lang="en-US" sz="2200" dirty="0"/>
              <a:t>In some coastal areas, indeed, it is more rational to withdraw inland than to try to protect the area</a:t>
            </a:r>
            <a:r>
              <a:rPr lang="en-US" sz="2200" dirty="0" smtClean="0"/>
              <a:t>.</a:t>
            </a:r>
          </a:p>
          <a:p>
            <a:pPr marL="109728" indent="0" fontAlgn="base">
              <a:buNone/>
            </a:pPr>
            <a:endParaRPr lang="en-US" sz="2200" dirty="0" smtClean="0"/>
          </a:p>
          <a:p>
            <a:pPr marL="109728" indent="0" fontAlgn="base">
              <a:buNone/>
            </a:pPr>
            <a:r>
              <a:rPr lang="en-US" sz="2200" b="1" dirty="0"/>
              <a:t>3. Permanent loss of social capital</a:t>
            </a:r>
          </a:p>
          <a:p>
            <a:pPr marL="109728" indent="0" fontAlgn="base">
              <a:buNone/>
            </a:pPr>
            <a:r>
              <a:rPr lang="en-US" sz="2200" dirty="0"/>
              <a:t>Sea level rise might also affect social </a:t>
            </a:r>
            <a:r>
              <a:rPr lang="en-US" sz="2200" dirty="0" smtClean="0"/>
              <a:t>capital. A </a:t>
            </a:r>
            <a:r>
              <a:rPr lang="en-US" sz="2200" dirty="0"/>
              <a:t>fraction of the </a:t>
            </a:r>
            <a:r>
              <a:rPr lang="en-US" sz="2200" dirty="0" smtClean="0"/>
              <a:t>population </a:t>
            </a:r>
            <a:r>
              <a:rPr lang="en-US" sz="2200" dirty="0"/>
              <a:t>would be affected by sea level rise and would require additional protection expenditures and </a:t>
            </a:r>
            <a:r>
              <a:rPr lang="en-US" sz="2200" dirty="0" smtClean="0"/>
              <a:t>support</a:t>
            </a:r>
            <a:r>
              <a:rPr lang="en-US" sz="2200" dirty="0"/>
              <a:t>.</a:t>
            </a:r>
            <a:r>
              <a:rPr lang="en-US" sz="2200" dirty="0" smtClean="0"/>
              <a:t> </a:t>
            </a:r>
            <a:r>
              <a:rPr lang="en-US" sz="2200" dirty="0"/>
              <a:t>This could create political and social tensions since policies would have large redistributive effects: if large investments are made, the rest of the population can see them as inappropriate; if necessary investments are not made, the population at risk may feel unprotected by its </a:t>
            </a:r>
            <a:r>
              <a:rPr lang="en-US" sz="2200" dirty="0" smtClean="0"/>
              <a:t>government.</a:t>
            </a:r>
            <a:endParaRPr lang="en-US" sz="2200" dirty="0"/>
          </a:p>
          <a:p>
            <a:pPr marL="109728" indent="0" fontAlgn="base">
              <a:buNone/>
            </a:pPr>
            <a:endParaRPr lang="en-US" sz="2400" dirty="0"/>
          </a:p>
        </p:txBody>
      </p:sp>
    </p:spTree>
    <p:extLst>
      <p:ext uri="{BB962C8B-B14F-4D97-AF65-F5344CB8AC3E}">
        <p14:creationId xmlns:p14="http://schemas.microsoft.com/office/powerpoint/2010/main" val="2239766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914400"/>
          </a:xfrm>
        </p:spPr>
        <p:txBody>
          <a:bodyPr/>
          <a:lstStyle/>
          <a:p>
            <a:r>
              <a:rPr lang="en-US" dirty="0" smtClean="0"/>
              <a:t>Impact on Economic Growth</a:t>
            </a:r>
            <a:endParaRPr lang="en-US" dirty="0"/>
          </a:p>
        </p:txBody>
      </p:sp>
      <p:sp>
        <p:nvSpPr>
          <p:cNvPr id="3" name="Content Placeholder 2"/>
          <p:cNvSpPr>
            <a:spLocks noGrp="1"/>
          </p:cNvSpPr>
          <p:nvPr>
            <p:ph idx="1"/>
          </p:nvPr>
        </p:nvSpPr>
        <p:spPr>
          <a:xfrm>
            <a:off x="76200" y="1524000"/>
            <a:ext cx="8991600" cy="5105400"/>
          </a:xfrm>
        </p:spPr>
        <p:txBody>
          <a:bodyPr>
            <a:normAutofit/>
          </a:bodyPr>
          <a:lstStyle/>
          <a:p>
            <a:pPr marL="109728" indent="0" fontAlgn="base">
              <a:buNone/>
            </a:pPr>
            <a:r>
              <a:rPr lang="en-US" sz="2400" b="1" dirty="0"/>
              <a:t>4. Temporary floods and their </a:t>
            </a:r>
            <a:r>
              <a:rPr lang="en-US" sz="2400" b="1" dirty="0" smtClean="0"/>
              <a:t>impacts</a:t>
            </a:r>
          </a:p>
          <a:p>
            <a:pPr fontAlgn="base">
              <a:buFont typeface="Wingdings" pitchFamily="2" charset="2"/>
              <a:buChar char="Ø"/>
            </a:pPr>
            <a:r>
              <a:rPr lang="en-US" sz="2400" dirty="0" smtClean="0"/>
              <a:t>Many </a:t>
            </a:r>
            <a:r>
              <a:rPr lang="en-US" sz="2400" dirty="0"/>
              <a:t>low-lying coastal land areas are expected to be gradually submerged by rising sea levels. A rise of two feet above today's sea level would put more than $1 trillion of property and structures in the U.S. at risk of </a:t>
            </a:r>
            <a:r>
              <a:rPr lang="en-US" sz="2400" dirty="0" smtClean="0"/>
              <a:t>inundation</a:t>
            </a:r>
            <a:r>
              <a:rPr lang="en-US" sz="2400" dirty="0"/>
              <a:t>.</a:t>
            </a:r>
            <a:endParaRPr lang="en-US" sz="2400" dirty="0" smtClean="0"/>
          </a:p>
          <a:p>
            <a:pPr marL="109728" indent="0" fontAlgn="base">
              <a:buNone/>
            </a:pPr>
            <a:endParaRPr lang="en-US" sz="2400" dirty="0"/>
          </a:p>
          <a:p>
            <a:pPr fontAlgn="base">
              <a:buFont typeface="Wingdings" pitchFamily="2" charset="2"/>
              <a:buChar char="Ø"/>
            </a:pPr>
            <a:r>
              <a:rPr lang="en-US" sz="2400" dirty="0" smtClean="0"/>
              <a:t>And </a:t>
            </a:r>
            <a:r>
              <a:rPr lang="en-US" sz="2400" dirty="0"/>
              <a:t>this effect is reinforced by existing trends, with </a:t>
            </a:r>
            <a:r>
              <a:rPr lang="en-US" sz="2400" dirty="0" smtClean="0"/>
              <a:t>cities especially </a:t>
            </a:r>
            <a:r>
              <a:rPr lang="en-US" sz="2400" dirty="0"/>
              <a:t>coastal cities—growing rapidly in response to trends in economic structure and life styles. Confronted with growing population, land scarcity and infrastructure gap, more marginal and high-risk land is urbanized every year.</a:t>
            </a:r>
          </a:p>
          <a:p>
            <a:pPr marL="109728" indent="0" fontAlgn="base">
              <a:buNone/>
            </a:pPr>
            <a:endParaRPr lang="en-US" sz="2400" dirty="0"/>
          </a:p>
        </p:txBody>
      </p:sp>
    </p:spTree>
    <p:extLst>
      <p:ext uri="{BB962C8B-B14F-4D97-AF65-F5344CB8AC3E}">
        <p14:creationId xmlns:p14="http://schemas.microsoft.com/office/powerpoint/2010/main" val="394079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762000"/>
          </a:xfrm>
        </p:spPr>
        <p:txBody>
          <a:bodyPr/>
          <a:lstStyle/>
          <a:p>
            <a:r>
              <a:rPr lang="en-US" dirty="0" smtClean="0"/>
              <a:t>Government</a:t>
            </a:r>
            <a:endParaRPr lang="en-US" dirty="0"/>
          </a:p>
        </p:txBody>
      </p:sp>
      <p:sp>
        <p:nvSpPr>
          <p:cNvPr id="3" name="Content Placeholder 2"/>
          <p:cNvSpPr>
            <a:spLocks noGrp="1"/>
          </p:cNvSpPr>
          <p:nvPr>
            <p:ph idx="1"/>
          </p:nvPr>
        </p:nvSpPr>
        <p:spPr>
          <a:xfrm>
            <a:off x="152400" y="1143000"/>
            <a:ext cx="8763000" cy="5638800"/>
          </a:xfrm>
        </p:spPr>
        <p:txBody>
          <a:bodyPr>
            <a:normAutofit fontScale="70000" lnSpcReduction="20000"/>
          </a:bodyPr>
          <a:lstStyle/>
          <a:p>
            <a:pPr marL="109728" indent="0">
              <a:buNone/>
            </a:pPr>
            <a:r>
              <a:rPr lang="en-US" dirty="0" smtClean="0"/>
              <a:t>Government </a:t>
            </a:r>
            <a:r>
              <a:rPr lang="en-US" dirty="0"/>
              <a:t>must weigh the costs and risks of accommodating the rising seas, retreating from them, or trying to defend coastal properties and infrastructure with protective </a:t>
            </a:r>
            <a:r>
              <a:rPr lang="en-US" dirty="0" smtClean="0"/>
              <a:t>measures:</a:t>
            </a:r>
          </a:p>
          <a:p>
            <a:pPr marL="109728" indent="0">
              <a:buNone/>
            </a:pPr>
            <a:endParaRPr lang="en-US" dirty="0"/>
          </a:p>
          <a:p>
            <a:r>
              <a:rPr lang="en-US" dirty="0"/>
              <a:t>Traditional defensive </a:t>
            </a:r>
            <a:r>
              <a:rPr lang="en-US" dirty="0" smtClean="0"/>
              <a:t>approaches such </a:t>
            </a:r>
            <a:r>
              <a:rPr lang="en-US" dirty="0"/>
              <a:t>as building seawalls and levees, or replenishing sand along eroded </a:t>
            </a:r>
            <a:r>
              <a:rPr lang="en-US" dirty="0" smtClean="0"/>
              <a:t>beaches, can </a:t>
            </a:r>
            <a:r>
              <a:rPr lang="en-US" dirty="0"/>
              <a:t>help protect against flooding and damage but may not provide adequate or sustainable long-term protection</a:t>
            </a:r>
            <a:r>
              <a:rPr lang="en-US" dirty="0" smtClean="0"/>
              <a:t>.</a:t>
            </a:r>
          </a:p>
          <a:p>
            <a:endParaRPr lang="en-US" dirty="0"/>
          </a:p>
          <a:p>
            <a:r>
              <a:rPr lang="en-US" dirty="0"/>
              <a:t>Maintaining or restoring natural buffers, such as barrier islands, tidal wetlands, and mangroves, can also help defend coastlines</a:t>
            </a:r>
            <a:r>
              <a:rPr lang="en-US" dirty="0" smtClean="0"/>
              <a:t>.</a:t>
            </a:r>
          </a:p>
          <a:p>
            <a:endParaRPr lang="en-US" dirty="0"/>
          </a:p>
          <a:p>
            <a:r>
              <a:rPr lang="en-US" dirty="0"/>
              <a:t>Measures like elevating and flood-proofing structures can help accommodate temporary flooding and gradual inundation</a:t>
            </a:r>
            <a:r>
              <a:rPr lang="en-US" dirty="0" smtClean="0"/>
              <a:t>.</a:t>
            </a:r>
          </a:p>
          <a:p>
            <a:endParaRPr lang="en-US" dirty="0"/>
          </a:p>
          <a:p>
            <a:r>
              <a:rPr lang="en-US" dirty="0"/>
              <a:t>The most vulnerable coastal communities may increasingly need to consider the stark option of some form of retreat from the rising seas</a:t>
            </a:r>
            <a:r>
              <a:rPr lang="en-US" dirty="0" smtClean="0"/>
              <a:t>.</a:t>
            </a:r>
          </a:p>
          <a:p>
            <a:endParaRPr lang="en-US" dirty="0"/>
          </a:p>
          <a:p>
            <a:r>
              <a:rPr lang="en-US" dirty="0"/>
              <a:t>To limit the long-term risks of sea level rise and the costs of adapting to it, we must work toward deep reductions in the global warming emissions that are the primary cause of rising sea levels.</a:t>
            </a:r>
          </a:p>
          <a:p>
            <a:pPr marL="109728" indent="0">
              <a:buNone/>
            </a:pPr>
            <a:endParaRPr lang="en-US" dirty="0"/>
          </a:p>
        </p:txBody>
      </p:sp>
    </p:spTree>
    <p:extLst>
      <p:ext uri="{BB962C8B-B14F-4D97-AF65-F5344CB8AC3E}">
        <p14:creationId xmlns:p14="http://schemas.microsoft.com/office/powerpoint/2010/main" val="2172711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735</TotalTime>
  <Words>728</Words>
  <Application>Microsoft Office PowerPoint</Application>
  <PresentationFormat>On-screen Show (4:3)</PresentationFormat>
  <Paragraphs>65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PowerPoint Presentation</vt:lpstr>
      <vt:lpstr>What is Sea Level Rise?</vt:lpstr>
      <vt:lpstr>PowerPoint Presentation</vt:lpstr>
      <vt:lpstr>Why does it matter?</vt:lpstr>
      <vt:lpstr>PowerPoint Presentation</vt:lpstr>
      <vt:lpstr>Impact on Economic Growth</vt:lpstr>
      <vt:lpstr>Impact on Economic Growth</vt:lpstr>
      <vt:lpstr>Impact on Economic Growth</vt:lpstr>
      <vt:lpstr>Government</vt:lpstr>
      <vt:lpstr>Preparation</vt:lpstr>
      <vt:lpstr>Works Cited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spmcat50</dc:creator>
  <cp:lastModifiedBy>User</cp:lastModifiedBy>
  <cp:revision>26</cp:revision>
  <dcterms:created xsi:type="dcterms:W3CDTF">2016-12-02T16:38:11Z</dcterms:created>
  <dcterms:modified xsi:type="dcterms:W3CDTF">2017-05-17T16:16:46Z</dcterms:modified>
</cp:coreProperties>
</file>