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  <p:sldId id="267" r:id="rId9"/>
    <p:sldId id="266" r:id="rId10"/>
    <p:sldId id="271" r:id="rId11"/>
    <p:sldId id="268" r:id="rId12"/>
    <p:sldId id="269" r:id="rId13"/>
    <p:sldId id="25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0FD419-2305-4081-A652-DA99E67AA65C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CA080-D8C9-4573-898B-A6152477C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604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CA080-D8C9-4573-898B-A6152477CCD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240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922B-C693-4D93-BBB9-48DD1648A9B9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30824-76B8-4784-AB5C-5AE69887E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789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922B-C693-4D93-BBB9-48DD1648A9B9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30824-76B8-4784-AB5C-5AE69887E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981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922B-C693-4D93-BBB9-48DD1648A9B9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30824-76B8-4784-AB5C-5AE69887E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49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922B-C693-4D93-BBB9-48DD1648A9B9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30824-76B8-4784-AB5C-5AE69887E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980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922B-C693-4D93-BBB9-48DD1648A9B9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30824-76B8-4784-AB5C-5AE69887E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393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922B-C693-4D93-BBB9-48DD1648A9B9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30824-76B8-4784-AB5C-5AE69887E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50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922B-C693-4D93-BBB9-48DD1648A9B9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30824-76B8-4784-AB5C-5AE69887E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69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922B-C693-4D93-BBB9-48DD1648A9B9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30824-76B8-4784-AB5C-5AE69887E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713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922B-C693-4D93-BBB9-48DD1648A9B9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30824-76B8-4784-AB5C-5AE69887E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678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922B-C693-4D93-BBB9-48DD1648A9B9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30824-76B8-4784-AB5C-5AE69887E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524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922B-C693-4D93-BBB9-48DD1648A9B9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30824-76B8-4784-AB5C-5AE69887E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113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6922B-C693-4D93-BBB9-48DD1648A9B9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30824-76B8-4784-AB5C-5AE69887E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456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da.gov/oce/climate_change/effects_2012/CC%20and%20Agr" TargetMode="External"/><Relationship Id="rId2" Type="http://schemas.openxmlformats.org/officeDocument/2006/relationships/hyperlink" Target="https://www.ers.usda.gov/topics/natural-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3269" y="3200400"/>
            <a:ext cx="669746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Yan Juan Zhao</a:t>
            </a:r>
          </a:p>
          <a:p>
            <a:pPr algn="ctr"/>
            <a:endParaRPr lang="en-US" sz="2400" dirty="0"/>
          </a:p>
          <a:p>
            <a:pPr algn="ctr"/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Environmental Economics</a:t>
            </a:r>
          </a:p>
          <a:p>
            <a:pPr algn="ctr"/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ECON 2505</a:t>
            </a:r>
          </a:p>
          <a:p>
            <a:pPr algn="ctr"/>
            <a:endParaRPr lang="en-US" sz="2400" dirty="0"/>
          </a:p>
          <a:p>
            <a:pPr algn="ctr"/>
            <a:r>
              <a:rPr lang="en-US" sz="2400" b="1" dirty="0"/>
              <a:t>Prof. Sean P. MacDonald</a:t>
            </a:r>
          </a:p>
          <a:p>
            <a:pPr algn="ctr"/>
            <a:r>
              <a:rPr lang="en-US" sz="2400" b="1" dirty="0"/>
              <a:t>May17, 2017</a:t>
            </a:r>
          </a:p>
          <a:p>
            <a:pPr algn="ctr"/>
            <a:r>
              <a:rPr lang="en-US" sz="2400" dirty="0"/>
              <a:t> </a:t>
            </a:r>
          </a:p>
        </p:txBody>
      </p:sp>
      <p:sp>
        <p:nvSpPr>
          <p:cNvPr id="6" name="Subtitle 2"/>
          <p:cNvSpPr>
            <a:spLocks/>
          </p:cNvSpPr>
          <p:nvPr/>
        </p:nvSpPr>
        <p:spPr bwMode="auto">
          <a:xfrm>
            <a:off x="0" y="762000"/>
            <a:ext cx="9144000" cy="1447800"/>
          </a:xfrm>
          <a:prstGeom prst="rect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da-DK" altLang="en-US" sz="2800" b="1" dirty="0">
                <a:solidFill>
                  <a:srgbClr val="FFFFFF"/>
                </a:solidFill>
                <a:latin typeface="Tahoma" panose="020B0604030504040204" pitchFamily="34" charset="0"/>
              </a:rPr>
              <a:t>Organic Agriculture: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da-DK" altLang="en-US" sz="2800" b="1" dirty="0">
                <a:solidFill>
                  <a:srgbClr val="FFFFFF"/>
                </a:solidFill>
                <a:latin typeface="Tahoma" panose="020B0604030504040204" pitchFamily="34" charset="0"/>
              </a:rPr>
              <a:t>Offering Potential Benifits for 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da-DK" altLang="en-US" sz="2800" b="1" dirty="0">
                <a:solidFill>
                  <a:srgbClr val="FFFFFF"/>
                </a:solidFill>
                <a:latin typeface="Tahoma" panose="020B0604030504040204" pitchFamily="34" charset="0"/>
              </a:rPr>
              <a:t>Combating Climate Change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da-DK" altLang="en-US" sz="900" b="1" dirty="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762000"/>
            <a:ext cx="2475191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50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689" y="2243213"/>
            <a:ext cx="7917402" cy="2817591"/>
          </a:xfrm>
        </p:spPr>
        <p:txBody>
          <a:bodyPr>
            <a:normAutofit fontScale="85000" lnSpcReduction="20000"/>
          </a:bodyPr>
          <a:lstStyle/>
          <a:p>
            <a:r>
              <a:rPr lang="en-US" sz="2600" dirty="0">
                <a:solidFill>
                  <a:srgbClr val="C00000"/>
                </a:solidFill>
              </a:rPr>
              <a:t> Income Model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700" dirty="0"/>
              <a:t>High quality organic food support loyal consumers who share the ecopreneurs conviction with profit making.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1700" dirty="0"/>
          </a:p>
          <a:p>
            <a:r>
              <a:rPr lang="en-US" sz="2400" dirty="0">
                <a:solidFill>
                  <a:srgbClr val="C00000"/>
                </a:solidFill>
              </a:rPr>
              <a:t>Sustainable Business Model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700" dirty="0"/>
              <a:t>Organic agriculture is an effort addressing environmental concerns and emphasizing the need for environmental and social consequences activity.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1800" dirty="0"/>
          </a:p>
          <a:p>
            <a:r>
              <a:rPr lang="en-US" sz="2600" dirty="0">
                <a:solidFill>
                  <a:srgbClr val="C00000"/>
                </a:solidFill>
              </a:rPr>
              <a:t>Growth Model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700" dirty="0"/>
              <a:t>Organic agriculture not only consider as eco-product, it is a balance between environmental concerns and economic gains.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1800" dirty="0"/>
          </a:p>
          <a:p>
            <a:endParaRPr lang="en-US" dirty="0"/>
          </a:p>
        </p:txBody>
      </p:sp>
      <p:sp>
        <p:nvSpPr>
          <p:cNvPr id="4" name="Subtitle 2"/>
          <p:cNvSpPr>
            <a:spLocks/>
          </p:cNvSpPr>
          <p:nvPr/>
        </p:nvSpPr>
        <p:spPr bwMode="auto">
          <a:xfrm>
            <a:off x="0" y="685800"/>
            <a:ext cx="9144000" cy="1143000"/>
          </a:xfrm>
          <a:prstGeom prst="rect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da-DK" altLang="en-US" sz="2800" b="1" dirty="0">
                <a:solidFill>
                  <a:srgbClr val="FFFFFF"/>
                </a:solidFill>
                <a:latin typeface="Tahoma" panose="020B0604030504040204" pitchFamily="34" charset="0"/>
              </a:rPr>
              <a:t>The significance of Organic Agriculture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da-DK" altLang="en-US" sz="900" b="1" dirty="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599" y="685800"/>
            <a:ext cx="1862091" cy="1143000"/>
          </a:xfrm>
          <a:prstGeom prst="rect">
            <a:avLst/>
          </a:prstGeom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04800" y="5334000"/>
            <a:ext cx="8304120" cy="584775"/>
          </a:xfrm>
          <a:prstGeom prst="rect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rPr>
              <a:t>Organic agriculture is the interactive nature environmental circumstances and contributes to the economic motivation in order to achieve the sustainability goal in society.</a:t>
            </a:r>
          </a:p>
        </p:txBody>
      </p:sp>
    </p:spTree>
    <p:extLst>
      <p:ext uri="{BB962C8B-B14F-4D97-AF65-F5344CB8AC3E}">
        <p14:creationId xmlns:p14="http://schemas.microsoft.com/office/powerpoint/2010/main" val="1736236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057400"/>
            <a:ext cx="8305800" cy="2925763"/>
          </a:xfrm>
        </p:spPr>
        <p:txBody>
          <a:bodyPr>
            <a:normAutofit/>
          </a:bodyPr>
          <a:lstStyle/>
          <a:p>
            <a:r>
              <a:rPr lang="en-US" sz="1800" dirty="0"/>
              <a:t>What is the cause and what can be done to avoid and to be sustainable develop within  available resources.</a:t>
            </a:r>
          </a:p>
          <a:p>
            <a:endParaRPr lang="en-US" sz="1800" dirty="0"/>
          </a:p>
          <a:p>
            <a:r>
              <a:rPr lang="en-US" sz="1800" dirty="0"/>
              <a:t>The practice of the organic agriculture can consider its unique features to combat the climate change. </a:t>
            </a:r>
          </a:p>
          <a:p>
            <a:endParaRPr lang="en-US" sz="1800" dirty="0"/>
          </a:p>
          <a:p>
            <a:r>
              <a:rPr lang="en-US" sz="1800" dirty="0"/>
              <a:t> Organic agriculture is a new form practice to optimize present  and future food production and natural environmental protection.</a:t>
            </a:r>
          </a:p>
        </p:txBody>
      </p:sp>
      <p:sp>
        <p:nvSpPr>
          <p:cNvPr id="4" name="Subtitle 2"/>
          <p:cNvSpPr>
            <a:spLocks/>
          </p:cNvSpPr>
          <p:nvPr/>
        </p:nvSpPr>
        <p:spPr bwMode="auto">
          <a:xfrm>
            <a:off x="0" y="685800"/>
            <a:ext cx="9144000" cy="1157056"/>
          </a:xfrm>
          <a:prstGeom prst="rect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da-DK" altLang="en-US" sz="2800" b="1" dirty="0">
                <a:solidFill>
                  <a:srgbClr val="FFFFFF"/>
                </a:solidFill>
                <a:latin typeface="Tahoma" panose="020B0604030504040204" pitchFamily="34" charset="0"/>
              </a:rPr>
              <a:t>The Significance of View Points 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da-DK" altLang="en-US" sz="900" b="1" dirty="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685800"/>
            <a:ext cx="2475191" cy="11400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33891"/>
            <a:ext cx="4325251" cy="202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307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438400"/>
            <a:ext cx="8686800" cy="4114800"/>
          </a:xfrm>
        </p:spPr>
        <p:txBody>
          <a:bodyPr>
            <a:normAutofit/>
          </a:bodyPr>
          <a:lstStyle/>
          <a:p>
            <a:r>
              <a:rPr lang="en-US" sz="1800" dirty="0"/>
              <a:t>Organic agriculture promotes agroecological resilience, biodiversity, landscape management via improved soil quality and efficient water use strengthen agroecosystem.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Organic agriculture enhances environmental quality and the natural resources base, sustain economic viability of agriculture, and society as a whole.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Organic agriculture  as an effective adaptation to climate change improves understanding of the potential system wide impacts of climate change and opportunities for adaptation.</a:t>
            </a:r>
          </a:p>
        </p:txBody>
      </p:sp>
      <p:sp>
        <p:nvSpPr>
          <p:cNvPr id="4" name="Subtitle 2"/>
          <p:cNvSpPr>
            <a:spLocks/>
          </p:cNvSpPr>
          <p:nvPr/>
        </p:nvSpPr>
        <p:spPr bwMode="auto">
          <a:xfrm>
            <a:off x="0" y="705035"/>
            <a:ext cx="9144000" cy="1143000"/>
          </a:xfrm>
          <a:prstGeom prst="rect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da-DK" altLang="en-US" sz="2800" b="1" dirty="0">
                <a:solidFill>
                  <a:srgbClr val="FFFFFF"/>
                </a:solidFill>
                <a:latin typeface="Tahoma" panose="020B0604030504040204" pitchFamily="34" charset="0"/>
              </a:rPr>
              <a:t>Conclusion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da-DK" altLang="en-US" sz="900" b="1" dirty="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707984"/>
            <a:ext cx="2170391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108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438400"/>
            <a:ext cx="8229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Agriculture and Climate Change. (2016). United States Department of Agriculture. Retrieved on April 15, 2017 from 	</a:t>
            </a:r>
            <a:r>
              <a:rPr lang="en-US" sz="1200" u="sng" dirty="0">
                <a:hlinkClick r:id="rId2"/>
              </a:rPr>
              <a:t>https://www.ers.usda.gov/topics/natural-</a:t>
            </a:r>
            <a:r>
              <a:rPr lang="en-US" sz="1200" u="sng" dirty="0"/>
              <a:t>resources-environment/climate-change/agriculture-and-climate-change/</a:t>
            </a:r>
          </a:p>
          <a:p>
            <a:endParaRPr lang="en-US" sz="1200" u="sng" dirty="0"/>
          </a:p>
          <a:p>
            <a:r>
              <a:rPr lang="en-US" sz="1200" dirty="0"/>
              <a:t>Climate Change and Agriculture in the United States: Effects and Adaptation. (2013). United States Department of Agriculture. 	Retrieved on April 15, 2017 from </a:t>
            </a:r>
            <a:r>
              <a:rPr lang="en-US" sz="1200" dirty="0">
                <a:hlinkClick r:id="rId3"/>
              </a:rPr>
              <a:t>https://www.usda.gov/oce/climate_change/effects_2012/CC%20and%20Agr</a:t>
            </a:r>
            <a:r>
              <a:rPr lang="en-US" sz="1200" dirty="0"/>
              <a:t>	iculture%20Report%20(02-04-2013) b.pdf</a:t>
            </a:r>
          </a:p>
          <a:p>
            <a:endParaRPr lang="en-US" sz="1200" dirty="0"/>
          </a:p>
          <a:p>
            <a:r>
              <a:rPr lang="en-US" sz="1200" dirty="0"/>
              <a:t>Dunn, J. W., </a:t>
            </a:r>
            <a:r>
              <a:rPr lang="en-US" sz="1200" dirty="0" err="1"/>
              <a:t>Bórawski</a:t>
            </a:r>
            <a:r>
              <a:rPr lang="en-US" sz="1200" dirty="0"/>
              <a:t>, P., &amp; </a:t>
            </a:r>
            <a:r>
              <a:rPr lang="en-US" sz="1200" dirty="0" err="1"/>
              <a:t>Pawlewicz</a:t>
            </a:r>
            <a:r>
              <a:rPr lang="en-US" sz="1200" dirty="0"/>
              <a:t>, A. (2014). DEVELOPMENT OF ORGANIC FARMING IN THE USA. Acta </a:t>
            </a:r>
            <a:r>
              <a:rPr lang="en-US" sz="1200" dirty="0" err="1"/>
              <a:t>Scientiarum</a:t>
            </a:r>
            <a:r>
              <a:rPr lang="en-US" sz="1200" dirty="0"/>
              <a:t> 	</a:t>
            </a:r>
            <a:r>
              <a:rPr lang="en-US" sz="1200" dirty="0" err="1"/>
              <a:t>Polonorum</a:t>
            </a:r>
            <a:r>
              <a:rPr lang="en-US" sz="1200" dirty="0"/>
              <a:t>. </a:t>
            </a:r>
            <a:r>
              <a:rPr lang="en-US" sz="1200" dirty="0" err="1"/>
              <a:t>Oeconomia</a:t>
            </a:r>
            <a:r>
              <a:rPr lang="en-US" sz="1200" dirty="0"/>
              <a:t>, 55-68.</a:t>
            </a:r>
          </a:p>
          <a:p>
            <a:endParaRPr lang="en-US" sz="1200" dirty="0"/>
          </a:p>
          <a:p>
            <a:r>
              <a:rPr lang="en-US" sz="1200" dirty="0" err="1"/>
              <a:t>Jolink</a:t>
            </a:r>
            <a:r>
              <a:rPr lang="en-US" sz="1200" dirty="0"/>
              <a:t>, A., &amp; </a:t>
            </a:r>
            <a:r>
              <a:rPr lang="en-US" sz="1200" dirty="0" err="1"/>
              <a:t>Niesten</a:t>
            </a:r>
            <a:r>
              <a:rPr lang="en-US" sz="1200" dirty="0"/>
              <a:t>, E. (2015). Sustainable Development and Business Models of Entrepreneurs in the Organic Food Industry. 	Business Strategy &amp; The Environment (John Wiley &amp; Sons, Inc), 24(6), 386-401. doi:10.1002/bse.1826</a:t>
            </a:r>
          </a:p>
          <a:p>
            <a:endParaRPr lang="en-US" sz="1200" dirty="0"/>
          </a:p>
          <a:p>
            <a:r>
              <a:rPr lang="en-US" sz="1200" dirty="0"/>
              <a:t>RADU CĂTĂLIN, C., &amp; SPERDEA, N. M. (2014). ORGANIC AGRICULTURE, CLIMATE CHANGE, AND FOOD SECURITY. Economics, 	Management &amp; Financial Markets, 9(1), 118-123.</a:t>
            </a:r>
          </a:p>
        </p:txBody>
      </p:sp>
      <p:sp>
        <p:nvSpPr>
          <p:cNvPr id="4" name="Subtitle 2"/>
          <p:cNvSpPr>
            <a:spLocks/>
          </p:cNvSpPr>
          <p:nvPr/>
        </p:nvSpPr>
        <p:spPr bwMode="auto">
          <a:xfrm>
            <a:off x="0" y="685800"/>
            <a:ext cx="9144000" cy="1143000"/>
          </a:xfrm>
          <a:prstGeom prst="rect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da-DK" altLang="en-US" sz="2800" b="1" dirty="0">
                <a:solidFill>
                  <a:srgbClr val="FFFFFF"/>
                </a:solidFill>
                <a:latin typeface="Tahoma" panose="020B0604030504040204" pitchFamily="34" charset="0"/>
              </a:rPr>
              <a:t>Works Cited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675443"/>
            <a:ext cx="2475191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375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/>
          </p:cNvSpPr>
          <p:nvPr/>
        </p:nvSpPr>
        <p:spPr bwMode="auto">
          <a:xfrm>
            <a:off x="0" y="735564"/>
            <a:ext cx="9144000" cy="1143000"/>
          </a:xfrm>
          <a:prstGeom prst="rect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da-DK" altLang="en-US" sz="2000" b="1" dirty="0">
                <a:solidFill>
                  <a:srgbClr val="FFFFFF"/>
                </a:solidFill>
                <a:latin typeface="Tahoma" panose="020B0604030504040204" pitchFamily="34" charset="0"/>
              </a:rPr>
              <a:t> </a:t>
            </a:r>
            <a:r>
              <a:rPr lang="da-DK" altLang="en-US" sz="2800" b="1" dirty="0">
                <a:solidFill>
                  <a:srgbClr val="FFFFFF"/>
                </a:solidFill>
                <a:latin typeface="Tahoma" panose="020B0604030504040204" pitchFamily="34" charset="0"/>
              </a:rPr>
              <a:t>Agriculture as Cause and Victim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da-DK" altLang="en-US" sz="2800" b="1" dirty="0">
                <a:solidFill>
                  <a:srgbClr val="FFFFFF"/>
                </a:solidFill>
                <a:latin typeface="Tahoma" panose="020B0604030504040204" pitchFamily="34" charset="0"/>
              </a:rPr>
              <a:t> of Climate Change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da-DK" altLang="en-US" sz="900" b="1" dirty="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745911"/>
            <a:ext cx="2475191" cy="1140051"/>
          </a:xfrm>
          <a:prstGeom prst="rect">
            <a:avLst/>
          </a:prstGeom>
        </p:spPr>
      </p:pic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304800" y="5736014"/>
            <a:ext cx="8343900" cy="584775"/>
          </a:xfrm>
          <a:prstGeom prst="rect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rPr>
              <a:t>Agriculture contributes to climate change through significant emission of the greenhouse gas.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52400" y="2074612"/>
            <a:ext cx="6477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Agriculture relies on synthetic chemical pesticides, fertilizers, machinery reliant on fossil fuel, and equipment technology.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Global warming could increase 4.7-8.6 degree above by the end of 21st century.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Agriculture within the United States accounted for 10% of U.S. greenhouse gas emission in 2014 ( USDA, 2016).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/>
              <a:t>      Thus …..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9575" y="4224351"/>
            <a:ext cx="2729125" cy="142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19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87" y="2196239"/>
            <a:ext cx="6465163" cy="261791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Increasing temperature will lead to yield declines between 2.5% and 10% across a number of agronomic species throughout the 21</a:t>
            </a:r>
            <a:r>
              <a:rPr lang="en-US" sz="1800" baseline="30000" dirty="0"/>
              <a:t>st</a:t>
            </a:r>
            <a:r>
              <a:rPr lang="en-US" sz="1800" dirty="0"/>
              <a:t> century.</a:t>
            </a:r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Particularly in Texas and Florida, reduction in precipitation may reach 20% to 25% while with strong precipitation increase in the North of 20% or more</a:t>
            </a:r>
          </a:p>
        </p:txBody>
      </p:sp>
      <p:sp>
        <p:nvSpPr>
          <p:cNvPr id="5" name="Subtitle 2"/>
          <p:cNvSpPr>
            <a:spLocks/>
          </p:cNvSpPr>
          <p:nvPr/>
        </p:nvSpPr>
        <p:spPr bwMode="auto">
          <a:xfrm>
            <a:off x="0" y="734617"/>
            <a:ext cx="9144000" cy="1143000"/>
          </a:xfrm>
          <a:prstGeom prst="rect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da-DK" altLang="en-US" sz="2800" b="1" dirty="0">
                <a:solidFill>
                  <a:srgbClr val="FFFFFF"/>
                </a:solidFill>
                <a:latin typeface="Tahoma" panose="020B0604030504040204" pitchFamily="34" charset="0"/>
              </a:rPr>
              <a:t>Agriculture AS Cause and Victim 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da-DK" altLang="en-US" sz="2800" b="1" dirty="0">
                <a:solidFill>
                  <a:srgbClr val="FFFFFF"/>
                </a:solidFill>
                <a:latin typeface="Tahoma" panose="020B0604030504040204" pitchFamily="34" charset="0"/>
              </a:rPr>
              <a:t>of Climate Change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da-DK" altLang="en-US" sz="900" b="1" dirty="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737566"/>
            <a:ext cx="2398990" cy="1140051"/>
          </a:xfrm>
          <a:prstGeom prst="rect">
            <a:avLst/>
          </a:prstGeom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004203" y="5897832"/>
            <a:ext cx="1853392" cy="400110"/>
          </a:xfrm>
          <a:prstGeom prst="rect">
            <a:avLst/>
          </a:prstGeom>
          <a:solidFill>
            <a:srgbClr val="00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rPr>
              <a:t>www.usda.gov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86405" y="5303110"/>
            <a:ext cx="8571190" cy="584775"/>
          </a:xfrm>
          <a:prstGeom prst="rect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rPr>
              <a:t>Agriculture production is already being adversely affected by climate change. Climate change cause a severe threat to natural resources.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356" y="2936138"/>
            <a:ext cx="2214239" cy="185286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1000" y="4814158"/>
            <a:ext cx="1027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 Thus …..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063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588" y="1970530"/>
            <a:ext cx="6282616" cy="3134870"/>
          </a:xfrm>
        </p:spPr>
        <p:txBody>
          <a:bodyPr>
            <a:normAutofit/>
          </a:bodyPr>
          <a:lstStyle/>
          <a:p>
            <a:r>
              <a:rPr lang="en-US" b="1" dirty="0"/>
              <a:t>The concept of organic agriculture</a:t>
            </a:r>
          </a:p>
          <a:p>
            <a:pPr marL="0" indent="0">
              <a:buNone/>
            </a:pPr>
            <a:endParaRPr lang="en-US" b="1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b="1" dirty="0"/>
              <a:t>Biodiversity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1800" b="1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b="1" dirty="0"/>
              <a:t>Biological cycles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1800" b="1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b="1" dirty="0"/>
              <a:t>Soil biological activity</a:t>
            </a:r>
          </a:p>
        </p:txBody>
      </p:sp>
      <p:sp>
        <p:nvSpPr>
          <p:cNvPr id="5" name="Subtitle 2"/>
          <p:cNvSpPr>
            <a:spLocks/>
          </p:cNvSpPr>
          <p:nvPr/>
        </p:nvSpPr>
        <p:spPr bwMode="auto">
          <a:xfrm>
            <a:off x="1480" y="644740"/>
            <a:ext cx="9144000" cy="1143000"/>
          </a:xfrm>
          <a:prstGeom prst="rect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da-DK" altLang="en-US" sz="2800" b="1" dirty="0">
                <a:solidFill>
                  <a:srgbClr val="FFFFFF"/>
                </a:solidFill>
                <a:latin typeface="Tahoma" panose="020B0604030504040204" pitchFamily="34" charset="0"/>
              </a:rPr>
              <a:t>The Resaon for Choosing 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da-DK" altLang="en-US" sz="2800" b="1" dirty="0">
                <a:solidFill>
                  <a:srgbClr val="FFFFFF"/>
                </a:solidFill>
                <a:latin typeface="Tahoma" panose="020B0604030504040204" pitchFamily="34" charset="0"/>
              </a:rPr>
              <a:t>Organic Agriculture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da-DK" altLang="en-US" sz="900" b="1" dirty="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2667000"/>
            <a:ext cx="5326417" cy="3429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644740"/>
            <a:ext cx="2362200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532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743200"/>
            <a:ext cx="4191000" cy="2925763"/>
          </a:xfrm>
        </p:spPr>
        <p:txBody>
          <a:bodyPr/>
          <a:lstStyle/>
          <a:p>
            <a:r>
              <a:rPr lang="en-US" b="1" dirty="0"/>
              <a:t>Soil</a:t>
            </a:r>
          </a:p>
          <a:p>
            <a:r>
              <a:rPr lang="en-US" b="1" dirty="0"/>
              <a:t>Water</a:t>
            </a:r>
          </a:p>
          <a:p>
            <a:r>
              <a:rPr lang="en-US" b="1" dirty="0"/>
              <a:t>Biodiversity</a:t>
            </a:r>
          </a:p>
          <a:p>
            <a:r>
              <a:rPr lang="en-US" b="1" dirty="0"/>
              <a:t>Landscape</a:t>
            </a:r>
          </a:p>
          <a:p>
            <a:endParaRPr lang="en-US" b="1" dirty="0"/>
          </a:p>
        </p:txBody>
      </p:sp>
      <p:sp>
        <p:nvSpPr>
          <p:cNvPr id="5" name="Subtitle 2"/>
          <p:cNvSpPr>
            <a:spLocks/>
          </p:cNvSpPr>
          <p:nvPr/>
        </p:nvSpPr>
        <p:spPr bwMode="auto">
          <a:xfrm>
            <a:off x="0" y="685800"/>
            <a:ext cx="9144000" cy="1143000"/>
          </a:xfrm>
          <a:prstGeom prst="rect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da-DK" altLang="en-US" sz="2800" b="1" dirty="0">
                <a:solidFill>
                  <a:srgbClr val="FFFFFF"/>
                </a:solidFill>
                <a:latin typeface="Tahoma" panose="020B0604030504040204" pitchFamily="34" charset="0"/>
              </a:rPr>
              <a:t>The Benifits of Organic Agriculture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da-DK" altLang="en-US" sz="900" b="1" dirty="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688759"/>
            <a:ext cx="2476500" cy="11400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2819400"/>
            <a:ext cx="51816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080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/>
          </p:cNvSpPr>
          <p:nvPr/>
        </p:nvSpPr>
        <p:spPr bwMode="auto">
          <a:xfrm>
            <a:off x="0" y="609600"/>
            <a:ext cx="9144000" cy="1143000"/>
          </a:xfrm>
          <a:prstGeom prst="rect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da-DK" altLang="en-US" sz="2800" b="1" dirty="0">
                <a:solidFill>
                  <a:srgbClr val="FFFFFF"/>
                </a:solidFill>
                <a:latin typeface="Tahoma" panose="020B0604030504040204" pitchFamily="34" charset="0"/>
              </a:rPr>
              <a:t>The Benifits of Organic Agriculture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da-DK" altLang="en-US" sz="900" b="1" dirty="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594260"/>
            <a:ext cx="2475191" cy="115834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7607" y="2590837"/>
            <a:ext cx="59731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Focuses on increasing soil organic matter, which increases carbon sequestered in the soil.</a:t>
            </a:r>
          </a:p>
          <a:p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Relies on the management of natural cycles to keep soil micro-organisms healthy, protect biodiversity and control water pollution and soil erosion.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6997" y="1981200"/>
            <a:ext cx="2475191" cy="1524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6997" y="3678390"/>
            <a:ext cx="2475191" cy="1476711"/>
          </a:xfrm>
          <a:prstGeom prst="rect">
            <a:avLst/>
          </a:prstGeom>
        </p:spPr>
      </p:pic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533400" y="5257800"/>
            <a:ext cx="8382000" cy="584775"/>
          </a:xfrm>
          <a:prstGeom prst="rect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altLang="en-US" sz="1600" kern="0" dirty="0">
                <a:solidFill>
                  <a:srgbClr val="FFFFFF"/>
                </a:solidFill>
                <a:latin typeface="Arial" panose="020B0604020202020204" pitchFamily="34" charset="0"/>
              </a:rPr>
              <a:t>Organic agriculture increases long term soil productivity resulting healthier crops which are better able to survive under extreme event.</a:t>
            </a:r>
            <a:endParaRPr kumimoji="0" lang="da-DK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7607" y="2016419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Soil </a:t>
            </a:r>
          </a:p>
        </p:txBody>
      </p:sp>
    </p:spTree>
    <p:extLst>
      <p:ext uri="{BB962C8B-B14F-4D97-AF65-F5344CB8AC3E}">
        <p14:creationId xmlns:p14="http://schemas.microsoft.com/office/powerpoint/2010/main" val="1123504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2549974"/>
            <a:ext cx="6324600" cy="182880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2200" b="1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dirty="0"/>
              <a:t>Under organic farming, the soil organic matter captures and retains more water in the crop root zone.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dirty="0"/>
              <a:t>Well soil management reduce the risk of groundwater pollution</a:t>
            </a:r>
          </a:p>
        </p:txBody>
      </p:sp>
      <p:sp>
        <p:nvSpPr>
          <p:cNvPr id="5" name="Subtitle 2"/>
          <p:cNvSpPr>
            <a:spLocks/>
          </p:cNvSpPr>
          <p:nvPr/>
        </p:nvSpPr>
        <p:spPr bwMode="auto">
          <a:xfrm>
            <a:off x="0" y="685800"/>
            <a:ext cx="9144000" cy="1143000"/>
          </a:xfrm>
          <a:prstGeom prst="rect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da-DK" altLang="en-US" sz="2800" b="1" dirty="0">
                <a:solidFill>
                  <a:srgbClr val="FFFFFF"/>
                </a:solidFill>
                <a:latin typeface="Tahoma" panose="020B0604030504040204" pitchFamily="34" charset="0"/>
              </a:rPr>
              <a:t>The Benifits of Organic Agriculture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da-DK" altLang="en-US" sz="900" b="1" dirty="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530" y="685800"/>
            <a:ext cx="2475191" cy="1143000"/>
          </a:xfrm>
          <a:prstGeom prst="rect">
            <a:avLst/>
          </a:prstGeom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09600" y="5334000"/>
            <a:ext cx="8304120" cy="584775"/>
          </a:xfrm>
          <a:prstGeom prst="rect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rPr>
              <a:t>By increasing soil matter, the </a:t>
            </a:r>
            <a:r>
              <a:rPr lang="da-DK" altLang="en-US" sz="1600" kern="0" dirty="0">
                <a:solidFill>
                  <a:srgbClr val="FFFFFF"/>
                </a:solidFill>
                <a:latin typeface="Arial" panose="020B0604020202020204" pitchFamily="34" charset="0"/>
              </a:rPr>
              <a:t>soil has a better water holding capacity during extreme rainfall, absorbing more water and experiencing less runoff and erosion.</a:t>
            </a:r>
            <a:endParaRPr kumimoji="0" lang="da-DK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8122" y="2009503"/>
            <a:ext cx="2441899" cy="14747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1000" y="2090690"/>
            <a:ext cx="1691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Water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1476" y="3629405"/>
            <a:ext cx="2475190" cy="144567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91105" y="4487055"/>
            <a:ext cx="1699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As a result…..</a:t>
            </a:r>
          </a:p>
        </p:txBody>
      </p:sp>
    </p:spTree>
    <p:extLst>
      <p:ext uri="{BB962C8B-B14F-4D97-AF65-F5344CB8AC3E}">
        <p14:creationId xmlns:p14="http://schemas.microsoft.com/office/powerpoint/2010/main" val="590697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197" y="2718374"/>
            <a:ext cx="4640803" cy="3377626"/>
          </a:xfrm>
        </p:spPr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1800" dirty="0"/>
              <a:t>Farmers rotate crops and livestock  from one part of the farm to another, like mulching and recycling organic residues,</a:t>
            </a:r>
            <a:r>
              <a:rPr lang="da-DK" altLang="en-US" sz="1800" dirty="0"/>
              <a:t> inoculating soils for improved biological nitrogen fixation. </a:t>
            </a:r>
          </a:p>
          <a:p>
            <a:pPr marL="0" indent="0">
              <a:buNone/>
            </a:pPr>
            <a:endParaRPr lang="da-DK" altLang="en-US" sz="18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dirty="0"/>
              <a:t>Famers grow different assemblages of crops in time and space enhance the ago-ecosystem resilience to external shocks.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18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dirty="0"/>
              <a:t>Polyculture practice allows farmers planning to attract pollinators and pest predators.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1800" dirty="0"/>
          </a:p>
          <a:p>
            <a:endParaRPr lang="en-US" dirty="0"/>
          </a:p>
        </p:txBody>
      </p:sp>
      <p:sp>
        <p:nvSpPr>
          <p:cNvPr id="4" name="Subtitle 2"/>
          <p:cNvSpPr>
            <a:spLocks/>
          </p:cNvSpPr>
          <p:nvPr/>
        </p:nvSpPr>
        <p:spPr bwMode="auto">
          <a:xfrm>
            <a:off x="0" y="685800"/>
            <a:ext cx="9144000" cy="1143000"/>
          </a:xfrm>
          <a:prstGeom prst="rect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da-DK" altLang="en-US" sz="2800" b="1" dirty="0">
                <a:solidFill>
                  <a:srgbClr val="FFFFFF"/>
                </a:solidFill>
                <a:latin typeface="Tahoma" panose="020B0604030504040204" pitchFamily="34" charset="0"/>
              </a:rPr>
              <a:t>The Benefits of Organic Agriculture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da-DK" altLang="en-US" sz="900" b="1" dirty="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599" y="685800"/>
            <a:ext cx="1862091" cy="1143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1981200"/>
            <a:ext cx="3084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Biodiversity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5899" y="2750186"/>
            <a:ext cx="3581400" cy="319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21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616" y="2895600"/>
            <a:ext cx="6155184" cy="2163763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1800" dirty="0"/>
              <a:t>Positive effects of organic agriculture on species richness and diversity appear in intensively managed agriculture ( </a:t>
            </a:r>
            <a:r>
              <a:rPr lang="en-US" sz="1800" dirty="0" err="1"/>
              <a:t>Radu</a:t>
            </a:r>
            <a:r>
              <a:rPr lang="en-US" sz="1800" dirty="0"/>
              <a:t> et al, 2014).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dirty="0"/>
              <a:t>Organic agriculture is developing well in regions having good natural values and landscape amenities on small scale agricultural productions( Dunn et al, 2014).</a:t>
            </a:r>
          </a:p>
        </p:txBody>
      </p:sp>
      <p:sp>
        <p:nvSpPr>
          <p:cNvPr id="5" name="Subtitle 2"/>
          <p:cNvSpPr>
            <a:spLocks/>
          </p:cNvSpPr>
          <p:nvPr/>
        </p:nvSpPr>
        <p:spPr bwMode="auto">
          <a:xfrm>
            <a:off x="0" y="762000"/>
            <a:ext cx="9144000" cy="1143000"/>
          </a:xfrm>
          <a:prstGeom prst="rect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da-DK" altLang="en-US" sz="2800" b="1" dirty="0">
                <a:solidFill>
                  <a:srgbClr val="FFFFFF"/>
                </a:solidFill>
                <a:latin typeface="Tahoma" panose="020B0604030504040204" pitchFamily="34" charset="0"/>
              </a:rPr>
              <a:t>The Benifits of Organic Agriculture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da-DK" altLang="en-US" sz="900" b="1" dirty="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764959"/>
            <a:ext cx="2475191" cy="1143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2142683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Landscape preservation</a:t>
            </a:r>
            <a:r>
              <a:rPr lang="en-US" sz="3200" b="1" dirty="0"/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6336" y="2203347"/>
            <a:ext cx="2475191" cy="1600200"/>
          </a:xfrm>
          <a:prstGeom prst="rect">
            <a:avLst/>
          </a:prstGeom>
        </p:spPr>
      </p:pic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601832" y="5584178"/>
            <a:ext cx="8304120" cy="584775"/>
          </a:xfrm>
          <a:prstGeom prst="rect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rPr>
              <a:t>While farmer practices biodiversity, the effect will strengthen the ecosystem both the farm and surrounding environment</a:t>
            </a:r>
            <a:r>
              <a:rPr lang="da-DK" altLang="en-US" sz="1600" kern="0" dirty="0">
                <a:solidFill>
                  <a:srgbClr val="FFFFFF"/>
                </a:solidFill>
                <a:latin typeface="Arial" panose="020B0604020202020204" pitchFamily="34" charset="0"/>
              </a:rPr>
              <a:t>.</a:t>
            </a:r>
            <a:endParaRPr kumimoji="0" lang="da-DK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7420" y="3877486"/>
            <a:ext cx="2438572" cy="145651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1832" y="4874697"/>
            <a:ext cx="1699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As a result…..</a:t>
            </a:r>
          </a:p>
        </p:txBody>
      </p:sp>
    </p:spTree>
    <p:extLst>
      <p:ext uri="{BB962C8B-B14F-4D97-AF65-F5344CB8AC3E}">
        <p14:creationId xmlns:p14="http://schemas.microsoft.com/office/powerpoint/2010/main" val="33269479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994</TotalTime>
  <Words>744</Words>
  <Application>Microsoft Office PowerPoint</Application>
  <PresentationFormat>On-screen Show (4:3)</PresentationFormat>
  <Paragraphs>104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Courier New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spmcat50</dc:creator>
  <cp:lastModifiedBy>janice</cp:lastModifiedBy>
  <cp:revision>68</cp:revision>
  <dcterms:created xsi:type="dcterms:W3CDTF">2016-12-02T16:38:11Z</dcterms:created>
  <dcterms:modified xsi:type="dcterms:W3CDTF">2017-05-17T15:48:43Z</dcterms:modified>
</cp:coreProperties>
</file>